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7" r:id="rId5"/>
    <p:sldId id="261" r:id="rId6"/>
    <p:sldId id="268" r:id="rId7"/>
    <p:sldId id="272" r:id="rId8"/>
    <p:sldId id="269" r:id="rId9"/>
    <p:sldId id="270" r:id="rId10"/>
    <p:sldId id="271" r:id="rId11"/>
    <p:sldId id="273" r:id="rId12"/>
    <p:sldId id="275" r:id="rId13"/>
    <p:sldId id="278" r:id="rId14"/>
    <p:sldId id="263" r:id="rId15"/>
    <p:sldId id="276" r:id="rId16"/>
    <p:sldId id="277" r:id="rId17"/>
    <p:sldId id="264" r:id="rId18"/>
    <p:sldId id="289" r:id="rId19"/>
    <p:sldId id="267" r:id="rId20"/>
    <p:sldId id="265" r:id="rId21"/>
    <p:sldId id="279" r:id="rId22"/>
    <p:sldId id="280" r:id="rId23"/>
    <p:sldId id="281" r:id="rId24"/>
    <p:sldId id="26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ECC"/>
    <a:srgbClr val="E1D5E7"/>
    <a:srgbClr val="DAE8FC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781A3-E0AF-4466-8ABE-375610A2E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小芥末素材 </a:t>
            </a:r>
            <a:r>
              <a:rPr lang="en-US" altLang="zh-CN" smtClean="0"/>
              <a:t>rosyhouse.taobao.com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781A3-E0AF-4466-8ABE-375610A2E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小芥末素材 </a:t>
            </a:r>
            <a:r>
              <a:rPr lang="en-US" altLang="zh-CN" smtClean="0"/>
              <a:t>rosyhouse.taobao.com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781A3-E0AF-4466-8ABE-375610A2E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小芥末素材 </a:t>
            </a:r>
            <a:r>
              <a:rPr lang="en-US" altLang="zh-CN" smtClean="0"/>
              <a:t>rosyhouse.taobao.com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781A3-E0AF-4466-8ABE-375610A2E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小芥末素材 </a:t>
            </a:r>
            <a:r>
              <a:rPr lang="en-US" altLang="zh-CN" smtClean="0"/>
              <a:t>rosyhouse.taobao.com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781A3-E0AF-4466-8ABE-375610A2E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小芥末素材 </a:t>
            </a:r>
            <a:r>
              <a:rPr lang="en-US" altLang="zh-CN" smtClean="0"/>
              <a:t>rosyhouse.taobao.com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781A3-E0AF-4466-8ABE-375610A2E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小芥末素材 </a:t>
            </a:r>
            <a:r>
              <a:rPr lang="en-US" altLang="zh-CN" smtClean="0"/>
              <a:t>rosyhouse.taobao.com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781A3-E0AF-4466-8ABE-375610A2E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小芥末素材 </a:t>
            </a:r>
            <a:r>
              <a:rPr lang="en-US" altLang="zh-CN" smtClean="0"/>
              <a:t>rosyhouse.taobao.com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781A3-E0AF-4466-8ABE-375610A2E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小芥末素材 </a:t>
            </a:r>
            <a:r>
              <a:rPr lang="en-US" altLang="zh-CN" smtClean="0"/>
              <a:t>rosyhouse.taobao.com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781A3-E0AF-4466-8ABE-375610A2E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小芥末素材 </a:t>
            </a:r>
            <a:r>
              <a:rPr lang="en-US" altLang="zh-CN" smtClean="0"/>
              <a:t>rosyhouse.taobao.com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781A3-E0AF-4466-8ABE-375610A2E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小芥末素材 </a:t>
            </a:r>
            <a:r>
              <a:rPr lang="en-US" altLang="zh-CN" smtClean="0"/>
              <a:t>rosyhouse.taobao.com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781A3-E0AF-4466-8ABE-375610A2E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小芥末素材 </a:t>
            </a:r>
            <a:r>
              <a:rPr lang="en-US" altLang="zh-CN" smtClean="0"/>
              <a:t>rosyhouse.taobao.com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781A3-E0AF-4466-8ABE-375610A2E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小芥末素材 </a:t>
            </a:r>
            <a:r>
              <a:rPr lang="en-US" altLang="zh-CN" smtClean="0"/>
              <a:t>rosyhouse.taobao.com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781A3-E0AF-4466-8ABE-375610A2E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小芥末素材 </a:t>
            </a:r>
            <a:r>
              <a:rPr lang="en-US" altLang="zh-CN" smtClean="0"/>
              <a:t>rosyhouse.taobao.com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781A3-E0AF-4466-8ABE-375610A2E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小芥末素材 </a:t>
            </a:r>
            <a:r>
              <a:rPr lang="en-US" altLang="zh-CN" smtClean="0"/>
              <a:t>rosyhouse.taobao.com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781A3-E0AF-4466-8ABE-375610A2E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小芥末素材 </a:t>
            </a:r>
            <a:r>
              <a:rPr lang="en-US" altLang="zh-CN" smtClean="0"/>
              <a:t>rosyhouse.taobao.com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781A3-E0AF-4466-8ABE-375610A2E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小芥末素材 </a:t>
            </a:r>
            <a:r>
              <a:rPr lang="en-US" altLang="zh-CN" smtClean="0"/>
              <a:t>rosyhouse.taobao.com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781A3-E0AF-4466-8ABE-375610A2E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小芥末素材 </a:t>
            </a:r>
            <a:r>
              <a:rPr lang="en-US" altLang="zh-CN" smtClean="0"/>
              <a:t>rosyhouse.taobao.com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781A3-E0AF-4466-8ABE-375610A2E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-17145"/>
            <a:ext cx="3872865" cy="21056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2695" y="1323975"/>
            <a:ext cx="9808210" cy="2892425"/>
          </a:xfrm>
        </p:spPr>
        <p:txBody>
          <a:bodyPr/>
          <a:p>
            <a:r>
              <a:rPr lang="en-US" altLang="zh-CN" sz="11500"/>
              <a:t>lab6-challenge</a:t>
            </a:r>
            <a:br>
              <a:rPr lang="en-US" altLang="zh-CN" sz="11500"/>
            </a:br>
            <a:r>
              <a:rPr lang="zh-CN" altLang="en-US" sz="7200"/>
              <a:t>答辩展示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63675" y="5050473"/>
            <a:ext cx="9144000" cy="1655762"/>
          </a:xfrm>
        </p:spPr>
        <p:txBody>
          <a:bodyPr/>
          <a:p>
            <a:r>
              <a:rPr lang="en-US" altLang="zh-CN"/>
              <a:t>        </a:t>
            </a:r>
            <a:r>
              <a:rPr lang="zh-CN" altLang="en-US"/>
              <a:t>答辩人</a:t>
            </a:r>
            <a:r>
              <a:rPr lang="en-US" altLang="zh-CN"/>
              <a:t>: </a:t>
            </a:r>
            <a:r>
              <a:rPr lang="zh-CN" altLang="en-US"/>
              <a:t>孙泽一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1076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8115" y="154305"/>
            <a:ext cx="116884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Part0-4: syscall_execv &amp; execv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68580" y="3930650"/>
            <a:ext cx="11985625" cy="36195"/>
          </a:xfrm>
          <a:prstGeom prst="line">
            <a:avLst/>
          </a:prstGeom>
          <a:ln w="412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970895" y="3171825"/>
            <a:ext cx="2025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user</a:t>
            </a:r>
            <a:endParaRPr lang="en-US" altLang="zh-CN" sz="3600"/>
          </a:p>
        </p:txBody>
      </p:sp>
      <p:sp>
        <p:nvSpPr>
          <p:cNvPr id="7" name="文本框 6"/>
          <p:cNvSpPr txBox="1"/>
          <p:nvPr/>
        </p:nvSpPr>
        <p:spPr>
          <a:xfrm>
            <a:off x="10907395" y="3967480"/>
            <a:ext cx="119951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>
                <a:sym typeface="+mn-ea"/>
              </a:rPr>
              <a:t>kernal</a:t>
            </a:r>
            <a:endParaRPr lang="en-US" sz="3200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76325"/>
            <a:ext cx="5734050" cy="5060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" y="4203065"/>
            <a:ext cx="10902315" cy="34798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787400" y="3381375"/>
            <a:ext cx="2373630" cy="459740"/>
            <a:chOff x="1239" y="2880"/>
            <a:chExt cx="3738" cy="724"/>
          </a:xfrm>
        </p:grpSpPr>
        <p:sp>
          <p:nvSpPr>
            <p:cNvPr id="17" name="单圆角矩形 16"/>
            <p:cNvSpPr/>
            <p:nvPr/>
          </p:nvSpPr>
          <p:spPr>
            <a:xfrm>
              <a:off x="1239" y="2919"/>
              <a:ext cx="3739" cy="647"/>
            </a:xfrm>
            <a:prstGeom prst="snip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60" y="2880"/>
              <a:ext cx="32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read(fd, elfbuf)</a:t>
              </a:r>
              <a:endParaRPr lang="en-US" altLang="zh-CN" sz="24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12470" y="2712720"/>
            <a:ext cx="3976095" cy="460375"/>
            <a:chOff x="1127" y="2880"/>
            <a:chExt cx="5943" cy="725"/>
          </a:xfrm>
        </p:grpSpPr>
        <p:sp>
          <p:nvSpPr>
            <p:cNvPr id="22" name="单圆角矩形 21"/>
            <p:cNvSpPr/>
            <p:nvPr/>
          </p:nvSpPr>
          <p:spPr>
            <a:xfrm>
              <a:off x="1239" y="2919"/>
              <a:ext cx="3739" cy="647"/>
            </a:xfrm>
            <a:prstGeom prst="snip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27" y="2880"/>
              <a:ext cx="594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fstat(fd, </a:t>
              </a:r>
              <a:r>
                <a:rPr lang="zh-CN" altLang="en-US" sz="2400">
                  <a:sym typeface="+mn-ea"/>
                </a:rPr>
                <a:t>binaryStat</a:t>
              </a:r>
              <a:r>
                <a:rPr lang="en-US" altLang="zh-CN" sz="2400"/>
                <a:t>)</a:t>
              </a:r>
              <a:endParaRPr lang="en-US" altLang="zh-CN" sz="24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87392" y="1960880"/>
            <a:ext cx="6625154" cy="480060"/>
            <a:chOff x="1166" y="2841"/>
            <a:chExt cx="7540" cy="725"/>
          </a:xfrm>
        </p:grpSpPr>
        <p:sp>
          <p:nvSpPr>
            <p:cNvPr id="26" name="单圆角矩形 25"/>
            <p:cNvSpPr/>
            <p:nvPr/>
          </p:nvSpPr>
          <p:spPr>
            <a:xfrm>
              <a:off x="1239" y="2919"/>
              <a:ext cx="3739" cy="647"/>
            </a:xfrm>
            <a:prstGeom prst="snip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166" y="2841"/>
              <a:ext cx="7540" cy="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ym typeface="+mn-ea"/>
                </a:rPr>
                <a:t>read_map(fd, 0, &amp;binary)</a:t>
              </a:r>
              <a:endParaRPr lang="en-US" altLang="zh-CN" sz="2400"/>
            </a:p>
          </p:txBody>
        </p:sp>
      </p:grpSp>
      <p:cxnSp>
        <p:nvCxnSpPr>
          <p:cNvPr id="28" name="直接箭头连接符 27"/>
          <p:cNvCxnSpPr>
            <a:stCxn id="17" idx="0"/>
          </p:cNvCxnSpPr>
          <p:nvPr/>
        </p:nvCxnSpPr>
        <p:spPr>
          <a:xfrm>
            <a:off x="3161665" y="3611880"/>
            <a:ext cx="2210435" cy="600075"/>
          </a:xfrm>
          <a:prstGeom prst="straightConnector1">
            <a:avLst/>
          </a:prstGeom>
          <a:ln w="539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337560" y="2992120"/>
            <a:ext cx="4733290" cy="1299210"/>
          </a:xfrm>
          <a:prstGeom prst="straightConnector1">
            <a:avLst/>
          </a:prstGeom>
          <a:ln w="539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084955" y="2203450"/>
            <a:ext cx="6381750" cy="2044700"/>
          </a:xfrm>
          <a:prstGeom prst="straightConnector1">
            <a:avLst/>
          </a:prstGeom>
          <a:ln w="539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50739" y="4746324"/>
            <a:ext cx="5714365" cy="460382"/>
            <a:chOff x="1225" y="2825"/>
            <a:chExt cx="3739" cy="806"/>
          </a:xfrm>
        </p:grpSpPr>
        <p:sp>
          <p:nvSpPr>
            <p:cNvPr id="33" name="单圆角矩形 32"/>
            <p:cNvSpPr/>
            <p:nvPr/>
          </p:nvSpPr>
          <p:spPr>
            <a:xfrm>
              <a:off x="1225" y="2903"/>
              <a:ext cx="3739" cy="647"/>
            </a:xfrm>
            <a:prstGeom prst="snip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472" y="2825"/>
              <a:ext cx="3245" cy="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ym typeface="+mn-ea"/>
                </a:rPr>
                <a:t>kkernal_init_stack(envid, argv, &amp;esp);</a:t>
              </a:r>
              <a:endParaRPr lang="en-US" altLang="zh-CN" sz="240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1015" y="5551170"/>
            <a:ext cx="6356350" cy="460382"/>
            <a:chOff x="1176" y="2825"/>
            <a:chExt cx="3928" cy="806"/>
          </a:xfrm>
        </p:grpSpPr>
        <p:sp>
          <p:nvSpPr>
            <p:cNvPr id="37" name="单圆角矩形 36"/>
            <p:cNvSpPr/>
            <p:nvPr/>
          </p:nvSpPr>
          <p:spPr>
            <a:xfrm>
              <a:off x="1225" y="2903"/>
              <a:ext cx="3739" cy="647"/>
            </a:xfrm>
            <a:prstGeom prst="snip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76" y="2825"/>
              <a:ext cx="3928" cy="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ym typeface="+mn-ea"/>
                </a:rPr>
                <a:t>sys_load_icode(0, 0, binary, binaryStat-&gt;st_size);</a:t>
              </a:r>
              <a:endParaRPr lang="en-US" altLang="zh-CN" sz="240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01015" y="6269355"/>
            <a:ext cx="3528060" cy="460375"/>
            <a:chOff x="1176" y="2825"/>
            <a:chExt cx="3928" cy="806"/>
          </a:xfrm>
        </p:grpSpPr>
        <p:sp>
          <p:nvSpPr>
            <p:cNvPr id="40" name="单圆角矩形 39"/>
            <p:cNvSpPr/>
            <p:nvPr/>
          </p:nvSpPr>
          <p:spPr>
            <a:xfrm>
              <a:off x="1225" y="2903"/>
              <a:ext cx="3739" cy="647"/>
            </a:xfrm>
            <a:prstGeom prst="snip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176" y="2825"/>
              <a:ext cx="3928" cy="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ym typeface="+mn-ea"/>
                </a:rPr>
                <a:t>env_run'</a:t>
              </a:r>
              <a:r>
                <a:rPr lang="zh-CN" altLang="en-US" sz="2400">
                  <a:sym typeface="+mn-ea"/>
                </a:rPr>
                <a:t>(</a:t>
              </a:r>
              <a:r>
                <a:rPr lang="en-US" altLang="zh-CN" sz="2400">
                  <a:sym typeface="+mn-ea"/>
                </a:rPr>
                <a:t>curenv-&gt;envid</a:t>
              </a:r>
              <a:r>
                <a:rPr lang="zh-CN" altLang="en-US" sz="2400">
                  <a:sym typeface="+mn-ea"/>
                </a:rPr>
                <a:t>);</a:t>
              </a:r>
              <a:endParaRPr lang="en-US" altLang="zh-CN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9237345" y="-1270"/>
            <a:ext cx="2954655" cy="1606550"/>
          </a:xfrm>
          <a:prstGeom prst="rect">
            <a:avLst/>
          </a:prstGeom>
        </p:spPr>
      </p:pic>
      <p:pic>
        <p:nvPicPr>
          <p:cNvPr id="2" name="图片 1" descr="标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322580"/>
            <a:ext cx="556895" cy="535305"/>
          </a:xfrm>
          <a:prstGeom prst="rect">
            <a:avLst/>
          </a:prstGeom>
        </p:spPr>
      </p:pic>
      <p:pic>
        <p:nvPicPr>
          <p:cNvPr id="5" name="图片 4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262890"/>
            <a:ext cx="10687050" cy="65951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43280" y="322580"/>
            <a:ext cx="10687050" cy="6631305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245485" y="97790"/>
            <a:ext cx="6430010" cy="2861310"/>
            <a:chOff x="5111" y="154"/>
            <a:chExt cx="10126" cy="4506"/>
          </a:xfrm>
        </p:grpSpPr>
        <p:sp>
          <p:nvSpPr>
            <p:cNvPr id="14" name="椭圆 13"/>
            <p:cNvSpPr/>
            <p:nvPr/>
          </p:nvSpPr>
          <p:spPr>
            <a:xfrm>
              <a:off x="7381" y="154"/>
              <a:ext cx="4723" cy="4506"/>
            </a:xfrm>
            <a:prstGeom prst="ellipse">
              <a:avLst/>
            </a:prstGeom>
            <a:solidFill>
              <a:srgbClr val="DAE8FC"/>
            </a:solidFill>
            <a:ln>
              <a:solidFill>
                <a:srgbClr val="DAE8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111" y="1850"/>
              <a:ext cx="1012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latin typeface="微软雅黑" panose="020B0503020204020204" charset="-122"/>
                  <a:ea typeface="微软雅黑" panose="020B0503020204020204" charset="-122"/>
                </a:rPr>
                <a:t>Part1: History Command</a:t>
              </a:r>
              <a:endParaRPr lang="en-US" altLang="zh-CN" sz="3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850890" y="3095625"/>
            <a:ext cx="6430010" cy="2861310"/>
            <a:chOff x="5111" y="154"/>
            <a:chExt cx="10126" cy="4506"/>
          </a:xfrm>
        </p:grpSpPr>
        <p:sp>
          <p:nvSpPr>
            <p:cNvPr id="18" name="椭圆 17"/>
            <p:cNvSpPr/>
            <p:nvPr/>
          </p:nvSpPr>
          <p:spPr>
            <a:xfrm>
              <a:off x="7381" y="154"/>
              <a:ext cx="4723" cy="4506"/>
            </a:xfrm>
            <a:prstGeom prst="ellipse">
              <a:avLst/>
            </a:prstGeom>
            <a:solidFill>
              <a:srgbClr val="E1D5E7"/>
            </a:solidFill>
            <a:ln>
              <a:solidFill>
                <a:srgbClr val="DAE8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111" y="1850"/>
              <a:ext cx="1012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latin typeface="微软雅黑" panose="020B0503020204020204" charset="-122"/>
                  <a:ea typeface="微软雅黑" panose="020B0503020204020204" charset="-122"/>
                </a:rPr>
                <a:t>Part2: Special char and env</a:t>
              </a:r>
              <a:endParaRPr lang="en-US" altLang="zh-CN" sz="3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-72390" y="3095625"/>
            <a:ext cx="6430010" cy="2861310"/>
            <a:chOff x="5111" y="154"/>
            <a:chExt cx="10126" cy="4506"/>
          </a:xfrm>
        </p:grpSpPr>
        <p:sp>
          <p:nvSpPr>
            <p:cNvPr id="21" name="椭圆 20"/>
            <p:cNvSpPr/>
            <p:nvPr/>
          </p:nvSpPr>
          <p:spPr>
            <a:xfrm>
              <a:off x="7381" y="154"/>
              <a:ext cx="4723" cy="4506"/>
            </a:xfrm>
            <a:prstGeom prst="ellipse">
              <a:avLst/>
            </a:prstGeom>
            <a:solidFill>
              <a:srgbClr val="F8CECC"/>
            </a:solidFill>
            <a:ln>
              <a:solidFill>
                <a:srgbClr val="DAE8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11" y="1850"/>
              <a:ext cx="1012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latin typeface="微软雅黑" panose="020B0503020204020204" charset="-122"/>
                  <a:ea typeface="微软雅黑" panose="020B0503020204020204" charset="-122"/>
                </a:rPr>
                <a:t>Part3: Internal Command</a:t>
              </a:r>
              <a:endParaRPr lang="en-US" altLang="zh-CN" sz="3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9237345" y="-1270"/>
            <a:ext cx="2954655" cy="1606550"/>
          </a:xfrm>
          <a:prstGeom prst="rect">
            <a:avLst/>
          </a:prstGeom>
        </p:spPr>
      </p:pic>
      <p:pic>
        <p:nvPicPr>
          <p:cNvPr id="2" name="图片 1" descr="标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322580"/>
            <a:ext cx="556895" cy="5353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1443990"/>
          </a:xfrm>
          <a:prstGeom prst="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" y="1489075"/>
            <a:ext cx="10058400" cy="4256405"/>
          </a:xfrm>
          <a:prstGeom prst="rect">
            <a:avLst/>
          </a:prstGeom>
        </p:spPr>
      </p:pic>
      <p:pic>
        <p:nvPicPr>
          <p:cNvPr id="7" name="图片 6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950" y="5380990"/>
            <a:ext cx="2559050" cy="147701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109200" y="5558155"/>
            <a:ext cx="1211580" cy="554355"/>
          </a:xfrm>
          <a:prstGeom prst="ellipse">
            <a:avLst/>
          </a:prstGeom>
          <a:noFill/>
          <a:ln w="38100">
            <a:solidFill>
              <a:srgbClr val="DAE8F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6045" y="337820"/>
            <a:ext cx="116884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Part1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：历史命令的记录与上下键切换历史命令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9237345" y="-1270"/>
            <a:ext cx="2954655" cy="1606550"/>
          </a:xfrm>
          <a:prstGeom prst="rect">
            <a:avLst/>
          </a:prstGeom>
        </p:spPr>
      </p:pic>
      <p:pic>
        <p:nvPicPr>
          <p:cNvPr id="2" name="图片 1" descr="标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322580"/>
            <a:ext cx="556895" cy="5353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1443990"/>
          </a:xfrm>
          <a:prstGeom prst="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" y="1489075"/>
            <a:ext cx="10058400" cy="4256405"/>
          </a:xfrm>
          <a:prstGeom prst="rect">
            <a:avLst/>
          </a:prstGeom>
        </p:spPr>
      </p:pic>
      <p:pic>
        <p:nvPicPr>
          <p:cNvPr id="7" name="图片 6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950" y="5380990"/>
            <a:ext cx="2559050" cy="147701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109200" y="5558155"/>
            <a:ext cx="1211580" cy="554355"/>
          </a:xfrm>
          <a:prstGeom prst="ellipse">
            <a:avLst/>
          </a:prstGeom>
          <a:noFill/>
          <a:ln w="38100">
            <a:solidFill>
              <a:srgbClr val="DAE8F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6045" y="337820"/>
            <a:ext cx="116884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Part1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：历史命令的记录与上下键切换历史命令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对角圆角矩形 4"/>
          <p:cNvSpPr/>
          <p:nvPr/>
        </p:nvSpPr>
        <p:spPr>
          <a:xfrm>
            <a:off x="2140585" y="1666240"/>
            <a:ext cx="9576435" cy="480758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4960" y="1679575"/>
            <a:ext cx="7454265" cy="479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9237345" y="-1270"/>
            <a:ext cx="2954655" cy="1606550"/>
          </a:xfrm>
          <a:prstGeom prst="rect">
            <a:avLst/>
          </a:prstGeom>
        </p:spPr>
      </p:pic>
      <p:pic>
        <p:nvPicPr>
          <p:cNvPr id="2" name="图片 1" descr="标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322580"/>
            <a:ext cx="556895" cy="5353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1443990"/>
          </a:xfrm>
          <a:prstGeom prst="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1487805"/>
            <a:ext cx="10058400" cy="4256405"/>
          </a:xfrm>
          <a:prstGeom prst="rect">
            <a:avLst/>
          </a:prstGeom>
        </p:spPr>
      </p:pic>
      <p:pic>
        <p:nvPicPr>
          <p:cNvPr id="7" name="图片 6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950" y="5380990"/>
            <a:ext cx="2559050" cy="147701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109200" y="5558155"/>
            <a:ext cx="1211580" cy="554355"/>
          </a:xfrm>
          <a:prstGeom prst="ellipse">
            <a:avLst/>
          </a:prstGeom>
          <a:noFill/>
          <a:ln w="38100">
            <a:solidFill>
              <a:srgbClr val="DAE8F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6045" y="337820"/>
            <a:ext cx="116884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Part1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：历史命令的记录与上下键切换历史命令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对角圆角矩形 4"/>
          <p:cNvSpPr/>
          <p:nvPr/>
        </p:nvSpPr>
        <p:spPr>
          <a:xfrm>
            <a:off x="325755" y="1487805"/>
            <a:ext cx="8098155" cy="530479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70" y="1742440"/>
            <a:ext cx="7425690" cy="479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9237345" y="-1270"/>
            <a:ext cx="2954655" cy="1606550"/>
          </a:xfrm>
          <a:prstGeom prst="rect">
            <a:avLst/>
          </a:prstGeom>
        </p:spPr>
      </p:pic>
      <p:pic>
        <p:nvPicPr>
          <p:cNvPr id="2" name="图片 1" descr="标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322580"/>
            <a:ext cx="556895" cy="535305"/>
          </a:xfrm>
          <a:prstGeom prst="rect">
            <a:avLst/>
          </a:prstGeom>
        </p:spPr>
      </p:pic>
      <p:pic>
        <p:nvPicPr>
          <p:cNvPr id="3" name="图片 2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970" y="1386205"/>
            <a:ext cx="10058400" cy="4600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1443990"/>
          </a:xfrm>
          <a:prstGeom prst="rect">
            <a:avLst/>
          </a:prstGeom>
          <a:solidFill>
            <a:srgbClr val="E1D5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265" y="5443220"/>
            <a:ext cx="2451735" cy="141478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861675" y="6139180"/>
            <a:ext cx="1211580" cy="554355"/>
          </a:xfrm>
          <a:prstGeom prst="ellipse">
            <a:avLst/>
          </a:prstGeom>
          <a:noFill/>
          <a:ln w="38100">
            <a:solidFill>
              <a:srgbClr val="E1D5E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6045" y="337820"/>
            <a:ext cx="116884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Part2-1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：对特用字符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(';' '&amp;', '$', '{', '}')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的处理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对角圆角矩形 14"/>
          <p:cNvSpPr/>
          <p:nvPr/>
        </p:nvSpPr>
        <p:spPr>
          <a:xfrm>
            <a:off x="106045" y="1496695"/>
            <a:ext cx="9533890" cy="519684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>
            <a:solidFill>
              <a:srgbClr val="E1D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65" y="1605280"/>
            <a:ext cx="6037580" cy="26441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0845" y="1605280"/>
            <a:ext cx="2794000" cy="264350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325" y="4621530"/>
            <a:ext cx="9113520" cy="32893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325" y="5000625"/>
            <a:ext cx="5614035" cy="527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9237345" y="-1270"/>
            <a:ext cx="2954655" cy="1606550"/>
          </a:xfrm>
          <a:prstGeom prst="rect">
            <a:avLst/>
          </a:prstGeom>
        </p:spPr>
      </p:pic>
      <p:pic>
        <p:nvPicPr>
          <p:cNvPr id="2" name="图片 1" descr="标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322580"/>
            <a:ext cx="556895" cy="535305"/>
          </a:xfrm>
          <a:prstGeom prst="rect">
            <a:avLst/>
          </a:prstGeom>
        </p:spPr>
      </p:pic>
      <p:pic>
        <p:nvPicPr>
          <p:cNvPr id="3" name="图片 2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970" y="1386205"/>
            <a:ext cx="10058400" cy="4600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1443990"/>
          </a:xfrm>
          <a:prstGeom prst="rect">
            <a:avLst/>
          </a:prstGeom>
          <a:solidFill>
            <a:srgbClr val="E1D5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265" y="5443220"/>
            <a:ext cx="2451735" cy="141478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861675" y="6139180"/>
            <a:ext cx="1211580" cy="554355"/>
          </a:xfrm>
          <a:prstGeom prst="ellipse">
            <a:avLst/>
          </a:prstGeom>
          <a:noFill/>
          <a:ln w="38100">
            <a:solidFill>
              <a:srgbClr val="E1D5E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6045" y="337820"/>
            <a:ext cx="116884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Part2-1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：对特用字符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(';' '&amp;', '$', '{', '}')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的处理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对角圆角矩形 14"/>
          <p:cNvSpPr/>
          <p:nvPr/>
        </p:nvSpPr>
        <p:spPr>
          <a:xfrm>
            <a:off x="60960" y="1496695"/>
            <a:ext cx="9533890" cy="519684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>
            <a:solidFill>
              <a:srgbClr val="E1D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57325" y="1873250"/>
            <a:ext cx="2134870" cy="593090"/>
          </a:xfrm>
          <a:prstGeom prst="rect">
            <a:avLst/>
          </a:prstGeom>
          <a:solidFill>
            <a:srgbClr val="E1D5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33900" y="1873250"/>
            <a:ext cx="964565" cy="594360"/>
          </a:xfrm>
          <a:prstGeom prst="rect">
            <a:avLst/>
          </a:prstGeom>
          <a:solidFill>
            <a:srgbClr val="E1D5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99815" y="1873250"/>
            <a:ext cx="934085" cy="593090"/>
          </a:xfrm>
          <a:prstGeom prst="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689100" y="1909445"/>
            <a:ext cx="3032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echo.b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99815" y="1909445"/>
            <a:ext cx="2141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${PI}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33900" y="1944370"/>
            <a:ext cx="3032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9265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248660" y="2467610"/>
            <a:ext cx="1802765" cy="651510"/>
            <a:chOff x="5116" y="3886"/>
            <a:chExt cx="2839" cy="1026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5657" y="3886"/>
              <a:ext cx="12" cy="539"/>
            </a:xfrm>
            <a:prstGeom prst="straightConnector1">
              <a:avLst/>
            </a:prstGeom>
            <a:ln w="22225">
              <a:solidFill>
                <a:srgbClr val="E1D5E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7140" y="3886"/>
              <a:ext cx="12" cy="539"/>
            </a:xfrm>
            <a:prstGeom prst="straightConnector1">
              <a:avLst/>
            </a:prstGeom>
            <a:ln w="22225">
              <a:solidFill>
                <a:srgbClr val="E1D5E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5116" y="4332"/>
              <a:ext cx="11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start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757" y="4332"/>
              <a:ext cx="11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end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442835" y="1496695"/>
            <a:ext cx="2058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PI=3.1415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320290" y="3390265"/>
            <a:ext cx="4659630" cy="593725"/>
            <a:chOff x="2415" y="5009"/>
            <a:chExt cx="7338" cy="935"/>
          </a:xfrm>
        </p:grpSpPr>
        <p:sp>
          <p:nvSpPr>
            <p:cNvPr id="31" name="矩形 30"/>
            <p:cNvSpPr/>
            <p:nvPr/>
          </p:nvSpPr>
          <p:spPr>
            <a:xfrm>
              <a:off x="6625" y="5009"/>
              <a:ext cx="1585" cy="934"/>
            </a:xfrm>
            <a:prstGeom prst="rect">
              <a:avLst/>
            </a:prstGeom>
            <a:solidFill>
              <a:srgbClr val="E1D5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511" y="5113"/>
              <a:ext cx="324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微软雅黑" panose="020B0503020204020204" charset="-122"/>
                  <a:ea typeface="微软雅黑" panose="020B0503020204020204" charset="-122"/>
                </a:rPr>
                <a:t>3.1415</a:t>
              </a:r>
              <a:endParaRPr lang="en-US" altLang="zh-CN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415" y="5010"/>
              <a:ext cx="933" cy="934"/>
            </a:xfrm>
            <a:prstGeom prst="rect">
              <a:avLst/>
            </a:prstGeom>
            <a:solidFill>
              <a:srgbClr val="DAE8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506" y="5066"/>
              <a:ext cx="155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>
                  <a:latin typeface="微软雅黑" panose="020B0503020204020204" charset="-122"/>
                  <a:ea typeface="微软雅黑" panose="020B0503020204020204" charset="-122"/>
                </a:rPr>
                <a:t>PI</a:t>
              </a:r>
              <a:endParaRPr lang="en-US" altLang="zh-CN" sz="2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3348" y="5431"/>
              <a:ext cx="3214" cy="51"/>
            </a:xfrm>
            <a:prstGeom prst="straightConnector1">
              <a:avLst/>
            </a:prstGeom>
            <a:ln w="41275">
              <a:solidFill>
                <a:srgbClr val="F8CE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/>
          <p:cNvSpPr txBox="1"/>
          <p:nvPr/>
        </p:nvSpPr>
        <p:spPr>
          <a:xfrm>
            <a:off x="3035300" y="3321685"/>
            <a:ext cx="2883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get_envar_value()</a:t>
            </a:r>
            <a:endParaRPr lang="en-US" altLang="zh-CN"/>
          </a:p>
        </p:txBody>
      </p:sp>
      <p:sp>
        <p:nvSpPr>
          <p:cNvPr id="38" name="矩形 37"/>
          <p:cNvSpPr/>
          <p:nvPr/>
        </p:nvSpPr>
        <p:spPr>
          <a:xfrm>
            <a:off x="1457325" y="4716145"/>
            <a:ext cx="2051050" cy="593090"/>
          </a:xfrm>
          <a:prstGeom prst="rect">
            <a:avLst/>
          </a:prstGeom>
          <a:solidFill>
            <a:srgbClr val="E1D5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587240" y="4716145"/>
            <a:ext cx="910590" cy="594995"/>
          </a:xfrm>
          <a:prstGeom prst="rect">
            <a:avLst/>
          </a:prstGeom>
          <a:solidFill>
            <a:srgbClr val="E1D5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3393440" y="4716145"/>
            <a:ext cx="2058670" cy="593090"/>
            <a:chOff x="7864" y="5539"/>
            <a:chExt cx="3242" cy="934"/>
          </a:xfrm>
        </p:grpSpPr>
        <p:sp>
          <p:nvSpPr>
            <p:cNvPr id="40" name="矩形 39"/>
            <p:cNvSpPr/>
            <p:nvPr/>
          </p:nvSpPr>
          <p:spPr>
            <a:xfrm>
              <a:off x="8045" y="5539"/>
              <a:ext cx="1700" cy="934"/>
            </a:xfrm>
            <a:prstGeom prst="rect">
              <a:avLst/>
            </a:prstGeom>
            <a:solidFill>
              <a:srgbClr val="E1D5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864" y="5597"/>
              <a:ext cx="324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>
                  <a:latin typeface="微软雅黑" panose="020B0503020204020204" charset="-122"/>
                  <a:ea typeface="微软雅黑" panose="020B0503020204020204" charset="-122"/>
                </a:rPr>
                <a:t>3.1415</a:t>
              </a:r>
              <a:endParaRPr lang="en-US" altLang="zh-CN" sz="2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533900" y="4751705"/>
            <a:ext cx="3032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9265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09395" y="4751705"/>
            <a:ext cx="3032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echo.b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190875" y="5311140"/>
            <a:ext cx="1860550" cy="649605"/>
            <a:chOff x="5116" y="3889"/>
            <a:chExt cx="2930" cy="1023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5616" y="3889"/>
              <a:ext cx="12" cy="539"/>
            </a:xfrm>
            <a:prstGeom prst="straightConnector1">
              <a:avLst/>
            </a:prstGeom>
            <a:ln w="22225">
              <a:solidFill>
                <a:srgbClr val="E1D5E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7316" y="3889"/>
              <a:ext cx="12" cy="539"/>
            </a:xfrm>
            <a:prstGeom prst="straightConnector1">
              <a:avLst/>
            </a:prstGeom>
            <a:ln w="22225">
              <a:solidFill>
                <a:srgbClr val="E1D5E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5116" y="4332"/>
              <a:ext cx="11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start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48" y="4332"/>
              <a:ext cx="11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end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9237345" y="-1270"/>
            <a:ext cx="2954655" cy="1606550"/>
          </a:xfrm>
          <a:prstGeom prst="rect">
            <a:avLst/>
          </a:prstGeom>
        </p:spPr>
      </p:pic>
      <p:pic>
        <p:nvPicPr>
          <p:cNvPr id="2" name="图片 1" descr="标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322580"/>
            <a:ext cx="556895" cy="535305"/>
          </a:xfrm>
          <a:prstGeom prst="rect">
            <a:avLst/>
          </a:prstGeom>
        </p:spPr>
      </p:pic>
      <p:pic>
        <p:nvPicPr>
          <p:cNvPr id="3" name="图片 2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5450" y="1538605"/>
            <a:ext cx="10058400" cy="4600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1443990"/>
          </a:xfrm>
          <a:prstGeom prst="rect">
            <a:avLst/>
          </a:prstGeom>
          <a:solidFill>
            <a:srgbClr val="E1D5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6045" y="337820"/>
            <a:ext cx="116884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Part2-2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：命令的环境配置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对角圆角矩形 14"/>
          <p:cNvSpPr/>
          <p:nvPr/>
        </p:nvSpPr>
        <p:spPr>
          <a:xfrm>
            <a:off x="3893820" y="1538605"/>
            <a:ext cx="8249285" cy="509587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>
            <a:solidFill>
              <a:srgbClr val="E1D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265" y="5443220"/>
            <a:ext cx="2451735" cy="141478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861675" y="6139180"/>
            <a:ext cx="1211580" cy="554355"/>
          </a:xfrm>
          <a:prstGeom prst="ellipse">
            <a:avLst/>
          </a:prstGeom>
          <a:noFill/>
          <a:ln w="38100">
            <a:solidFill>
              <a:srgbClr val="E1D5E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870" y="1692275"/>
            <a:ext cx="6313805" cy="22148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3530" y="5273675"/>
            <a:ext cx="5519420" cy="13608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3530" y="4221480"/>
            <a:ext cx="5519420" cy="737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9237345" y="-1270"/>
            <a:ext cx="2954655" cy="1606550"/>
          </a:xfrm>
          <a:prstGeom prst="rect">
            <a:avLst/>
          </a:prstGeom>
        </p:spPr>
      </p:pic>
      <p:pic>
        <p:nvPicPr>
          <p:cNvPr id="2" name="图片 1" descr="标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322580"/>
            <a:ext cx="556895" cy="5353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1443990"/>
          </a:xfrm>
          <a:prstGeom prst="rect">
            <a:avLst/>
          </a:prstGeom>
          <a:solidFill>
            <a:srgbClr val="F8CE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950" y="5380990"/>
            <a:ext cx="2559050" cy="147701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9632315" y="6153150"/>
            <a:ext cx="1021715" cy="516890"/>
          </a:xfrm>
          <a:prstGeom prst="ellipse">
            <a:avLst/>
          </a:prstGeom>
          <a:noFill/>
          <a:ln w="38100">
            <a:solidFill>
              <a:srgbClr val="F8CE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045" y="337820"/>
            <a:ext cx="116884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Part3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：简单内部命令的实现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12" descr="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390" y="1443990"/>
            <a:ext cx="7767955" cy="5414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9237345" y="-1270"/>
            <a:ext cx="2954655" cy="1606550"/>
          </a:xfrm>
          <a:prstGeom prst="rect">
            <a:avLst/>
          </a:prstGeom>
        </p:spPr>
      </p:pic>
      <p:pic>
        <p:nvPicPr>
          <p:cNvPr id="2" name="图片 1" descr="标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322580"/>
            <a:ext cx="556895" cy="5353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1443990"/>
          </a:xfrm>
          <a:prstGeom prst="rect">
            <a:avLst/>
          </a:prstGeom>
          <a:solidFill>
            <a:srgbClr val="F8CE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632315" y="6153150"/>
            <a:ext cx="1021715" cy="516890"/>
          </a:xfrm>
          <a:prstGeom prst="ellipse">
            <a:avLst/>
          </a:prstGeom>
          <a:noFill/>
          <a:ln w="38100">
            <a:solidFill>
              <a:srgbClr val="F8CE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045" y="337820"/>
            <a:ext cx="116884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Part3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：简单内部命令的实现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0" y="1443990"/>
            <a:ext cx="8167370" cy="5426710"/>
          </a:xfrm>
          <a:prstGeom prst="rect">
            <a:avLst/>
          </a:prstGeom>
        </p:spPr>
      </p:pic>
      <p:pic>
        <p:nvPicPr>
          <p:cNvPr id="13" name="图片 12" descr="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5935" y="1443990"/>
            <a:ext cx="7767955" cy="54140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290" y="1443990"/>
            <a:ext cx="6384290" cy="5325110"/>
          </a:xfrm>
          <a:prstGeom prst="rect">
            <a:avLst/>
          </a:prstGeom>
        </p:spPr>
      </p:pic>
      <p:pic>
        <p:nvPicPr>
          <p:cNvPr id="7" name="图片 6" descr="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2950" y="5380990"/>
            <a:ext cx="2559050" cy="1477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9237345" y="-1270"/>
            <a:ext cx="2954655" cy="1606550"/>
          </a:xfrm>
          <a:prstGeom prst="rect">
            <a:avLst/>
          </a:prstGeom>
        </p:spPr>
      </p:pic>
      <p:pic>
        <p:nvPicPr>
          <p:cNvPr id="2" name="图片 1" descr="标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322580"/>
            <a:ext cx="556895" cy="535305"/>
          </a:xfrm>
          <a:prstGeom prst="rect">
            <a:avLst/>
          </a:prstGeom>
        </p:spPr>
      </p:pic>
      <p:pic>
        <p:nvPicPr>
          <p:cNvPr id="3" name="图片 2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625" y="322580"/>
            <a:ext cx="9163050" cy="6429375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625" y="341630"/>
            <a:ext cx="9134475" cy="6410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9237345" y="-1270"/>
            <a:ext cx="2954655" cy="1606550"/>
          </a:xfrm>
          <a:prstGeom prst="rect">
            <a:avLst/>
          </a:prstGeom>
        </p:spPr>
      </p:pic>
      <p:pic>
        <p:nvPicPr>
          <p:cNvPr id="2" name="图片 1" descr="标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322580"/>
            <a:ext cx="556895" cy="5353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14439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030" y="337820"/>
            <a:ext cx="116884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Part4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：增加的外部命令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tree.b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为例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89355" y="3630930"/>
            <a:ext cx="6826250" cy="621665"/>
            <a:chOff x="4156" y="4376"/>
            <a:chExt cx="11532" cy="1230"/>
          </a:xfrm>
        </p:grpSpPr>
        <p:sp>
          <p:nvSpPr>
            <p:cNvPr id="5" name="单圆角矩形 4"/>
            <p:cNvSpPr/>
            <p:nvPr/>
          </p:nvSpPr>
          <p:spPr>
            <a:xfrm>
              <a:off x="4156" y="4376"/>
              <a:ext cx="10669" cy="1230"/>
            </a:xfrm>
            <a:prstGeom prst="round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156" y="4532"/>
              <a:ext cx="11532" cy="91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/>
                <a:t>while ((</a:t>
              </a:r>
              <a:r>
                <a:rPr lang="zh-CN" altLang="en-US" sz="2400"/>
                <a:t>n = readn(fd, &amp;fnext, sizeof f))</a:t>
              </a:r>
              <a:r>
                <a:rPr lang="en-US" altLang="zh-CN" sz="2400"/>
                <a:t>==</a:t>
              </a:r>
              <a:r>
                <a:rPr lang="zh-CN" altLang="en-US" sz="2400"/>
                <a:t>=sizeof f）</a:t>
              </a:r>
              <a:endParaRPr lang="zh-CN" altLang="en-US" sz="2400"/>
            </a:p>
          </p:txBody>
        </p:sp>
      </p:grpSp>
      <p:pic>
        <p:nvPicPr>
          <p:cNvPr id="12" name="图片 11" descr="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305" y="1501775"/>
            <a:ext cx="3782695" cy="509143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726180" y="5986780"/>
            <a:ext cx="2258695" cy="420667"/>
            <a:chOff x="4156" y="4376"/>
            <a:chExt cx="11122" cy="1251"/>
          </a:xfrm>
        </p:grpSpPr>
        <p:sp>
          <p:nvSpPr>
            <p:cNvPr id="14" name="单圆角矩形 13"/>
            <p:cNvSpPr/>
            <p:nvPr/>
          </p:nvSpPr>
          <p:spPr>
            <a:xfrm>
              <a:off x="4156" y="4376"/>
              <a:ext cx="10669" cy="1230"/>
            </a:xfrm>
            <a:prstGeom prst="round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156" y="4532"/>
              <a:ext cx="11122" cy="10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/>
                <a:t>f.f_type = FTYPE_</a:t>
              </a:r>
              <a:r>
                <a:rPr lang="en-US"/>
                <a:t>DIR</a:t>
              </a:r>
              <a:endParaRPr 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26180" y="4879975"/>
            <a:ext cx="2258695" cy="420667"/>
            <a:chOff x="4156" y="4376"/>
            <a:chExt cx="11122" cy="1251"/>
          </a:xfrm>
        </p:grpSpPr>
        <p:sp>
          <p:nvSpPr>
            <p:cNvPr id="17" name="单圆角矩形 16"/>
            <p:cNvSpPr/>
            <p:nvPr/>
          </p:nvSpPr>
          <p:spPr>
            <a:xfrm>
              <a:off x="4156" y="4376"/>
              <a:ext cx="10669" cy="1230"/>
            </a:xfrm>
            <a:prstGeom prst="round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156" y="4532"/>
              <a:ext cx="11122" cy="10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/>
                <a:t>f.f_type = FTYPE_REC</a:t>
              </a:r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110605" y="5443220"/>
            <a:ext cx="2258695" cy="420667"/>
            <a:chOff x="4156" y="4376"/>
            <a:chExt cx="11122" cy="1251"/>
          </a:xfrm>
        </p:grpSpPr>
        <p:sp>
          <p:nvSpPr>
            <p:cNvPr id="20" name="单圆角矩形 19"/>
            <p:cNvSpPr/>
            <p:nvPr/>
          </p:nvSpPr>
          <p:spPr>
            <a:xfrm>
              <a:off x="4156" y="4376"/>
              <a:ext cx="10669" cy="1230"/>
            </a:xfrm>
            <a:prstGeom prst="round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156" y="4532"/>
              <a:ext cx="11122" cy="10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/>
                <a:t>Controled Print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189355" y="2631440"/>
            <a:ext cx="4486275" cy="535940"/>
            <a:chOff x="4156" y="4376"/>
            <a:chExt cx="11122" cy="1230"/>
          </a:xfrm>
        </p:grpSpPr>
        <p:sp>
          <p:nvSpPr>
            <p:cNvPr id="23" name="单圆角矩形 22"/>
            <p:cNvSpPr/>
            <p:nvPr/>
          </p:nvSpPr>
          <p:spPr>
            <a:xfrm>
              <a:off x="4156" y="4376"/>
              <a:ext cx="10669" cy="1230"/>
            </a:xfrm>
            <a:prstGeom prst="round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156" y="4496"/>
              <a:ext cx="11122" cy="105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/>
                <a:t>treePath(char* path, int offset)</a:t>
              </a:r>
              <a:endParaRPr lang="en-US" altLang="zh-CN" sz="2400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2054860" y="3057525"/>
            <a:ext cx="1270" cy="57340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2036445" y="4252595"/>
            <a:ext cx="19685" cy="1968500"/>
          </a:xfrm>
          <a:prstGeom prst="line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5" idx="1"/>
          </p:cNvCxnSpPr>
          <p:nvPr/>
        </p:nvCxnSpPr>
        <p:spPr>
          <a:xfrm flipV="1">
            <a:off x="2022475" y="6223635"/>
            <a:ext cx="1703705" cy="2540"/>
          </a:xfrm>
          <a:prstGeom prst="straightConnector1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2056130" y="5085715"/>
            <a:ext cx="1670685" cy="2540"/>
          </a:xfrm>
          <a:prstGeom prst="straightConnector1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5" idx="2"/>
            <a:endCxn id="24" idx="0"/>
          </p:cNvCxnSpPr>
          <p:nvPr/>
        </p:nvCxnSpPr>
        <p:spPr>
          <a:xfrm rot="5400000" flipH="1">
            <a:off x="2282190" y="3833495"/>
            <a:ext cx="3724275" cy="1423035"/>
          </a:xfrm>
          <a:prstGeom prst="bentConnector5">
            <a:avLst>
              <a:gd name="adj1" fmla="val -6394"/>
              <a:gd name="adj2" fmla="val 302141"/>
              <a:gd name="adj3" fmla="val 118925"/>
            </a:avLst>
          </a:prstGeom>
          <a:ln w="349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9237345" y="0"/>
            <a:ext cx="2954655" cy="1606550"/>
          </a:xfrm>
          <a:prstGeom prst="rect">
            <a:avLst/>
          </a:prstGeom>
        </p:spPr>
      </p:pic>
      <p:pic>
        <p:nvPicPr>
          <p:cNvPr id="2" name="图片 1" descr="标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322580"/>
            <a:ext cx="556895" cy="5353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989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5890" y="110490"/>
            <a:ext cx="116884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Part5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ANSI</a:t>
            </a:r>
            <a:endParaRPr lang="en-US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" y="1037590"/>
            <a:ext cx="7460615" cy="3714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585" y="989330"/>
            <a:ext cx="7390765" cy="3711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84220"/>
            <a:ext cx="12174220" cy="35737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5" y="3284220"/>
            <a:ext cx="10751185" cy="193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9237345" y="-1270"/>
            <a:ext cx="2954655" cy="1606550"/>
          </a:xfrm>
          <a:prstGeom prst="rect">
            <a:avLst/>
          </a:prstGeom>
        </p:spPr>
      </p:pic>
      <p:pic>
        <p:nvPicPr>
          <p:cNvPr id="2" name="图片 1" descr="标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322580"/>
            <a:ext cx="556895" cy="53530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524000" y="1301433"/>
            <a:ext cx="9144000" cy="2387600"/>
          </a:xfrm>
        </p:spPr>
        <p:txBody>
          <a:bodyPr/>
          <a:p>
            <a:r>
              <a:rPr lang="zh-CN" altLang="en-US" sz="11500"/>
              <a:t>谢谢大家</a:t>
            </a:r>
            <a:endParaRPr lang="zh-CN" altLang="en-US" sz="1150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680845" y="4494848"/>
            <a:ext cx="9144000" cy="1655762"/>
          </a:xfrm>
        </p:spPr>
        <p:txBody>
          <a:bodyPr/>
          <a:p>
            <a:r>
              <a:rPr lang="en-US" altLang="zh-CN"/>
              <a:t>  </a:t>
            </a:r>
            <a:r>
              <a:rPr lang="zh-CN" altLang="en-US"/>
              <a:t>答辩人</a:t>
            </a:r>
            <a:r>
              <a:rPr lang="en-US" altLang="zh-CN"/>
              <a:t>: </a:t>
            </a:r>
            <a:r>
              <a:rPr lang="zh-CN" altLang="en-US"/>
              <a:t>孙泽一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9237345" y="-1270"/>
            <a:ext cx="2954655" cy="1606550"/>
          </a:xfrm>
          <a:prstGeom prst="rect">
            <a:avLst/>
          </a:prstGeom>
        </p:spPr>
      </p:pic>
      <p:pic>
        <p:nvPicPr>
          <p:cNvPr id="2" name="图片 1" descr="标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322580"/>
            <a:ext cx="556895" cy="535305"/>
          </a:xfrm>
          <a:prstGeom prst="rect">
            <a:avLst/>
          </a:prstGeom>
        </p:spPr>
      </p:pic>
      <p:pic>
        <p:nvPicPr>
          <p:cNvPr id="7" name="图片 6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86715"/>
            <a:ext cx="10058400" cy="6083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9237345" y="-1270"/>
            <a:ext cx="2954655" cy="1606550"/>
          </a:xfrm>
          <a:prstGeom prst="rect">
            <a:avLst/>
          </a:prstGeom>
        </p:spPr>
      </p:pic>
      <p:pic>
        <p:nvPicPr>
          <p:cNvPr id="2" name="图片 1" descr="标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322580"/>
            <a:ext cx="556895" cy="535305"/>
          </a:xfrm>
          <a:prstGeom prst="rect">
            <a:avLst/>
          </a:prstGeom>
        </p:spPr>
      </p:pic>
      <p:pic>
        <p:nvPicPr>
          <p:cNvPr id="5" name="图片 4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262890"/>
            <a:ext cx="10687050" cy="65951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43280" y="322580"/>
            <a:ext cx="10687050" cy="6631305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245485" y="97790"/>
            <a:ext cx="6430010" cy="2861310"/>
            <a:chOff x="5111" y="154"/>
            <a:chExt cx="10126" cy="4506"/>
          </a:xfrm>
        </p:grpSpPr>
        <p:sp>
          <p:nvSpPr>
            <p:cNvPr id="14" name="椭圆 13"/>
            <p:cNvSpPr/>
            <p:nvPr/>
          </p:nvSpPr>
          <p:spPr>
            <a:xfrm>
              <a:off x="7381" y="154"/>
              <a:ext cx="4723" cy="4506"/>
            </a:xfrm>
            <a:prstGeom prst="ellipse">
              <a:avLst/>
            </a:prstGeom>
            <a:solidFill>
              <a:srgbClr val="DAE8FC"/>
            </a:solidFill>
            <a:ln>
              <a:solidFill>
                <a:srgbClr val="DAE8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111" y="1850"/>
              <a:ext cx="1012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latin typeface="微软雅黑" panose="020B0503020204020204" charset="-122"/>
                  <a:ea typeface="微软雅黑" panose="020B0503020204020204" charset="-122"/>
                </a:rPr>
                <a:t>Part1: History Command</a:t>
              </a:r>
              <a:endParaRPr lang="en-US" altLang="zh-CN" sz="3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850890" y="3095625"/>
            <a:ext cx="6430010" cy="2861310"/>
            <a:chOff x="5111" y="154"/>
            <a:chExt cx="10126" cy="4506"/>
          </a:xfrm>
        </p:grpSpPr>
        <p:sp>
          <p:nvSpPr>
            <p:cNvPr id="18" name="椭圆 17"/>
            <p:cNvSpPr/>
            <p:nvPr/>
          </p:nvSpPr>
          <p:spPr>
            <a:xfrm>
              <a:off x="7381" y="154"/>
              <a:ext cx="4723" cy="4506"/>
            </a:xfrm>
            <a:prstGeom prst="ellipse">
              <a:avLst/>
            </a:prstGeom>
            <a:solidFill>
              <a:srgbClr val="E1D5E7"/>
            </a:solidFill>
            <a:ln>
              <a:solidFill>
                <a:srgbClr val="DAE8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111" y="1850"/>
              <a:ext cx="1012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latin typeface="微软雅黑" panose="020B0503020204020204" charset="-122"/>
                  <a:ea typeface="微软雅黑" panose="020B0503020204020204" charset="-122"/>
                </a:rPr>
                <a:t>Part2: Special char and env</a:t>
              </a:r>
              <a:endParaRPr lang="en-US" altLang="zh-CN" sz="3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-72390" y="3095625"/>
            <a:ext cx="6430010" cy="2861310"/>
            <a:chOff x="5111" y="154"/>
            <a:chExt cx="10126" cy="4506"/>
          </a:xfrm>
        </p:grpSpPr>
        <p:sp>
          <p:nvSpPr>
            <p:cNvPr id="21" name="椭圆 20"/>
            <p:cNvSpPr/>
            <p:nvPr/>
          </p:nvSpPr>
          <p:spPr>
            <a:xfrm>
              <a:off x="7381" y="154"/>
              <a:ext cx="4723" cy="4506"/>
            </a:xfrm>
            <a:prstGeom prst="ellipse">
              <a:avLst/>
            </a:prstGeom>
            <a:solidFill>
              <a:srgbClr val="F8CECC"/>
            </a:solidFill>
            <a:ln>
              <a:solidFill>
                <a:srgbClr val="DAE8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11" y="1850"/>
              <a:ext cx="1012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latin typeface="微软雅黑" panose="020B0503020204020204" charset="-122"/>
                  <a:ea typeface="微软雅黑" panose="020B0503020204020204" charset="-122"/>
                </a:rPr>
                <a:t>Part3: Internal Command</a:t>
              </a:r>
              <a:endParaRPr lang="en-US" altLang="zh-CN" sz="3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9237345" y="-1270"/>
            <a:ext cx="2954655" cy="1606550"/>
          </a:xfrm>
          <a:prstGeom prst="rect">
            <a:avLst/>
          </a:prstGeom>
        </p:spPr>
      </p:pic>
      <p:pic>
        <p:nvPicPr>
          <p:cNvPr id="2" name="图片 1" descr="标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322580"/>
            <a:ext cx="556895" cy="535305"/>
          </a:xfrm>
          <a:prstGeom prst="rect">
            <a:avLst/>
          </a:prstGeom>
        </p:spPr>
      </p:pic>
      <p:pic>
        <p:nvPicPr>
          <p:cNvPr id="5" name="图片 4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262890"/>
            <a:ext cx="10687050" cy="659511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3245485" y="97790"/>
            <a:ext cx="6430010" cy="2861310"/>
            <a:chOff x="5111" y="154"/>
            <a:chExt cx="10126" cy="4506"/>
          </a:xfrm>
        </p:grpSpPr>
        <p:sp>
          <p:nvSpPr>
            <p:cNvPr id="14" name="椭圆 13"/>
            <p:cNvSpPr/>
            <p:nvPr/>
          </p:nvSpPr>
          <p:spPr>
            <a:xfrm>
              <a:off x="7381" y="154"/>
              <a:ext cx="4723" cy="4506"/>
            </a:xfrm>
            <a:prstGeom prst="ellipse">
              <a:avLst/>
            </a:prstGeom>
            <a:solidFill>
              <a:srgbClr val="DAE8FC"/>
            </a:solidFill>
            <a:ln>
              <a:solidFill>
                <a:srgbClr val="DAE8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111" y="1850"/>
              <a:ext cx="1012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latin typeface="微软雅黑" panose="020B0503020204020204" charset="-122"/>
                  <a:ea typeface="微软雅黑" panose="020B0503020204020204" charset="-122"/>
                </a:rPr>
                <a:t>Part1: History Command</a:t>
              </a:r>
              <a:endParaRPr lang="en-US" altLang="zh-CN" sz="3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850890" y="3095625"/>
            <a:ext cx="6430010" cy="2861310"/>
            <a:chOff x="5111" y="154"/>
            <a:chExt cx="10126" cy="4506"/>
          </a:xfrm>
        </p:grpSpPr>
        <p:sp>
          <p:nvSpPr>
            <p:cNvPr id="18" name="椭圆 17"/>
            <p:cNvSpPr/>
            <p:nvPr/>
          </p:nvSpPr>
          <p:spPr>
            <a:xfrm>
              <a:off x="7381" y="154"/>
              <a:ext cx="4723" cy="4506"/>
            </a:xfrm>
            <a:prstGeom prst="ellipse">
              <a:avLst/>
            </a:prstGeom>
            <a:solidFill>
              <a:srgbClr val="E1D5E7"/>
            </a:solidFill>
            <a:ln>
              <a:solidFill>
                <a:srgbClr val="DAE8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111" y="1850"/>
              <a:ext cx="1012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latin typeface="微软雅黑" panose="020B0503020204020204" charset="-122"/>
                  <a:ea typeface="微软雅黑" panose="020B0503020204020204" charset="-122"/>
                </a:rPr>
                <a:t>Part2: Special char and env</a:t>
              </a:r>
              <a:endParaRPr lang="en-US" altLang="zh-CN" sz="3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-72390" y="3095625"/>
            <a:ext cx="6430010" cy="2861310"/>
            <a:chOff x="5111" y="154"/>
            <a:chExt cx="10126" cy="4506"/>
          </a:xfrm>
        </p:grpSpPr>
        <p:sp>
          <p:nvSpPr>
            <p:cNvPr id="21" name="椭圆 20"/>
            <p:cNvSpPr/>
            <p:nvPr/>
          </p:nvSpPr>
          <p:spPr>
            <a:xfrm>
              <a:off x="7381" y="154"/>
              <a:ext cx="4723" cy="4506"/>
            </a:xfrm>
            <a:prstGeom prst="ellipse">
              <a:avLst/>
            </a:prstGeom>
            <a:solidFill>
              <a:srgbClr val="F8CECC"/>
            </a:solidFill>
            <a:ln>
              <a:solidFill>
                <a:srgbClr val="DAE8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11" y="1850"/>
              <a:ext cx="1012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latin typeface="微软雅黑" panose="020B0503020204020204" charset="-122"/>
                  <a:ea typeface="微软雅黑" panose="020B0503020204020204" charset="-122"/>
                </a:rPr>
                <a:t>Part3: Internal Command</a:t>
              </a:r>
              <a:endParaRPr lang="en-US" altLang="zh-CN" sz="3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0" y="-1270"/>
            <a:ext cx="12824460" cy="6918960"/>
          </a:xfrm>
          <a:prstGeom prst="rect">
            <a:avLst/>
          </a:prstGeom>
          <a:solidFill>
            <a:schemeClr val="lt1">
              <a:alpha val="81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91030" y="2706370"/>
            <a:ext cx="90417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800">
                <a:latin typeface="微软雅黑" panose="020B0503020204020204" charset="-122"/>
                <a:ea typeface="微软雅黑" panose="020B0503020204020204" charset="-122"/>
              </a:rPr>
              <a:t>but before that...</a:t>
            </a:r>
            <a:endParaRPr lang="en-US" altLang="zh-CN" sz="8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9237345" y="-1270"/>
            <a:ext cx="2954655" cy="1606550"/>
          </a:xfrm>
          <a:prstGeom prst="rect">
            <a:avLst/>
          </a:prstGeom>
        </p:spPr>
      </p:pic>
      <p:pic>
        <p:nvPicPr>
          <p:cNvPr id="2" name="图片 1" descr="标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322580"/>
            <a:ext cx="556895" cy="535305"/>
          </a:xfrm>
          <a:prstGeom prst="rect">
            <a:avLst/>
          </a:prstGeom>
        </p:spPr>
      </p:pic>
      <p:pic>
        <p:nvPicPr>
          <p:cNvPr id="5" name="图片 4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262890"/>
            <a:ext cx="10687050" cy="659511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3245485" y="97790"/>
            <a:ext cx="6430010" cy="2861310"/>
            <a:chOff x="5111" y="154"/>
            <a:chExt cx="10126" cy="4506"/>
          </a:xfrm>
        </p:grpSpPr>
        <p:sp>
          <p:nvSpPr>
            <p:cNvPr id="14" name="椭圆 13"/>
            <p:cNvSpPr/>
            <p:nvPr/>
          </p:nvSpPr>
          <p:spPr>
            <a:xfrm>
              <a:off x="7381" y="154"/>
              <a:ext cx="4723" cy="4506"/>
            </a:xfrm>
            <a:prstGeom prst="ellipse">
              <a:avLst/>
            </a:prstGeom>
            <a:solidFill>
              <a:srgbClr val="DAE8FC"/>
            </a:solidFill>
            <a:ln>
              <a:solidFill>
                <a:srgbClr val="DAE8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111" y="1850"/>
              <a:ext cx="1012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latin typeface="微软雅黑" panose="020B0503020204020204" charset="-122"/>
                  <a:ea typeface="微软雅黑" panose="020B0503020204020204" charset="-122"/>
                </a:rPr>
                <a:t>Part1: History Command</a:t>
              </a:r>
              <a:endParaRPr lang="en-US" altLang="zh-CN" sz="3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850890" y="3095625"/>
            <a:ext cx="6430010" cy="2861310"/>
            <a:chOff x="5111" y="154"/>
            <a:chExt cx="10126" cy="4506"/>
          </a:xfrm>
        </p:grpSpPr>
        <p:sp>
          <p:nvSpPr>
            <p:cNvPr id="18" name="椭圆 17"/>
            <p:cNvSpPr/>
            <p:nvPr/>
          </p:nvSpPr>
          <p:spPr>
            <a:xfrm>
              <a:off x="7381" y="154"/>
              <a:ext cx="4723" cy="4506"/>
            </a:xfrm>
            <a:prstGeom prst="ellipse">
              <a:avLst/>
            </a:prstGeom>
            <a:solidFill>
              <a:srgbClr val="E1D5E7"/>
            </a:solidFill>
            <a:ln>
              <a:solidFill>
                <a:srgbClr val="DAE8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111" y="1850"/>
              <a:ext cx="1012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latin typeface="微软雅黑" panose="020B0503020204020204" charset="-122"/>
                  <a:ea typeface="微软雅黑" panose="020B0503020204020204" charset="-122"/>
                </a:rPr>
                <a:t>Part2: Special char and env</a:t>
              </a:r>
              <a:endParaRPr lang="en-US" altLang="zh-CN" sz="3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-72390" y="3095625"/>
            <a:ext cx="6430010" cy="2861310"/>
            <a:chOff x="5111" y="154"/>
            <a:chExt cx="10126" cy="4506"/>
          </a:xfrm>
        </p:grpSpPr>
        <p:sp>
          <p:nvSpPr>
            <p:cNvPr id="21" name="椭圆 20"/>
            <p:cNvSpPr/>
            <p:nvPr/>
          </p:nvSpPr>
          <p:spPr>
            <a:xfrm>
              <a:off x="7381" y="154"/>
              <a:ext cx="4723" cy="4506"/>
            </a:xfrm>
            <a:prstGeom prst="ellipse">
              <a:avLst/>
            </a:prstGeom>
            <a:solidFill>
              <a:srgbClr val="F8CECC"/>
            </a:solidFill>
            <a:ln>
              <a:solidFill>
                <a:srgbClr val="DAE8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11" y="1850"/>
              <a:ext cx="1012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latin typeface="微软雅黑" panose="020B0503020204020204" charset="-122"/>
                  <a:ea typeface="微软雅黑" panose="020B0503020204020204" charset="-122"/>
                </a:rPr>
                <a:t>Part3: Internal Command</a:t>
              </a:r>
              <a:endParaRPr lang="en-US" altLang="zh-CN" sz="3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0" y="-1270"/>
            <a:ext cx="12824460" cy="6918960"/>
          </a:xfrm>
          <a:prstGeom prst="rect">
            <a:avLst/>
          </a:prstGeom>
          <a:solidFill>
            <a:schemeClr val="lt1">
              <a:alpha val="81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49370" y="827405"/>
            <a:ext cx="4856480" cy="482854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DAE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94865" y="2311400"/>
            <a:ext cx="904176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500">
                <a:latin typeface="微软雅黑" panose="020B0503020204020204" charset="-122"/>
                <a:ea typeface="微软雅黑" panose="020B0503020204020204" charset="-122"/>
              </a:rPr>
              <a:t>Part0: base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1076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7480" y="154305"/>
            <a:ext cx="116884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Part0-1: write_directory(fsformat.c)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76325"/>
            <a:ext cx="10313035" cy="58496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4475" y="5871210"/>
            <a:ext cx="7262495" cy="83947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205" y="1716405"/>
            <a:ext cx="3782695" cy="5091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1076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7480" y="154305"/>
            <a:ext cx="116884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Part0-2: open with  O_APPEND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975" y="1727200"/>
            <a:ext cx="9732010" cy="50044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9900" y="1205230"/>
            <a:ext cx="47872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user/file.c open()</a:t>
            </a:r>
            <a:r>
              <a:rPr lang="zh-CN" altLang="en-US" sz="2800"/>
              <a:t>：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138285" y="294640"/>
            <a:ext cx="309880" cy="6681470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08860" y="154305"/>
            <a:ext cx="309880" cy="6868160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1076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7480" y="0"/>
            <a:ext cx="116884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Part0-3: user_create for mkdir &amp; touch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62545" y="605790"/>
            <a:ext cx="47872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same as lab5-2-exam &amp; Extra</a:t>
            </a:r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1237615" y="6210300"/>
            <a:ext cx="2870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fserve_process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8100060" y="6259830"/>
            <a:ext cx="2870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require_process</a:t>
            </a:r>
            <a:endParaRPr lang="en-US" altLang="zh-CN" sz="2800"/>
          </a:p>
        </p:txBody>
      </p:sp>
      <p:sp>
        <p:nvSpPr>
          <p:cNvPr id="10" name="剪去单角的矩形 9"/>
          <p:cNvSpPr/>
          <p:nvPr/>
        </p:nvSpPr>
        <p:spPr>
          <a:xfrm>
            <a:off x="8288655" y="1781810"/>
            <a:ext cx="2134870" cy="445135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user_create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8288655" y="2766695"/>
            <a:ext cx="2134870" cy="445135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fsipc_create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3560445" y="2968625"/>
            <a:ext cx="4728210" cy="254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剪去单角的矩形 13"/>
          <p:cNvSpPr/>
          <p:nvPr/>
        </p:nvSpPr>
        <p:spPr>
          <a:xfrm>
            <a:off x="1425575" y="2747645"/>
            <a:ext cx="2134870" cy="44513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serve_create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08450" y="2553335"/>
            <a:ext cx="4121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ipc_signal FSREQ_CREATE</a:t>
            </a:r>
            <a:endParaRPr lang="en-US" altLang="zh-CN" sz="2400"/>
          </a:p>
        </p:txBody>
      </p:sp>
      <p:sp>
        <p:nvSpPr>
          <p:cNvPr id="16" name="剪去单角的矩形 15"/>
          <p:cNvSpPr/>
          <p:nvPr/>
        </p:nvSpPr>
        <p:spPr>
          <a:xfrm>
            <a:off x="1425575" y="3661410"/>
            <a:ext cx="2134870" cy="44513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file_create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7" name="剪去单角的矩形 16"/>
          <p:cNvSpPr/>
          <p:nvPr/>
        </p:nvSpPr>
        <p:spPr>
          <a:xfrm>
            <a:off x="1425575" y="4620260"/>
            <a:ext cx="2134870" cy="44513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walk_path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946275" y="4110990"/>
            <a:ext cx="8890" cy="54292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  <a:alpha val="94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3036570" y="4105910"/>
            <a:ext cx="5080" cy="51943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  <a:alpha val="94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剪去单角的矩形 20"/>
          <p:cNvSpPr/>
          <p:nvPr/>
        </p:nvSpPr>
        <p:spPr>
          <a:xfrm>
            <a:off x="1425575" y="5579745"/>
            <a:ext cx="2134870" cy="44513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serve_create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035300" y="5065395"/>
            <a:ext cx="1270" cy="52641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  <a:alpha val="94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560445" y="5806440"/>
            <a:ext cx="4730115" cy="34925"/>
          </a:xfrm>
          <a:prstGeom prst="straightConnector1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剪去单角的矩形 23"/>
          <p:cNvSpPr/>
          <p:nvPr/>
        </p:nvSpPr>
        <p:spPr>
          <a:xfrm>
            <a:off x="8334375" y="5579745"/>
            <a:ext cx="2134870" cy="445135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fsipc_create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94200" y="5380990"/>
            <a:ext cx="30035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ym typeface="+mn-ea"/>
              </a:rPr>
              <a:t>ipc_signal return Value</a:t>
            </a:r>
            <a:endParaRPr lang="en-US" altLang="zh-CN" sz="2400"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181350" y="4164965"/>
            <a:ext cx="252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recursive</a:t>
            </a: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7" grpId="0"/>
      <p:bldP spid="8" grpId="0"/>
      <p:bldP spid="10" grpId="0" animBg="1"/>
      <p:bldP spid="11" grpId="0" animBg="1"/>
      <p:bldP spid="15" grpId="0"/>
      <p:bldP spid="15" grpId="1"/>
      <p:bldP spid="14" grpId="0" animBg="1"/>
      <p:bldP spid="16" grpId="0" animBg="1"/>
      <p:bldP spid="17" grpId="0" animBg="1"/>
      <p:bldP spid="21" grpId="0" animBg="1"/>
      <p:bldP spid="25" grpId="0"/>
      <p:bldP spid="24" grpId="0" animBg="1"/>
      <p:bldP spid="2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1339</Words>
  <Application>WPS 演示</Application>
  <PresentationFormat>宽屏</PresentationFormat>
  <Paragraphs>146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lab6-challenge 答辩展示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123</dc:creator>
  <cp:lastModifiedBy>qzuser</cp:lastModifiedBy>
  <cp:revision>3</cp:revision>
  <dcterms:created xsi:type="dcterms:W3CDTF">2021-07-04T02:35:00Z</dcterms:created>
  <dcterms:modified xsi:type="dcterms:W3CDTF">2021-07-04T15:16:50Z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