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1962" r:id="rId11"/>
    <p:sldId id="1963" r:id="rId12"/>
    <p:sldId id="280" r:id="rId13"/>
    <p:sldId id="281" r:id="rId14"/>
    <p:sldId id="282" r:id="rId15"/>
    <p:sldId id="283" r:id="rId16"/>
    <p:sldId id="1929" r:id="rId17"/>
    <p:sldId id="1982" r:id="rId18"/>
    <p:sldId id="284" r:id="rId19"/>
    <p:sldId id="374" r:id="rId20"/>
    <p:sldId id="286" r:id="rId21"/>
    <p:sldId id="1945" r:id="rId22"/>
    <p:sldId id="1946" r:id="rId23"/>
    <p:sldId id="1947" r:id="rId24"/>
    <p:sldId id="1948" r:id="rId25"/>
    <p:sldId id="290" r:id="rId26"/>
    <p:sldId id="291" r:id="rId27"/>
    <p:sldId id="292" r:id="rId28"/>
    <p:sldId id="293" r:id="rId29"/>
    <p:sldId id="295" r:id="rId30"/>
    <p:sldId id="297" r:id="rId31"/>
    <p:sldId id="296" r:id="rId32"/>
    <p:sldId id="298" r:id="rId33"/>
    <p:sldId id="299" r:id="rId34"/>
    <p:sldId id="258" r:id="rId3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3" d="100"/>
          <a:sy n="113" d="100"/>
        </p:scale>
        <p:origin x="978" y="114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1800" dirty="0"/>
            <a:t>Step 1: function with unknown               </a:t>
          </a:r>
          <a:endParaRPr lang="zh-TW" altLang="en-US" sz="1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0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0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1800" dirty="0"/>
            <a:t>Step 2: define loss from training data</a:t>
          </a:r>
          <a:endParaRPr lang="zh-TW" altLang="en-US" sz="1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0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0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1800" dirty="0"/>
            <a:t>Step 3: optimization </a:t>
          </a:r>
          <a:endParaRPr lang="zh-TW" altLang="en-US" sz="1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0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0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1800" dirty="0"/>
            <a:t>Step 1: function with unknown               </a:t>
          </a:r>
          <a:endParaRPr lang="zh-TW" altLang="en-US" sz="1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0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0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1800" dirty="0"/>
            <a:t>Step 2: define loss from training data</a:t>
          </a:r>
          <a:endParaRPr lang="zh-TW" altLang="en-US" sz="1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0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0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1800" dirty="0"/>
            <a:t>Step 3: optimization </a:t>
          </a:r>
          <a:endParaRPr lang="zh-TW" altLang="en-US" sz="1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0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0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4815" y="665054"/>
          <a:ext cx="1439392" cy="1227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Step 1: function with unknown               </a:t>
          </a:r>
          <a:endParaRPr lang="zh-TW" altLang="en-US" sz="1800" kern="1200" dirty="0"/>
        </a:p>
      </dsp:txBody>
      <dsp:txXfrm>
        <a:off x="40781" y="701020"/>
        <a:ext cx="1367460" cy="1156050"/>
      </dsp:txXfrm>
    </dsp:sp>
    <dsp:sp modelId="{888540DF-FD49-4215-991C-C7B2A2E10D35}">
      <dsp:nvSpPr>
        <dsp:cNvPr id="0" name=""/>
        <dsp:cNvSpPr/>
      </dsp:nvSpPr>
      <dsp:spPr>
        <a:xfrm>
          <a:off x="1588148" y="1100561"/>
          <a:ext cx="305151" cy="3569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1588148" y="1171955"/>
        <a:ext cx="213606" cy="214181"/>
      </dsp:txXfrm>
    </dsp:sp>
    <dsp:sp modelId="{2C9E42A7-D692-4DEF-A008-68C3A4D1516E}">
      <dsp:nvSpPr>
        <dsp:cNvPr id="0" name=""/>
        <dsp:cNvSpPr/>
      </dsp:nvSpPr>
      <dsp:spPr>
        <a:xfrm>
          <a:off x="2019966" y="665054"/>
          <a:ext cx="1439392" cy="1227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Step 2: define loss from training data</a:t>
          </a:r>
          <a:endParaRPr lang="zh-TW" altLang="en-US" sz="1800" kern="1200" dirty="0"/>
        </a:p>
      </dsp:txBody>
      <dsp:txXfrm>
        <a:off x="2055932" y="701020"/>
        <a:ext cx="1367460" cy="1156050"/>
      </dsp:txXfrm>
    </dsp:sp>
    <dsp:sp modelId="{75576B2E-DB43-49F5-8A31-D5CBF5F78EEC}">
      <dsp:nvSpPr>
        <dsp:cNvPr id="0" name=""/>
        <dsp:cNvSpPr/>
      </dsp:nvSpPr>
      <dsp:spPr>
        <a:xfrm>
          <a:off x="3603298" y="1100561"/>
          <a:ext cx="305151" cy="3569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/>
        </a:p>
      </dsp:txBody>
      <dsp:txXfrm>
        <a:off x="3603298" y="1171955"/>
        <a:ext cx="213606" cy="214181"/>
      </dsp:txXfrm>
    </dsp:sp>
    <dsp:sp modelId="{B28036AB-B71B-48DE-97C4-D287BC3BE7AC}">
      <dsp:nvSpPr>
        <dsp:cNvPr id="0" name=""/>
        <dsp:cNvSpPr/>
      </dsp:nvSpPr>
      <dsp:spPr>
        <a:xfrm>
          <a:off x="4035116" y="665054"/>
          <a:ext cx="1439392" cy="1227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Step 3: optimization </a:t>
          </a:r>
          <a:endParaRPr lang="zh-TW" altLang="en-US" sz="1800" kern="1200" dirty="0"/>
        </a:p>
      </dsp:txBody>
      <dsp:txXfrm>
        <a:off x="4071082" y="701020"/>
        <a:ext cx="1367460" cy="1156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9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40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9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4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3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9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3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0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780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Relationship Id="rId9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0.png"/><Relationship Id="rId18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5.png"/><Relationship Id="rId5" Type="http://schemas.openxmlformats.org/officeDocument/2006/relationships/image" Target="../media/image1070.png"/><Relationship Id="rId15" Type="http://schemas.openxmlformats.org/officeDocument/2006/relationships/image" Target="../media/image117.png"/><Relationship Id="rId10" Type="http://schemas.openxmlformats.org/officeDocument/2006/relationships/image" Target="../media/image114.png"/><Relationship Id="rId19" Type="http://schemas.openxmlformats.org/officeDocument/2006/relationships/image" Target="../media/image118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44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3.png"/><Relationship Id="rId20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38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4.png"/><Relationship Id="rId22" Type="http://schemas.openxmlformats.org/officeDocument/2006/relationships/image" Target="../media/image1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39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3.png"/><Relationship Id="rId20" Type="http://schemas.openxmlformats.org/officeDocument/2006/relationships/image" Target="../media/image1380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24" Type="http://schemas.openxmlformats.org/officeDocument/2006/relationships/image" Target="../media/image142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41.png"/><Relationship Id="rId28" Type="http://schemas.openxmlformats.org/officeDocument/2006/relationships/image" Target="../media/image151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31" Type="http://schemas.openxmlformats.org/officeDocument/2006/relationships/image" Target="../media/image145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1.png"/><Relationship Id="rId22" Type="http://schemas.openxmlformats.org/officeDocument/2006/relationships/image" Target="../media/image140.png"/><Relationship Id="rId27" Type="http://schemas.openxmlformats.org/officeDocument/2006/relationships/image" Target="../media/image150.png"/><Relationship Id="rId30" Type="http://schemas.openxmlformats.org/officeDocument/2006/relationships/image" Target="../media/image14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230.png"/><Relationship Id="rId21" Type="http://schemas.openxmlformats.org/officeDocument/2006/relationships/image" Target="../media/image163.png"/><Relationship Id="rId34" Type="http://schemas.openxmlformats.org/officeDocument/2006/relationships/image" Target="../media/image168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220.png"/><Relationship Id="rId33" Type="http://schemas.openxmlformats.org/officeDocument/2006/relationships/image" Target="../media/image15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64.png"/><Relationship Id="rId32" Type="http://schemas.openxmlformats.org/officeDocument/2006/relationships/image" Target="../media/image151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44.png"/><Relationship Id="rId28" Type="http://schemas.openxmlformats.org/officeDocument/2006/relationships/image" Target="../media/image165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0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270.png"/><Relationship Id="rId27" Type="http://schemas.openxmlformats.org/officeDocument/2006/relationships/image" Target="../media/image125.png"/><Relationship Id="rId30" Type="http://schemas.openxmlformats.org/officeDocument/2006/relationships/image" Target="../media/image167.png"/><Relationship Id="rId35" Type="http://schemas.openxmlformats.org/officeDocument/2006/relationships/image" Target="../media/image169.png"/><Relationship Id="rId8" Type="http://schemas.openxmlformats.org/officeDocument/2006/relationships/image" Target="../media/image1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1" Type="http://schemas.openxmlformats.org/officeDocument/2006/relationships/image" Target="../media/image163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390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71.png"/><Relationship Id="rId28" Type="http://schemas.openxmlformats.org/officeDocument/2006/relationships/image" Target="../media/image151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2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70.png"/><Relationship Id="rId30" Type="http://schemas.openxmlformats.org/officeDocument/2006/relationships/image" Target="../media/image173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62.png"/><Relationship Id="rId17" Type="http://schemas.openxmlformats.org/officeDocument/2006/relationships/image" Target="../media/image74.png"/><Relationship Id="rId2" Type="http://schemas.openxmlformats.org/officeDocument/2006/relationships/image" Target="../media/image57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61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65.png"/><Relationship Id="rId10" Type="http://schemas.openxmlformats.org/officeDocument/2006/relationships/image" Target="../media/image59.png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6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Lecture 2: Supervised Learning and Neural Networks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Optimization</a:t>
            </a:r>
            <a:endParaRPr lang="zh-TW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DD9409A-6AA8-4E5D-959B-E64C86B1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11" y="1574314"/>
            <a:ext cx="7289324" cy="45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/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/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>
            <a:extLst>
              <a:ext uri="{FF2B5EF4-FFF2-40B4-BE49-F238E27FC236}">
                <a16:creationId xmlns:a16="http://schemas.microsoft.com/office/drawing/2014/main" id="{48BDFB0D-D8AD-4738-8A5F-DDAC9FCC858D}"/>
              </a:ext>
            </a:extLst>
          </p:cNvPr>
          <p:cNvSpPr/>
          <p:nvPr/>
        </p:nvSpPr>
        <p:spPr>
          <a:xfrm>
            <a:off x="2643990" y="3642830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/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5F84032-D268-4BCA-BD94-95E2EC9C30E0}"/>
              </a:ext>
            </a:extLst>
          </p:cNvPr>
          <p:cNvCxnSpPr>
            <a:cxnSpLocks/>
          </p:cNvCxnSpPr>
          <p:nvPr/>
        </p:nvCxnSpPr>
        <p:spPr>
          <a:xfrm flipV="1">
            <a:off x="2887630" y="2976918"/>
            <a:ext cx="1568085" cy="6765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C0049977-8462-4744-B208-0A2378C7C13A}"/>
              </a:ext>
            </a:extLst>
          </p:cNvPr>
          <p:cNvSpPr/>
          <p:nvPr/>
        </p:nvSpPr>
        <p:spPr>
          <a:xfrm>
            <a:off x="4487314" y="280987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/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00DE10B-6D80-410B-A188-E1E3C31BBC86}"/>
              </a:ext>
            </a:extLst>
          </p:cNvPr>
          <p:cNvCxnSpPr>
            <a:cxnSpLocks/>
          </p:cNvCxnSpPr>
          <p:nvPr/>
        </p:nvCxnSpPr>
        <p:spPr>
          <a:xfrm flipH="1" flipV="1">
            <a:off x="3753221" y="3315186"/>
            <a:ext cx="182189" cy="6558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4640CB0-7D49-40D5-846E-7F7C1C54BB7A}"/>
              </a:ext>
            </a:extLst>
          </p:cNvPr>
          <p:cNvCxnSpPr>
            <a:cxnSpLocks/>
          </p:cNvCxnSpPr>
          <p:nvPr/>
        </p:nvCxnSpPr>
        <p:spPr>
          <a:xfrm flipV="1">
            <a:off x="4699028" y="2620750"/>
            <a:ext cx="587586" cy="25318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/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>
            <a:extLst>
              <a:ext uri="{FF2B5EF4-FFF2-40B4-BE49-F238E27FC236}">
                <a16:creationId xmlns:a16="http://schemas.microsoft.com/office/drawing/2014/main" id="{F78B87BA-7E61-4CF3-8373-965B649CABD9}"/>
              </a:ext>
            </a:extLst>
          </p:cNvPr>
          <p:cNvSpPr/>
          <p:nvPr/>
        </p:nvSpPr>
        <p:spPr>
          <a:xfrm>
            <a:off x="5294990" y="248222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C34BF19-E249-45AD-BCC4-15AE137C17A9}"/>
              </a:ext>
            </a:extLst>
          </p:cNvPr>
          <p:cNvCxnSpPr>
            <a:cxnSpLocks/>
          </p:cNvCxnSpPr>
          <p:nvPr/>
        </p:nvCxnSpPr>
        <p:spPr>
          <a:xfrm>
            <a:off x="6849186" y="2266236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1B8B40C7-5E2C-46BC-8044-AC11C8AE9837}"/>
              </a:ext>
            </a:extLst>
          </p:cNvPr>
          <p:cNvSpPr/>
          <p:nvPr/>
        </p:nvSpPr>
        <p:spPr>
          <a:xfrm>
            <a:off x="6861017" y="251249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864C77A-8408-4714-A5CE-BC852E94B70B}"/>
              </a:ext>
            </a:extLst>
          </p:cNvPr>
          <p:cNvSpPr/>
          <p:nvPr/>
        </p:nvSpPr>
        <p:spPr>
          <a:xfrm>
            <a:off x="6729427" y="2062328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9569816-5B9A-4826-B8F9-5F5906B5ACDF}"/>
              </a:ext>
            </a:extLst>
          </p:cNvPr>
          <p:cNvCxnSpPr>
            <a:cxnSpLocks/>
          </p:cNvCxnSpPr>
          <p:nvPr/>
        </p:nvCxnSpPr>
        <p:spPr>
          <a:xfrm flipV="1">
            <a:off x="5522818" y="2311650"/>
            <a:ext cx="528261" cy="20345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F63040DE-5CB4-465C-81CE-A4130AC7D49B}"/>
              </a:ext>
            </a:extLst>
          </p:cNvPr>
          <p:cNvSpPr/>
          <p:nvPr/>
        </p:nvSpPr>
        <p:spPr>
          <a:xfrm>
            <a:off x="6081031" y="221345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F0BF720-07FC-42B7-8104-1A6236B7A1FE}"/>
              </a:ext>
            </a:extLst>
          </p:cNvPr>
          <p:cNvCxnSpPr>
            <a:cxnSpLocks/>
          </p:cNvCxnSpPr>
          <p:nvPr/>
        </p:nvCxnSpPr>
        <p:spPr>
          <a:xfrm flipV="1">
            <a:off x="6290983" y="2152328"/>
            <a:ext cx="438444" cy="10566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295642-E8CC-4C55-8AEE-A5CB2B7F361F}"/>
              </a:ext>
            </a:extLst>
          </p:cNvPr>
          <p:cNvCxnSpPr>
            <a:cxnSpLocks/>
          </p:cNvCxnSpPr>
          <p:nvPr/>
        </p:nvCxnSpPr>
        <p:spPr>
          <a:xfrm>
            <a:off x="6984906" y="2729351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485ED110-208D-4523-A57D-6580F1268897}"/>
              </a:ext>
            </a:extLst>
          </p:cNvPr>
          <p:cNvSpPr/>
          <p:nvPr/>
        </p:nvSpPr>
        <p:spPr>
          <a:xfrm>
            <a:off x="6996737" y="2975609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EE6B8B-17B8-4F5C-98EA-15DEF23A53CF}"/>
              </a:ext>
            </a:extLst>
          </p:cNvPr>
          <p:cNvCxnSpPr>
            <a:cxnSpLocks/>
          </p:cNvCxnSpPr>
          <p:nvPr/>
        </p:nvCxnSpPr>
        <p:spPr>
          <a:xfrm flipH="1" flipV="1">
            <a:off x="2755744" y="3833753"/>
            <a:ext cx="350805" cy="787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86FAB4-1813-4734-9FCE-544A6E3D05A8}"/>
              </a:ext>
            </a:extLst>
          </p:cNvPr>
          <p:cNvCxnSpPr>
            <a:cxnSpLocks/>
          </p:cNvCxnSpPr>
          <p:nvPr/>
        </p:nvCxnSpPr>
        <p:spPr>
          <a:xfrm>
            <a:off x="4302324" y="2366966"/>
            <a:ext cx="214114" cy="41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/>
              <p:nvPr/>
            </p:nvSpPr>
            <p:spPr>
              <a:xfrm>
                <a:off x="5687414" y="1092654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14" y="1092654"/>
                <a:ext cx="2729530" cy="601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/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/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B7B92601-A726-47B0-848A-DC89CB188953}"/>
              </a:ext>
            </a:extLst>
          </p:cNvPr>
          <p:cNvGrpSpPr/>
          <p:nvPr/>
        </p:nvGrpSpPr>
        <p:grpSpPr>
          <a:xfrm>
            <a:off x="5257047" y="544200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A8BC6A5-8AF1-4782-8D57-3A93DA7B4A80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2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56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F4A3-6739-4878-99F0-5004AFEC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2BED-C460-444A-A01C-6BF25746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51CC19F-127D-45A8-B02E-6BA68F9B51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811415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http://cdc.tencent.com/wp-content/uploads/2011/03/banner12.jpg">
            <a:extLst>
              <a:ext uri="{FF2B5EF4-FFF2-40B4-BE49-F238E27FC236}">
                <a16:creationId xmlns:a16="http://schemas.microsoft.com/office/drawing/2014/main" id="{FC3452EE-C282-4635-B3C3-7B2DC66B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37" y="3804457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10">
                <a:extLst>
                  <a:ext uri="{FF2B5EF4-FFF2-40B4-BE49-F238E27FC236}">
                    <a16:creationId xmlns:a16="http://schemas.microsoft.com/office/drawing/2014/main" id="{26F90D7A-425A-4657-A66E-8937F93EC931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10">
                <a:extLst>
                  <a:ext uri="{FF2B5EF4-FFF2-40B4-BE49-F238E27FC236}">
                    <a16:creationId xmlns:a16="http://schemas.microsoft.com/office/drawing/2014/main" id="{26F90D7A-425A-4657-A66E-8937F93E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11">
                <a:extLst>
                  <a:ext uri="{FF2B5EF4-FFF2-40B4-BE49-F238E27FC236}">
                    <a16:creationId xmlns:a16="http://schemas.microsoft.com/office/drawing/2014/main" id="{D4F40ED0-5DAE-4F40-8960-D98C6A10D19D}"/>
                  </a:ext>
                </a:extLst>
              </p:cNvPr>
              <p:cNvSpPr txBox="1"/>
              <p:nvPr/>
            </p:nvSpPr>
            <p:spPr>
              <a:xfrm>
                <a:off x="5964162" y="1246087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11">
                <a:extLst>
                  <a:ext uri="{FF2B5EF4-FFF2-40B4-BE49-F238E27FC236}">
                    <a16:creationId xmlns:a16="http://schemas.microsoft.com/office/drawing/2014/main" id="{D4F40ED0-5DAE-4F40-8960-D98C6A10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162" y="1246087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12">
                <a:extLst>
                  <a:ext uri="{FF2B5EF4-FFF2-40B4-BE49-F238E27FC236}">
                    <a16:creationId xmlns:a16="http://schemas.microsoft.com/office/drawing/2014/main" id="{052C9E35-CB6E-4D02-8A1C-413D4508D85B}"/>
                  </a:ext>
                </a:extLst>
              </p:cNvPr>
              <p:cNvSpPr txBox="1"/>
              <p:nvPr/>
            </p:nvSpPr>
            <p:spPr>
              <a:xfrm>
                <a:off x="6227390" y="1641836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12">
                <a:extLst>
                  <a:ext uri="{FF2B5EF4-FFF2-40B4-BE49-F238E27FC236}">
                    <a16:creationId xmlns:a16="http://schemas.microsoft.com/office/drawing/2014/main" id="{052C9E35-CB6E-4D02-8A1C-413D4508D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90" y="1641836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10">
                <a:extLst>
                  <a:ext uri="{FF2B5EF4-FFF2-40B4-BE49-F238E27FC236}">
                    <a16:creationId xmlns:a16="http://schemas.microsoft.com/office/drawing/2014/main" id="{A3D29A7F-8591-4247-AD75-276AE46F33B1}"/>
                  </a:ext>
                </a:extLst>
              </p:cNvPr>
              <p:cNvSpPr txBox="1"/>
              <p:nvPr/>
            </p:nvSpPr>
            <p:spPr>
              <a:xfrm>
                <a:off x="3712982" y="1659434"/>
                <a:ext cx="18775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10">
                <a:extLst>
                  <a:ext uri="{FF2B5EF4-FFF2-40B4-BE49-F238E27FC236}">
                    <a16:creationId xmlns:a16="http://schemas.microsoft.com/office/drawing/2014/main" id="{A3D29A7F-8591-4247-AD75-276AE46F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982" y="1659434"/>
                <a:ext cx="1877501" cy="369332"/>
              </a:xfrm>
              <a:prstGeom prst="rect">
                <a:avLst/>
              </a:prstGeom>
              <a:blipFill>
                <a:blip r:embed="rId11"/>
                <a:stretch>
                  <a:fillRect l="-1623" r="-97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5317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003-A5CE-415E-9517-A2AAAD2C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Viewer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7C67-EDDD-4367-AE97-1A55ACCB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EAA9F-B2E9-45C5-909F-3036C525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39" y="2044790"/>
            <a:ext cx="5399278" cy="4132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B9C30-2F53-48BC-AE5C-188A039DAF85}"/>
              </a:ext>
            </a:extLst>
          </p:cNvPr>
          <p:cNvSpPr txBox="1"/>
          <p:nvPr/>
        </p:nvSpPr>
        <p:spPr>
          <a:xfrm>
            <a:off x="5695473" y="3079120"/>
            <a:ext cx="3279194" cy="147732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 prediction is not so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improve?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make the function more complex. </a:t>
            </a:r>
          </a:p>
        </p:txBody>
      </p:sp>
    </p:spTree>
    <p:extLst>
      <p:ext uri="{BB962C8B-B14F-4D97-AF65-F5344CB8AC3E}">
        <p14:creationId xmlns:p14="http://schemas.microsoft.com/office/powerpoint/2010/main" val="35378096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1464-7FB2-428A-A297-5559BA66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Function More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FD18-552F-4872-8A6A-7E37BA3C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make the function more complex is adding more features</a:t>
            </a:r>
          </a:p>
          <a:p>
            <a:pPr lvl="1"/>
            <a:r>
              <a:rPr lang="en-US" dirty="0"/>
              <a:t>For instance, instead of taking only the number of viewers for the current day as input, we can consider the past 7 days. </a:t>
            </a:r>
          </a:p>
          <a:p>
            <a:pPr lvl="1"/>
            <a:r>
              <a:rPr lang="en-US" dirty="0"/>
              <a:t>In other words, we can add more features to the function.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6104411-0557-45A4-807B-41B1275BBE08}"/>
              </a:ext>
            </a:extLst>
          </p:cNvPr>
          <p:cNvSpPr/>
          <p:nvPr/>
        </p:nvSpPr>
        <p:spPr>
          <a:xfrm>
            <a:off x="6230361" y="3217799"/>
            <a:ext cx="343949" cy="23992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2527E5-970F-4675-90FB-E4FAFEB82BFF}"/>
                  </a:ext>
                </a:extLst>
              </p:cNvPr>
              <p:cNvSpPr txBox="1"/>
              <p:nvPr/>
            </p:nvSpPr>
            <p:spPr>
              <a:xfrm>
                <a:off x="6904139" y="3217799"/>
                <a:ext cx="1611210" cy="2585323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does not decrease with the increase of features.</a:t>
                </a:r>
              </a:p>
              <a:p>
                <a:endParaRPr lang="en-US" dirty="0"/>
              </a:p>
              <a:p>
                <a:r>
                  <a:rPr lang="en-US" dirty="0"/>
                  <a:t>This is because the linear model is too simple!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2527E5-970F-4675-90FB-E4FAFEB82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39" y="3217799"/>
                <a:ext cx="1611210" cy="2585323"/>
              </a:xfrm>
              <a:prstGeom prst="rect">
                <a:avLst/>
              </a:prstGeom>
              <a:blipFill>
                <a:blip r:embed="rId2"/>
                <a:stretch>
                  <a:fillRect l="-2996" t="-1171" r="-2622" b="-2342"/>
                </a:stretch>
              </a:blipFill>
              <a:ln w="1905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2CC8605-0671-46E2-A175-69F17AE2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13" y="2848253"/>
            <a:ext cx="5188501" cy="651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5BFC2E-1DE0-4296-BB2F-1BEFB339B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97" y="3499949"/>
            <a:ext cx="5208520" cy="819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D88430-A72C-498E-BB5E-245A74160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97" y="4510460"/>
            <a:ext cx="5208520" cy="858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A0499F-F355-464F-9E56-97E145D32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55" y="5522754"/>
            <a:ext cx="5291804" cy="8262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8D3860-29CA-4948-BC77-36E87CC072CE}"/>
              </a:ext>
            </a:extLst>
          </p:cNvPr>
          <p:cNvSpPr txBox="1"/>
          <p:nvPr/>
        </p:nvSpPr>
        <p:spPr>
          <a:xfrm>
            <a:off x="3046140" y="249339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406B0-E3A5-47BB-82A7-1E101CDBCB09}"/>
              </a:ext>
            </a:extLst>
          </p:cNvPr>
          <p:cNvSpPr txBox="1"/>
          <p:nvPr/>
        </p:nvSpPr>
        <p:spPr>
          <a:xfrm>
            <a:off x="4891592" y="2489943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361786685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7EDF3-DC8A-41D1-839E-A5447094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470" y="1957522"/>
            <a:ext cx="3870046" cy="2527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5072B1-4409-4F27-9DDB-F94D34C5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Function More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03459-D78D-4639-B641-02BC25BD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is too simple</a:t>
            </a:r>
          </a:p>
          <a:p>
            <a:pPr lvl="1"/>
            <a:r>
              <a:rPr lang="en-US" dirty="0"/>
              <a:t>Maybe the true function is not linear (such as the red line)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We need more flexible model. </a:t>
            </a:r>
          </a:p>
          <a:p>
            <a:r>
              <a:rPr lang="en-US" dirty="0"/>
              <a:t>The desired curve (i.e., the red line) can be made by: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 to make                  ?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484F2-D990-4544-9072-5D7C1DE7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8" y="1957522"/>
            <a:ext cx="4057401" cy="2127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7E8BE-898B-4CE8-BBFF-C57EFFA9C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579" y="4676179"/>
            <a:ext cx="5037436" cy="55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B7B0F-D61D-480E-B0BC-06F04607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078" y="5232763"/>
            <a:ext cx="746096" cy="4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640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7C6B-080F-4D5F-BEFF-2410D5E8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Function More Complex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27D2CC-B706-4F90-8F5E-520A9EC55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225" y="1252862"/>
            <a:ext cx="6271034" cy="2469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1987B5-1C31-4224-966F-A2F5362E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48" y="3878808"/>
            <a:ext cx="6271034" cy="25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27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46A7F56-7C8D-4246-B8B8-71BEB30B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0" y="2362351"/>
            <a:ext cx="7373379" cy="21910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B948B5-21DA-4002-95F2-E6B6EDE6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7" y="4676622"/>
            <a:ext cx="7392432" cy="21910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BCE2AB-7319-4A51-95D0-19A342ED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10" y="52541"/>
            <a:ext cx="7430537" cy="2162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/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blipFill>
                <a:blip r:embed="rId5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8FAD64-668F-44A9-BF4A-E53A8CB27D74}"/>
              </a:ext>
            </a:extLst>
          </p:cNvPr>
          <p:cNvSpPr txBox="1"/>
          <p:nvPr/>
        </p:nvSpPr>
        <p:spPr>
          <a:xfrm>
            <a:off x="6133774" y="1294003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slopes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/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blipFill>
                <a:blip r:embed="rId6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1157F7-B1E5-4E42-B0FE-ABCBB9800485}"/>
              </a:ext>
            </a:extLst>
          </p:cNvPr>
          <p:cNvSpPr txBox="1"/>
          <p:nvPr/>
        </p:nvSpPr>
        <p:spPr>
          <a:xfrm>
            <a:off x="6311793" y="3456480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Shift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/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blipFill>
                <a:blip r:embed="rId7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54656-63CD-4CC4-9534-D7D45DA2E8DD}"/>
              </a:ext>
            </a:extLst>
          </p:cNvPr>
          <p:cNvSpPr txBox="1"/>
          <p:nvPr/>
        </p:nvSpPr>
        <p:spPr>
          <a:xfrm>
            <a:off x="6190923" y="5945645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Change height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B2664D1-9931-4FF0-B3D4-E1EC211A89AF}"/>
              </a:ext>
            </a:extLst>
          </p:cNvPr>
          <p:cNvCxnSpPr>
            <a:cxnSpLocks/>
          </p:cNvCxnSpPr>
          <p:nvPr/>
        </p:nvCxnSpPr>
        <p:spPr>
          <a:xfrm flipV="1">
            <a:off x="2082571" y="1871375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82571" y="1870658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77C9961-1CF5-488C-905F-0FAC1F1593E6}"/>
              </a:ext>
            </a:extLst>
          </p:cNvPr>
          <p:cNvGrpSpPr/>
          <p:nvPr/>
        </p:nvGrpSpPr>
        <p:grpSpPr>
          <a:xfrm>
            <a:off x="5633700" y="351508"/>
            <a:ext cx="1095260" cy="418159"/>
            <a:chOff x="6743700" y="2031692"/>
            <a:chExt cx="1095260" cy="418159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F8DC2F69-8BDD-4507-B597-687FDDDF544A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1B74455-5AC3-41AD-9AE7-F6FF8BFAEAA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DAB8471-954F-40BD-8BDE-7D41DA118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C864337-D80A-4041-840F-B9E9DF3CE354}"/>
              </a:ext>
            </a:extLst>
          </p:cNvPr>
          <p:cNvSpPr txBox="1"/>
          <p:nvPr/>
        </p:nvSpPr>
        <p:spPr>
          <a:xfrm>
            <a:off x="3593532" y="309951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of a set of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0A4576D-64C3-46D8-8BA4-3D338DFA4E22}"/>
              </a:ext>
            </a:extLst>
          </p:cNvPr>
          <p:cNvSpPr txBox="1"/>
          <p:nvPr/>
        </p:nvSpPr>
        <p:spPr>
          <a:xfrm>
            <a:off x="6880641" y="34884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 constant </a:t>
            </a:r>
            <a:endParaRPr lang="zh-TW" altLang="en-US" sz="2400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A171855-4687-4DE8-91DC-D625FDDB301E}"/>
              </a:ext>
            </a:extLst>
          </p:cNvPr>
          <p:cNvSpPr txBox="1"/>
          <p:nvPr/>
        </p:nvSpPr>
        <p:spPr>
          <a:xfrm>
            <a:off x="1983675" y="30995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curve</a:t>
            </a:r>
            <a:r>
              <a:rPr lang="en-US" altLang="zh-TW" sz="2400" dirty="0"/>
              <a:t>  = </a:t>
            </a:r>
            <a:endParaRPr lang="zh-TW" altLang="en-US" sz="2400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6EECDBE-4D14-4489-8F9E-4F602DFC276A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/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/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/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/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橢圓 61">
            <a:extLst>
              <a:ext uri="{FF2B5EF4-FFF2-40B4-BE49-F238E27FC236}">
                <a16:creationId xmlns:a16="http://schemas.microsoft.com/office/drawing/2014/main" id="{A9DC1BC4-76B3-4F2B-92E4-E63624EAE4F4}"/>
              </a:ext>
            </a:extLst>
          </p:cNvPr>
          <p:cNvSpPr/>
          <p:nvPr/>
        </p:nvSpPr>
        <p:spPr>
          <a:xfrm>
            <a:off x="1234325" y="54230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87B624D-46CA-46B5-964E-FC1121581CE2}"/>
              </a:ext>
            </a:extLst>
          </p:cNvPr>
          <p:cNvGrpSpPr/>
          <p:nvPr/>
        </p:nvGrpSpPr>
        <p:grpSpPr>
          <a:xfrm>
            <a:off x="2849716" y="5414139"/>
            <a:ext cx="2127219" cy="542463"/>
            <a:chOff x="2653486" y="5050323"/>
            <a:chExt cx="2127219" cy="542463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FE952A27-185C-4C83-BB57-7FA045710C08}"/>
                </a:ext>
              </a:extLst>
            </p:cNvPr>
            <p:cNvSpPr/>
            <p:nvPr/>
          </p:nvSpPr>
          <p:spPr>
            <a:xfrm>
              <a:off x="2653486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2293C07B-5231-4719-A8EA-671E21C6949F}"/>
                </a:ext>
              </a:extLst>
            </p:cNvPr>
            <p:cNvSpPr/>
            <p:nvPr/>
          </p:nvSpPr>
          <p:spPr>
            <a:xfrm>
              <a:off x="3493772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4BEC15-D7ED-427B-A96C-4A90F149A4D3}"/>
                </a:ext>
              </a:extLst>
            </p:cNvPr>
            <p:cNvSpPr/>
            <p:nvPr/>
          </p:nvSpPr>
          <p:spPr>
            <a:xfrm>
              <a:off x="4330665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7A58267-2518-4985-A7CA-A831245D9943}"/>
                </a:ext>
              </a:extLst>
            </p:cNvPr>
            <p:cNvSpPr txBox="1"/>
            <p:nvPr/>
          </p:nvSpPr>
          <p:spPr>
            <a:xfrm>
              <a:off x="3026990" y="5069566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CD6FC5-94FE-4E92-92F1-E8B8BE57CA88}"/>
                </a:ext>
              </a:extLst>
            </p:cNvPr>
            <p:cNvSpPr txBox="1"/>
            <p:nvPr/>
          </p:nvSpPr>
          <p:spPr>
            <a:xfrm>
              <a:off x="3867525" y="5050323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3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  <p:bldP spid="57" grpId="0"/>
      <p:bldP spid="58" grpId="0" animBg="1"/>
      <p:bldP spid="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B88F-21B6-4563-B8A6-010F51FC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Function More Complex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60C5D-B59C-43AE-B9A2-A4CA8B2F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32352"/>
            <a:ext cx="4899696" cy="3617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B9E02-59C1-4A55-91F2-7FCB473F8BFB}"/>
              </a:ext>
            </a:extLst>
          </p:cNvPr>
          <p:cNvSpPr txBox="1"/>
          <p:nvPr/>
        </p:nvSpPr>
        <p:spPr>
          <a:xfrm>
            <a:off x="5654180" y="3305262"/>
            <a:ext cx="1292341" cy="369332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 is the bias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76D9C-D98E-462E-BA22-6D9418EFD1B9}"/>
              </a:ext>
            </a:extLst>
          </p:cNvPr>
          <p:cNvSpPr txBox="1"/>
          <p:nvPr/>
        </p:nvSpPr>
        <p:spPr>
          <a:xfrm>
            <a:off x="5654180" y="1787187"/>
            <a:ext cx="2180288" cy="120032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1,2,3 are the set of piecewise elements, made by sigmoid function.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8818C9-C5C2-4B5D-82B6-5EC9CB704F9D}"/>
              </a:ext>
            </a:extLst>
          </p:cNvPr>
          <p:cNvGrpSpPr/>
          <p:nvPr/>
        </p:nvGrpSpPr>
        <p:grpSpPr>
          <a:xfrm>
            <a:off x="746095" y="5028236"/>
            <a:ext cx="3456790" cy="1198922"/>
            <a:chOff x="628649" y="4952735"/>
            <a:chExt cx="3456790" cy="11989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154BA4-7462-4752-B1AB-A6269AFF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49" y="4952735"/>
              <a:ext cx="3456790" cy="1198922"/>
            </a:xfrm>
            <a:prstGeom prst="rect">
              <a:avLst/>
            </a:prstGeom>
            <a:ln w="22225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F1BDE5-09E8-414D-836E-72B47BBFBCAE}"/>
                </a:ext>
              </a:extLst>
            </p:cNvPr>
            <p:cNvSpPr txBox="1"/>
            <p:nvPr/>
          </p:nvSpPr>
          <p:spPr>
            <a:xfrm>
              <a:off x="2519497" y="4952735"/>
              <a:ext cx="156594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Single Feature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BE12A7B-A63E-473F-B0F3-D88702F1C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117" y="4916632"/>
            <a:ext cx="3772003" cy="161803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367396-7E29-4354-AFCA-0600CDD7DC3F}"/>
              </a:ext>
            </a:extLst>
          </p:cNvPr>
          <p:cNvSpPr txBox="1"/>
          <p:nvPr/>
        </p:nvSpPr>
        <p:spPr>
          <a:xfrm>
            <a:off x="6860015" y="4916632"/>
            <a:ext cx="1836850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Multiple Features</a:t>
            </a:r>
          </a:p>
        </p:txBody>
      </p:sp>
    </p:spTree>
    <p:extLst>
      <p:ext uri="{BB962C8B-B14F-4D97-AF65-F5344CB8AC3E}">
        <p14:creationId xmlns:p14="http://schemas.microsoft.com/office/powerpoint/2010/main" val="25608466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/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blipFill>
                <a:blip r:embed="rId3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/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blipFill>
                <a:blip r:embed="rId11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/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blipFill>
                <a:blip r:embed="rId12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/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blipFill>
                <a:blip r:embed="rId13"/>
                <a:stretch>
                  <a:fillRect l="-5769" r="-38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/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blipFill>
                <a:blip r:embed="rId14"/>
                <a:stretch>
                  <a:fillRect l="-6731" r="-480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/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blipFill>
                <a:blip r:embed="rId15"/>
                <a:stretch>
                  <a:fillRect l="-5714" r="-381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64240C0-9980-4118-A3F1-916D61B406A2}"/>
              </a:ext>
            </a:extLst>
          </p:cNvPr>
          <p:cNvSpPr/>
          <p:nvPr/>
        </p:nvSpPr>
        <p:spPr>
          <a:xfrm>
            <a:off x="808144" y="1875930"/>
            <a:ext cx="4663208" cy="401817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</p:cNvCxnSpPr>
          <p:nvPr/>
        </p:nvCxnSpPr>
        <p:spPr>
          <a:xfrm flipH="1" flipV="1">
            <a:off x="6260185" y="3822224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0C318C0-9A05-4358-82AE-80A7E25AB5F7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1D57C9-1090-499C-971F-0DFB7F51D84E}"/>
              </a:ext>
            </a:extLst>
          </p:cNvPr>
          <p:cNvSpPr txBox="1"/>
          <p:nvPr/>
        </p:nvSpPr>
        <p:spPr>
          <a:xfrm>
            <a:off x="7084361" y="592794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features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3578AD5-18C0-4B7D-965E-5557C57B8D06}"/>
              </a:ext>
            </a:extLst>
          </p:cNvPr>
          <p:cNvSpPr txBox="1"/>
          <p:nvPr/>
        </p:nvSpPr>
        <p:spPr>
          <a:xfrm>
            <a:off x="7133730" y="1457948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sigmoid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/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for 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sigmoid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blipFill>
                <a:blip r:embed="rId19"/>
                <a:stretch>
                  <a:fillRect l="-1737" t="-23077" r="-3618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80" grpId="0"/>
      <p:bldP spid="81" grpId="0"/>
      <p:bldP spid="82" grpId="0"/>
      <p:bldP spid="86" grpId="0"/>
      <p:bldP spid="87" grpId="0"/>
      <p:bldP spid="3" grpId="0"/>
      <p:bldP spid="54" grpId="0"/>
      <p:bldP spid="4" grpId="0" animBg="1"/>
      <p:bldP spid="57" grpId="0" animBg="1"/>
      <p:bldP spid="58" grpId="0" animBg="1"/>
      <p:bldP spid="59" grpId="0" animBg="1"/>
      <p:bldP spid="52" grpId="0" animBg="1"/>
      <p:bldP spid="2" grpId="0"/>
      <p:bldP spid="56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D8C1-E917-4AE6-A37C-DE4A338A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7C26-B382-4F2E-B0BD-35C100F5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of Machine Learning: </a:t>
            </a:r>
          </a:p>
          <a:p>
            <a:pPr lvl="1"/>
            <a:r>
              <a:rPr lang="en-US" dirty="0"/>
              <a:t>Find the function with provided inputs and outputs.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 Data (exposed to the function): </a:t>
            </a:r>
          </a:p>
          <a:p>
            <a:endParaRPr lang="en-US" dirty="0"/>
          </a:p>
          <a:p>
            <a:r>
              <a:rPr lang="en-US" dirty="0"/>
              <a:t>Testing Data (unseen/new data to the function):</a:t>
            </a:r>
          </a:p>
          <a:p>
            <a:r>
              <a:rPr lang="en-US" dirty="0"/>
              <a:t>Example Applications:</a:t>
            </a:r>
          </a:p>
          <a:p>
            <a:pPr lvl="1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996D5D-B478-4DB0-8806-576CD474CD37}"/>
              </a:ext>
            </a:extLst>
          </p:cNvPr>
          <p:cNvSpPr/>
          <p:nvPr/>
        </p:nvSpPr>
        <p:spPr>
          <a:xfrm>
            <a:off x="3652272" y="2188107"/>
            <a:ext cx="431800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D267329-B705-439E-9843-563C7AFAD43B}"/>
              </a:ext>
            </a:extLst>
          </p:cNvPr>
          <p:cNvSpPr/>
          <p:nvPr/>
        </p:nvSpPr>
        <p:spPr>
          <a:xfrm>
            <a:off x="5377955" y="2188107"/>
            <a:ext cx="431800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78B30-F2DF-4125-B3E2-E5B39D8C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71" y="1917173"/>
            <a:ext cx="992685" cy="7966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B0BE5-140E-4A73-854B-25F00D7EA7DA}"/>
                  </a:ext>
                </a:extLst>
              </p:cNvPr>
              <p:cNvSpPr txBox="1"/>
              <p:nvPr/>
            </p:nvSpPr>
            <p:spPr>
              <a:xfrm>
                <a:off x="3133687" y="210080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B0BE5-140E-4A73-854B-25F00D7E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687" y="2100808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72554-05A5-4E16-9CCB-EE5FFB58A67E}"/>
                  </a:ext>
                </a:extLst>
              </p:cNvPr>
              <p:cNvSpPr txBox="1"/>
              <p:nvPr/>
            </p:nvSpPr>
            <p:spPr>
              <a:xfrm>
                <a:off x="5998243" y="210080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72554-05A5-4E16-9CCB-EE5FFB58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243" y="2100808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9C01951-8755-4729-8469-803AE0903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454" y="2675870"/>
            <a:ext cx="3363791" cy="458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58946E-6E8D-418E-B9B7-0876B88CC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883" y="3423887"/>
            <a:ext cx="2404019" cy="476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769B9-6BBB-467D-BE3F-ADFA7F61D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231" y="4312050"/>
            <a:ext cx="2824445" cy="8813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639FE-7E0B-4A7D-9DE3-CDE26E5E2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1264" y="4180310"/>
            <a:ext cx="2605505" cy="1107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B348D6-007B-4379-A8AC-168116D94B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0931" y="5384581"/>
            <a:ext cx="2703739" cy="1199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32CDF4-4E01-4929-A739-104B70B3AA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1264" y="5508247"/>
            <a:ext cx="2777818" cy="10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4890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EC5A-1FB2-4736-AAF3-FE7F1A13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Function More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B369-EF9E-48B6-AEEC-8D28589C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matrix form: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8E457-60B8-47B6-B5BB-13A1C08B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5" y="1547840"/>
            <a:ext cx="4188489" cy="3376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2BB44-2365-48CA-818C-DD9F80D14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63" y="1328347"/>
            <a:ext cx="4036186" cy="229019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B6FB0C7-7794-4518-AF05-1EC085F64A15}"/>
              </a:ext>
            </a:extLst>
          </p:cNvPr>
          <p:cNvSpPr/>
          <p:nvPr/>
        </p:nvSpPr>
        <p:spPr>
          <a:xfrm>
            <a:off x="4682263" y="2229114"/>
            <a:ext cx="293615" cy="4886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5AA9903A-044F-405B-AC37-75605C452739}"/>
              </a:ext>
            </a:extLst>
          </p:cNvPr>
          <p:cNvSpPr/>
          <p:nvPr/>
        </p:nvSpPr>
        <p:spPr>
          <a:xfrm rot="11800852">
            <a:off x="3654183" y="5205855"/>
            <a:ext cx="973204" cy="4886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15A10-4BA7-4517-910E-64DE10CD1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929" y="4130454"/>
            <a:ext cx="4149700" cy="26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4675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D43CF2-002F-46E8-9B32-15E1BB404D46}"/>
              </a:ext>
            </a:extLst>
          </p:cNvPr>
          <p:cNvCxnSpPr>
            <a:cxnSpLocks/>
          </p:cNvCxnSpPr>
          <p:nvPr/>
        </p:nvCxnSpPr>
        <p:spPr>
          <a:xfrm flipH="1">
            <a:off x="3642609" y="535443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EA9BF78B-B134-4A25-B54B-AF5A574FF74F}"/>
              </a:ext>
            </a:extLst>
          </p:cNvPr>
          <p:cNvCxnSpPr>
            <a:cxnSpLocks/>
          </p:cNvCxnSpPr>
          <p:nvPr/>
        </p:nvCxnSpPr>
        <p:spPr>
          <a:xfrm flipH="1">
            <a:off x="3661325" y="3726562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D4BE1A7-7107-4D6D-8ED3-EBABBC1B3B94}"/>
              </a:ext>
            </a:extLst>
          </p:cNvPr>
          <p:cNvCxnSpPr>
            <a:cxnSpLocks/>
          </p:cNvCxnSpPr>
          <p:nvPr/>
        </p:nvCxnSpPr>
        <p:spPr>
          <a:xfrm flipH="1">
            <a:off x="3645282" y="217447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7A2FD0-FF5F-4867-B508-0D9BE2867FAA}"/>
              </a:ext>
            </a:extLst>
          </p:cNvPr>
          <p:cNvGrpSpPr/>
          <p:nvPr/>
        </p:nvGrpSpPr>
        <p:grpSpPr>
          <a:xfrm>
            <a:off x="658474" y="4952163"/>
            <a:ext cx="2280837" cy="877076"/>
            <a:chOff x="577550" y="3255874"/>
            <a:chExt cx="2280837" cy="877076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DEFD97F-759F-405E-8E4E-EBFD17D56CF2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D2391A5-CBED-4F2F-9CA2-BB61F579CBFC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字方塊 101">
                    <a:extLst>
                      <a:ext uri="{FF2B5EF4-FFF2-40B4-BE49-F238E27FC236}">
                        <a16:creationId xmlns:a16="http://schemas.microsoft.com/office/drawing/2014/main" id="{C86369D5-03AE-4F8F-8003-85F5AF30FF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EF61EA84-FCE8-42B0-901E-AD4BF0A10921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D5F15A2-8C5B-46E2-A4F1-67B214D29565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>
                    <a:extLst>
                      <a:ext uri="{FF2B5EF4-FFF2-40B4-BE49-F238E27FC236}">
                        <a16:creationId xmlns:a16="http://schemas.microsoft.com/office/drawing/2014/main" id="{A2A73733-A026-4DFE-8035-5E75A40FB19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A907796-F042-4CC3-8464-043DEBCB486B}"/>
              </a:ext>
            </a:extLst>
          </p:cNvPr>
          <p:cNvSpPr/>
          <p:nvPr/>
        </p:nvSpPr>
        <p:spPr>
          <a:xfrm>
            <a:off x="3009900" y="292874"/>
            <a:ext cx="3739243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/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174475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blipFill>
                <a:blip r:embed="rId20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923060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150036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blipFill>
                <a:blip r:embed="rId21"/>
                <a:stretch>
                  <a:fillRect l="-12727" r="-909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blipFill>
                <a:blip r:embed="rId22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blipFill>
                <a:blip r:embed="rId23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blipFill>
                <a:blip r:embed="rId24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8D4520E7-C655-40B5-8659-C030EC878565}"/>
              </a:ext>
            </a:extLst>
          </p:cNvPr>
          <p:cNvGrpSpPr/>
          <p:nvPr/>
        </p:nvGrpSpPr>
        <p:grpSpPr>
          <a:xfrm>
            <a:off x="3484093" y="5788958"/>
            <a:ext cx="441359" cy="877076"/>
            <a:chOff x="4172907" y="5619181"/>
            <a:chExt cx="441359" cy="87707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B180A37-4C5E-4838-BECB-85660149F2C1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0764584-2861-4891-A54F-7123D3981116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E193CB2-ABD3-49DE-815C-62DA4226DDDF}"/>
              </a:ext>
            </a:extLst>
          </p:cNvPr>
          <p:cNvSpPr txBox="1"/>
          <p:nvPr/>
        </p:nvSpPr>
        <p:spPr>
          <a:xfrm>
            <a:off x="1811041" y="594420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63B6462B-EA89-447B-8BB8-520CF4AEDA03}"/>
              </a:ext>
            </a:extLst>
          </p:cNvPr>
          <p:cNvGrpSpPr/>
          <p:nvPr/>
        </p:nvGrpSpPr>
        <p:grpSpPr>
          <a:xfrm>
            <a:off x="1441332" y="6011160"/>
            <a:ext cx="450868" cy="431854"/>
            <a:chOff x="27617" y="5058413"/>
            <a:chExt cx="450868" cy="43185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A2F41F2-0D0D-4824-A7A3-AB6893FC7521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1AEC334C-A107-404F-A2A7-9CC0FBECA589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AE89271-DD52-469E-B60E-12CB8D11FAE4}"/>
              </a:ext>
            </a:extLst>
          </p:cNvPr>
          <p:cNvGrpSpPr/>
          <p:nvPr/>
        </p:nvGrpSpPr>
        <p:grpSpPr>
          <a:xfrm>
            <a:off x="400111" y="6009927"/>
            <a:ext cx="450868" cy="431854"/>
            <a:chOff x="145087" y="4355845"/>
            <a:chExt cx="450868" cy="43185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6DACBE3-2668-4C22-8622-3B0079B128CC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07A67812-69F2-41E7-AEB7-AC266530F3C6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/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D449A54-3F9F-4307-BCF1-16EBCAF1480E}"/>
              </a:ext>
            </a:extLst>
          </p:cNvPr>
          <p:cNvGrpSpPr/>
          <p:nvPr/>
        </p:nvGrpSpPr>
        <p:grpSpPr>
          <a:xfrm>
            <a:off x="2342977" y="6012052"/>
            <a:ext cx="1080370" cy="430887"/>
            <a:chOff x="4078931" y="5559952"/>
            <a:chExt cx="1080370" cy="430887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9DD9DA0-8F8D-4C25-9849-0C746FEDFBCA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46F24992-452F-4FE2-AD36-23C505A2F184}"/>
              </a:ext>
            </a:extLst>
          </p:cNvPr>
          <p:cNvSpPr/>
          <p:nvPr/>
        </p:nvSpPr>
        <p:spPr>
          <a:xfrm>
            <a:off x="1441332" y="292874"/>
            <a:ext cx="5307811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19" grpId="0"/>
      <p:bldP spid="1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2698AD5F-DBA6-4058-8ED3-165ABBD0EAA4}"/>
              </a:ext>
            </a:extLst>
          </p:cNvPr>
          <p:cNvGrpSpPr/>
          <p:nvPr/>
        </p:nvGrpSpPr>
        <p:grpSpPr>
          <a:xfrm>
            <a:off x="2726120" y="5578139"/>
            <a:ext cx="2280837" cy="877076"/>
            <a:chOff x="577550" y="3255874"/>
            <a:chExt cx="2280837" cy="877076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A012E1C-9228-4E83-85DD-15A9D95075DB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E48275-F8FB-4255-B1F9-2EB0496863D1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>
                    <a:extLst>
                      <a:ext uri="{FF2B5EF4-FFF2-40B4-BE49-F238E27FC236}">
                        <a16:creationId xmlns:a16="http://schemas.microsoft.com/office/drawing/2014/main" id="{AD92BEDA-9BDE-46B6-9A51-2D90835ACD3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BFBB7F87-9958-4944-B81C-6F9664B5E76C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DC6C863-D2F3-463C-9C3B-FBE36ED15270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48DFB69E-F862-490C-8606-E6B059158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90425DCA-A32E-450F-922E-8D8E3C29AF19}"/>
              </a:ext>
            </a:extLst>
          </p:cNvPr>
          <p:cNvGrpSpPr/>
          <p:nvPr/>
        </p:nvGrpSpPr>
        <p:grpSpPr>
          <a:xfrm>
            <a:off x="5400671" y="5527931"/>
            <a:ext cx="3325237" cy="929124"/>
            <a:chOff x="694553" y="3591468"/>
            <a:chExt cx="3325237" cy="929124"/>
          </a:xfrm>
        </p:grpSpPr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2DDD1012-74D2-4408-B51C-7887C1143928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BE69B178-286C-4230-8A40-B5D0A6DCF0FD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字方塊 174">
                    <a:extLst>
                      <a:ext uri="{FF2B5EF4-FFF2-40B4-BE49-F238E27FC236}">
                        <a16:creationId xmlns:a16="http://schemas.microsoft.com/office/drawing/2014/main" id="{FF4EA362-A115-432A-B75F-39F314AEA6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E86FB156-22A6-47DD-8AB9-2E06F3D150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EDF3F76-2807-4B34-A69A-DF48003760D7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034ABB91-50BE-42D3-81DC-4740C17ECC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E8F5562D-7D21-438A-B287-11CE5D7FA462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1FF67EAD-90DA-42C0-BC26-00A651222F8F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436AAB9-1D86-460B-821F-84F8507A4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61A6BBF-4A9A-4AF2-B342-17D3CA45AB6E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43C485DC-C0FC-4523-8120-0B3F59ED51FB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351492C-A90B-4C22-87F0-7E0673BB817A}"/>
              </a:ext>
            </a:extLst>
          </p:cNvPr>
          <p:cNvGrpSpPr/>
          <p:nvPr/>
        </p:nvGrpSpPr>
        <p:grpSpPr>
          <a:xfrm>
            <a:off x="3534933" y="4473938"/>
            <a:ext cx="441359" cy="877076"/>
            <a:chOff x="4172907" y="5619181"/>
            <a:chExt cx="441359" cy="877076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4EE0A0A-6D08-4C47-A134-0BE94CD7D3EB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E3114167-9C7B-4E9A-92C4-0DD018C3E8D1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534D0EFB-DBA8-47FF-85DE-B04B08C6BC5E}"/>
              </a:ext>
            </a:extLst>
          </p:cNvPr>
          <p:cNvSpPr txBox="1"/>
          <p:nvPr/>
        </p:nvSpPr>
        <p:spPr>
          <a:xfrm>
            <a:off x="1861881" y="462918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B000049F-044A-4888-8713-97FC896627A2}"/>
              </a:ext>
            </a:extLst>
          </p:cNvPr>
          <p:cNvGrpSpPr/>
          <p:nvPr/>
        </p:nvGrpSpPr>
        <p:grpSpPr>
          <a:xfrm>
            <a:off x="1492172" y="4696140"/>
            <a:ext cx="450868" cy="431854"/>
            <a:chOff x="27617" y="5058413"/>
            <a:chExt cx="450868" cy="431854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09BA407B-93C8-4AB2-89FE-644A5B194CDD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字方塊 181">
                  <a:extLst>
                    <a:ext uri="{FF2B5EF4-FFF2-40B4-BE49-F238E27FC236}">
                      <a16:creationId xmlns:a16="http://schemas.microsoft.com/office/drawing/2014/main" id="{24373CA9-1054-4408-ADE8-0ECFC4CAF696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CC07551-45E1-44E1-99C2-AAFA98B18C61}"/>
              </a:ext>
            </a:extLst>
          </p:cNvPr>
          <p:cNvGrpSpPr/>
          <p:nvPr/>
        </p:nvGrpSpPr>
        <p:grpSpPr>
          <a:xfrm>
            <a:off x="450951" y="4694907"/>
            <a:ext cx="450868" cy="431854"/>
            <a:chOff x="145087" y="4355845"/>
            <a:chExt cx="450868" cy="431854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187375-E4C4-4FE8-9E4D-50D030E00F97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4D4BCAF9-9BD3-4D69-B068-7C670832CB2C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/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D0E07DEC-23DF-4ABE-BAB5-B6E3EF3FAEA8}"/>
              </a:ext>
            </a:extLst>
          </p:cNvPr>
          <p:cNvGrpSpPr/>
          <p:nvPr/>
        </p:nvGrpSpPr>
        <p:grpSpPr>
          <a:xfrm>
            <a:off x="2393817" y="4697032"/>
            <a:ext cx="1080370" cy="430887"/>
            <a:chOff x="4078931" y="5559952"/>
            <a:chExt cx="1080370" cy="430887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AF8AE18-D153-493E-AF1A-AB6CF5F8F7E4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C244D2-335D-4AF2-9257-328481EEF0C4}"/>
              </a:ext>
            </a:extLst>
          </p:cNvPr>
          <p:cNvCxnSpPr>
            <a:cxnSpLocks/>
          </p:cNvCxnSpPr>
          <p:nvPr/>
        </p:nvCxnSpPr>
        <p:spPr>
          <a:xfrm>
            <a:off x="4540172" y="6273597"/>
            <a:ext cx="959737" cy="599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DE09814-ED1F-4E6A-8BC0-6F2AED995D1B}"/>
              </a:ext>
            </a:extLst>
          </p:cNvPr>
          <p:cNvCxnSpPr>
            <a:cxnSpLocks/>
          </p:cNvCxnSpPr>
          <p:nvPr/>
        </p:nvCxnSpPr>
        <p:spPr>
          <a:xfrm flipV="1">
            <a:off x="2918948" y="5183186"/>
            <a:ext cx="885258" cy="48101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09" grpId="0" animBg="1"/>
      <p:bldP spid="108" grpId="0" animBg="1"/>
      <p:bldP spid="107" grpId="0" animBg="1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57" grpId="0" animBg="1"/>
      <p:bldP spid="58" grpId="0" animBg="1"/>
      <p:bldP spid="59" grpId="0" animBg="1"/>
      <p:bldP spid="85" grpId="0"/>
      <p:bldP spid="88" grpId="0"/>
      <p:bldP spid="89" grpId="0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5" grpId="0"/>
      <p:bldP spid="77" grpId="0" animBg="1"/>
      <p:bldP spid="112" grpId="0"/>
      <p:bldP spid="113" grpId="0"/>
      <p:bldP spid="114" grpId="0"/>
      <p:bldP spid="115" grpId="0"/>
      <p:bldP spid="179" grpId="0"/>
      <p:bldP spid="1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/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A84BD07-9212-4433-8EDB-0575D36B5C2C}"/>
              </a:ext>
            </a:extLst>
          </p:cNvPr>
          <p:cNvGrpSpPr/>
          <p:nvPr/>
        </p:nvGrpSpPr>
        <p:grpSpPr>
          <a:xfrm>
            <a:off x="6343967" y="5206032"/>
            <a:ext cx="905207" cy="929124"/>
            <a:chOff x="4086576" y="5267584"/>
            <a:chExt cx="905207" cy="92912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63606B0-7807-40D7-8C04-9CC1BD9E521B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6535500-D791-45EF-A3F5-4E50297198C5}"/>
              </a:ext>
            </a:extLst>
          </p:cNvPr>
          <p:cNvGrpSpPr/>
          <p:nvPr/>
        </p:nvGrpSpPr>
        <p:grpSpPr>
          <a:xfrm>
            <a:off x="7346058" y="5211520"/>
            <a:ext cx="441359" cy="929124"/>
            <a:chOff x="5945044" y="5336858"/>
            <a:chExt cx="441359" cy="877076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C20C09D-D268-40B4-9BA8-D20FB6BC50A3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20810C88-B412-4B61-98E2-09DCD0844FB7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BC4162F6-8E0F-4655-9FFC-DE2D89E685AC}"/>
              </a:ext>
            </a:extLst>
          </p:cNvPr>
          <p:cNvGrpSpPr/>
          <p:nvPr/>
        </p:nvGrpSpPr>
        <p:grpSpPr>
          <a:xfrm>
            <a:off x="5292925" y="5210923"/>
            <a:ext cx="450868" cy="929124"/>
            <a:chOff x="6899905" y="5328033"/>
            <a:chExt cx="450868" cy="92912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6588660-DC53-4A84-A7B6-C159C8BF7B15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78C1919E-E16A-47A4-9BD4-598FB085CB95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AC0631D6-9167-4717-9598-8545046C51B7}"/>
              </a:ext>
            </a:extLst>
          </p:cNvPr>
          <p:cNvSpPr txBox="1"/>
          <p:nvPr/>
        </p:nvSpPr>
        <p:spPr>
          <a:xfrm>
            <a:off x="5743793" y="5439214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9136A52-F5B4-4003-8D66-8C7246DDE9D0}"/>
              </a:ext>
            </a:extLst>
          </p:cNvPr>
          <p:cNvSpPr txBox="1"/>
          <p:nvPr/>
        </p:nvSpPr>
        <p:spPr>
          <a:xfrm>
            <a:off x="2977211" y="5478599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141842E-EBF2-4CFE-A235-B5BB083567A0}"/>
              </a:ext>
            </a:extLst>
          </p:cNvPr>
          <p:cNvGrpSpPr/>
          <p:nvPr/>
        </p:nvGrpSpPr>
        <p:grpSpPr>
          <a:xfrm>
            <a:off x="2560692" y="5499842"/>
            <a:ext cx="450868" cy="431854"/>
            <a:chOff x="27617" y="5058413"/>
            <a:chExt cx="450868" cy="43185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5B68147D-AA91-4497-8884-03958AE799E0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字方塊 162">
                  <a:extLst>
                    <a:ext uri="{FF2B5EF4-FFF2-40B4-BE49-F238E27FC236}">
                      <a16:creationId xmlns:a16="http://schemas.microsoft.com/office/drawing/2014/main" id="{67AF79E9-CC9C-4B44-A424-C246E099367E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/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8ADF6E6D-075C-4187-8D3F-02361A787C5D}"/>
              </a:ext>
            </a:extLst>
          </p:cNvPr>
          <p:cNvGrpSpPr/>
          <p:nvPr/>
        </p:nvGrpSpPr>
        <p:grpSpPr>
          <a:xfrm>
            <a:off x="3585544" y="5490257"/>
            <a:ext cx="1080370" cy="430887"/>
            <a:chOff x="4078931" y="5559952"/>
            <a:chExt cx="1080370" cy="43088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D385B16-0C4F-4AFA-BAC1-A39367C37E7C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CACE89F9-D76F-466B-A4F6-BAC41D60C8EB}"/>
              </a:ext>
            </a:extLst>
          </p:cNvPr>
          <p:cNvGrpSpPr/>
          <p:nvPr/>
        </p:nvGrpSpPr>
        <p:grpSpPr>
          <a:xfrm>
            <a:off x="1479244" y="5456288"/>
            <a:ext cx="450868" cy="431854"/>
            <a:chOff x="145087" y="4355845"/>
            <a:chExt cx="450868" cy="431854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A8A593F-81C9-4860-A434-7DE273C270BF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87D88EC1-DD25-4F3D-9802-AD1CCBE0F024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48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0D58-D7B8-4864-81A0-95342B47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Machine Learning Framework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B34E4-E7F4-49CF-8D74-420D1D644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3658"/>
                <a:ext cx="7886700" cy="4963305"/>
              </a:xfrm>
            </p:spPr>
            <p:txBody>
              <a:bodyPr/>
              <a:lstStyle/>
              <a:p>
                <a:r>
                  <a:rPr lang="en-US" dirty="0"/>
                  <a:t>Now we define a universal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can represent an arbitrary function with proper parameter values.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feature vector (i.e., inputs).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unknown parameters.</a:t>
                </a:r>
              </a:p>
              <a:p>
                <a:r>
                  <a:rPr lang="en-US" dirty="0"/>
                  <a:t>Next, we define the loss from training data.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B34E4-E7F4-49CF-8D74-420D1D644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3658"/>
                <a:ext cx="7886700" cy="4963305"/>
              </a:xfrm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E46CB5D-98A8-4E67-8C2D-B1D5C2CC0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01" y="1761335"/>
            <a:ext cx="5664143" cy="10863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6670A8-9DEE-4D00-9E54-5403C8383A40}"/>
              </a:ext>
            </a:extLst>
          </p:cNvPr>
          <p:cNvGrpSpPr/>
          <p:nvPr/>
        </p:nvGrpSpPr>
        <p:grpSpPr>
          <a:xfrm>
            <a:off x="1729316" y="3810064"/>
            <a:ext cx="5916083" cy="2558092"/>
            <a:chOff x="628650" y="576689"/>
            <a:chExt cx="8515350" cy="4351338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" name="內容版面配置區 3">
                  <a:extLst>
                    <a:ext uri="{FF2B5EF4-FFF2-40B4-BE49-F238E27FC236}">
                      <a16:creationId xmlns:a16="http://schemas.microsoft.com/office/drawing/2014/main" id="{8E871D1E-FE76-468A-82F6-F01353FC1DD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2707496"/>
                    </p:ext>
                  </p:extLst>
                </p:nvPr>
              </p:nvGraphicFramePr>
              <p:xfrm>
                <a:off x="628650" y="576689"/>
                <a:ext cx="7886700" cy="4351338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4" r:lo="rId5" r:qs="rId6" r:cs="rId7"/>
                </a:graphicData>
              </a:graphic>
            </p:graphicFrame>
          </mc:Choice>
          <mc:Fallback>
            <p:graphicFrame>
              <p:nvGraphicFramePr>
                <p:cNvPr id="7" name="內容版面配置區 3">
                  <a:extLst>
                    <a:ext uri="{FF2B5EF4-FFF2-40B4-BE49-F238E27FC236}">
                      <a16:creationId xmlns:a16="http://schemas.microsoft.com/office/drawing/2014/main" id="{8E871D1E-FE76-468A-82F6-F01353FC1DD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2707496"/>
                    </p:ext>
                  </p:extLst>
                </p:nvPr>
              </p:nvGraphicFramePr>
              <p:xfrm>
                <a:off x="628650" y="576689"/>
                <a:ext cx="7886700" cy="4351338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9" r:lo="rId5" r:qs="rId6" r:cs="rId7"/>
                </a:graphicData>
              </a:graphic>
            </p:graphicFrame>
          </mc:Fallback>
        </mc:AlternateContent>
        <p:grpSp>
          <p:nvGrpSpPr>
            <p:cNvPr id="8" name="群組 5">
              <a:extLst>
                <a:ext uri="{FF2B5EF4-FFF2-40B4-BE49-F238E27FC236}">
                  <a16:creationId xmlns:a16="http://schemas.microsoft.com/office/drawing/2014/main" id="{1527421E-A6AE-4CE4-B61C-26CD3E4102B2}"/>
                </a:ext>
              </a:extLst>
            </p:cNvPr>
            <p:cNvGrpSpPr/>
            <p:nvPr/>
          </p:nvGrpSpPr>
          <p:grpSpPr>
            <a:xfrm>
              <a:off x="1766022" y="3993415"/>
              <a:ext cx="7377978" cy="934612"/>
              <a:chOff x="1383994" y="4139232"/>
              <a:chExt cx="7377978" cy="9346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字方塊 6">
                    <a:extLst>
                      <a:ext uri="{FF2B5EF4-FFF2-40B4-BE49-F238E27FC236}">
                        <a16:creationId xmlns:a16="http://schemas.microsoft.com/office/drawing/2014/main" id="{EC08D564-2C6F-48B1-93F2-87590F416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925" y="4418529"/>
                    <a:ext cx="4888047" cy="47117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9" name="文字方塊 6">
                    <a:extLst>
                      <a:ext uri="{FF2B5EF4-FFF2-40B4-BE49-F238E27FC236}">
                        <a16:creationId xmlns:a16="http://schemas.microsoft.com/office/drawing/2014/main" id="{EC08D564-2C6F-48B1-93F2-87590F416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925" y="4418529"/>
                    <a:ext cx="4888047" cy="47117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B02AD0D7-0C0F-48C2-BADB-F8205016BAFC}"/>
                  </a:ext>
                </a:extLst>
              </p:cNvPr>
              <p:cNvGrpSpPr/>
              <p:nvPr/>
            </p:nvGrpSpPr>
            <p:grpSpPr>
              <a:xfrm>
                <a:off x="6248717" y="4139232"/>
                <a:ext cx="905207" cy="929124"/>
                <a:chOff x="4086576" y="5267584"/>
                <a:chExt cx="905207" cy="929124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CCCE9A6-1F20-4E58-AF4D-3477BF759D28}"/>
                    </a:ext>
                  </a:extLst>
                </p:cNvPr>
                <p:cNvSpPr/>
                <p:nvPr/>
              </p:nvSpPr>
              <p:spPr>
                <a:xfrm>
                  <a:off x="4086576" y="5267584"/>
                  <a:ext cx="905207" cy="929124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aseline="30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文字方塊 29">
                      <a:extLst>
                        <a:ext uri="{FF2B5EF4-FFF2-40B4-BE49-F238E27FC236}">
                          <a16:creationId xmlns:a16="http://schemas.microsoft.com/office/drawing/2014/main" id="{99C53832-023C-4258-ACDF-B2B7552E05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8165" y="5528420"/>
                      <a:ext cx="405252" cy="4711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30" name="文字方塊 29">
                      <a:extLst>
                        <a:ext uri="{FF2B5EF4-FFF2-40B4-BE49-F238E27FC236}">
                          <a16:creationId xmlns:a16="http://schemas.microsoft.com/office/drawing/2014/main" id="{99C53832-023C-4258-ACDF-B2B7552E05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8165" y="5528420"/>
                      <a:ext cx="405252" cy="47117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1739" r="-1521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A7B73297-C408-4CB4-A1BA-BA55A142C91D}"/>
                  </a:ext>
                </a:extLst>
              </p:cNvPr>
              <p:cNvGrpSpPr/>
              <p:nvPr/>
            </p:nvGrpSpPr>
            <p:grpSpPr>
              <a:xfrm>
                <a:off x="7250808" y="4144720"/>
                <a:ext cx="441359" cy="929124"/>
                <a:chOff x="5945044" y="5336858"/>
                <a:chExt cx="441359" cy="877076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2696998-0CD5-4B0D-91E0-CFA95AEB7343}"/>
                    </a:ext>
                  </a:extLst>
                </p:cNvPr>
                <p:cNvSpPr/>
                <p:nvPr/>
              </p:nvSpPr>
              <p:spPr>
                <a:xfrm>
                  <a:off x="5945044" y="5336858"/>
                  <a:ext cx="441359" cy="877076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文字方塊 27">
                      <a:extLst>
                        <a:ext uri="{FF2B5EF4-FFF2-40B4-BE49-F238E27FC236}">
                          <a16:creationId xmlns:a16="http://schemas.microsoft.com/office/drawing/2014/main" id="{A02239D5-B902-4CBC-A329-8401FD36E9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1452" y="5544688"/>
                      <a:ext cx="267646" cy="444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zh-TW" altLang="en-US" b="1" dirty="0"/>
                    </a:p>
                  </p:txBody>
                </p:sp>
              </mc:Choice>
              <mc:Fallback>
                <p:sp>
                  <p:nvSpPr>
                    <p:cNvPr id="28" name="文字方塊 27">
                      <a:extLst>
                        <a:ext uri="{FF2B5EF4-FFF2-40B4-BE49-F238E27FC236}">
                          <a16:creationId xmlns:a16="http://schemas.microsoft.com/office/drawing/2014/main" id="{A02239D5-B902-4CBC-A329-8401FD36E9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1452" y="5544688"/>
                      <a:ext cx="267646" cy="44478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000" r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C3EC5F5A-95D3-4F75-B7AD-1C314E60F1E1}"/>
                  </a:ext>
                </a:extLst>
              </p:cNvPr>
              <p:cNvGrpSpPr/>
              <p:nvPr/>
            </p:nvGrpSpPr>
            <p:grpSpPr>
              <a:xfrm>
                <a:off x="5197675" y="4144123"/>
                <a:ext cx="450868" cy="929124"/>
                <a:chOff x="6899905" y="5328033"/>
                <a:chExt cx="450868" cy="929124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F76F57E-F512-47F0-A320-C7D25DC59F3E}"/>
                    </a:ext>
                  </a:extLst>
                </p:cNvPr>
                <p:cNvSpPr/>
                <p:nvPr/>
              </p:nvSpPr>
              <p:spPr>
                <a:xfrm>
                  <a:off x="6899905" y="5328033"/>
                  <a:ext cx="450868" cy="929124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aseline="30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7D0F8DDB-63F7-493E-A790-8E88E7B69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3983" y="5614437"/>
                      <a:ext cx="276874" cy="47117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oMath>
                        </m:oMathPara>
                      </a14:m>
                      <a:endParaRPr lang="zh-TW" altLang="en-US" b="1" dirty="0"/>
                    </a:p>
                  </p:txBody>
                </p:sp>
              </mc:Choice>
              <mc:Fallback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7D0F8DDB-63F7-493E-A790-8E88E7B697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3983" y="5614437"/>
                      <a:ext cx="276874" cy="47117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5484" t="-2222" r="-32258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E065929-A986-483A-9D37-E4FDB6AD7CCC}"/>
                  </a:ext>
                </a:extLst>
              </p:cNvPr>
              <p:cNvSpPr txBox="1"/>
              <p:nvPr/>
            </p:nvSpPr>
            <p:spPr>
              <a:xfrm>
                <a:off x="5648543" y="4372415"/>
                <a:ext cx="593557" cy="628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5F32CE6-A8BD-4C2B-BCDF-74E298CCBAD3}"/>
                  </a:ext>
                </a:extLst>
              </p:cNvPr>
              <p:cNvSpPr txBox="1"/>
              <p:nvPr/>
            </p:nvSpPr>
            <p:spPr>
              <a:xfrm>
                <a:off x="2881961" y="4411798"/>
                <a:ext cx="593557" cy="628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01C2DD0A-D1BF-445F-B173-15EF62969C02}"/>
                  </a:ext>
                </a:extLst>
              </p:cNvPr>
              <p:cNvGrpSpPr/>
              <p:nvPr/>
            </p:nvGrpSpPr>
            <p:grpSpPr>
              <a:xfrm>
                <a:off x="2465442" y="4433042"/>
                <a:ext cx="450868" cy="472143"/>
                <a:chOff x="27617" y="5058413"/>
                <a:chExt cx="450868" cy="472143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273FE1A-2DD5-4B19-A897-727AA96F95F6}"/>
                    </a:ext>
                  </a:extLst>
                </p:cNvPr>
                <p:cNvSpPr/>
                <p:nvPr/>
              </p:nvSpPr>
              <p:spPr>
                <a:xfrm>
                  <a:off x="27617" y="5058413"/>
                  <a:ext cx="450868" cy="430888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aseline="30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文字方塊 23">
                      <a:extLst>
                        <a:ext uri="{FF2B5EF4-FFF2-40B4-BE49-F238E27FC236}">
                          <a16:creationId xmlns:a16="http://schemas.microsoft.com/office/drawing/2014/main" id="{1D2DA022-41FB-4E01-80C4-51193476A2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135" y="5059379"/>
                      <a:ext cx="283603" cy="4711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24" name="文字方塊 23">
                      <a:extLst>
                        <a:ext uri="{FF2B5EF4-FFF2-40B4-BE49-F238E27FC236}">
                          <a16:creationId xmlns:a16="http://schemas.microsoft.com/office/drawing/2014/main" id="{1D2DA022-41FB-4E01-80C4-51193476A2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135" y="5059379"/>
                      <a:ext cx="283603" cy="4711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5000" r="-25000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D81600A2-0054-4519-AC12-C809B3664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48060" y="4377669"/>
                    <a:ext cx="520499" cy="4711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D81600A2-0054-4519-AC12-C809B3664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8060" y="4377669"/>
                    <a:ext cx="520499" cy="4711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A137F2F6-6528-4404-813D-4C2BE545549A}"/>
                  </a:ext>
                </a:extLst>
              </p:cNvPr>
              <p:cNvGrpSpPr/>
              <p:nvPr/>
            </p:nvGrpSpPr>
            <p:grpSpPr>
              <a:xfrm>
                <a:off x="3490294" y="4423457"/>
                <a:ext cx="1080370" cy="471177"/>
                <a:chOff x="4078931" y="5559952"/>
                <a:chExt cx="1080370" cy="471177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57B0C69-4E2E-475D-8A29-E6AF9FFB2E87}"/>
                    </a:ext>
                  </a:extLst>
                </p:cNvPr>
                <p:cNvSpPr/>
                <p:nvPr/>
              </p:nvSpPr>
              <p:spPr>
                <a:xfrm>
                  <a:off x="4078931" y="5560714"/>
                  <a:ext cx="1080370" cy="409335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aseline="30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2FB522F0-294E-4952-A580-C84D45F2A4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58166" y="5559952"/>
                      <a:ext cx="415588" cy="4711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oMath>
                        </m:oMathPara>
                      </a14:m>
                      <a:endParaRPr lang="zh-TW" altLang="en-US" b="1" i="1" dirty="0"/>
                    </a:p>
                  </p:txBody>
                </p:sp>
              </mc:Choice>
              <mc:Fallback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2FB522F0-294E-4952-A580-C84D45F2A4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8166" y="5559952"/>
                      <a:ext cx="415588" cy="4711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2500" t="-4444" r="-41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6BB6C4EB-B2F7-4D17-B1A4-84875035A584}"/>
                  </a:ext>
                </a:extLst>
              </p:cNvPr>
              <p:cNvGrpSpPr/>
              <p:nvPr/>
            </p:nvGrpSpPr>
            <p:grpSpPr>
              <a:xfrm>
                <a:off x="1383994" y="4389488"/>
                <a:ext cx="450868" cy="472143"/>
                <a:chOff x="145087" y="4355845"/>
                <a:chExt cx="450868" cy="472143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99232D4-E8DE-4856-BDCC-763E9B4EC163}"/>
                    </a:ext>
                  </a:extLst>
                </p:cNvPr>
                <p:cNvSpPr/>
                <p:nvPr/>
              </p:nvSpPr>
              <p:spPr>
                <a:xfrm>
                  <a:off x="145087" y="4355845"/>
                  <a:ext cx="450868" cy="430888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aseline="30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字方塊 19">
                      <a:extLst>
                        <a:ext uri="{FF2B5EF4-FFF2-40B4-BE49-F238E27FC236}">
                          <a16:creationId xmlns:a16="http://schemas.microsoft.com/office/drawing/2014/main" id="{8963F765-3C5F-4971-99DB-E7F9DD28A7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605" y="4356811"/>
                      <a:ext cx="283603" cy="4711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>
                <p:sp>
                  <p:nvSpPr>
                    <p:cNvPr id="20" name="文字方塊 19">
                      <a:extLst>
                        <a:ext uri="{FF2B5EF4-FFF2-40B4-BE49-F238E27FC236}">
                          <a16:creationId xmlns:a16="http://schemas.microsoft.com/office/drawing/2014/main" id="{8963F765-3C5F-4971-99DB-E7F9DD28A7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605" y="4356811"/>
                      <a:ext cx="283603" cy="4711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7273" r="-21212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A58CBBAC-121E-423F-9391-163FCAF05B2F}"/>
                </a:ext>
              </a:extLst>
            </p:cNvPr>
            <p:cNvSpPr/>
            <p:nvPr/>
          </p:nvSpPr>
          <p:spPr>
            <a:xfrm>
              <a:off x="712110" y="3276600"/>
              <a:ext cx="792840" cy="1238250"/>
            </a:xfrm>
            <a:custGeom>
              <a:avLst/>
              <a:gdLst>
                <a:gd name="connsiteX0" fmla="*/ 792840 w 792840"/>
                <a:gd name="connsiteY0" fmla="*/ 1238250 h 1238250"/>
                <a:gd name="connsiteX1" fmla="*/ 30840 w 792840"/>
                <a:gd name="connsiteY1" fmla="*/ 914400 h 1238250"/>
                <a:gd name="connsiteX2" fmla="*/ 221340 w 792840"/>
                <a:gd name="connsiteY2" fmla="*/ 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840" h="1238250">
                  <a:moveTo>
                    <a:pt x="792840" y="1238250"/>
                  </a:moveTo>
                  <a:cubicBezTo>
                    <a:pt x="459465" y="1179512"/>
                    <a:pt x="126090" y="1120775"/>
                    <a:pt x="30840" y="914400"/>
                  </a:cubicBezTo>
                  <a:cubicBezTo>
                    <a:pt x="-64410" y="708025"/>
                    <a:pt x="78465" y="354012"/>
                    <a:pt x="22134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32" name="矩形: 圓角 2">
            <a:extLst>
              <a:ext uri="{FF2B5EF4-FFF2-40B4-BE49-F238E27FC236}">
                <a16:creationId xmlns:a16="http://schemas.microsoft.com/office/drawing/2014/main" id="{6F390197-C735-41F7-B0E5-C43AF13324BE}"/>
              </a:ext>
            </a:extLst>
          </p:cNvPr>
          <p:cNvSpPr/>
          <p:nvPr/>
        </p:nvSpPr>
        <p:spPr>
          <a:xfrm>
            <a:off x="3610602" y="4301067"/>
            <a:ext cx="1678199" cy="153197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764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73EB-03DD-4CDA-9263-48C046EA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3A788-E0F9-4F75-B2F0-48B485494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loss function is a function of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Here, we 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represent all unknown parameters,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in the previous page.</a:t>
                </a:r>
              </a:p>
              <a:p>
                <a:pPr lvl="1"/>
                <a:r>
                  <a:rPr lang="en-US" dirty="0"/>
                  <a:t>Loss function measures how good a set of parameters is.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You can use either MAE or MSE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(check page 5).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3A788-E0F9-4F75-B2F0-48B485494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 r="-773" b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EBF1FAA-6AE9-4427-94E6-86EEDCDBE034}"/>
              </a:ext>
            </a:extLst>
          </p:cNvPr>
          <p:cNvGrpSpPr/>
          <p:nvPr/>
        </p:nvGrpSpPr>
        <p:grpSpPr>
          <a:xfrm>
            <a:off x="1766428" y="2434524"/>
            <a:ext cx="5783664" cy="3209818"/>
            <a:chOff x="1791594" y="2384190"/>
            <a:chExt cx="5309139" cy="28958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F9EED1-C66F-432C-A839-FC7E2805A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1594" y="2384190"/>
              <a:ext cx="5309139" cy="28958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8C5BA87-6AC9-42E9-9685-649E77EBCE7A}"/>
                    </a:ext>
                  </a:extLst>
                </p:cNvPr>
                <p:cNvSpPr txBox="1"/>
                <p:nvPr/>
              </p:nvSpPr>
              <p:spPr>
                <a:xfrm>
                  <a:off x="5771625" y="3976381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8C5BA87-6AC9-42E9-9685-649E77EBC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625" y="3976381"/>
                  <a:ext cx="3741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08602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84DF-2551-40CE-AA3D-0A8BF6667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of New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7A524-7092-49AE-9D7D-4DE84C8FE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3658"/>
                <a:ext cx="7886700" cy="55394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Once we have the function with unknown parameters and loss, we can need to optimize the function to fit the training data.</a:t>
                </a:r>
              </a:p>
              <a:p>
                <a:endParaRPr lang="en-US" dirty="0"/>
              </a:p>
              <a:p>
                <a:r>
                  <a:rPr lang="en-US" dirty="0"/>
                  <a:t>We can use gradient descent to find the optimal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Procedures of gradient descent are presented as follows: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a hyper-parameter, called learning rate.</a:t>
                </a:r>
              </a:p>
              <a:p>
                <a:pPr lvl="2"/>
                <a:r>
                  <a:rPr lang="en-US" dirty="0"/>
                  <a:t>You need to choose an appropriate learning rate to make the training stable and effective.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7A524-7092-49AE-9D7D-4DE84C8FE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3658"/>
                <a:ext cx="7886700" cy="5539480"/>
              </a:xfrm>
              <a:blipFill>
                <a:blip r:embed="rId2"/>
                <a:stretch>
                  <a:fillRect l="-696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4E5C4DF-3722-49C5-A1BB-5B919EB6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90" y="1808484"/>
            <a:ext cx="1662418" cy="512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90D7D-3B80-4766-ABE8-EECB0B7E7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397" y="2915394"/>
            <a:ext cx="3665531" cy="282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312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3D7E-2D18-4414-A561-98F95D2A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a 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AFD72-A62F-4D03-A617-A4485C7BB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213658"/>
                <a:ext cx="8137845" cy="4963305"/>
              </a:xfrm>
            </p:spPr>
            <p:txBody>
              <a:bodyPr/>
              <a:lstStyle/>
              <a:p>
                <a:r>
                  <a:rPr lang="en-US" dirty="0"/>
                  <a:t>We usually use a batch to accelerate the training process.</a:t>
                </a:r>
              </a:p>
              <a:p>
                <a:r>
                  <a:rPr lang="en-US" dirty="0"/>
                  <a:t>Suppose that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pieces of data and 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into multiple batches.</a:t>
                </a:r>
              </a:p>
              <a:p>
                <a:pPr lvl="1"/>
                <a:r>
                  <a:rPr lang="en-US" dirty="0"/>
                  <a:t>Each batch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pieces of data.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AFD72-A62F-4D03-A617-A4485C7BB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13658"/>
                <a:ext cx="8137845" cy="4963305"/>
              </a:xfrm>
              <a:blipFill>
                <a:blip r:embed="rId2"/>
                <a:stretch>
                  <a:fillRect l="-674" t="-1229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9271116-BFFA-4F77-B8AF-BBEAA71B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683" y="2343600"/>
            <a:ext cx="2815247" cy="38333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B1F4B3-802C-4AFF-9951-232B94CB7D84}"/>
                  </a:ext>
                </a:extLst>
              </p:cNvPr>
              <p:cNvSpPr/>
              <p:nvPr/>
            </p:nvSpPr>
            <p:spPr>
              <a:xfrm>
                <a:off x="637301" y="2209377"/>
                <a:ext cx="5252034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Then, instead of using the entire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data to compute the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we compute the loss for each batch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the procedures of gradient descent becomes: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 </a:t>
                </a:r>
                <a:r>
                  <a:rPr lang="en-US" b="1" dirty="0"/>
                  <a:t>update</a:t>
                </a:r>
                <a:r>
                  <a:rPr lang="en-US" dirty="0"/>
                  <a:t> = see a single batch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 </a:t>
                </a:r>
                <a:r>
                  <a:rPr lang="en-US" b="1" dirty="0"/>
                  <a:t>epoch</a:t>
                </a:r>
                <a:r>
                  <a:rPr lang="en-US" dirty="0"/>
                  <a:t>  = see all the batches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B1F4B3-802C-4AFF-9951-232B94CB7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1" y="2209377"/>
                <a:ext cx="5252034" cy="5078313"/>
              </a:xfrm>
              <a:prstGeom prst="rect">
                <a:avLst/>
              </a:prstGeom>
              <a:blipFill>
                <a:blip r:embed="rId4"/>
                <a:stretch>
                  <a:fillRect l="-813" t="-600" r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FD12B7D-B3A9-464B-A8E9-7DCE07A01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986" y="3322525"/>
            <a:ext cx="3377356" cy="26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697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C2E1-E199-4F03-A9C0-C11DB7D4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-&gt; </a:t>
            </a:r>
            <a:r>
              <a:rPr lang="en-US" dirty="0" err="1"/>
              <a:t>ReLU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6B428-5858-4764-8805-50B1273E4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3658"/>
                <a:ext cx="3330954" cy="49633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also use other functions to represent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Such as the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Thus, the expression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can be changed to: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6B428-5858-4764-8805-50B1273E4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3658"/>
                <a:ext cx="3330954" cy="4963305"/>
              </a:xfrm>
              <a:blipFill>
                <a:blip r:embed="rId2"/>
                <a:stretch>
                  <a:fillRect l="-1645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B90EB0-D994-4CE4-A938-93E41F89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5" y="1835223"/>
            <a:ext cx="746096" cy="474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F5864C-8C42-4D0E-B2EE-64801A4C2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086" y="693796"/>
            <a:ext cx="4457003" cy="3075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F9AE40-69F3-432E-89FE-99E63F117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127" y="3695310"/>
            <a:ext cx="4220187" cy="244601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BB89B79-1356-4BB7-80FA-3C5F5DF4A3EC}"/>
              </a:ext>
            </a:extLst>
          </p:cNvPr>
          <p:cNvGrpSpPr/>
          <p:nvPr/>
        </p:nvGrpSpPr>
        <p:grpSpPr>
          <a:xfrm>
            <a:off x="3665989" y="6027401"/>
            <a:ext cx="3321738" cy="474788"/>
            <a:chOff x="3741490" y="6315428"/>
            <a:chExt cx="3321738" cy="4747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0CBBB1-3692-4BC3-B1B2-251329FE6C4C}"/>
                </a:ext>
              </a:extLst>
            </p:cNvPr>
            <p:cNvSpPr txBox="1"/>
            <p:nvPr/>
          </p:nvSpPr>
          <p:spPr>
            <a:xfrm>
              <a:off x="3741490" y="6368156"/>
              <a:ext cx="274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need 2 </a:t>
              </a:r>
              <a:r>
                <a:rPr lang="en-US" dirty="0" err="1"/>
                <a:t>ReLU</a:t>
              </a:r>
              <a:r>
                <a:rPr lang="en-US" dirty="0"/>
                <a:t> to make a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372BA3-E08E-4274-AD5B-1D74F94A3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7132" y="6315428"/>
              <a:ext cx="746096" cy="474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15313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9E7-4CB3-469E-9C9D-4B1EE7FE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Predict Viewers per Month of a </a:t>
            </a:r>
            <a:r>
              <a:rPr lang="en-US" dirty="0" err="1"/>
              <a:t>Youtube</a:t>
            </a:r>
            <a:r>
              <a:rPr lang="en-US" dirty="0"/>
              <a:t> Channel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9FFD8A-CC1A-46EF-A05B-74A78B5071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3658"/>
                <a:ext cx="7886700" cy="54807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Design a Model that predicts viewers of a </a:t>
                </a:r>
                <a:r>
                  <a:rPr lang="en-US" dirty="0" err="1"/>
                  <a:t>Youtube</a:t>
                </a:r>
                <a:r>
                  <a:rPr lang="en-US" dirty="0"/>
                  <a:t> Channel.</a:t>
                </a:r>
              </a:p>
              <a:p>
                <a:pPr lvl="1"/>
                <a:r>
                  <a:rPr lang="en-US" dirty="0"/>
                  <a:t>The function we want to find: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Viewers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number of viewers in the future day.</a:t>
                </a:r>
              </a:p>
              <a:p>
                <a:r>
                  <a:rPr lang="en-US" b="1" dirty="0"/>
                  <a:t>Step 1: </a:t>
                </a:r>
                <a:r>
                  <a:rPr lang="en-US" dirty="0"/>
                  <a:t>Define Function with Unknown Parameters</a:t>
                </a:r>
              </a:p>
              <a:p>
                <a:pPr lvl="1"/>
                <a:r>
                  <a:rPr lang="en-US" dirty="0"/>
                  <a:t>For simplicity, we can assume this function is a linear function: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will be the number of viewers in the previous day.</a:t>
                </a:r>
              </a:p>
              <a:p>
                <a:pPr lvl="2"/>
                <a:r>
                  <a:rPr lang="en-US" dirty="0"/>
                  <a:t>So, this function predicts the number of viewers in the </a:t>
                </a:r>
                <a:r>
                  <a:rPr lang="en-US" i="1" dirty="0"/>
                  <a:t>next day </a:t>
                </a:r>
                <a:r>
                  <a:rPr lang="en-US" dirty="0"/>
                  <a:t>given the number of viewers in the </a:t>
                </a:r>
                <a:r>
                  <a:rPr lang="en-US" i="1" dirty="0"/>
                  <a:t>current day</a:t>
                </a:r>
                <a:r>
                  <a:rPr lang="en-US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are unknown parameters (which can be learned from data)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called </a:t>
                </a:r>
                <a:r>
                  <a:rPr lang="en-US" b="1" dirty="0"/>
                  <a:t>bias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called </a:t>
                </a:r>
                <a:r>
                  <a:rPr lang="en-US" b="1" dirty="0"/>
                  <a:t>weight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Step 2: </a:t>
                </a:r>
                <a:r>
                  <a:rPr lang="en-US" dirty="0"/>
                  <a:t>Define Loss Function </a:t>
                </a:r>
              </a:p>
              <a:p>
                <a:pPr lvl="1"/>
                <a:r>
                  <a:rPr lang="en-US" dirty="0"/>
                  <a:t>Loss Function is a Function of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It measures how good a function fits the data.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9FFD8A-CC1A-46EF-A05B-74A78B5071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3658"/>
                <a:ext cx="7886700" cy="5480757"/>
              </a:xfrm>
              <a:blipFill>
                <a:blip r:embed="rId2"/>
                <a:stretch>
                  <a:fillRect l="-696" t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643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BDB2-513E-4200-B2F0-8EA2FFE6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Function More Flexible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2843-5C10-4448-B899-011DCD9B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Results:</a:t>
            </a:r>
          </a:p>
          <a:p>
            <a:pPr lvl="1"/>
            <a:r>
              <a:rPr lang="en-US" dirty="0"/>
              <a:t>The table below shows the </a:t>
            </a:r>
            <a:r>
              <a:rPr lang="en-US" b="1" dirty="0"/>
              <a:t>loss</a:t>
            </a:r>
            <a:r>
              <a:rPr lang="en-US" dirty="0"/>
              <a:t> of function prediction on viewers of a </a:t>
            </a:r>
            <a:r>
              <a:rPr lang="en-US" dirty="0" err="1"/>
              <a:t>Youtube</a:t>
            </a:r>
            <a:r>
              <a:rPr lang="en-US" dirty="0"/>
              <a:t> Channel on training (2017-2020) and testing data (2021), respectively.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can see that with the increase of </a:t>
            </a:r>
            <a:r>
              <a:rPr lang="en-US" dirty="0" err="1"/>
              <a:t>ReLU</a:t>
            </a:r>
            <a:r>
              <a:rPr lang="en-US" dirty="0"/>
              <a:t> function, the loss on training data decreases, but not a significant improvement on testing data.</a:t>
            </a:r>
          </a:p>
          <a:p>
            <a:pPr lvl="1"/>
            <a:r>
              <a:rPr lang="en-US" dirty="0"/>
              <a:t>Adding more </a:t>
            </a:r>
            <a:r>
              <a:rPr lang="en-US" dirty="0" err="1"/>
              <a:t>ReLU</a:t>
            </a:r>
            <a:r>
              <a:rPr lang="en-US" dirty="0"/>
              <a:t> function (i.e., activation function) is adding more unknown parameters to make the function more flexible.</a:t>
            </a:r>
          </a:p>
          <a:p>
            <a:r>
              <a:rPr lang="en-US" dirty="0"/>
              <a:t>We can also make the function to contain more layers.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B5376-51A2-486F-90DE-18C06932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7" y="2448954"/>
            <a:ext cx="7277451" cy="124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888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50C1-5456-4A21-9702-7C37FC6C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Network Deeper: Add More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B396-967F-44A7-A238-DF4551B2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even add more layers to make the network to include more unknown parameters: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85E3D-5FFF-4E64-BC27-C2002D664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69" y="4088857"/>
            <a:ext cx="4730140" cy="2469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DE039-8348-444D-9D1C-2D0544981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853" y="1820274"/>
            <a:ext cx="3775046" cy="2234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ABE94-9C64-4DB0-B5E1-A6CDFC5DADD0}"/>
              </a:ext>
            </a:extLst>
          </p:cNvPr>
          <p:cNvSpPr txBox="1"/>
          <p:nvPr/>
        </p:nvSpPr>
        <p:spPr>
          <a:xfrm>
            <a:off x="5876357" y="2568230"/>
            <a:ext cx="263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model with one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93986-8236-425F-85DC-8DBDF379D836}"/>
              </a:ext>
            </a:extLst>
          </p:cNvPr>
          <p:cNvSpPr txBox="1"/>
          <p:nvPr/>
        </p:nvSpPr>
        <p:spPr>
          <a:xfrm>
            <a:off x="5876357" y="4893378"/>
            <a:ext cx="274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model with two layers</a:t>
            </a:r>
          </a:p>
        </p:txBody>
      </p:sp>
    </p:spTree>
    <p:extLst>
      <p:ext uri="{BB962C8B-B14F-4D97-AF65-F5344CB8AC3E}">
        <p14:creationId xmlns:p14="http://schemas.microsoft.com/office/powerpoint/2010/main" val="337972047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36B2-0301-40B8-BE4A-229F55D7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Network Deeper: Add More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78F0-3BC9-46E9-890D-16807AF10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  <a:p>
            <a:pPr lvl="1"/>
            <a:r>
              <a:rPr lang="en-US" dirty="0"/>
              <a:t>The table below shows the loss for a model with multiple layers: </a:t>
            </a:r>
          </a:p>
          <a:p>
            <a:pPr lvl="2"/>
            <a:r>
              <a:rPr lang="en-US" dirty="0"/>
              <a:t>100 </a:t>
            </a:r>
            <a:r>
              <a:rPr lang="en-US" dirty="0" err="1"/>
              <a:t>ReLU</a:t>
            </a:r>
            <a:r>
              <a:rPr lang="en-US" dirty="0"/>
              <a:t> for each layer</a:t>
            </a:r>
          </a:p>
          <a:p>
            <a:pPr lvl="2"/>
            <a:r>
              <a:rPr lang="en-US" dirty="0"/>
              <a:t>2017-2020 is the training data; 2021 is the testing data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We can observe that the loss decreases for both training and testing data.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4CFFF-DCD8-4A6A-9D3F-6255CDCE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69" y="2515517"/>
            <a:ext cx="4832059" cy="1039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E0AAB-8E9F-49A2-8458-A96E3853B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58" y="4234920"/>
            <a:ext cx="3404811" cy="227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959E4-D033-4C9D-9D0B-EE0E2AA3E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593" y="4229245"/>
            <a:ext cx="3242607" cy="2242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45F9C3-BF2C-4A6D-936C-DA87596EFA82}"/>
              </a:ext>
            </a:extLst>
          </p:cNvPr>
          <p:cNvSpPr txBox="1"/>
          <p:nvPr/>
        </p:nvSpPr>
        <p:spPr>
          <a:xfrm>
            <a:off x="444617" y="4890742"/>
            <a:ext cx="78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A519A-413C-4CF0-91B9-7FDD84E1A986}"/>
              </a:ext>
            </a:extLst>
          </p:cNvPr>
          <p:cNvSpPr txBox="1"/>
          <p:nvPr/>
        </p:nvSpPr>
        <p:spPr>
          <a:xfrm>
            <a:off x="4571998" y="4598593"/>
            <a:ext cx="787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Multi-layer </a:t>
            </a:r>
            <a:r>
              <a:rPr lang="en-US" dirty="0" err="1"/>
              <a:t>ReLU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7231811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C50C-38D1-4AFD-8D77-23FFC355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BF47-8E5F-4FCE-954B-EA20AEBE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name the function with unknown parameters as </a:t>
            </a:r>
            <a:r>
              <a:rPr lang="en-US" b="1" dirty="0"/>
              <a:t>Neural Network, </a:t>
            </a:r>
            <a:r>
              <a:rPr lang="en-US" dirty="0"/>
              <a:t>which includes: </a:t>
            </a:r>
          </a:p>
          <a:p>
            <a:pPr lvl="1"/>
            <a:r>
              <a:rPr lang="en-US" dirty="0"/>
              <a:t>Activation function -&gt; </a:t>
            </a:r>
            <a:r>
              <a:rPr lang="en-US" b="1" dirty="0"/>
              <a:t>Neuron</a:t>
            </a:r>
          </a:p>
          <a:p>
            <a:pPr lvl="1"/>
            <a:r>
              <a:rPr lang="en-US" b="1" dirty="0"/>
              <a:t>Hidden Layers </a:t>
            </a:r>
            <a:r>
              <a:rPr lang="en-US" dirty="0"/>
              <a:t>(layers that are not input or output)</a:t>
            </a:r>
          </a:p>
          <a:p>
            <a:r>
              <a:rPr lang="en-US" dirty="0"/>
              <a:t>If the model contains multiple layers -&gt; </a:t>
            </a:r>
            <a:r>
              <a:rPr lang="en-US" b="1" dirty="0"/>
              <a:t>Deep Learning</a:t>
            </a:r>
            <a:r>
              <a:rPr lang="en-US" dirty="0"/>
              <a:t> Model.</a:t>
            </a:r>
          </a:p>
          <a:p>
            <a:pPr lvl="1"/>
            <a:r>
              <a:rPr lang="en-US" dirty="0"/>
              <a:t>Deep indicates that the network contains multiple layers.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3942F-BEAC-4D2E-8BD6-5E57C59DD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89" y="3275477"/>
            <a:ext cx="5438080" cy="349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4462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9ADD-C805-48CB-958B-F13D8DC7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B40F-4457-424B-BD3F-BF946BEC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5279214"/>
          </a:xfrm>
        </p:spPr>
        <p:txBody>
          <a:bodyPr>
            <a:normAutofit/>
          </a:bodyPr>
          <a:lstStyle/>
          <a:p>
            <a:r>
              <a:rPr lang="en-US" dirty="0"/>
              <a:t>Training Data:</a:t>
            </a:r>
          </a:p>
          <a:p>
            <a:endParaRPr lang="en-US" dirty="0"/>
          </a:p>
          <a:p>
            <a:r>
              <a:rPr lang="en-US" dirty="0"/>
              <a:t>Training Procedures:</a:t>
            </a:r>
          </a:p>
          <a:p>
            <a:pPr lvl="1"/>
            <a:r>
              <a:rPr lang="en-US" dirty="0"/>
              <a:t>Step 1: define the function with unknown parameters (i.e., define the neural network)</a:t>
            </a:r>
          </a:p>
          <a:p>
            <a:pPr lvl="1"/>
            <a:r>
              <a:rPr lang="en-US" dirty="0"/>
              <a:t>Step 2: define the loss function based on the training data</a:t>
            </a:r>
          </a:p>
          <a:p>
            <a:pPr lvl="2"/>
            <a:r>
              <a:rPr lang="en-US" dirty="0"/>
              <a:t>The loss function measures how well the function prediction is.</a:t>
            </a:r>
          </a:p>
          <a:p>
            <a:pPr lvl="1"/>
            <a:r>
              <a:rPr lang="en-US" dirty="0"/>
              <a:t>Step 3: define the optimization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Testing Data: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89E98-41B6-4C7F-8F30-A9C87D52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22" y="1564707"/>
            <a:ext cx="3325045" cy="450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441BE-FE0E-4C92-9C1F-3E85C89A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1" y="3853265"/>
            <a:ext cx="5725132" cy="1403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7F1501-AEAF-4A5E-ACCC-DB31E5F46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992" y="5248415"/>
            <a:ext cx="2153389" cy="339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1957A-924D-416F-8138-06FC8E9D5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534" y="5857441"/>
            <a:ext cx="3818467" cy="3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6541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BB6A-0A9A-4C3E-9337-8F6E63AE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 : Define Loss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E8FD9-FCDD-492A-A85B-21CE89E17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EE8FD9-FCDD-492A-A85B-21CE89E17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726E08-9E1A-4220-A4C1-51B5C410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16" y="1898157"/>
            <a:ext cx="6807493" cy="2361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7F6FD8-EEF6-4364-AC7B-89351B7AB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15" y="4450979"/>
            <a:ext cx="6807493" cy="1051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DD2AF-503F-45BC-A01E-064A8513A9A9}"/>
              </a:ext>
            </a:extLst>
          </p:cNvPr>
          <p:cNvSpPr txBox="1"/>
          <p:nvPr/>
        </p:nvSpPr>
        <p:spPr>
          <a:xfrm>
            <a:off x="294008" y="3540800"/>
            <a:ext cx="1294960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the function to make a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F9F4C-5770-47E0-BFB8-0C7ADDBC1175}"/>
              </a:ext>
            </a:extLst>
          </p:cNvPr>
          <p:cNvSpPr txBox="1"/>
          <p:nvPr/>
        </p:nvSpPr>
        <p:spPr>
          <a:xfrm>
            <a:off x="5454636" y="3850815"/>
            <a:ext cx="1294960" cy="1200329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Compare the result with label data</a:t>
            </a:r>
          </a:p>
        </p:txBody>
      </p:sp>
    </p:spTree>
    <p:extLst>
      <p:ext uri="{BB962C8B-B14F-4D97-AF65-F5344CB8AC3E}">
        <p14:creationId xmlns:p14="http://schemas.microsoft.com/office/powerpoint/2010/main" val="60221913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AC4D-5960-4C9C-B26D-0B346F22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 : Define Loss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B1C9F-942F-42AE-8221-65D42A609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538" y="1238825"/>
                <a:ext cx="7886700" cy="4963305"/>
              </a:xfrm>
            </p:spPr>
            <p:txBody>
              <a:bodyPr/>
              <a:lstStyle/>
              <a:p>
                <a:pPr lvl="1"/>
                <a:r>
                  <a:rPr lang="en-US" dirty="0"/>
                  <a:t>Continue the comparison for other dates: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difference between the prediction (i.e., the function output) and the label data is the </a:t>
                </a:r>
                <a:r>
                  <a:rPr lang="en-US" b="1" dirty="0"/>
                  <a:t>loss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Two possible loss definitions:</a:t>
                </a:r>
              </a:p>
              <a:p>
                <a:pPr lvl="3"/>
                <a:r>
                  <a:rPr lang="en-US" dirty="0"/>
                  <a:t>Mean absolute error (MAE):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Mean square error (MSE):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B1C9F-942F-42AE-8221-65D42A609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538" y="1238825"/>
                <a:ext cx="7886700" cy="4963305"/>
              </a:xfrm>
              <a:blipFill>
                <a:blip r:embed="rId2"/>
                <a:stretch>
                  <a:fillRect t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8DB72A5-1D9C-45B3-83EB-DE8908A5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10" y="1593892"/>
            <a:ext cx="7240225" cy="28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458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8999-611F-4810-B2AC-4B2A47B5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 : Define Loss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ECD86-A81A-41BB-B422-24CDD7AEB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By iterating all 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(within a range) and the corresponding loss function result, we can get an </a:t>
                </a:r>
                <a:r>
                  <a:rPr lang="en-US" b="1" dirty="0"/>
                  <a:t>Error Surface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The red area indicates large loss values; the blue area indicates small loss values.</a:t>
                </a:r>
              </a:p>
              <a:p>
                <a:pPr lvl="1"/>
                <a:r>
                  <a:rPr lang="en-US" dirty="0"/>
                  <a:t>Our goal is to find a set of parameters that gives us small loss (i.e., function prediction is close to the truth data).</a:t>
                </a:r>
              </a:p>
              <a:p>
                <a:pPr lvl="1"/>
                <a:endParaRPr lang="en-US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ECD86-A81A-41BB-B422-24CDD7AEB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97" r="-386" b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5EF5F5-2129-4223-B40B-4E4F985D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74" y="1814637"/>
            <a:ext cx="5728983" cy="322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6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FDE0-9A56-4529-A1F7-DC666A33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C470E-9ACB-4928-94C2-A043228F6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3658"/>
                <a:ext cx="7886700" cy="4963305"/>
              </a:xfrm>
            </p:spPr>
            <p:txBody>
              <a:bodyPr/>
              <a:lstStyle/>
              <a:p>
                <a:r>
                  <a:rPr lang="en-US" dirty="0"/>
                  <a:t>The goal of the optimization is to choose a set of parameters that gives a small loss. </a:t>
                </a:r>
              </a:p>
              <a:p>
                <a:pPr lvl="1"/>
                <a:r>
                  <a:rPr lang="en-US" dirty="0"/>
                  <a:t>A commonly used method is called </a:t>
                </a:r>
                <a:r>
                  <a:rPr lang="en-US" b="1" dirty="0"/>
                  <a:t>Gradient Descent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Gradient Descent:</a:t>
                </a:r>
              </a:p>
              <a:p>
                <a:pPr lvl="1"/>
                <a:r>
                  <a:rPr lang="en-US" dirty="0"/>
                  <a:t>Start by picking an initial value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Then, compute the gradient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the direction that reduces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C470E-9ACB-4928-94C2-A043228F6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3658"/>
                <a:ext cx="7886700" cy="4963305"/>
              </a:xfrm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62244CF-823F-48E3-A5F9-5FC2FF57F20D}"/>
              </a:ext>
            </a:extLst>
          </p:cNvPr>
          <p:cNvGrpSpPr/>
          <p:nvPr/>
        </p:nvGrpSpPr>
        <p:grpSpPr>
          <a:xfrm>
            <a:off x="763569" y="3860800"/>
            <a:ext cx="7220272" cy="2738188"/>
            <a:chOff x="763569" y="3860800"/>
            <a:chExt cx="7220272" cy="27381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60447B-AD27-46D0-918E-7B41305DC0E5}"/>
                </a:ext>
              </a:extLst>
            </p:cNvPr>
            <p:cNvGrpSpPr/>
            <p:nvPr/>
          </p:nvGrpSpPr>
          <p:grpSpPr>
            <a:xfrm>
              <a:off x="1258258" y="3860800"/>
              <a:ext cx="6627481" cy="2703942"/>
              <a:chOff x="526852" y="2356475"/>
              <a:chExt cx="8281104" cy="4208267"/>
            </a:xfrm>
          </p:grpSpPr>
          <p:cxnSp>
            <p:nvCxnSpPr>
              <p:cNvPr id="5" name="直線單箭頭接點 5">
                <a:extLst>
                  <a:ext uri="{FF2B5EF4-FFF2-40B4-BE49-F238E27FC236}">
                    <a16:creationId xmlns:a16="http://schemas.microsoft.com/office/drawing/2014/main" id="{3CF12133-6612-4391-86D1-205D8AF7922B}"/>
                  </a:ext>
                </a:extLst>
              </p:cNvPr>
              <p:cNvCxnSpPr/>
              <p:nvPr/>
            </p:nvCxnSpPr>
            <p:spPr>
              <a:xfrm>
                <a:off x="526852" y="5999166"/>
                <a:ext cx="82811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7">
                <a:extLst>
                  <a:ext uri="{FF2B5EF4-FFF2-40B4-BE49-F238E27FC236}">
                    <a16:creationId xmlns:a16="http://schemas.microsoft.com/office/drawing/2014/main" id="{81289E47-74AB-4689-A3AD-9B7CAC110E38}"/>
                  </a:ext>
                </a:extLst>
              </p:cNvPr>
              <p:cNvCxnSpPr/>
              <p:nvPr/>
            </p:nvCxnSpPr>
            <p:spPr>
              <a:xfrm flipV="1">
                <a:off x="1339907" y="2445530"/>
                <a:ext cx="0" cy="387716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手繪多邊形 54">
                <a:extLst>
                  <a:ext uri="{FF2B5EF4-FFF2-40B4-BE49-F238E27FC236}">
                    <a16:creationId xmlns:a16="http://schemas.microsoft.com/office/drawing/2014/main" id="{2EA65E58-5C64-43E6-ADE7-910D844B086C}"/>
                  </a:ext>
                </a:extLst>
              </p:cNvPr>
              <p:cNvSpPr/>
              <p:nvPr/>
            </p:nvSpPr>
            <p:spPr>
              <a:xfrm>
                <a:off x="994530" y="2356475"/>
                <a:ext cx="6681626" cy="4208267"/>
              </a:xfrm>
              <a:custGeom>
                <a:avLst/>
                <a:gdLst>
                  <a:gd name="connsiteX0" fmla="*/ 0 w 7754816"/>
                  <a:gd name="connsiteY0" fmla="*/ 0 h 4208267"/>
                  <a:gd name="connsiteX1" fmla="*/ 1019908 w 7754816"/>
                  <a:gd name="connsiteY1" fmla="*/ 2356339 h 4208267"/>
                  <a:gd name="connsiteX2" fmla="*/ 3499339 w 7754816"/>
                  <a:gd name="connsiteY2" fmla="*/ 2760785 h 4208267"/>
                  <a:gd name="connsiteX3" fmla="*/ 4783016 w 7754816"/>
                  <a:gd name="connsiteY3" fmla="*/ 3130062 h 4208267"/>
                  <a:gd name="connsiteX4" fmla="*/ 5820508 w 7754816"/>
                  <a:gd name="connsiteY4" fmla="*/ 2602523 h 4208267"/>
                  <a:gd name="connsiteX5" fmla="*/ 6664570 w 7754816"/>
                  <a:gd name="connsiteY5" fmla="*/ 2391508 h 4208267"/>
                  <a:gd name="connsiteX6" fmla="*/ 7561385 w 7754816"/>
                  <a:gd name="connsiteY6" fmla="*/ 3991708 h 4208267"/>
                  <a:gd name="connsiteX7" fmla="*/ 7754816 w 7754816"/>
                  <a:gd name="connsiteY7" fmla="*/ 4149970 h 4208267"/>
                  <a:gd name="connsiteX0" fmla="*/ 0 w 7754816"/>
                  <a:gd name="connsiteY0" fmla="*/ 0 h 4208267"/>
                  <a:gd name="connsiteX1" fmla="*/ 1019908 w 7754816"/>
                  <a:gd name="connsiteY1" fmla="*/ 2356339 h 4208267"/>
                  <a:gd name="connsiteX2" fmla="*/ 3499339 w 7754816"/>
                  <a:gd name="connsiteY2" fmla="*/ 2760785 h 4208267"/>
                  <a:gd name="connsiteX3" fmla="*/ 5732254 w 7754816"/>
                  <a:gd name="connsiteY3" fmla="*/ 3511062 h 4208267"/>
                  <a:gd name="connsiteX4" fmla="*/ 5820508 w 7754816"/>
                  <a:gd name="connsiteY4" fmla="*/ 2602523 h 4208267"/>
                  <a:gd name="connsiteX5" fmla="*/ 6664570 w 7754816"/>
                  <a:gd name="connsiteY5" fmla="*/ 2391508 h 4208267"/>
                  <a:gd name="connsiteX6" fmla="*/ 7561385 w 7754816"/>
                  <a:gd name="connsiteY6" fmla="*/ 3991708 h 4208267"/>
                  <a:gd name="connsiteX7" fmla="*/ 7754816 w 7754816"/>
                  <a:gd name="connsiteY7" fmla="*/ 4149970 h 4208267"/>
                  <a:gd name="connsiteX0" fmla="*/ 0 w 7754816"/>
                  <a:gd name="connsiteY0" fmla="*/ 0 h 4208267"/>
                  <a:gd name="connsiteX1" fmla="*/ 1019908 w 7754816"/>
                  <a:gd name="connsiteY1" fmla="*/ 2356339 h 4208267"/>
                  <a:gd name="connsiteX2" fmla="*/ 3499339 w 7754816"/>
                  <a:gd name="connsiteY2" fmla="*/ 2760785 h 4208267"/>
                  <a:gd name="connsiteX3" fmla="*/ 5732254 w 7754816"/>
                  <a:gd name="connsiteY3" fmla="*/ 3511062 h 4208267"/>
                  <a:gd name="connsiteX4" fmla="*/ 6289268 w 7754816"/>
                  <a:gd name="connsiteY4" fmla="*/ 2754923 h 4208267"/>
                  <a:gd name="connsiteX5" fmla="*/ 6664570 w 7754816"/>
                  <a:gd name="connsiteY5" fmla="*/ 2391508 h 4208267"/>
                  <a:gd name="connsiteX6" fmla="*/ 7561385 w 7754816"/>
                  <a:gd name="connsiteY6" fmla="*/ 3991708 h 4208267"/>
                  <a:gd name="connsiteX7" fmla="*/ 7754816 w 7754816"/>
                  <a:gd name="connsiteY7" fmla="*/ 4149970 h 4208267"/>
                  <a:gd name="connsiteX0" fmla="*/ 0 w 7754816"/>
                  <a:gd name="connsiteY0" fmla="*/ 0 h 4208267"/>
                  <a:gd name="connsiteX1" fmla="*/ 1019908 w 7754816"/>
                  <a:gd name="connsiteY1" fmla="*/ 2356339 h 4208267"/>
                  <a:gd name="connsiteX2" fmla="*/ 3941312 w 7754816"/>
                  <a:gd name="connsiteY2" fmla="*/ 2760785 h 4208267"/>
                  <a:gd name="connsiteX3" fmla="*/ 5732254 w 7754816"/>
                  <a:gd name="connsiteY3" fmla="*/ 3511062 h 4208267"/>
                  <a:gd name="connsiteX4" fmla="*/ 6289268 w 7754816"/>
                  <a:gd name="connsiteY4" fmla="*/ 2754923 h 4208267"/>
                  <a:gd name="connsiteX5" fmla="*/ 6664570 w 7754816"/>
                  <a:gd name="connsiteY5" fmla="*/ 2391508 h 4208267"/>
                  <a:gd name="connsiteX6" fmla="*/ 7561385 w 7754816"/>
                  <a:gd name="connsiteY6" fmla="*/ 3991708 h 4208267"/>
                  <a:gd name="connsiteX7" fmla="*/ 7754816 w 7754816"/>
                  <a:gd name="connsiteY7" fmla="*/ 4149970 h 4208267"/>
                  <a:gd name="connsiteX0" fmla="*/ 0 w 7754816"/>
                  <a:gd name="connsiteY0" fmla="*/ 0 h 4208267"/>
                  <a:gd name="connsiteX1" fmla="*/ 1019908 w 7754816"/>
                  <a:gd name="connsiteY1" fmla="*/ 2356339 h 4208267"/>
                  <a:gd name="connsiteX2" fmla="*/ 3941312 w 7754816"/>
                  <a:gd name="connsiteY2" fmla="*/ 2760785 h 4208267"/>
                  <a:gd name="connsiteX3" fmla="*/ 5732254 w 7754816"/>
                  <a:gd name="connsiteY3" fmla="*/ 3511062 h 4208267"/>
                  <a:gd name="connsiteX4" fmla="*/ 6289268 w 7754816"/>
                  <a:gd name="connsiteY4" fmla="*/ 2754923 h 4208267"/>
                  <a:gd name="connsiteX5" fmla="*/ 6664570 w 7754816"/>
                  <a:gd name="connsiteY5" fmla="*/ 2391508 h 4208267"/>
                  <a:gd name="connsiteX6" fmla="*/ 7561385 w 7754816"/>
                  <a:gd name="connsiteY6" fmla="*/ 3991708 h 4208267"/>
                  <a:gd name="connsiteX7" fmla="*/ 7754816 w 7754816"/>
                  <a:gd name="connsiteY7" fmla="*/ 4149970 h 4208267"/>
                  <a:gd name="connsiteX0" fmla="*/ 0 w 7754816"/>
                  <a:gd name="connsiteY0" fmla="*/ 0 h 4208267"/>
                  <a:gd name="connsiteX1" fmla="*/ 1314558 w 7754816"/>
                  <a:gd name="connsiteY1" fmla="*/ 2225710 h 4208267"/>
                  <a:gd name="connsiteX2" fmla="*/ 3941312 w 7754816"/>
                  <a:gd name="connsiteY2" fmla="*/ 2760785 h 4208267"/>
                  <a:gd name="connsiteX3" fmla="*/ 5732254 w 7754816"/>
                  <a:gd name="connsiteY3" fmla="*/ 3511062 h 4208267"/>
                  <a:gd name="connsiteX4" fmla="*/ 6289268 w 7754816"/>
                  <a:gd name="connsiteY4" fmla="*/ 2754923 h 4208267"/>
                  <a:gd name="connsiteX5" fmla="*/ 6664570 w 7754816"/>
                  <a:gd name="connsiteY5" fmla="*/ 2391508 h 4208267"/>
                  <a:gd name="connsiteX6" fmla="*/ 7561385 w 7754816"/>
                  <a:gd name="connsiteY6" fmla="*/ 3991708 h 4208267"/>
                  <a:gd name="connsiteX7" fmla="*/ 7754816 w 7754816"/>
                  <a:gd name="connsiteY7" fmla="*/ 4149970 h 4208267"/>
                  <a:gd name="connsiteX0" fmla="*/ 0 w 7754816"/>
                  <a:gd name="connsiteY0" fmla="*/ 0 h 4208267"/>
                  <a:gd name="connsiteX1" fmla="*/ 1314558 w 7754816"/>
                  <a:gd name="connsiteY1" fmla="*/ 2225710 h 4208267"/>
                  <a:gd name="connsiteX2" fmla="*/ 3767202 w 7754816"/>
                  <a:gd name="connsiteY2" fmla="*/ 2717243 h 4208267"/>
                  <a:gd name="connsiteX3" fmla="*/ 5732254 w 7754816"/>
                  <a:gd name="connsiteY3" fmla="*/ 3511062 h 4208267"/>
                  <a:gd name="connsiteX4" fmla="*/ 6289268 w 7754816"/>
                  <a:gd name="connsiteY4" fmla="*/ 2754923 h 4208267"/>
                  <a:gd name="connsiteX5" fmla="*/ 6664570 w 7754816"/>
                  <a:gd name="connsiteY5" fmla="*/ 2391508 h 4208267"/>
                  <a:gd name="connsiteX6" fmla="*/ 7561385 w 7754816"/>
                  <a:gd name="connsiteY6" fmla="*/ 3991708 h 4208267"/>
                  <a:gd name="connsiteX7" fmla="*/ 7754816 w 7754816"/>
                  <a:gd name="connsiteY7" fmla="*/ 4149970 h 4208267"/>
                  <a:gd name="connsiteX0" fmla="*/ 0 w 7754816"/>
                  <a:gd name="connsiteY0" fmla="*/ 0 h 4208267"/>
                  <a:gd name="connsiteX1" fmla="*/ 1314558 w 7754816"/>
                  <a:gd name="connsiteY1" fmla="*/ 2225710 h 4208267"/>
                  <a:gd name="connsiteX2" fmla="*/ 3767202 w 7754816"/>
                  <a:gd name="connsiteY2" fmla="*/ 2717243 h 4208267"/>
                  <a:gd name="connsiteX3" fmla="*/ 5732254 w 7754816"/>
                  <a:gd name="connsiteY3" fmla="*/ 3511062 h 4208267"/>
                  <a:gd name="connsiteX4" fmla="*/ 6289268 w 7754816"/>
                  <a:gd name="connsiteY4" fmla="*/ 2754923 h 4208267"/>
                  <a:gd name="connsiteX5" fmla="*/ 6664570 w 7754816"/>
                  <a:gd name="connsiteY5" fmla="*/ 2391508 h 4208267"/>
                  <a:gd name="connsiteX6" fmla="*/ 7561385 w 7754816"/>
                  <a:gd name="connsiteY6" fmla="*/ 3991708 h 4208267"/>
                  <a:gd name="connsiteX7" fmla="*/ 7754816 w 7754816"/>
                  <a:gd name="connsiteY7" fmla="*/ 4149970 h 4208267"/>
                  <a:gd name="connsiteX0" fmla="*/ 0 w 7754816"/>
                  <a:gd name="connsiteY0" fmla="*/ 0 h 4208267"/>
                  <a:gd name="connsiteX1" fmla="*/ 1314558 w 7754816"/>
                  <a:gd name="connsiteY1" fmla="*/ 2225710 h 4208267"/>
                  <a:gd name="connsiteX2" fmla="*/ 3823199 w 7754816"/>
                  <a:gd name="connsiteY2" fmla="*/ 2698193 h 4208267"/>
                  <a:gd name="connsiteX3" fmla="*/ 5732254 w 7754816"/>
                  <a:gd name="connsiteY3" fmla="*/ 3511062 h 4208267"/>
                  <a:gd name="connsiteX4" fmla="*/ 6289268 w 7754816"/>
                  <a:gd name="connsiteY4" fmla="*/ 2754923 h 4208267"/>
                  <a:gd name="connsiteX5" fmla="*/ 6664570 w 7754816"/>
                  <a:gd name="connsiteY5" fmla="*/ 2391508 h 4208267"/>
                  <a:gd name="connsiteX6" fmla="*/ 7561385 w 7754816"/>
                  <a:gd name="connsiteY6" fmla="*/ 3991708 h 4208267"/>
                  <a:gd name="connsiteX7" fmla="*/ 7754816 w 7754816"/>
                  <a:gd name="connsiteY7" fmla="*/ 4149970 h 420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54816" h="4208267">
                    <a:moveTo>
                      <a:pt x="0" y="0"/>
                    </a:moveTo>
                    <a:cubicBezTo>
                      <a:pt x="218342" y="948104"/>
                      <a:pt x="677358" y="1776011"/>
                      <a:pt x="1314558" y="2225710"/>
                    </a:cubicBezTo>
                    <a:cubicBezTo>
                      <a:pt x="1951758" y="2675409"/>
                      <a:pt x="3073523" y="2701682"/>
                      <a:pt x="3823199" y="2698193"/>
                    </a:cubicBezTo>
                    <a:cubicBezTo>
                      <a:pt x="4572875" y="2694704"/>
                      <a:pt x="5321243" y="3501607"/>
                      <a:pt x="5732254" y="3511062"/>
                    </a:cubicBezTo>
                    <a:cubicBezTo>
                      <a:pt x="6143265" y="3520517"/>
                      <a:pt x="6133882" y="2941515"/>
                      <a:pt x="6289268" y="2754923"/>
                    </a:cubicBezTo>
                    <a:cubicBezTo>
                      <a:pt x="6444654" y="2568331"/>
                      <a:pt x="6452551" y="2185377"/>
                      <a:pt x="6664570" y="2391508"/>
                    </a:cubicBezTo>
                    <a:cubicBezTo>
                      <a:pt x="6876589" y="2597639"/>
                      <a:pt x="7379677" y="3698631"/>
                      <a:pt x="7561385" y="3991708"/>
                    </a:cubicBezTo>
                    <a:cubicBezTo>
                      <a:pt x="7743093" y="4284785"/>
                      <a:pt x="7748954" y="4217377"/>
                      <a:pt x="7754816" y="4149970"/>
                    </a:cubicBezTo>
                  </a:path>
                </a:pathLst>
              </a:custGeom>
              <a:noFill/>
              <a:ln w="635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4">
                  <a:extLst>
                    <a:ext uri="{FF2B5EF4-FFF2-40B4-BE49-F238E27FC236}">
                      <a16:creationId xmlns:a16="http://schemas.microsoft.com/office/drawing/2014/main" id="{5B93C641-B01B-4335-8D92-572C0ABB4091}"/>
                    </a:ext>
                  </a:extLst>
                </p:cNvPr>
                <p:cNvSpPr txBox="1"/>
                <p:nvPr/>
              </p:nvSpPr>
              <p:spPr>
                <a:xfrm>
                  <a:off x="763569" y="4184400"/>
                  <a:ext cx="140048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Loss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9" name="文字方塊 4">
                  <a:extLst>
                    <a:ext uri="{FF2B5EF4-FFF2-40B4-BE49-F238E27FC236}">
                      <a16:creationId xmlns:a16="http://schemas.microsoft.com/office/drawing/2014/main" id="{5B93C641-B01B-4335-8D92-572C0ABB4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69" y="4184400"/>
                  <a:ext cx="1400487" cy="830997"/>
                </a:xfrm>
                <a:prstGeom prst="rect">
                  <a:avLst/>
                </a:prstGeom>
                <a:blipFill>
                  <a:blip r:embed="rId3"/>
                  <a:stretch>
                    <a:fillRect t="-5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24">
                  <a:extLst>
                    <a:ext uri="{FF2B5EF4-FFF2-40B4-BE49-F238E27FC236}">
                      <a16:creationId xmlns:a16="http://schemas.microsoft.com/office/drawing/2014/main" id="{9CE5D47B-35F4-41B0-82D9-6E93EBF0F592}"/>
                    </a:ext>
                  </a:extLst>
                </p:cNvPr>
                <p:cNvSpPr/>
                <p:nvPr/>
              </p:nvSpPr>
              <p:spPr>
                <a:xfrm>
                  <a:off x="7493579" y="6137323"/>
                  <a:ext cx="49026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" name="矩形 24">
                  <a:extLst>
                    <a:ext uri="{FF2B5EF4-FFF2-40B4-BE49-F238E27FC236}">
                      <a16:creationId xmlns:a16="http://schemas.microsoft.com/office/drawing/2014/main" id="{9CE5D47B-35F4-41B0-82D9-6E93EBF0F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579" y="6137323"/>
                  <a:ext cx="49026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橢圓 11">
            <a:extLst>
              <a:ext uri="{FF2B5EF4-FFF2-40B4-BE49-F238E27FC236}">
                <a16:creationId xmlns:a16="http://schemas.microsoft.com/office/drawing/2014/main" id="{0E4DB3EF-FBD2-4326-89F8-2451EFC798B6}"/>
              </a:ext>
            </a:extLst>
          </p:cNvPr>
          <p:cNvSpPr/>
          <p:nvPr/>
        </p:nvSpPr>
        <p:spPr>
          <a:xfrm>
            <a:off x="2301191" y="607631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4">
                <a:extLst>
                  <a:ext uri="{FF2B5EF4-FFF2-40B4-BE49-F238E27FC236}">
                    <a16:creationId xmlns:a16="http://schemas.microsoft.com/office/drawing/2014/main" id="{0A75C361-1794-44EB-8BC6-FBAF50A3EAFA}"/>
                  </a:ext>
                </a:extLst>
              </p:cNvPr>
              <p:cNvSpPr/>
              <p:nvPr/>
            </p:nvSpPr>
            <p:spPr>
              <a:xfrm>
                <a:off x="2164056" y="622724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>
          <p:sp>
            <p:nvSpPr>
              <p:cNvPr id="13" name="矩形 14">
                <a:extLst>
                  <a:ext uri="{FF2B5EF4-FFF2-40B4-BE49-F238E27FC236}">
                    <a16:creationId xmlns:a16="http://schemas.microsoft.com/office/drawing/2014/main" id="{0A75C361-1794-44EB-8BC6-FBAF50A3E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56" y="6227249"/>
                <a:ext cx="620170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2">
            <a:extLst>
              <a:ext uri="{FF2B5EF4-FFF2-40B4-BE49-F238E27FC236}">
                <a16:creationId xmlns:a16="http://schemas.microsoft.com/office/drawing/2014/main" id="{2084C2C0-D8FA-4551-8A9F-29B85D53C50E}"/>
              </a:ext>
            </a:extLst>
          </p:cNvPr>
          <p:cNvCxnSpPr>
            <a:cxnSpLocks/>
          </p:cNvCxnSpPr>
          <p:nvPr/>
        </p:nvCxnSpPr>
        <p:spPr>
          <a:xfrm>
            <a:off x="2394799" y="5139267"/>
            <a:ext cx="0" cy="93704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407EFA3-9C24-4084-87DA-10ABFB728680}"/>
              </a:ext>
            </a:extLst>
          </p:cNvPr>
          <p:cNvCxnSpPr>
            <a:cxnSpLocks/>
          </p:cNvCxnSpPr>
          <p:nvPr/>
        </p:nvCxnSpPr>
        <p:spPr>
          <a:xfrm>
            <a:off x="1908957" y="4861447"/>
            <a:ext cx="1020510" cy="871507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圖片 23">
            <a:extLst>
              <a:ext uri="{FF2B5EF4-FFF2-40B4-BE49-F238E27FC236}">
                <a16:creationId xmlns:a16="http://schemas.microsoft.com/office/drawing/2014/main" id="{12FBEA9C-D468-4269-840E-5B85873CE2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54" y="4209200"/>
            <a:ext cx="1163839" cy="11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3652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834B-967D-4E79-9803-12139494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Optimization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8603AC-EA1A-4B9A-BD55-781609268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858" y="1098005"/>
            <a:ext cx="7500283" cy="44869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4AD1B8-525A-4B54-BE71-CA830C837014}"/>
              </a:ext>
            </a:extLst>
          </p:cNvPr>
          <p:cNvSpPr/>
          <p:nvPr/>
        </p:nvSpPr>
        <p:spPr>
          <a:xfrm>
            <a:off x="4949505" y="2583810"/>
            <a:ext cx="2961313" cy="704675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A0DD3E-716F-4B90-8C93-D699BCA71590}"/>
                  </a:ext>
                </a:extLst>
              </p:cNvPr>
              <p:cNvSpPr txBox="1"/>
              <p:nvPr/>
            </p:nvSpPr>
            <p:spPr>
              <a:xfrm>
                <a:off x="6853806" y="2214478"/>
                <a:ext cx="1218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A0DD3E-716F-4B90-8C93-D699BCA7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806" y="2214478"/>
                <a:ext cx="1218347" cy="369332"/>
              </a:xfrm>
              <a:prstGeom prst="rect">
                <a:avLst/>
              </a:prstGeom>
              <a:blipFill>
                <a:blip r:embed="rId3"/>
                <a:stretch>
                  <a:fillRect l="-4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314C3-6B2F-4B24-A70D-39EBEDD5DC66}"/>
                  </a:ext>
                </a:extLst>
              </p:cNvPr>
              <p:cNvSpPr txBox="1"/>
              <p:nvPr/>
            </p:nvSpPr>
            <p:spPr>
              <a:xfrm>
                <a:off x="3130492" y="5400335"/>
                <a:ext cx="2061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Obtain a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314C3-6B2F-4B24-A70D-39EBEDD5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92" y="5400335"/>
                <a:ext cx="2061334" cy="369332"/>
              </a:xfrm>
              <a:prstGeom prst="rect">
                <a:avLst/>
              </a:prstGeom>
              <a:blipFill>
                <a:blip r:embed="rId4"/>
                <a:stretch>
                  <a:fillRect l="-266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879053-2663-406D-8CB8-0E61FB0BEEA6}"/>
                  </a:ext>
                </a:extLst>
              </p:cNvPr>
              <p:cNvSpPr txBox="1"/>
              <p:nvPr/>
            </p:nvSpPr>
            <p:spPr>
              <a:xfrm>
                <a:off x="3130492" y="5769667"/>
                <a:ext cx="3292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Repeat this process at the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879053-2663-406D-8CB8-0E61FB0BE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92" y="5769667"/>
                <a:ext cx="3292889" cy="369332"/>
              </a:xfrm>
              <a:prstGeom prst="rect">
                <a:avLst/>
              </a:prstGeom>
              <a:blipFill>
                <a:blip r:embed="rId6"/>
                <a:stretch>
                  <a:fillRect l="-1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9ADCA39-8234-47F7-A920-7DA62F1FB846}"/>
              </a:ext>
            </a:extLst>
          </p:cNvPr>
          <p:cNvSpPr/>
          <p:nvPr/>
        </p:nvSpPr>
        <p:spPr>
          <a:xfrm>
            <a:off x="5191826" y="3429000"/>
            <a:ext cx="1852441" cy="45720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ADB4B-540E-45C4-9563-4A669C19F500}"/>
              </a:ext>
            </a:extLst>
          </p:cNvPr>
          <p:cNvSpPr txBox="1"/>
          <p:nvPr/>
        </p:nvSpPr>
        <p:spPr>
          <a:xfrm>
            <a:off x="7044267" y="3246350"/>
            <a:ext cx="21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learning rate to adjust update step</a:t>
            </a:r>
          </a:p>
        </p:txBody>
      </p:sp>
    </p:spTree>
    <p:extLst>
      <p:ext uri="{BB962C8B-B14F-4D97-AF65-F5344CB8AC3E}">
        <p14:creationId xmlns:p14="http://schemas.microsoft.com/office/powerpoint/2010/main" val="42041291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/>
      <p:bldP spid="3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F0F5-94E3-4998-8CCF-73BDBC84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BBA3-4DB8-4CF4-90C8-16C535919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Thus, Gradient Descent can be summarized as follows:</a:t>
                </a:r>
              </a:p>
              <a:p>
                <a:pPr lvl="1"/>
                <a:r>
                  <a:rPr lang="en-US" dirty="0"/>
                  <a:t>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iteratively until the loss is small enough.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BBA3-4DB8-4CF4-90C8-16C535919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85CA7C-D1D7-430A-8C20-E65DA8FD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76" y="2276542"/>
            <a:ext cx="6748048" cy="2812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15C5F-C27B-4522-B0EF-687F3C0A9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686" y="5621919"/>
            <a:ext cx="2262625" cy="52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493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35004</TotalTime>
  <Words>1823</Words>
  <Application>Microsoft Office PowerPoint</Application>
  <PresentationFormat>On-screen Show (4:3)</PresentationFormat>
  <Paragraphs>497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等线</vt:lpstr>
      <vt:lpstr>新細明體</vt:lpstr>
      <vt:lpstr>Aharoni</vt:lpstr>
      <vt:lpstr>Arial</vt:lpstr>
      <vt:lpstr>Calibri</vt:lpstr>
      <vt:lpstr>Calibri Light</vt:lpstr>
      <vt:lpstr>Cambria Math</vt:lpstr>
      <vt:lpstr>Office Theme</vt:lpstr>
      <vt:lpstr>Lecture 2: Supervised Learning and Neural Networks</vt:lpstr>
      <vt:lpstr>Framework of Machine Learning</vt:lpstr>
      <vt:lpstr>Example: Predict Viewers per Month of a Youtube Channel</vt:lpstr>
      <vt:lpstr>Step2 : Define Loss Function </vt:lpstr>
      <vt:lpstr>Step2 : Define Loss Function </vt:lpstr>
      <vt:lpstr>Step2 : Define Loss Function </vt:lpstr>
      <vt:lpstr>Step 3: Optimization</vt:lpstr>
      <vt:lpstr>Step 3: Optimization</vt:lpstr>
      <vt:lpstr>Step 3: Optimization</vt:lpstr>
      <vt:lpstr>Step 3: Optimization</vt:lpstr>
      <vt:lpstr>Supervised Learning is Simple</vt:lpstr>
      <vt:lpstr>Results for Viewer Prediction</vt:lpstr>
      <vt:lpstr>Make the Function More Complex</vt:lpstr>
      <vt:lpstr>Make the Function More Complex</vt:lpstr>
      <vt:lpstr>Make the Function More Complex</vt:lpstr>
      <vt:lpstr>PowerPoint Presentation</vt:lpstr>
      <vt:lpstr>PowerPoint Presentation</vt:lpstr>
      <vt:lpstr>Make the Function More Complex</vt:lpstr>
      <vt:lpstr>PowerPoint Presentation</vt:lpstr>
      <vt:lpstr>Make the Function More Complex</vt:lpstr>
      <vt:lpstr>PowerPoint Presentation</vt:lpstr>
      <vt:lpstr>PowerPoint Presentation</vt:lpstr>
      <vt:lpstr>PowerPoint Presentation</vt:lpstr>
      <vt:lpstr>PowerPoint Presentation</vt:lpstr>
      <vt:lpstr>Back to Machine Learning Framework </vt:lpstr>
      <vt:lpstr>Loss Function</vt:lpstr>
      <vt:lpstr>Optimization of New Model</vt:lpstr>
      <vt:lpstr>Optimization with a Batch</vt:lpstr>
      <vt:lpstr>Sigmoid -&gt; ReLU</vt:lpstr>
      <vt:lpstr>Make the Function More Flexible</vt:lpstr>
      <vt:lpstr>Make the Network Deeper: Add More Layers</vt:lpstr>
      <vt:lpstr>Make the Network Deeper: Add More Layers</vt:lpstr>
      <vt:lpstr>Neural Network</vt:lpstr>
      <vt:lpstr>Framework of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188</cp:revision>
  <cp:lastPrinted>2022-02-11T16:43:52Z</cp:lastPrinted>
  <dcterms:created xsi:type="dcterms:W3CDTF">2021-08-26T23:31:47Z</dcterms:created>
  <dcterms:modified xsi:type="dcterms:W3CDTF">2023-09-12T04:11:36Z</dcterms:modified>
</cp:coreProperties>
</file>