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notesMasterIdLst>
    <p:notesMasterId r:id="rId28"/>
  </p:notesMasterIdLst>
  <p:sldIdLst>
    <p:sldId id="256" r:id="rId4"/>
    <p:sldId id="1980" r:id="rId5"/>
    <p:sldId id="257" r:id="rId6"/>
    <p:sldId id="258" r:id="rId7"/>
    <p:sldId id="259" r:id="rId8"/>
    <p:sldId id="1955" r:id="rId9"/>
    <p:sldId id="261" r:id="rId10"/>
    <p:sldId id="262" r:id="rId11"/>
    <p:sldId id="1977" r:id="rId12"/>
    <p:sldId id="263" r:id="rId13"/>
    <p:sldId id="1975" r:id="rId14"/>
    <p:sldId id="1978" r:id="rId15"/>
    <p:sldId id="264" r:id="rId16"/>
    <p:sldId id="1979" r:id="rId17"/>
    <p:sldId id="1967" r:id="rId18"/>
    <p:sldId id="1981" r:id="rId19"/>
    <p:sldId id="265" r:id="rId20"/>
    <p:sldId id="266" r:id="rId21"/>
    <p:sldId id="267" r:id="rId22"/>
    <p:sldId id="353" r:id="rId23"/>
    <p:sldId id="355" r:id="rId24"/>
    <p:sldId id="358" r:id="rId25"/>
    <p:sldId id="270" r:id="rId26"/>
    <p:sldId id="1982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978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Divide the learning rate of each parameter by the  </a:t>
            </a:r>
            <a:r>
              <a:rPr lang="en-US" altLang="zh-TW" b="1" i="1" dirty="0"/>
              <a:t> root mean square of its previous derivatives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54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Why</a:t>
            </a:r>
            <a:r>
              <a:rPr lang="en-US" altLang="zh-TW" baseline="0" dirty="0"/>
              <a:t> 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30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 an example about average </a:t>
            </a:r>
            <a:r>
              <a:rPr lang="en-US" altLang="zh-TW" dirty="0" err="1"/>
              <a:t>v.s</a:t>
            </a:r>
            <a:r>
              <a:rPr lang="en-US" altLang="zh-TW" dirty="0"/>
              <a:t>. absolute?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91826-02E9-4577-8757-8CC0040DBC9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4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9358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51610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08270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237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1593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196"/>
      </p:ext>
    </p:extLst>
  </p:cSld>
  <p:clrMapOvr>
    <a:masterClrMapping/>
  </p:clrMapOvr>
  <p:transition spd="med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0481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5666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1492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6633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311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80328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973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7325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7692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3862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9643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4103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52212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062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0802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3587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781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9346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4157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7046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383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310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138773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3483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19710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988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79200"/>
      </p:ext>
    </p:extLst>
  </p:cSld>
  <p:clrMapOvr>
    <a:masterClrMapping/>
  </p:clrMapOvr>
  <p:transition spd="med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44351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2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4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spd="med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9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62.wmf"/><Relationship Id="rId3" Type="http://schemas.openxmlformats.org/officeDocument/2006/relationships/image" Target="../media/image401.png"/><Relationship Id="rId7" Type="http://schemas.openxmlformats.org/officeDocument/2006/relationships/image" Target="../media/image430.png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0.png"/><Relationship Id="rId11" Type="http://schemas.openxmlformats.org/officeDocument/2006/relationships/image" Target="../media/image471.png"/><Relationship Id="rId5" Type="http://schemas.openxmlformats.org/officeDocument/2006/relationships/image" Target="../media/image61.wmf"/><Relationship Id="rId15" Type="http://schemas.openxmlformats.org/officeDocument/2006/relationships/image" Target="../media/image63.wmf"/><Relationship Id="rId10" Type="http://schemas.openxmlformats.org/officeDocument/2006/relationships/image" Target="../media/image46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50.png"/><Relationship Id="rId1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0.png"/><Relationship Id="rId21" Type="http://schemas.openxmlformats.org/officeDocument/2006/relationships/image" Target="../media/image550.png"/><Relationship Id="rId17" Type="http://schemas.openxmlformats.org/officeDocument/2006/relationships/image" Target="../media/image511.png"/><Relationship Id="rId25" Type="http://schemas.openxmlformats.org/officeDocument/2006/relationships/image" Target="../media/image66.png"/><Relationship Id="rId16" Type="http://schemas.openxmlformats.org/officeDocument/2006/relationships/image" Target="../media/image1390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23" Type="http://schemas.openxmlformats.org/officeDocument/2006/relationships/image" Target="../media/image64.png"/><Relationship Id="rId19" Type="http://schemas.openxmlformats.org/officeDocument/2006/relationships/image" Target="../media/image530.png"/><Relationship Id="rId22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68.png"/><Relationship Id="rId21" Type="http://schemas.openxmlformats.org/officeDocument/2006/relationships/image" Target="../media/image650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67.png"/><Relationship Id="rId16" Type="http://schemas.openxmlformats.org/officeDocument/2006/relationships/image" Target="../media/image1390.png"/><Relationship Id="rId20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80.png"/><Relationship Id="rId23" Type="http://schemas.openxmlformats.org/officeDocument/2006/relationships/image" Target="../media/image670.png"/><Relationship Id="rId28" Type="http://schemas.openxmlformats.org/officeDocument/2006/relationships/image" Target="../media/image72.png"/><Relationship Id="rId19" Type="http://schemas.openxmlformats.org/officeDocument/2006/relationships/image" Target="../media/image63.png"/><Relationship Id="rId22" Type="http://schemas.openxmlformats.org/officeDocument/2006/relationships/image" Target="../media/image660.png"/><Relationship Id="rId27" Type="http://schemas.openxmlformats.org/officeDocument/2006/relationships/image" Target="../media/image7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7" Type="http://schemas.openxmlformats.org/officeDocument/2006/relationships/image" Target="../media/image26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8.png"/><Relationship Id="rId3" Type="http://schemas.openxmlformats.org/officeDocument/2006/relationships/image" Target="../media/image110.png"/><Relationship Id="rId7" Type="http://schemas.openxmlformats.org/officeDocument/2006/relationships/image" Target="../media/image14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0.png"/><Relationship Id="rId5" Type="http://schemas.openxmlformats.org/officeDocument/2006/relationships/image" Target="../media/image71.png"/><Relationship Id="rId10" Type="http://schemas.openxmlformats.org/officeDocument/2006/relationships/image" Target="../media/image16.png"/><Relationship Id="rId4" Type="http://schemas.openxmlformats.org/officeDocument/2006/relationships/image" Target="../media/image12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0.png"/><Relationship Id="rId10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4: Adaptive Learning Rate and Classification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9D26-68C3-477D-87C6-A3BC69A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Adam: </a:t>
            </a:r>
            <a:r>
              <a:rPr lang="en-US" dirty="0" err="1"/>
              <a:t>RMSProp</a:t>
            </a:r>
            <a:r>
              <a:rPr lang="en-US" dirty="0"/>
              <a:t> +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C325-BD4B-4645-A60C-52AD2F1F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Commonly-used Optimizer: Adam </a:t>
            </a:r>
          </a:p>
          <a:p>
            <a:pPr lvl="1"/>
            <a:r>
              <a:rPr lang="en-US" dirty="0" err="1"/>
              <a:t>RMSProp</a:t>
            </a:r>
            <a:r>
              <a:rPr lang="en-US" dirty="0"/>
              <a:t> + Momentum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encapsulates </a:t>
            </a:r>
            <a:r>
              <a:rPr lang="en-US" b="1" dirty="0"/>
              <a:t>Adam</a:t>
            </a:r>
            <a:r>
              <a:rPr lang="en-US" dirty="0"/>
              <a:t> in the optimization selection.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5D8A7-4006-49F6-8231-7E8BDAAF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2358189"/>
            <a:ext cx="6299320" cy="40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5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B5A8C9E-948B-42E5-9AEF-6A1AEE9D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57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5EEFB30-FACC-43B0-920E-9454A1A8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369" y="647442"/>
            <a:ext cx="4131129" cy="278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/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1034C990-FA8D-493B-B6ED-2C4D9DD1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2" y="4862059"/>
                <a:ext cx="3363613" cy="1676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31EE48-1248-45E2-81B7-8A218F3C2A47}"/>
              </a:ext>
            </a:extLst>
          </p:cNvPr>
          <p:cNvGrpSpPr/>
          <p:nvPr/>
        </p:nvGrpSpPr>
        <p:grpSpPr>
          <a:xfrm>
            <a:off x="788762" y="3784863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6A5D145A-79B0-41E3-92D3-805ECA51C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E1B7C33-9D56-4BEE-A62D-B97B7C71EAA2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19004778-EE2E-4C2B-ACA6-4B256726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40" y="3390793"/>
            <a:ext cx="5092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30ABEE-279E-4D01-B716-85B71D82EE54}"/>
              </a:ext>
            </a:extLst>
          </p:cNvPr>
          <p:cNvSpPr txBox="1"/>
          <p:nvPr/>
        </p:nvSpPr>
        <p:spPr>
          <a:xfrm>
            <a:off x="404658" y="124222"/>
            <a:ext cx="52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Without Adaptive Learning Rate</a:t>
            </a:r>
            <a:endParaRPr lang="zh-TW" altLang="en-US" sz="2800" b="1" i="1" u="sng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D9405A-3FE5-4B03-ABE6-F2C5CE215F04}"/>
              </a:ext>
            </a:extLst>
          </p:cNvPr>
          <p:cNvSpPr/>
          <p:nvPr/>
        </p:nvSpPr>
        <p:spPr>
          <a:xfrm>
            <a:off x="4731658" y="3280229"/>
            <a:ext cx="1625600" cy="22206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256E8-987F-4DEE-9963-1F07230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53BAB-9959-49C2-9B04-42549381DBB9}"/>
              </a:ext>
            </a:extLst>
          </p:cNvPr>
          <p:cNvSpPr txBox="1"/>
          <p:nvPr/>
        </p:nvSpPr>
        <p:spPr>
          <a:xfrm>
            <a:off x="6053951" y="3206127"/>
            <a:ext cx="16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explosion?</a:t>
            </a:r>
          </a:p>
        </p:txBody>
      </p:sp>
    </p:spTree>
    <p:extLst>
      <p:ext uri="{BB962C8B-B14F-4D97-AF65-F5344CB8AC3E}">
        <p14:creationId xmlns:p14="http://schemas.microsoft.com/office/powerpoint/2010/main" val="182657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1D9B132-A657-4E98-BCC8-3964D541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668814"/>
            <a:ext cx="50927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1CCEBA-ABF1-40AD-99F3-7EF4B217B4C8}"/>
              </a:ext>
            </a:extLst>
          </p:cNvPr>
          <p:cNvSpPr txBox="1"/>
          <p:nvPr/>
        </p:nvSpPr>
        <p:spPr>
          <a:xfrm>
            <a:off x="7103533" y="4132604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Gradient -&gt; Small Step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39D9A61-0416-4C1D-9B1A-60D736CE71DF}"/>
              </a:ext>
            </a:extLst>
          </p:cNvPr>
          <p:cNvSpPr/>
          <p:nvPr/>
        </p:nvSpPr>
        <p:spPr>
          <a:xfrm>
            <a:off x="6586895" y="3429000"/>
            <a:ext cx="355772" cy="1921933"/>
          </a:xfrm>
          <a:prstGeom prst="rightBrace">
            <a:avLst>
              <a:gd name="adj1" fmla="val 7734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083127C-1D72-4CFA-A04E-B912D0336E84}"/>
              </a:ext>
            </a:extLst>
          </p:cNvPr>
          <p:cNvSpPr/>
          <p:nvPr/>
        </p:nvSpPr>
        <p:spPr>
          <a:xfrm rot="16200000">
            <a:off x="4667850" y="1454856"/>
            <a:ext cx="355772" cy="2144931"/>
          </a:xfrm>
          <a:prstGeom prst="rightBrace">
            <a:avLst>
              <a:gd name="adj1" fmla="val 77347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B692F-46B4-49A3-BAAB-371677ADB875}"/>
              </a:ext>
            </a:extLst>
          </p:cNvPr>
          <p:cNvSpPr txBox="1"/>
          <p:nvPr/>
        </p:nvSpPr>
        <p:spPr>
          <a:xfrm>
            <a:off x="4095577" y="1539628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Gradient -&gt; Large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3E5E3-8444-446B-A2EE-F8CE62087BC2}"/>
              </a:ext>
            </a:extLst>
          </p:cNvPr>
          <p:cNvSpPr txBox="1"/>
          <p:nvPr/>
        </p:nvSpPr>
        <p:spPr>
          <a:xfrm>
            <a:off x="693806" y="4778935"/>
            <a:ext cx="238142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Very Small Gradient accumulated on w direction -&gt; Explosive Large Step on w direction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57A450-020C-4E28-8F0E-E911DD64B06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884518" y="3592145"/>
            <a:ext cx="1603749" cy="118679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831862-26C9-45CC-BECA-4B2B8D690482}"/>
              </a:ext>
            </a:extLst>
          </p:cNvPr>
          <p:cNvSpPr txBox="1"/>
          <p:nvPr/>
        </p:nvSpPr>
        <p:spPr>
          <a:xfrm>
            <a:off x="3640350" y="4455769"/>
            <a:ext cx="238142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Large Gradient -&gt; Small Step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0D4DB2-FC66-431A-8D01-C3C73C3B508B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415984" y="4563533"/>
            <a:ext cx="224366" cy="21540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A6C876-1775-42EA-B24E-5D84E3221F0D}"/>
              </a:ext>
            </a:extLst>
          </p:cNvPr>
          <p:cNvSpPr txBox="1"/>
          <p:nvPr/>
        </p:nvSpPr>
        <p:spPr>
          <a:xfrm>
            <a:off x="1126067" y="838200"/>
            <a:ext cx="332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 Learning Rate Schedule</a:t>
            </a:r>
          </a:p>
        </p:txBody>
      </p:sp>
    </p:spTree>
    <p:extLst>
      <p:ext uri="{BB962C8B-B14F-4D97-AF65-F5344CB8AC3E}">
        <p14:creationId xmlns:p14="http://schemas.microsoft.com/office/powerpoint/2010/main" val="179970308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/>
      <p:bldP spid="12" grpId="0" animBg="1"/>
      <p:bldP spid="17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72C1-3A80-405C-9E3C-7C8A306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B0703-27E7-443F-83C5-E9D141970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Rate Decay:</a:t>
            </a:r>
          </a:p>
          <a:p>
            <a:pPr lvl="1"/>
            <a:r>
              <a:rPr lang="en-US" dirty="0"/>
              <a:t>As the training goes, we want to reduce the learning rate as we are close to the destination -&gt; Precisely find the target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61CF1-6D9D-40C5-A967-B7376B0A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019" y="2181179"/>
            <a:ext cx="2594632" cy="1546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C11A9-B165-4640-9A34-D755CF1A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078" y="3841599"/>
            <a:ext cx="3398634" cy="2303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2AF7B-D822-4196-93E0-7FE54A5DB4A8}"/>
              </a:ext>
            </a:extLst>
          </p:cNvPr>
          <p:cNvSpPr txBox="1"/>
          <p:nvPr/>
        </p:nvSpPr>
        <p:spPr>
          <a:xfrm>
            <a:off x="5406502" y="6131459"/>
            <a:ext cx="264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Learning Rate Decay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7A05D-1AEF-4479-9211-EE79ED34F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9" y="3832608"/>
            <a:ext cx="3398634" cy="2298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55B83D-B40E-411E-B843-9E4721E4718D}"/>
              </a:ext>
            </a:extLst>
          </p:cNvPr>
          <p:cNvSpPr txBox="1"/>
          <p:nvPr/>
        </p:nvSpPr>
        <p:spPr>
          <a:xfrm>
            <a:off x="1223172" y="6131459"/>
            <a:ext cx="302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Learning Rate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0">
                <a:extLst>
                  <a:ext uri="{FF2B5EF4-FFF2-40B4-BE49-F238E27FC236}">
                    <a16:creationId xmlns:a16="http://schemas.microsoft.com/office/drawing/2014/main" id="{339EEA90-6CAC-4C73-82C4-CA5E273EC108}"/>
                  </a:ext>
                </a:extLst>
              </p:cNvPr>
              <p:cNvSpPr txBox="1"/>
              <p:nvPr/>
            </p:nvSpPr>
            <p:spPr>
              <a:xfrm>
                <a:off x="948163" y="2433963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20">
                <a:extLst>
                  <a:ext uri="{FF2B5EF4-FFF2-40B4-BE49-F238E27FC236}">
                    <a16:creationId xmlns:a16="http://schemas.microsoft.com/office/drawing/2014/main" id="{339EEA90-6CAC-4C73-82C4-CA5E273EC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3" y="2433963"/>
                <a:ext cx="2927275" cy="868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">
                <a:extLst>
                  <a:ext uri="{FF2B5EF4-FFF2-40B4-BE49-F238E27FC236}">
                    <a16:creationId xmlns:a16="http://schemas.microsoft.com/office/drawing/2014/main" id="{E84910EC-899C-4467-A227-C467227BC2C0}"/>
                  </a:ext>
                </a:extLst>
              </p:cNvPr>
              <p:cNvSpPr txBox="1"/>
              <p:nvPr/>
            </p:nvSpPr>
            <p:spPr>
              <a:xfrm>
                <a:off x="2904547" y="2240740"/>
                <a:ext cx="495946" cy="52322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6">
                <a:extLst>
                  <a:ext uri="{FF2B5EF4-FFF2-40B4-BE49-F238E27FC236}">
                    <a16:creationId xmlns:a16="http://schemas.microsoft.com/office/drawing/2014/main" id="{E84910EC-899C-4467-A227-C467227B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7" y="2240740"/>
                <a:ext cx="4959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50BE46-DCA3-40BC-B681-4D4132275101}"/>
                  </a:ext>
                </a:extLst>
              </p:cNvPr>
              <p:cNvSpPr txBox="1"/>
              <p:nvPr/>
            </p:nvSpPr>
            <p:spPr>
              <a:xfrm>
                <a:off x="5799722" y="4663364"/>
                <a:ext cx="23814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small as the training progress.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50BE46-DCA3-40BC-B681-4D4132275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22" y="4663364"/>
                <a:ext cx="2381424" cy="646331"/>
              </a:xfrm>
              <a:prstGeom prst="rect">
                <a:avLst/>
              </a:prstGeom>
              <a:blipFill>
                <a:blip r:embed="rId7"/>
                <a:stretch>
                  <a:fillRect l="-204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E55309-43E3-46FC-B807-431DD395EBF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01730" y="4339536"/>
            <a:ext cx="197992" cy="6469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4761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44E6-8BF3-4E11-9402-5855EF2A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1C7A-BAB0-4C4D-8F95-5A5BAC43B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34">
                <a:extLst>
                  <a:ext uri="{FF2B5EF4-FFF2-40B4-BE49-F238E27FC236}">
                    <a16:creationId xmlns:a16="http://schemas.microsoft.com/office/drawing/2014/main" id="{9097F758-B876-4053-AA21-A182B97C0060}"/>
                  </a:ext>
                </a:extLst>
              </p:cNvPr>
              <p:cNvSpPr txBox="1"/>
              <p:nvPr/>
            </p:nvSpPr>
            <p:spPr>
              <a:xfrm>
                <a:off x="4281222" y="788790"/>
                <a:ext cx="4373742" cy="529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Increase and then decrease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Why Start with 0?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The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TW" sz="2400" dirty="0"/>
                  <a:t> is not accurate at the beginning.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Choose a small learn rate to collect data near the initial position to better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altLang="zh-TW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When to decrease?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Hyper-parameter (you can tune).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Commonly-used in Transformer-based models.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BERT</a:t>
                </a:r>
              </a:p>
            </p:txBody>
          </p:sp>
        </mc:Choice>
        <mc:Fallback xmlns="">
          <p:sp>
            <p:nvSpPr>
              <p:cNvPr id="5" name="文字方塊 34">
                <a:extLst>
                  <a:ext uri="{FF2B5EF4-FFF2-40B4-BE49-F238E27FC236}">
                    <a16:creationId xmlns:a16="http://schemas.microsoft.com/office/drawing/2014/main" id="{9097F758-B876-4053-AA21-A182B97C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22" y="788790"/>
                <a:ext cx="4373742" cy="5297861"/>
              </a:xfrm>
              <a:prstGeom prst="rect">
                <a:avLst/>
              </a:prstGeom>
              <a:blipFill>
                <a:blip r:embed="rId2"/>
                <a:stretch>
                  <a:fillRect l="-2089" t="-921" r="-696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1">
            <a:extLst>
              <a:ext uri="{FF2B5EF4-FFF2-40B4-BE49-F238E27FC236}">
                <a16:creationId xmlns:a16="http://schemas.microsoft.com/office/drawing/2014/main" id="{124363F6-BC26-4A5B-9C39-8273251388A5}"/>
              </a:ext>
            </a:extLst>
          </p:cNvPr>
          <p:cNvGrpSpPr/>
          <p:nvPr/>
        </p:nvGrpSpPr>
        <p:grpSpPr>
          <a:xfrm>
            <a:off x="833250" y="2081612"/>
            <a:ext cx="3305029" cy="1816685"/>
            <a:chOff x="736171" y="4130990"/>
            <a:chExt cx="3305029" cy="1816685"/>
          </a:xfrm>
        </p:grpSpPr>
        <p:cxnSp>
          <p:nvCxnSpPr>
            <p:cNvPr id="7" name="直線單箭頭接點 27">
              <a:extLst>
                <a:ext uri="{FF2B5EF4-FFF2-40B4-BE49-F238E27FC236}">
                  <a16:creationId xmlns:a16="http://schemas.microsoft.com/office/drawing/2014/main" id="{1AB41C90-C898-4A18-BC4F-0D717A6D7A43}"/>
                </a:ext>
              </a:extLst>
            </p:cNvPr>
            <p:cNvCxnSpPr/>
            <p:nvPr/>
          </p:nvCxnSpPr>
          <p:spPr>
            <a:xfrm>
              <a:off x="1367754" y="5806943"/>
              <a:ext cx="247518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28">
                  <a:extLst>
                    <a:ext uri="{FF2B5EF4-FFF2-40B4-BE49-F238E27FC236}">
                      <a16:creationId xmlns:a16="http://schemas.microsoft.com/office/drawing/2014/main" id="{BAFD417E-B3BF-464E-A938-FC5198889707}"/>
                    </a:ext>
                  </a:extLst>
                </p:cNvPr>
                <p:cNvSpPr txBox="1"/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0F54AE1-433E-4878-A41D-B23C733B1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41" y="5578343"/>
                  <a:ext cx="1982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單箭頭接點 29">
              <a:extLst>
                <a:ext uri="{FF2B5EF4-FFF2-40B4-BE49-F238E27FC236}">
                  <a16:creationId xmlns:a16="http://schemas.microsoft.com/office/drawing/2014/main" id="{E7CC805A-98B2-4F7E-BB85-0DA65B212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151567"/>
              <a:ext cx="0" cy="1631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30">
                  <a:extLst>
                    <a:ext uri="{FF2B5EF4-FFF2-40B4-BE49-F238E27FC236}">
                      <a16:creationId xmlns:a16="http://schemas.microsoft.com/office/drawing/2014/main" id="{E2AF2461-1768-4432-A948-3341D6C2771F}"/>
                    </a:ext>
                  </a:extLst>
                </p:cNvPr>
                <p:cNvSpPr txBox="1"/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D9AD14A-0A34-44C7-AAA6-D4B617D91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1" y="4130990"/>
                  <a:ext cx="47296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96" b="-1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接點 31">
              <a:extLst>
                <a:ext uri="{FF2B5EF4-FFF2-40B4-BE49-F238E27FC236}">
                  <a16:creationId xmlns:a16="http://schemas.microsoft.com/office/drawing/2014/main" id="{318F8CF5-8C18-4FC0-89FC-96733852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340" y="4676935"/>
              <a:ext cx="425698" cy="110588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手繪多邊形: 圖案 37">
              <a:extLst>
                <a:ext uri="{FF2B5EF4-FFF2-40B4-BE49-F238E27FC236}">
                  <a16:creationId xmlns:a16="http://schemas.microsoft.com/office/drawing/2014/main" id="{6F0015FD-D464-4F13-A742-DFC378656D67}"/>
                </a:ext>
              </a:extLst>
            </p:cNvPr>
            <p:cNvSpPr/>
            <p:nvPr/>
          </p:nvSpPr>
          <p:spPr>
            <a:xfrm>
              <a:off x="1754040" y="4654614"/>
              <a:ext cx="1950642" cy="1083785"/>
            </a:xfrm>
            <a:custGeom>
              <a:avLst/>
              <a:gdLst>
                <a:gd name="connsiteX0" fmla="*/ 0 w 2231136"/>
                <a:gd name="connsiteY0" fmla="*/ 0 h 1112212"/>
                <a:gd name="connsiteX1" fmla="*/ 475488 w 2231136"/>
                <a:gd name="connsiteY1" fmla="*/ 548640 h 1112212"/>
                <a:gd name="connsiteX2" fmla="*/ 1517904 w 2231136"/>
                <a:gd name="connsiteY2" fmla="*/ 1042416 h 1112212"/>
                <a:gd name="connsiteX3" fmla="*/ 2231136 w 2231136"/>
                <a:gd name="connsiteY3" fmla="*/ 1097280 h 111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136" h="1112212">
                  <a:moveTo>
                    <a:pt x="0" y="0"/>
                  </a:moveTo>
                  <a:cubicBezTo>
                    <a:pt x="111252" y="187452"/>
                    <a:pt x="222504" y="374904"/>
                    <a:pt x="475488" y="548640"/>
                  </a:cubicBezTo>
                  <a:cubicBezTo>
                    <a:pt x="728472" y="722376"/>
                    <a:pt x="1225296" y="950976"/>
                    <a:pt x="1517904" y="1042416"/>
                  </a:cubicBezTo>
                  <a:cubicBezTo>
                    <a:pt x="1810512" y="1133856"/>
                    <a:pt x="2020824" y="1115568"/>
                    <a:pt x="2231136" y="1097280"/>
                  </a:cubicBezTo>
                </a:path>
              </a:pathLst>
            </a:cu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FD5A6-8755-4697-9231-BF49F4C312F3}"/>
              </a:ext>
            </a:extLst>
          </p:cNvPr>
          <p:cNvGrpSpPr/>
          <p:nvPr/>
        </p:nvGrpSpPr>
        <p:grpSpPr>
          <a:xfrm>
            <a:off x="874486" y="4040998"/>
            <a:ext cx="2927275" cy="1061922"/>
            <a:chOff x="874486" y="4040998"/>
            <a:chExt cx="2927275" cy="1061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20">
                  <a:extLst>
                    <a:ext uri="{FF2B5EF4-FFF2-40B4-BE49-F238E27FC236}">
                      <a16:creationId xmlns:a16="http://schemas.microsoft.com/office/drawing/2014/main" id="{40CB6D75-C9D3-4F82-8F6C-7F68DD8CF237}"/>
                    </a:ext>
                  </a:extLst>
                </p:cNvPr>
                <p:cNvSpPr txBox="1"/>
                <p:nvPr/>
              </p:nvSpPr>
              <p:spPr>
                <a:xfrm>
                  <a:off x="874486" y="423422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20">
                  <a:extLst>
                    <a:ext uri="{FF2B5EF4-FFF2-40B4-BE49-F238E27FC236}">
                      <a16:creationId xmlns:a16="http://schemas.microsoft.com/office/drawing/2014/main" id="{40CB6D75-C9D3-4F82-8F6C-7F68DD8CF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4234221"/>
                  <a:ext cx="2927275" cy="8686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6">
                  <a:extLst>
                    <a:ext uri="{FF2B5EF4-FFF2-40B4-BE49-F238E27FC236}">
                      <a16:creationId xmlns:a16="http://schemas.microsoft.com/office/drawing/2014/main" id="{44A09B50-D164-4A51-BF00-31039822619E}"/>
                    </a:ext>
                  </a:extLst>
                </p:cNvPr>
                <p:cNvSpPr txBox="1"/>
                <p:nvPr/>
              </p:nvSpPr>
              <p:spPr>
                <a:xfrm>
                  <a:off x="2830870" y="4040998"/>
                  <a:ext cx="495946" cy="523220"/>
                </a:xfrm>
                <a:prstGeom prst="rect">
                  <a:avLst/>
                </a:prstGeom>
                <a:ln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6">
                  <a:extLst>
                    <a:ext uri="{FF2B5EF4-FFF2-40B4-BE49-F238E27FC236}">
                      <a16:creationId xmlns:a16="http://schemas.microsoft.com/office/drawing/2014/main" id="{44A09B50-D164-4A51-BF00-31039822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870" y="4040998"/>
                  <a:ext cx="49594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372789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5EBB2-F560-424E-9752-D5A2D8A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Optimization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/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5581901B-F34F-442A-829B-35E36E0D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4091624"/>
                <a:ext cx="2957092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798EC19-47E4-4D40-810A-240C3DBCCD05}"/>
              </a:ext>
            </a:extLst>
          </p:cNvPr>
          <p:cNvCxnSpPr>
            <a:cxnSpLocks/>
          </p:cNvCxnSpPr>
          <p:nvPr/>
        </p:nvCxnSpPr>
        <p:spPr>
          <a:xfrm flipV="1">
            <a:off x="3411913" y="4041228"/>
            <a:ext cx="488953" cy="17102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794314-90D8-4418-A1E1-ECD8138737A6}"/>
              </a:ext>
            </a:extLst>
          </p:cNvPr>
          <p:cNvSpPr txBox="1"/>
          <p:nvPr/>
        </p:nvSpPr>
        <p:spPr>
          <a:xfrm>
            <a:off x="3929028" y="3782530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Learning rate scheduling 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D274728-8673-415C-AE68-ADC06D408260}"/>
              </a:ext>
            </a:extLst>
          </p:cNvPr>
          <p:cNvCxnSpPr>
            <a:cxnSpLocks/>
          </p:cNvCxnSpPr>
          <p:nvPr/>
        </p:nvCxnSpPr>
        <p:spPr>
          <a:xfrm>
            <a:off x="3272214" y="5142057"/>
            <a:ext cx="324175" cy="59492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7CE34C-86B6-48C8-BB7B-35B67E730E71}"/>
              </a:ext>
            </a:extLst>
          </p:cNvPr>
          <p:cNvSpPr txBox="1"/>
          <p:nvPr/>
        </p:nvSpPr>
        <p:spPr>
          <a:xfrm>
            <a:off x="2747379" y="5684845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root mean square of the gradients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4B45CD-5F9D-4E98-99C0-E1156D2187A4}"/>
              </a:ext>
            </a:extLst>
          </p:cNvPr>
          <p:cNvSpPr txBox="1"/>
          <p:nvPr/>
        </p:nvSpPr>
        <p:spPr>
          <a:xfrm>
            <a:off x="4296056" y="4398753"/>
            <a:ext cx="45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Momentum: weighted sum of the previous gradients 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96EBCD5-6AC7-41B9-8DED-BF72CBAB718E}"/>
              </a:ext>
            </a:extLst>
          </p:cNvPr>
          <p:cNvCxnSpPr>
            <a:cxnSpLocks/>
          </p:cNvCxnSpPr>
          <p:nvPr/>
        </p:nvCxnSpPr>
        <p:spPr>
          <a:xfrm>
            <a:off x="3929028" y="4620243"/>
            <a:ext cx="39519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/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𝜂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36DAF7-B36E-422B-A7D8-4D7CCAF0A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74" y="2231678"/>
                <a:ext cx="2624756" cy="467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88D3DC0-C21D-4ED8-941B-1B48B4786FF4}"/>
              </a:ext>
            </a:extLst>
          </p:cNvPr>
          <p:cNvSpPr txBox="1"/>
          <p:nvPr/>
        </p:nvSpPr>
        <p:spPr>
          <a:xfrm>
            <a:off x="628650" y="1519084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(Vanilla) Gradient Descent </a:t>
            </a:r>
            <a:endParaRPr lang="zh-TW" altLang="en-US" sz="2800" i="1" u="sng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D454849-8954-4936-A6E2-F3D44EA01A8C}"/>
              </a:ext>
            </a:extLst>
          </p:cNvPr>
          <p:cNvSpPr txBox="1"/>
          <p:nvPr/>
        </p:nvSpPr>
        <p:spPr>
          <a:xfrm>
            <a:off x="628650" y="3133727"/>
            <a:ext cx="423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i="1" u="sng" dirty="0"/>
              <a:t>Various Improvements</a:t>
            </a:r>
            <a:endParaRPr lang="zh-TW" altLang="en-US" sz="2800" i="1" u="sng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776AF9-E12A-439A-84E4-EF31563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D853ABB-55AD-42CA-8AD0-F9E21F74B2BB}"/>
              </a:ext>
            </a:extLst>
          </p:cNvPr>
          <p:cNvSpPr/>
          <p:nvPr/>
        </p:nvSpPr>
        <p:spPr>
          <a:xfrm>
            <a:off x="7169927" y="4814251"/>
            <a:ext cx="1620872" cy="1106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Consider direction (+/-)</a:t>
            </a:r>
            <a:endParaRPr lang="zh-TW" altLang="en-US" sz="2400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01FCB04-B673-43AC-A60E-5EF834910AD9}"/>
              </a:ext>
            </a:extLst>
          </p:cNvPr>
          <p:cNvSpPr/>
          <p:nvPr/>
        </p:nvSpPr>
        <p:spPr>
          <a:xfrm>
            <a:off x="5552157" y="6130558"/>
            <a:ext cx="2508585" cy="603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only magnitude (square)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71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3" grpId="0"/>
      <p:bldP spid="14" grpId="0"/>
      <p:bldP spid="12" grpId="0"/>
      <p:bldP spid="7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265DA-BE01-4112-B6EF-69719089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D0DE2-C178-44BE-9A71-3509882AD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52789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1E0-CE89-422E-8198-3DA84BE4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</a:t>
            </a:r>
            <a:r>
              <a:rPr lang="en-US" dirty="0" err="1"/>
              <a:t>v.s</a:t>
            </a:r>
            <a:r>
              <a:rPr lang="en-US" dirty="0"/>
              <a:t>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CE7-8E60-4CAF-AAEA-E2680E15D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380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Regression: </a:t>
            </a:r>
          </a:p>
          <a:p>
            <a:pPr lvl="1"/>
            <a:r>
              <a:rPr lang="en-US" dirty="0"/>
              <a:t>The model outputs a value given an input.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predict Viewers of a YouTube Channel.</a:t>
            </a:r>
          </a:p>
          <a:p>
            <a:r>
              <a:rPr lang="en-US" dirty="0"/>
              <a:t>Classification:</a:t>
            </a:r>
          </a:p>
          <a:p>
            <a:pPr lvl="1"/>
            <a:r>
              <a:rPr lang="en-US" dirty="0"/>
              <a:t>The model classifies the given input into a class.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Example: classify an object in an image.</a:t>
            </a:r>
          </a:p>
          <a:p>
            <a:r>
              <a:rPr lang="en-US" dirty="0"/>
              <a:t>Can we treat classification the same as regression?</a:t>
            </a:r>
          </a:p>
          <a:p>
            <a:pPr lvl="1"/>
            <a:r>
              <a:rPr lang="en-US" dirty="0"/>
              <a:t>The model outputs 1 means class 1, outputs 2 means class 2…</a:t>
            </a:r>
          </a:p>
          <a:p>
            <a:pPr lvl="1"/>
            <a:r>
              <a:rPr lang="en-US" dirty="0"/>
              <a:t>A significant problem:</a:t>
            </a:r>
          </a:p>
          <a:p>
            <a:pPr lvl="2"/>
            <a:r>
              <a:rPr lang="en-US" dirty="0"/>
              <a:t>The distance between 1 and 2 is smaller than 1 to 3.</a:t>
            </a:r>
          </a:p>
          <a:p>
            <a:pPr lvl="2"/>
            <a:r>
              <a:rPr lang="en-US" dirty="0"/>
              <a:t>This will cause class 1 being similar to class 2 (but in fact, classes are independent).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C09D9-20A6-4343-BF12-BE7AD956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26" y="1931567"/>
            <a:ext cx="3662123" cy="633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4828A3-08C0-4198-8E52-238D6E8DB095}"/>
                  </a:ext>
                </a:extLst>
              </p:cNvPr>
              <p:cNvSpPr txBox="1"/>
              <p:nvPr/>
            </p:nvSpPr>
            <p:spPr>
              <a:xfrm>
                <a:off x="6654775" y="2109334"/>
                <a:ext cx="1860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label data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4828A3-08C0-4198-8E52-238D6E8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75" y="2109334"/>
                <a:ext cx="1860574" cy="369332"/>
              </a:xfrm>
              <a:prstGeom prst="rect">
                <a:avLst/>
              </a:prstGeom>
              <a:blipFill>
                <a:blip r:embed="rId3"/>
                <a:stretch>
                  <a:fillRect t="-8197" r="-19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50884E-65A6-4DD4-8BEC-6D3C3507C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47" y="3602402"/>
            <a:ext cx="4257741" cy="739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6D3EB-0DB8-4047-8CAD-EA629A423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33" y="4342010"/>
            <a:ext cx="2827057" cy="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3473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6A5-72CA-4595-9651-4851CBE1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 One-Hot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46C4-6ECA-4792-BDDF-A5CDDB13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to define classes is using one-hot vector: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 the distance between two classes is identical. </a:t>
            </a:r>
          </a:p>
          <a:p>
            <a:r>
              <a:rPr lang="en-US" dirty="0"/>
              <a:t>Now, the neural network needs to output 3 values (if the number of classes is 3):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54AB1-EE2C-44D9-B3F5-06FE5981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149" y="1597054"/>
            <a:ext cx="2828532" cy="1123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F5AD1-9C7F-428A-97DA-144541F1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03" y="3820026"/>
            <a:ext cx="5001719" cy="2672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D0FC1-371C-41BE-9A0A-90EEE56543F3}"/>
                  </a:ext>
                </a:extLst>
              </p:cNvPr>
              <p:cNvSpPr txBox="1"/>
              <p:nvPr/>
            </p:nvSpPr>
            <p:spPr>
              <a:xfrm>
                <a:off x="6166431" y="3885928"/>
                <a:ext cx="234891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 </a:t>
                </a:r>
              </a:p>
              <a:p>
                <a:r>
                  <a:rPr lang="en-US" dirty="0"/>
                  <a:t>If the output is class 1, the 3 outputs should be: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FD0FC1-371C-41BE-9A0A-90EEE5654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31" y="3885928"/>
                <a:ext cx="2348918" cy="1477328"/>
              </a:xfrm>
              <a:prstGeom prst="rect">
                <a:avLst/>
              </a:prstGeom>
              <a:blipFill>
                <a:blip r:embed="rId4"/>
                <a:stretch>
                  <a:fillRect l="-2338" t="-2058" r="-1039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700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C58F-8F12-4788-8E8D-A04A324B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B089-CE43-4905-8E60-DE87845F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regression, the output is a scalar, which can be computed via: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classification, the output is a value between 0 to 1. </a:t>
            </a:r>
          </a:p>
          <a:p>
            <a:pPr lvl="1"/>
            <a:r>
              <a:rPr lang="en-US" dirty="0"/>
              <a:t>We need to add a function called </a:t>
            </a:r>
            <a:r>
              <a:rPr lang="en-US" b="1" dirty="0" err="1"/>
              <a:t>Softmax</a:t>
            </a:r>
            <a:r>
              <a:rPr lang="en-US" dirty="0"/>
              <a:t> to make the output value between 0 and 1.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28C8D-9EFA-435A-86CC-84602A25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35" y="1596281"/>
            <a:ext cx="5226976" cy="1162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BBE2CA-7AFB-41EB-A703-432D66C1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11" y="3811032"/>
            <a:ext cx="5226976" cy="25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6283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265DA-BE01-4112-B6EF-69719089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Adaptive Learning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D0DE2-C178-44BE-9A71-3509882AD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30973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矩形 184">
            <a:extLst>
              <a:ext uri="{FF2B5EF4-FFF2-40B4-BE49-F238E27FC236}">
                <a16:creationId xmlns:a16="http://schemas.microsoft.com/office/drawing/2014/main" id="{66E4E21F-3916-4570-BC2E-24BFD2BA53D1}"/>
              </a:ext>
            </a:extLst>
          </p:cNvPr>
          <p:cNvSpPr/>
          <p:nvPr/>
        </p:nvSpPr>
        <p:spPr>
          <a:xfrm>
            <a:off x="1677709" y="2249714"/>
            <a:ext cx="5855205" cy="4242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DCD4C2-175C-4D71-9844-BE7A520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Soft-max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BDC8D2D-E2C5-4E8E-A6B3-F210700AE7ED}"/>
                  </a:ext>
                </a:extLst>
              </p:cNvPr>
              <p:cNvSpPr txBox="1"/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BDC8D2D-E2C5-4E8E-A6B3-F210700AE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588" y="630878"/>
                <a:ext cx="2221716" cy="842923"/>
              </a:xfrm>
              <a:prstGeom prst="rect">
                <a:avLst/>
              </a:prstGeom>
              <a:blipFill>
                <a:blip r:embed="rId3"/>
                <a:stretch>
                  <a:fillRect l="-6044" t="-28058" b="-104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2382369-4ED0-4691-A0CC-7CDDD0A6878B}"/>
              </a:ext>
            </a:extLst>
          </p:cNvPr>
          <p:cNvCxnSpPr>
            <a:cxnSpLocks/>
          </p:cNvCxnSpPr>
          <p:nvPr/>
        </p:nvCxnSpPr>
        <p:spPr>
          <a:xfrm flipH="1">
            <a:off x="6976024" y="2831320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8A8B83-1D57-4FA9-B677-D03F6327FEB3}"/>
              </a:ext>
            </a:extLst>
          </p:cNvPr>
          <p:cNvSpPr txBox="1"/>
          <p:nvPr/>
        </p:nvSpPr>
        <p:spPr>
          <a:xfrm>
            <a:off x="1702327" y="1706541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8257477F-FD1C-41C9-95FB-3C0F7EDA0C20}"/>
              </a:ext>
            </a:extLst>
          </p:cNvPr>
          <p:cNvGrpSpPr/>
          <p:nvPr/>
        </p:nvGrpSpPr>
        <p:grpSpPr>
          <a:xfrm>
            <a:off x="3274708" y="2604922"/>
            <a:ext cx="520319" cy="520319"/>
            <a:chOff x="3342651" y="3507082"/>
            <a:chExt cx="520319" cy="52031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F7B5EB0-EB0A-4C3B-B8FE-05A522DF298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8" name="Object 12">
              <a:extLst>
                <a:ext uri="{FF2B5EF4-FFF2-40B4-BE49-F238E27FC236}">
                  <a16:creationId xmlns:a16="http://schemas.microsoft.com/office/drawing/2014/main" id="{A4E43E4A-B36D-4AD6-BDD2-C498DEBBF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方程式" r:id="rId4" imgW="126720" imgH="126720" progId="Equation.3">
                    <p:embed/>
                  </p:oleObj>
                </mc:Choice>
                <mc:Fallback>
                  <p:oleObj name="方程式" r:id="rId4" imgW="126720" imgH="126720" progId="Equation.3">
                    <p:embed/>
                    <p:pic>
                      <p:nvPicPr>
                        <p:cNvPr id="38" name="Object 12">
                          <a:extLst>
                            <a:ext uri="{FF2B5EF4-FFF2-40B4-BE49-F238E27FC236}">
                              <a16:creationId xmlns:a16="http://schemas.microsoft.com/office/drawing/2014/main" id="{A4E43E4A-B36D-4AD6-BDD2-C498DEBBF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2124387-CFE3-4EB7-91BD-B5CAA0D9F157}"/>
              </a:ext>
            </a:extLst>
          </p:cNvPr>
          <p:cNvCxnSpPr>
            <a:cxnSpLocks/>
          </p:cNvCxnSpPr>
          <p:nvPr/>
        </p:nvCxnSpPr>
        <p:spPr>
          <a:xfrm>
            <a:off x="5981679" y="2890035"/>
            <a:ext cx="0" cy="3133177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7DE1A50-5049-4A49-9E4D-565C39132471}"/>
              </a:ext>
            </a:extLst>
          </p:cNvPr>
          <p:cNvCxnSpPr>
            <a:cxnSpLocks/>
          </p:cNvCxnSpPr>
          <p:nvPr/>
        </p:nvCxnSpPr>
        <p:spPr>
          <a:xfrm flipH="1">
            <a:off x="4622528" y="6023212"/>
            <a:ext cx="13214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23936CF-0D37-4945-800E-8FDF9517910A}"/>
              </a:ext>
            </a:extLst>
          </p:cNvPr>
          <p:cNvCxnSpPr>
            <a:cxnSpLocks/>
          </p:cNvCxnSpPr>
          <p:nvPr/>
        </p:nvCxnSpPr>
        <p:spPr>
          <a:xfrm>
            <a:off x="5491560" y="3951034"/>
            <a:ext cx="0" cy="2072178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8C1FCE-3036-4B4E-8BDD-3EEC475689A1}"/>
              </a:ext>
            </a:extLst>
          </p:cNvPr>
          <p:cNvCxnSpPr>
            <a:cxnSpLocks/>
          </p:cNvCxnSpPr>
          <p:nvPr/>
        </p:nvCxnSpPr>
        <p:spPr>
          <a:xfrm>
            <a:off x="5040677" y="5028623"/>
            <a:ext cx="0" cy="994589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8250762E-3768-4035-B40E-27AD1B639917}"/>
              </a:ext>
            </a:extLst>
          </p:cNvPr>
          <p:cNvCxnSpPr>
            <a:cxnSpLocks/>
          </p:cNvCxnSpPr>
          <p:nvPr/>
        </p:nvCxnSpPr>
        <p:spPr>
          <a:xfrm>
            <a:off x="3534059" y="3128085"/>
            <a:ext cx="0" cy="286657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710B3C9-3DD8-4A72-823D-226DA71F6A1E}"/>
              </a:ext>
            </a:extLst>
          </p:cNvPr>
          <p:cNvCxnSpPr>
            <a:cxnSpLocks/>
          </p:cNvCxnSpPr>
          <p:nvPr/>
        </p:nvCxnSpPr>
        <p:spPr>
          <a:xfrm>
            <a:off x="3019440" y="4236196"/>
            <a:ext cx="0" cy="180885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7BF106C-E1D8-400D-86DA-7C3C8A17F2BF}"/>
              </a:ext>
            </a:extLst>
          </p:cNvPr>
          <p:cNvCxnSpPr>
            <a:cxnSpLocks/>
          </p:cNvCxnSpPr>
          <p:nvPr/>
        </p:nvCxnSpPr>
        <p:spPr>
          <a:xfrm>
            <a:off x="2458155" y="5257955"/>
            <a:ext cx="0" cy="7871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BFB75A7-DA9E-431E-B0B4-B5B49700086E}"/>
              </a:ext>
            </a:extLst>
          </p:cNvPr>
          <p:cNvCxnSpPr>
            <a:cxnSpLocks/>
          </p:cNvCxnSpPr>
          <p:nvPr/>
        </p:nvCxnSpPr>
        <p:spPr>
          <a:xfrm>
            <a:off x="2483743" y="6023212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DBCDDE7C-F876-45F2-BC89-368E57512D8F}"/>
              </a:ext>
            </a:extLst>
          </p:cNvPr>
          <p:cNvSpPr/>
          <p:nvPr/>
        </p:nvSpPr>
        <p:spPr>
          <a:xfrm>
            <a:off x="560834" y="2180223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1D9FD1F-8C7B-41F7-8B1F-3BD6FC13D408}"/>
              </a:ext>
            </a:extLst>
          </p:cNvPr>
          <p:cNvSpPr/>
          <p:nvPr/>
        </p:nvSpPr>
        <p:spPr>
          <a:xfrm>
            <a:off x="572846" y="335411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A34C4CC-3EE6-4881-B014-3BC0E79932E9}"/>
              </a:ext>
            </a:extLst>
          </p:cNvPr>
          <p:cNvSpPr/>
          <p:nvPr/>
        </p:nvSpPr>
        <p:spPr>
          <a:xfrm>
            <a:off x="551965" y="4436556"/>
            <a:ext cx="732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BF57B859-C540-4DCE-B102-98449A55DC10}"/>
              </a:ext>
            </a:extLst>
          </p:cNvPr>
          <p:cNvGrpSpPr/>
          <p:nvPr/>
        </p:nvGrpSpPr>
        <p:grpSpPr>
          <a:xfrm>
            <a:off x="7976624" y="2615583"/>
            <a:ext cx="394818" cy="418921"/>
            <a:chOff x="8447693" y="2043216"/>
            <a:chExt cx="394818" cy="418921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BC82094-4322-4D33-900D-02FCF2640060}"/>
                </a:ext>
              </a:extLst>
            </p:cNvPr>
            <p:cNvSpPr/>
            <p:nvPr/>
          </p:nvSpPr>
          <p:spPr>
            <a:xfrm flipH="1">
              <a:off x="8447693" y="2092805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D6E33D93-EA46-4367-9BD8-6A6C4727BF88}"/>
                    </a:ext>
                  </a:extLst>
                </p:cNvPr>
                <p:cNvSpPr txBox="1"/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D6E33D93-EA46-4367-9BD8-6A6C4727BF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75872" y="2043216"/>
                  <a:ext cx="3666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C904B611-329F-4320-A29C-2683DD1D217E}"/>
              </a:ext>
            </a:extLst>
          </p:cNvPr>
          <p:cNvGrpSpPr/>
          <p:nvPr/>
        </p:nvGrpSpPr>
        <p:grpSpPr>
          <a:xfrm>
            <a:off x="8004086" y="3775057"/>
            <a:ext cx="376970" cy="389048"/>
            <a:chOff x="8455049" y="3666412"/>
            <a:chExt cx="376970" cy="3890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B0455FB-528E-4F24-ADA9-49BC2E5EB67B}"/>
                </a:ext>
              </a:extLst>
            </p:cNvPr>
            <p:cNvSpPr/>
            <p:nvPr/>
          </p:nvSpPr>
          <p:spPr>
            <a:xfrm flipH="1">
              <a:off x="8455049" y="3686128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7929F06A-5994-487A-8D56-80FCF03FDB28}"/>
                    </a:ext>
                  </a:extLst>
                </p:cNvPr>
                <p:cNvSpPr txBox="1"/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>
                  <a:extLst>
                    <a:ext uri="{FF2B5EF4-FFF2-40B4-BE49-F238E27FC236}">
                      <a16:creationId xmlns:a16="http://schemas.microsoft.com/office/drawing/2014/main" id="{7929F06A-5994-487A-8D56-80FCF03F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458262" y="3666412"/>
                  <a:ext cx="373757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9A11B74-B699-466E-8D39-F4C1AF8E046C}"/>
              </a:ext>
            </a:extLst>
          </p:cNvPr>
          <p:cNvGrpSpPr/>
          <p:nvPr/>
        </p:nvGrpSpPr>
        <p:grpSpPr>
          <a:xfrm>
            <a:off x="768003" y="2590788"/>
            <a:ext cx="394818" cy="418921"/>
            <a:chOff x="441789" y="2058671"/>
            <a:chExt cx="394818" cy="418921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E79F515-240B-4906-A565-6A7CD1D18A61}"/>
                </a:ext>
              </a:extLst>
            </p:cNvPr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16719DFE-BAF3-4A19-9957-7A9D632170F3}"/>
                    </a:ext>
                  </a:extLst>
                </p:cNvPr>
                <p:cNvSpPr txBox="1"/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16719DFE-BAF3-4A19-9957-7A9D63217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0000" r="-666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553FE888-CF86-4F80-A573-DD883FA236A4}"/>
              </a:ext>
            </a:extLst>
          </p:cNvPr>
          <p:cNvGrpSpPr/>
          <p:nvPr/>
        </p:nvGrpSpPr>
        <p:grpSpPr>
          <a:xfrm>
            <a:off x="774334" y="3734442"/>
            <a:ext cx="376970" cy="389048"/>
            <a:chOff x="449145" y="3681867"/>
            <a:chExt cx="376970" cy="38904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F5D2C57-0304-45EF-A671-BA8040F94E42}"/>
                </a:ext>
              </a:extLst>
            </p:cNvPr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9BE51660-D761-4415-AFAA-B08B435E1744}"/>
                    </a:ext>
                  </a:extLst>
                </p:cNvPr>
                <p:cNvSpPr txBox="1"/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9BE51660-D761-4415-AFAA-B08B435E1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BCBE085A-5EC7-4D2D-A502-E85D4D1D21EE}"/>
              </a:ext>
            </a:extLst>
          </p:cNvPr>
          <p:cNvGrpSpPr/>
          <p:nvPr/>
        </p:nvGrpSpPr>
        <p:grpSpPr>
          <a:xfrm>
            <a:off x="764146" y="4849149"/>
            <a:ext cx="380889" cy="400918"/>
            <a:chOff x="456390" y="5280573"/>
            <a:chExt cx="380889" cy="400918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CE86BA7-A8EF-41BC-8363-095958A30E58}"/>
                </a:ext>
              </a:extLst>
            </p:cNvPr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C8FB2B1-45FF-4203-BB27-4EB81116CFC4}"/>
                    </a:ext>
                  </a:extLst>
                </p:cNvPr>
                <p:cNvSpPr txBox="1"/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C8FB2B1-45FF-4203-BB27-4EB81116C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9F71F02-F656-4CB4-9117-2FCCE17380D2}"/>
                  </a:ext>
                </a:extLst>
              </p:cNvPr>
              <p:cNvSpPr txBox="1"/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1" name="文字方塊 120">
                <a:extLst>
                  <a:ext uri="{FF2B5EF4-FFF2-40B4-BE49-F238E27FC236}">
                    <a16:creationId xmlns:a16="http://schemas.microsoft.com/office/drawing/2014/main" id="{A9F71F02-F656-4CB4-9117-2FCCE173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07" y="505781"/>
                <a:ext cx="2880119" cy="10763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A92891D6-21AD-4991-ABC7-1E7604A116AF}"/>
              </a:ext>
            </a:extLst>
          </p:cNvPr>
          <p:cNvCxnSpPr>
            <a:cxnSpLocks/>
          </p:cNvCxnSpPr>
          <p:nvPr/>
        </p:nvCxnSpPr>
        <p:spPr>
          <a:xfrm flipH="1">
            <a:off x="6995074" y="3993382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群組 143">
            <a:extLst>
              <a:ext uri="{FF2B5EF4-FFF2-40B4-BE49-F238E27FC236}">
                <a16:creationId xmlns:a16="http://schemas.microsoft.com/office/drawing/2014/main" id="{4092D57B-DCBE-4860-9BD5-EA490A2C4163}"/>
              </a:ext>
            </a:extLst>
          </p:cNvPr>
          <p:cNvGrpSpPr/>
          <p:nvPr/>
        </p:nvGrpSpPr>
        <p:grpSpPr>
          <a:xfrm>
            <a:off x="2754446" y="3690874"/>
            <a:ext cx="520319" cy="520319"/>
            <a:chOff x="3342651" y="3507082"/>
            <a:chExt cx="520319" cy="520319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626060C-3302-4492-AFF6-97DCE9508ED1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6" name="Object 12">
              <a:extLst>
                <a:ext uri="{FF2B5EF4-FFF2-40B4-BE49-F238E27FC236}">
                  <a16:creationId xmlns:a16="http://schemas.microsoft.com/office/drawing/2014/main" id="{057C8155-95B0-4F0E-96A6-DB6D903A0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方程式" r:id="rId4" imgW="126720" imgH="126720" progId="Equation.3">
                    <p:embed/>
                  </p:oleObj>
                </mc:Choice>
                <mc:Fallback>
                  <p:oleObj name="方程式" r:id="rId4" imgW="126720" imgH="126720" progId="Equation.3">
                    <p:embed/>
                    <p:pic>
                      <p:nvPicPr>
                        <p:cNvPr id="146" name="Object 12">
                          <a:extLst>
                            <a:ext uri="{FF2B5EF4-FFF2-40B4-BE49-F238E27FC236}">
                              <a16:creationId xmlns:a16="http://schemas.microsoft.com/office/drawing/2014/main" id="{057C8155-95B0-4F0E-96A6-DB6D903A0F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" name="群組 146">
            <a:extLst>
              <a:ext uri="{FF2B5EF4-FFF2-40B4-BE49-F238E27FC236}">
                <a16:creationId xmlns:a16="http://schemas.microsoft.com/office/drawing/2014/main" id="{79185808-1704-43F4-B9C4-8F2697D8FF5C}"/>
              </a:ext>
            </a:extLst>
          </p:cNvPr>
          <p:cNvGrpSpPr/>
          <p:nvPr/>
        </p:nvGrpSpPr>
        <p:grpSpPr>
          <a:xfrm>
            <a:off x="2169475" y="4753884"/>
            <a:ext cx="520319" cy="520319"/>
            <a:chOff x="3342651" y="3507082"/>
            <a:chExt cx="520319" cy="520319"/>
          </a:xfrm>
        </p:grpSpPr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BA394D9-03A6-464F-A6D2-EE17E58EB435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9" name="Object 12">
              <a:extLst>
                <a:ext uri="{FF2B5EF4-FFF2-40B4-BE49-F238E27FC236}">
                  <a16:creationId xmlns:a16="http://schemas.microsoft.com/office/drawing/2014/main" id="{25819A18-4AB2-4B6E-BB2C-5B26DD439E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4" name="方程式" r:id="rId4" imgW="126720" imgH="126720" progId="Equation.3">
                    <p:embed/>
                  </p:oleObj>
                </mc:Choice>
                <mc:Fallback>
                  <p:oleObj name="方程式" r:id="rId4" imgW="126720" imgH="126720" progId="Equation.3">
                    <p:embed/>
                    <p:pic>
                      <p:nvPicPr>
                        <p:cNvPr id="149" name="Object 12">
                          <a:extLst>
                            <a:ext uri="{FF2B5EF4-FFF2-40B4-BE49-F238E27FC236}">
                              <a16:creationId xmlns:a16="http://schemas.microsoft.com/office/drawing/2014/main" id="{25819A18-4AB2-4B6E-BB2C-5B26DD439E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E746B0C0-6C79-4A1F-BF16-BD1AB3EDF5A3}"/>
              </a:ext>
            </a:extLst>
          </p:cNvPr>
          <p:cNvCxnSpPr>
            <a:cxnSpLocks/>
          </p:cNvCxnSpPr>
          <p:nvPr/>
        </p:nvCxnSpPr>
        <p:spPr>
          <a:xfrm flipH="1">
            <a:off x="3859944" y="2831320"/>
            <a:ext cx="260127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5C7D1298-8AD3-4AA4-8347-07D58C1CD8AB}"/>
              </a:ext>
            </a:extLst>
          </p:cNvPr>
          <p:cNvCxnSpPr>
            <a:cxnSpLocks/>
          </p:cNvCxnSpPr>
          <p:nvPr/>
        </p:nvCxnSpPr>
        <p:spPr>
          <a:xfrm flipH="1">
            <a:off x="3268815" y="3921628"/>
            <a:ext cx="31923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894C1883-3A7E-4C92-8920-D57467986E46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>
            <a:off x="2689794" y="5009577"/>
            <a:ext cx="3894370" cy="44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群組 134">
            <a:extLst>
              <a:ext uri="{FF2B5EF4-FFF2-40B4-BE49-F238E27FC236}">
                <a16:creationId xmlns:a16="http://schemas.microsoft.com/office/drawing/2014/main" id="{CAB9EA04-984E-44B6-A356-6976D3C8E475}"/>
              </a:ext>
            </a:extLst>
          </p:cNvPr>
          <p:cNvGrpSpPr/>
          <p:nvPr/>
        </p:nvGrpSpPr>
        <p:grpSpPr>
          <a:xfrm>
            <a:off x="6325935" y="3620360"/>
            <a:ext cx="595086" cy="595086"/>
            <a:chOff x="2176626" y="2568134"/>
            <a:chExt cx="595086" cy="595086"/>
          </a:xfrm>
        </p:grpSpPr>
        <p:sp>
          <p:nvSpPr>
            <p:cNvPr id="136" name="橢圓 135">
              <a:extLst>
                <a:ext uri="{FF2B5EF4-FFF2-40B4-BE49-F238E27FC236}">
                  <a16:creationId xmlns:a16="http://schemas.microsoft.com/office/drawing/2014/main" id="{CAF8C7D7-1BDA-40A8-AD23-CB6CACE2FD7C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37" name="Object 12">
              <a:extLst>
                <a:ext uri="{FF2B5EF4-FFF2-40B4-BE49-F238E27FC236}">
                  <a16:creationId xmlns:a16="http://schemas.microsoft.com/office/drawing/2014/main" id="{22297831-0E34-43D7-BB43-C4DD2E30758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" name="方程式" r:id="rId12" imgW="114120" imgH="139680" progId="Equation.3">
                    <p:embed/>
                  </p:oleObj>
                </mc:Choice>
                <mc:Fallback>
                  <p:oleObj name="方程式" r:id="rId12" imgW="114120" imgH="139680" progId="Equation.3">
                    <p:embed/>
                    <p:pic>
                      <p:nvPicPr>
                        <p:cNvPr id="137" name="Object 12">
                          <a:extLst>
                            <a:ext uri="{FF2B5EF4-FFF2-40B4-BE49-F238E27FC236}">
                              <a16:creationId xmlns:a16="http://schemas.microsoft.com/office/drawing/2014/main" id="{22297831-0E34-43D7-BB43-C4DD2E307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12BDF4A-D36E-4892-8B79-74F399690CB8}"/>
              </a:ext>
            </a:extLst>
          </p:cNvPr>
          <p:cNvGrpSpPr/>
          <p:nvPr/>
        </p:nvGrpSpPr>
        <p:grpSpPr>
          <a:xfrm>
            <a:off x="4102209" y="5763053"/>
            <a:ext cx="520319" cy="520319"/>
            <a:chOff x="3342651" y="3507082"/>
            <a:chExt cx="520319" cy="52031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E299C63-ACD6-438A-91C4-EC9593278C48}"/>
                </a:ext>
              </a:extLst>
            </p:cNvPr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7" name="Object 12">
              <a:extLst>
                <a:ext uri="{FF2B5EF4-FFF2-40B4-BE49-F238E27FC236}">
                  <a16:creationId xmlns:a16="http://schemas.microsoft.com/office/drawing/2014/main" id="{BA1BFB68-B727-4E8D-BF17-0105BEADD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方程式" r:id="rId14" imgW="139680" imgH="139680" progId="Equation.3">
                    <p:embed/>
                  </p:oleObj>
                </mc:Choice>
                <mc:Fallback>
                  <p:oleObj name="方程式" r:id="rId14" imgW="139680" imgH="139680" progId="Equation.3">
                    <p:embed/>
                    <p:pic>
                      <p:nvPicPr>
                        <p:cNvPr id="27" name="Object 12">
                          <a:extLst>
                            <a:ext uri="{FF2B5EF4-FFF2-40B4-BE49-F238E27FC236}">
                              <a16:creationId xmlns:a16="http://schemas.microsoft.com/office/drawing/2014/main" id="{BA1BFB68-B727-4E8D-BF17-0105BEADD0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C9E90488-9CC9-403E-98B2-EF89B867957E}"/>
              </a:ext>
            </a:extLst>
          </p:cNvPr>
          <p:cNvGrpSpPr/>
          <p:nvPr/>
        </p:nvGrpSpPr>
        <p:grpSpPr>
          <a:xfrm>
            <a:off x="8032804" y="4828164"/>
            <a:ext cx="380889" cy="400918"/>
            <a:chOff x="8210769" y="5649866"/>
            <a:chExt cx="380889" cy="400918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66B6D7C-C4E5-4987-885C-E2D7F1A5D1F6}"/>
                </a:ext>
              </a:extLst>
            </p:cNvPr>
            <p:cNvSpPr/>
            <p:nvPr/>
          </p:nvSpPr>
          <p:spPr>
            <a:xfrm flipH="1">
              <a:off x="8210769" y="5681452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86B3C085-573B-4709-A551-139E30A67BF4}"/>
                    </a:ext>
                  </a:extLst>
                </p:cNvPr>
                <p:cNvSpPr txBox="1"/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7" name="文字方塊 106">
                  <a:extLst>
                    <a:ext uri="{FF2B5EF4-FFF2-40B4-BE49-F238E27FC236}">
                      <a16:creationId xmlns:a16="http://schemas.microsoft.com/office/drawing/2014/main" id="{86B3C085-573B-4709-A551-139E30A67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217901" y="5649866"/>
                  <a:ext cx="373757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40BCECBC-D458-4E1A-A85C-2D80D7F1C5D2}"/>
              </a:ext>
            </a:extLst>
          </p:cNvPr>
          <p:cNvCxnSpPr>
            <a:cxnSpLocks/>
          </p:cNvCxnSpPr>
          <p:nvPr/>
        </p:nvCxnSpPr>
        <p:spPr>
          <a:xfrm flipH="1">
            <a:off x="702272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641D7B42-980B-44AC-B2F8-76C86CEB50C8}"/>
              </a:ext>
            </a:extLst>
          </p:cNvPr>
          <p:cNvGrpSpPr/>
          <p:nvPr/>
        </p:nvGrpSpPr>
        <p:grpSpPr>
          <a:xfrm>
            <a:off x="6362116" y="4731080"/>
            <a:ext cx="595086" cy="595086"/>
            <a:chOff x="2176626" y="2568134"/>
            <a:chExt cx="595086" cy="595086"/>
          </a:xfrm>
        </p:grpSpPr>
        <p:sp>
          <p:nvSpPr>
            <p:cNvPr id="139" name="橢圓 138">
              <a:extLst>
                <a:ext uri="{FF2B5EF4-FFF2-40B4-BE49-F238E27FC236}">
                  <a16:creationId xmlns:a16="http://schemas.microsoft.com/office/drawing/2014/main" id="{7A904B24-EF8C-4AA4-8406-8C1446A08778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40" name="Object 12">
              <a:extLst>
                <a:ext uri="{FF2B5EF4-FFF2-40B4-BE49-F238E27FC236}">
                  <a16:creationId xmlns:a16="http://schemas.microsoft.com/office/drawing/2014/main" id="{293768DB-1ED0-430C-AF09-375AE9CB238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方程式" r:id="rId12" imgW="114120" imgH="139680" progId="Equation.3">
                    <p:embed/>
                  </p:oleObj>
                </mc:Choice>
                <mc:Fallback>
                  <p:oleObj name="方程式" r:id="rId12" imgW="114120" imgH="139680" progId="Equation.3">
                    <p:embed/>
                    <p:pic>
                      <p:nvPicPr>
                        <p:cNvPr id="140" name="Object 12">
                          <a:extLst>
                            <a:ext uri="{FF2B5EF4-FFF2-40B4-BE49-F238E27FC236}">
                              <a16:creationId xmlns:a16="http://schemas.microsoft.com/office/drawing/2014/main" id="{293768DB-1ED0-430C-AF09-375AE9CB23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3440362E-8472-46A0-AFBC-6F9DE2AFACDC}"/>
              </a:ext>
            </a:extLst>
          </p:cNvPr>
          <p:cNvGrpSpPr/>
          <p:nvPr/>
        </p:nvGrpSpPr>
        <p:grpSpPr>
          <a:xfrm>
            <a:off x="6325935" y="2530155"/>
            <a:ext cx="595086" cy="595086"/>
            <a:chOff x="2176626" y="2568134"/>
            <a:chExt cx="595086" cy="595086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E91F44B8-F6E5-46C3-9DFA-593DFA1098F3}"/>
                </a:ext>
              </a:extLst>
            </p:cNvPr>
            <p:cNvSpPr/>
            <p:nvPr/>
          </p:nvSpPr>
          <p:spPr>
            <a:xfrm>
              <a:off x="2176626" y="2568134"/>
              <a:ext cx="595086" cy="59508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id="{58A56FEE-A2E3-4E6C-8A3D-5FC8F20A904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361683" y="2735275"/>
            <a:ext cx="242888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方程式" r:id="rId12" imgW="114120" imgH="139680" progId="Equation.3">
                    <p:embed/>
                  </p:oleObj>
                </mc:Choice>
                <mc:Fallback>
                  <p:oleObj name="方程式" r:id="rId12" imgW="114120" imgH="139680" progId="Equation.3">
                    <p:embed/>
                    <p:pic>
                      <p:nvPicPr>
                        <p:cNvPr id="16" name="Object 12">
                          <a:extLst>
                            <a:ext uri="{FF2B5EF4-FFF2-40B4-BE49-F238E27FC236}">
                              <a16:creationId xmlns:a16="http://schemas.microsoft.com/office/drawing/2014/main" id="{58A56FEE-A2E3-4E6C-8A3D-5FC8F20A90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683" y="2735275"/>
                          <a:ext cx="242888" cy="298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999747DE-1528-42EF-AC07-51CFC24FB914}"/>
              </a:ext>
            </a:extLst>
          </p:cNvPr>
          <p:cNvCxnSpPr>
            <a:cxnSpLocks/>
          </p:cNvCxnSpPr>
          <p:nvPr/>
        </p:nvCxnSpPr>
        <p:spPr>
          <a:xfrm flipH="1">
            <a:off x="1217495" y="5028623"/>
            <a:ext cx="9519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>
            <a:extLst>
              <a:ext uri="{FF2B5EF4-FFF2-40B4-BE49-F238E27FC236}">
                <a16:creationId xmlns:a16="http://schemas.microsoft.com/office/drawing/2014/main" id="{C16FCB71-2942-4E63-A16C-6E45821A3015}"/>
              </a:ext>
            </a:extLst>
          </p:cNvPr>
          <p:cNvCxnSpPr>
            <a:cxnSpLocks/>
          </p:cNvCxnSpPr>
          <p:nvPr/>
        </p:nvCxnSpPr>
        <p:spPr>
          <a:xfrm flipH="1" flipV="1">
            <a:off x="1217496" y="3940678"/>
            <a:ext cx="1536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E7159D55-5B4B-4187-809C-E1A5DEE5C2B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1217496" y="2865082"/>
            <a:ext cx="2057212" cy="2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4F7D462A-3AA3-44AC-ADA8-951DE76C5810}"/>
              </a:ext>
            </a:extLst>
          </p:cNvPr>
          <p:cNvSpPr/>
          <p:nvPr/>
        </p:nvSpPr>
        <p:spPr>
          <a:xfrm>
            <a:off x="7941501" y="2230211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9A8BCC6-56CD-486E-8E0D-540A0B16BF9E}"/>
              </a:ext>
            </a:extLst>
          </p:cNvPr>
          <p:cNvSpPr/>
          <p:nvPr/>
        </p:nvSpPr>
        <p:spPr>
          <a:xfrm>
            <a:off x="7979043" y="4485934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4EDE843-D239-4923-98DF-B7CEE127B4B4}"/>
              </a:ext>
            </a:extLst>
          </p:cNvPr>
          <p:cNvSpPr/>
          <p:nvPr/>
        </p:nvSpPr>
        <p:spPr>
          <a:xfrm>
            <a:off x="7941501" y="3390296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4ED7DC9-5F0A-443A-9395-078C775D47E4}"/>
              </a:ext>
            </a:extLst>
          </p:cNvPr>
          <p:cNvSpPr/>
          <p:nvPr/>
        </p:nvSpPr>
        <p:spPr>
          <a:xfrm>
            <a:off x="4241930" y="3464148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A79F302-7C01-4810-AD52-648BEFBAFAE8}"/>
              </a:ext>
            </a:extLst>
          </p:cNvPr>
          <p:cNvSpPr/>
          <p:nvPr/>
        </p:nvSpPr>
        <p:spPr>
          <a:xfrm>
            <a:off x="4248056" y="23633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9225FEB-DA8C-48AF-ADEB-29E4DEC3F7E4}"/>
              </a:ext>
            </a:extLst>
          </p:cNvPr>
          <p:cNvSpPr/>
          <p:nvPr/>
        </p:nvSpPr>
        <p:spPr>
          <a:xfrm>
            <a:off x="4163058" y="4597331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72B0DD72-4178-4E79-89F1-C6ECBE55BE50}"/>
              </a:ext>
            </a:extLst>
          </p:cNvPr>
          <p:cNvSpPr txBox="1"/>
          <p:nvPr/>
        </p:nvSpPr>
        <p:spPr>
          <a:xfrm>
            <a:off x="7562846" y="5321051"/>
            <a:ext cx="1321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logit</a:t>
            </a:r>
            <a:endParaRPr lang="zh-TW" altLang="en-US" sz="24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BB10238-4AA9-4038-9188-F605D37A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8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9" grpId="0"/>
      <p:bldP spid="60" grpId="0"/>
      <p:bldP spid="61" grpId="0"/>
      <p:bldP spid="121" grpId="0"/>
      <p:bldP spid="179" grpId="0"/>
      <p:bldP spid="180" grpId="0"/>
      <p:bldP spid="181" grpId="0"/>
      <p:bldP spid="182" grpId="0"/>
      <p:bldP spid="183" grpId="0"/>
      <p:bldP spid="184" grpId="0"/>
      <p:bldP spid="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4A171-46BC-4E45-89B1-D239E859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of Classification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CC42072-E4A9-409B-A967-5BA3F79A0923}"/>
              </a:ext>
            </a:extLst>
          </p:cNvPr>
          <p:cNvSpPr/>
          <p:nvPr/>
        </p:nvSpPr>
        <p:spPr>
          <a:xfrm>
            <a:off x="5625154" y="2163698"/>
            <a:ext cx="1673524" cy="968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DB67888-EDA6-435A-B9AC-AFA84E738C61}"/>
              </a:ext>
            </a:extLst>
          </p:cNvPr>
          <p:cNvCxnSpPr>
            <a:cxnSpLocks/>
          </p:cNvCxnSpPr>
          <p:nvPr/>
        </p:nvCxnSpPr>
        <p:spPr>
          <a:xfrm flipH="1">
            <a:off x="4944510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46A60E4-D6BD-4DDB-9AB8-B888EAE75EC8}"/>
              </a:ext>
            </a:extLst>
          </p:cNvPr>
          <p:cNvCxnSpPr>
            <a:cxnSpLocks/>
          </p:cNvCxnSpPr>
          <p:nvPr/>
        </p:nvCxnSpPr>
        <p:spPr>
          <a:xfrm flipH="1">
            <a:off x="7360913" y="2647882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D6B8078-059E-4C23-8D73-982C1E3F1A1E}"/>
              </a:ext>
            </a:extLst>
          </p:cNvPr>
          <p:cNvGrpSpPr/>
          <p:nvPr/>
        </p:nvGrpSpPr>
        <p:grpSpPr>
          <a:xfrm>
            <a:off x="8073991" y="2183320"/>
            <a:ext cx="441359" cy="929124"/>
            <a:chOff x="5945044" y="5336858"/>
            <a:chExt cx="441359" cy="8770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8D7CF64-D7DE-4728-9058-C7BDAAF3719F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A5E4E33C-407C-4257-90C2-FF3BE124B57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2B36E3-C652-4321-A60C-60D83F2C5309}"/>
              </a:ext>
            </a:extLst>
          </p:cNvPr>
          <p:cNvGrpSpPr/>
          <p:nvPr/>
        </p:nvGrpSpPr>
        <p:grpSpPr>
          <a:xfrm>
            <a:off x="4414739" y="2130994"/>
            <a:ext cx="450868" cy="941664"/>
            <a:chOff x="145087" y="4105590"/>
            <a:chExt cx="450868" cy="9416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7120226-7358-4669-BAB2-06FE2615D3E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6DF365C-4E08-45DE-B631-4787C1DA9AA9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6DF365C-4E08-45DE-B631-4787C1DA9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7589F15-1911-4B0B-BAA1-019A9D7F70F2}"/>
              </a:ext>
            </a:extLst>
          </p:cNvPr>
          <p:cNvSpPr/>
          <p:nvPr/>
        </p:nvSpPr>
        <p:spPr>
          <a:xfrm rot="16200000">
            <a:off x="2923442" y="2361201"/>
            <a:ext cx="1442954" cy="47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A5E6BBB-6C9F-499E-AA77-FA6D488AD6D0}"/>
              </a:ext>
            </a:extLst>
          </p:cNvPr>
          <p:cNvGrpSpPr/>
          <p:nvPr/>
        </p:nvGrpSpPr>
        <p:grpSpPr>
          <a:xfrm>
            <a:off x="2363988" y="2126826"/>
            <a:ext cx="450868" cy="941664"/>
            <a:chOff x="145087" y="4105590"/>
            <a:chExt cx="450868" cy="94166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EEA5810-726D-47C7-8FA3-B3F93E8DF264}"/>
                </a:ext>
              </a:extLst>
            </p:cNvPr>
            <p:cNvSpPr/>
            <p:nvPr/>
          </p:nvSpPr>
          <p:spPr>
            <a:xfrm>
              <a:off x="145087" y="4105590"/>
              <a:ext cx="450868" cy="941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5BEC92A-E9D0-48AB-A73D-19633894E9AA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C5BEC92A-E9D0-48AB-A73D-19633894E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18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C08F2FA-8859-40BA-AEC6-53E2946EE86C}"/>
              </a:ext>
            </a:extLst>
          </p:cNvPr>
          <p:cNvCxnSpPr>
            <a:cxnSpLocks/>
          </p:cNvCxnSpPr>
          <p:nvPr/>
        </p:nvCxnSpPr>
        <p:spPr>
          <a:xfrm flipH="1">
            <a:off x="3943129" y="2629190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E6B128D-A00F-47EF-96BE-496E57956A5C}"/>
              </a:ext>
            </a:extLst>
          </p:cNvPr>
          <p:cNvCxnSpPr>
            <a:cxnSpLocks/>
          </p:cNvCxnSpPr>
          <p:nvPr/>
        </p:nvCxnSpPr>
        <p:spPr>
          <a:xfrm flipH="1">
            <a:off x="2897350" y="2631713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A8620D5-301A-4029-93F8-5C135DC50C69}"/>
              </a:ext>
            </a:extLst>
          </p:cNvPr>
          <p:cNvSpPr/>
          <p:nvPr/>
        </p:nvSpPr>
        <p:spPr>
          <a:xfrm>
            <a:off x="696677" y="2139367"/>
            <a:ext cx="450868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DFCF7E7-0D96-48B0-A320-2AAAB0788292}"/>
                  </a:ext>
                </a:extLst>
              </p:cNvPr>
              <p:cNvSpPr txBox="1"/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5DFCF7E7-0D96-48B0-A320-2AAAB0788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3" y="2366487"/>
                <a:ext cx="842332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2EA242A-EA88-4B6E-9D72-7A00FA6AD4BF}"/>
              </a:ext>
            </a:extLst>
          </p:cNvPr>
          <p:cNvCxnSpPr>
            <a:cxnSpLocks/>
          </p:cNvCxnSpPr>
          <p:nvPr/>
        </p:nvCxnSpPr>
        <p:spPr>
          <a:xfrm flipH="1">
            <a:off x="1196040" y="2606033"/>
            <a:ext cx="11012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55AB89B-8073-4499-B8C2-105DCE0492E5}"/>
              </a:ext>
            </a:extLst>
          </p:cNvPr>
          <p:cNvSpPr txBox="1"/>
          <p:nvPr/>
        </p:nvSpPr>
        <p:spPr>
          <a:xfrm>
            <a:off x="496985" y="1690689"/>
            <a:ext cx="882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314AAC1-BA9F-44C4-AEF9-52BD86E7FE0D}"/>
                  </a:ext>
                </a:extLst>
              </p:cNvPr>
              <p:cNvSpPr txBox="1"/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314AAC1-BA9F-44C4-AEF9-52BD86E7F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74" y="2663451"/>
                <a:ext cx="26757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86B80D-C561-422F-87F6-12EC1A0AEF4D}"/>
              </a:ext>
            </a:extLst>
          </p:cNvPr>
          <p:cNvSpPr txBox="1"/>
          <p:nvPr/>
        </p:nvSpPr>
        <p:spPr>
          <a:xfrm>
            <a:off x="1196040" y="3788740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Mean Square Error (MSE)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87CA553-6975-4855-BAA2-ED684D77DD5E}"/>
                  </a:ext>
                </a:extLst>
              </p:cNvPr>
              <p:cNvSpPr txBox="1"/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87CA553-6975-4855-BAA2-ED684D77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3556468"/>
                <a:ext cx="2763192" cy="10455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59D20C06-A738-4EDC-99F9-8B4D3898BD87}"/>
              </a:ext>
            </a:extLst>
          </p:cNvPr>
          <p:cNvSpPr txBox="1"/>
          <p:nvPr/>
        </p:nvSpPr>
        <p:spPr>
          <a:xfrm>
            <a:off x="1317490" y="5044556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Cross-entropy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2A648-E972-4E9F-95C9-2F7A6FC33E49}"/>
                  </a:ext>
                </a:extLst>
              </p:cNvPr>
              <p:cNvSpPr txBox="1"/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Sup>
                            <m:sSub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2A648-E972-4E9F-95C9-2F7A6FC3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36" y="4911154"/>
                <a:ext cx="2584875" cy="104554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2" descr="Win PNG Photos | PNG Mart">
            <a:extLst>
              <a:ext uri="{FF2B5EF4-FFF2-40B4-BE49-F238E27FC236}">
                <a16:creationId xmlns:a16="http://schemas.microsoft.com/office/drawing/2014/main" id="{BD749E5A-0B1D-4604-8BE7-EE1F8AD5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50" y="4773693"/>
            <a:ext cx="1443756" cy="124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E29FD4C-FBF6-4E36-9233-D3A0FE2F0076}"/>
                  </a:ext>
                </a:extLst>
              </p:cNvPr>
              <p:cNvSpPr txBox="1"/>
              <p:nvPr/>
            </p:nvSpPr>
            <p:spPr>
              <a:xfrm>
                <a:off x="6544168" y="881222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E29FD4C-FBF6-4E36-9233-D3A0FE2F0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168" y="881222"/>
                <a:ext cx="1971181" cy="104554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E485A4-957A-44A7-B536-E12D85E2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8F875-3C57-433C-914C-ABC5ECFACE1C}"/>
                  </a:ext>
                </a:extLst>
              </p:cNvPr>
              <p:cNvSpPr txBox="1"/>
              <p:nvPr/>
            </p:nvSpPr>
            <p:spPr>
              <a:xfrm>
                <a:off x="824785" y="3231025"/>
                <a:ext cx="2017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8F875-3C57-433C-914C-ABC5ECFA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85" y="3231025"/>
                <a:ext cx="2017091" cy="369332"/>
              </a:xfrm>
              <a:prstGeom prst="rect">
                <a:avLst/>
              </a:prstGeom>
              <a:blipFill>
                <a:blip r:embed="rId25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9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/>
      <p:bldP spid="33" grpId="0"/>
      <p:bldP spid="34" grpId="0"/>
      <p:bldP spid="35" grpId="0"/>
      <p:bldP spid="36" grpId="0"/>
      <p:bldP spid="39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B95D2B-DBA2-494F-ACB3-2D83FDE9B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15" y="3093250"/>
            <a:ext cx="4064954" cy="25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9661C9-AA20-49F6-9F23-272250D9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0" y="3108184"/>
            <a:ext cx="4064952" cy="258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8CCA780-3998-4D91-93FE-D9E13C506B35}"/>
              </a:ext>
            </a:extLst>
          </p:cNvPr>
          <p:cNvSpPr txBox="1"/>
          <p:nvPr/>
        </p:nvSpPr>
        <p:spPr>
          <a:xfrm>
            <a:off x="300732" y="6096222"/>
            <a:ext cx="884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Changing the loss function can change the difficulty of optimization.</a:t>
            </a:r>
            <a:endParaRPr lang="zh-TW" altLang="en-US" sz="2400" b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B9D1A50-A205-4562-9D0C-0BC833127C9B}"/>
              </a:ext>
            </a:extLst>
          </p:cNvPr>
          <p:cNvSpPr/>
          <p:nvPr/>
        </p:nvSpPr>
        <p:spPr>
          <a:xfrm>
            <a:off x="5699747" y="972451"/>
            <a:ext cx="1673524" cy="96836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Network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94D603E-DAEB-41CF-9079-38E03750C721}"/>
              </a:ext>
            </a:extLst>
          </p:cNvPr>
          <p:cNvCxnSpPr>
            <a:cxnSpLocks/>
          </p:cNvCxnSpPr>
          <p:nvPr/>
        </p:nvCxnSpPr>
        <p:spPr>
          <a:xfrm flipH="1">
            <a:off x="5019103" y="1456635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394EA67-8CB8-49C2-AFBB-1755788C826D}"/>
              </a:ext>
            </a:extLst>
          </p:cNvPr>
          <p:cNvCxnSpPr>
            <a:cxnSpLocks/>
          </p:cNvCxnSpPr>
          <p:nvPr/>
        </p:nvCxnSpPr>
        <p:spPr>
          <a:xfrm flipH="1">
            <a:off x="7435506" y="1456635"/>
            <a:ext cx="638354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966AE94-603C-49E3-8F78-2588C340657D}"/>
              </a:ext>
            </a:extLst>
          </p:cNvPr>
          <p:cNvGrpSpPr/>
          <p:nvPr/>
        </p:nvGrpSpPr>
        <p:grpSpPr>
          <a:xfrm>
            <a:off x="8148584" y="992073"/>
            <a:ext cx="441359" cy="929124"/>
            <a:chOff x="5945044" y="5336858"/>
            <a:chExt cx="441359" cy="87707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DBEBFCF-16BF-4910-B89C-1F038697A688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412404F5-5734-4966-8DAC-CE419D1A2FF6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75D0E6A-A035-4E17-AB1E-3C91A173B428}"/>
              </a:ext>
            </a:extLst>
          </p:cNvPr>
          <p:cNvSpPr/>
          <p:nvPr/>
        </p:nvSpPr>
        <p:spPr>
          <a:xfrm rot="16200000">
            <a:off x="2998035" y="1169954"/>
            <a:ext cx="1442954" cy="47291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FABADF8-D2F4-4768-A80B-E1FC44A1211C}"/>
              </a:ext>
            </a:extLst>
          </p:cNvPr>
          <p:cNvCxnSpPr>
            <a:cxnSpLocks/>
          </p:cNvCxnSpPr>
          <p:nvPr/>
        </p:nvCxnSpPr>
        <p:spPr>
          <a:xfrm flipH="1">
            <a:off x="4017722" y="1437943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9963AE9-BA16-4A2A-9580-29DFE16FC0BE}"/>
              </a:ext>
            </a:extLst>
          </p:cNvPr>
          <p:cNvCxnSpPr>
            <a:cxnSpLocks/>
          </p:cNvCxnSpPr>
          <p:nvPr/>
        </p:nvCxnSpPr>
        <p:spPr>
          <a:xfrm flipH="1">
            <a:off x="2971943" y="1440466"/>
            <a:ext cx="392780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C635F8C-E553-4876-8073-41E6CDDD08C7}"/>
              </a:ext>
            </a:extLst>
          </p:cNvPr>
          <p:cNvCxnSpPr>
            <a:cxnSpLocks/>
          </p:cNvCxnSpPr>
          <p:nvPr/>
        </p:nvCxnSpPr>
        <p:spPr>
          <a:xfrm flipH="1">
            <a:off x="1270633" y="1414786"/>
            <a:ext cx="110122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F6D9C39-E86D-4AA0-B3E2-FCE4DF1E101C}"/>
                  </a:ext>
                </a:extLst>
              </p:cNvPr>
              <p:cNvSpPr txBox="1"/>
              <p:nvPr/>
            </p:nvSpPr>
            <p:spPr>
              <a:xfrm>
                <a:off x="1731667" y="147220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F6D9C39-E86D-4AA0-B3E2-FCE4DF1E1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67" y="1472204"/>
                <a:ext cx="267574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D5606A-AFD3-4F35-AC4B-C46CD2AE4B61}"/>
                  </a:ext>
                </a:extLst>
              </p:cNvPr>
              <p:cNvSpPr txBox="1"/>
              <p:nvPr/>
            </p:nvSpPr>
            <p:spPr>
              <a:xfrm>
                <a:off x="725312" y="832537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D5606A-AFD3-4F35-AC4B-C46CD2AE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2" y="832537"/>
                <a:ext cx="567015" cy="113941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>
            <a:extLst>
              <a:ext uri="{FF2B5EF4-FFF2-40B4-BE49-F238E27FC236}">
                <a16:creationId xmlns:a16="http://schemas.microsoft.com/office/drawing/2014/main" id="{0B090C99-8146-4879-992E-C5E653958383}"/>
              </a:ext>
            </a:extLst>
          </p:cNvPr>
          <p:cNvGrpSpPr/>
          <p:nvPr/>
        </p:nvGrpSpPr>
        <p:grpSpPr>
          <a:xfrm>
            <a:off x="4548677" y="755732"/>
            <a:ext cx="398737" cy="1274659"/>
            <a:chOff x="4548677" y="755732"/>
            <a:chExt cx="398737" cy="1274659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B66EF67A-68C2-4CBF-84F4-DB9BC4D11575}"/>
                </a:ext>
              </a:extLst>
            </p:cNvPr>
            <p:cNvGrpSpPr/>
            <p:nvPr/>
          </p:nvGrpSpPr>
          <p:grpSpPr>
            <a:xfrm>
              <a:off x="4552596" y="755732"/>
              <a:ext cx="394818" cy="418921"/>
              <a:chOff x="8447693" y="2043216"/>
              <a:chExt cx="394818" cy="41892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FA6EA3F-D367-44C9-A091-3A9BF02D5667}"/>
                  </a:ext>
                </a:extLst>
              </p:cNvPr>
              <p:cNvSpPr/>
              <p:nvPr/>
            </p:nvSpPr>
            <p:spPr>
              <a:xfrm flipH="1">
                <a:off x="8447693" y="2092805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7EBDED47-2B43-446E-80EE-5EF182B2C287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75872" y="2043216"/>
                    <a:ext cx="36663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7EBDED47-2B43-446E-80EE-5EF182B2C2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75872" y="2043216"/>
                    <a:ext cx="366639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672" r="-49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5DD35B21-56F7-4CC3-97B1-379FFE9782CC}"/>
                </a:ext>
              </a:extLst>
            </p:cNvPr>
            <p:cNvGrpSpPr/>
            <p:nvPr/>
          </p:nvGrpSpPr>
          <p:grpSpPr>
            <a:xfrm>
              <a:off x="4552596" y="1207539"/>
              <a:ext cx="376970" cy="389048"/>
              <a:chOff x="8455049" y="3666412"/>
              <a:chExt cx="376970" cy="38904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E758034-1742-4CD9-A5A0-49FC2B5BB4A9}"/>
                  </a:ext>
                </a:extLst>
              </p:cNvPr>
              <p:cNvSpPr/>
              <p:nvPr/>
            </p:nvSpPr>
            <p:spPr>
              <a:xfrm flipH="1">
                <a:off x="8455049" y="3686128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383EBD28-1CB4-4209-AD9B-AE1405B7321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458262" y="3666412"/>
                    <a:ext cx="373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383EBD28-1CB4-4209-AD9B-AE1405B73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458262" y="3666412"/>
                    <a:ext cx="37375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355" r="-48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6DF3C824-095C-45E5-A399-FB57098F9702}"/>
                </a:ext>
              </a:extLst>
            </p:cNvPr>
            <p:cNvGrpSpPr/>
            <p:nvPr/>
          </p:nvGrpSpPr>
          <p:grpSpPr>
            <a:xfrm>
              <a:off x="4548677" y="1629473"/>
              <a:ext cx="380889" cy="400918"/>
              <a:chOff x="8210769" y="5649866"/>
              <a:chExt cx="380889" cy="40091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B47258B-4521-4966-A5F5-0E013224BE63}"/>
                  </a:ext>
                </a:extLst>
              </p:cNvPr>
              <p:cNvSpPr/>
              <p:nvPr/>
            </p:nvSpPr>
            <p:spPr>
              <a:xfrm flipH="1">
                <a:off x="8210769" y="5681452"/>
                <a:ext cx="369332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4A351D81-476D-4A78-B7A3-3BDFB068EE7B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17901" y="5649866"/>
                    <a:ext cx="37375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4A351D81-476D-4A78-B7A3-3BDFB068E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17901" y="5649866"/>
                    <a:ext cx="373757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355" r="-48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F0F6066-08E9-4EBD-9F5B-766DA539AAC6}"/>
              </a:ext>
            </a:extLst>
          </p:cNvPr>
          <p:cNvGrpSpPr/>
          <p:nvPr/>
        </p:nvGrpSpPr>
        <p:grpSpPr>
          <a:xfrm>
            <a:off x="2514661" y="730937"/>
            <a:ext cx="394818" cy="418921"/>
            <a:chOff x="441789" y="2058671"/>
            <a:chExt cx="394818" cy="41892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F310E77-8C39-4EC4-811B-80535B534763}"/>
                </a:ext>
              </a:extLst>
            </p:cNvPr>
            <p:cNvSpPr/>
            <p:nvPr/>
          </p:nvSpPr>
          <p:spPr>
            <a:xfrm flipH="1">
              <a:off x="441789" y="210826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2201C36-70F6-4849-9107-7A4DBA96F1D5}"/>
                    </a:ext>
                  </a:extLst>
                </p:cNvPr>
                <p:cNvSpPr txBox="1"/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2201C36-70F6-4849-9107-7A4DBA96F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9968" y="2058671"/>
                  <a:ext cx="366639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31344A5-9511-4EF4-95FA-D65ABFEB3166}"/>
              </a:ext>
            </a:extLst>
          </p:cNvPr>
          <p:cNvGrpSpPr/>
          <p:nvPr/>
        </p:nvGrpSpPr>
        <p:grpSpPr>
          <a:xfrm>
            <a:off x="2522316" y="1194853"/>
            <a:ext cx="376970" cy="389048"/>
            <a:chOff x="449145" y="3681867"/>
            <a:chExt cx="376970" cy="38904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86B7B39-84AB-452A-A495-0F543A84AA34}"/>
                </a:ext>
              </a:extLst>
            </p:cNvPr>
            <p:cNvSpPr/>
            <p:nvPr/>
          </p:nvSpPr>
          <p:spPr>
            <a:xfrm flipH="1">
              <a:off x="449145" y="370158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F1D552B-F100-4641-A894-F3DF29EFF3BF}"/>
                    </a:ext>
                  </a:extLst>
                </p:cNvPr>
                <p:cNvSpPr txBox="1"/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5F1D552B-F100-4641-A894-F3DF29EFF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2358" y="3681867"/>
                  <a:ext cx="373757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19355" r="-4839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C0D92D7-4791-4EC4-A820-05128223D1AD}"/>
              </a:ext>
            </a:extLst>
          </p:cNvPr>
          <p:cNvGrpSpPr/>
          <p:nvPr/>
        </p:nvGrpSpPr>
        <p:grpSpPr>
          <a:xfrm>
            <a:off x="2529180" y="1600696"/>
            <a:ext cx="380889" cy="400918"/>
            <a:chOff x="456390" y="5280573"/>
            <a:chExt cx="380889" cy="40091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9AA1CDB-83D8-47DA-8B6F-189F9785CD4C}"/>
                </a:ext>
              </a:extLst>
            </p:cNvPr>
            <p:cNvSpPr/>
            <p:nvPr/>
          </p:nvSpPr>
          <p:spPr>
            <a:xfrm flipH="1">
              <a:off x="456390" y="5312159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58460D1-2736-4F5C-9E69-DEE10BC85461}"/>
                    </a:ext>
                  </a:extLst>
                </p:cNvPr>
                <p:cNvSpPr txBox="1"/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958460D1-2736-4F5C-9E69-DEE10BC85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3522" y="5280573"/>
                  <a:ext cx="37375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5EE865-ABBA-4FDD-A957-3AB38EDDF55C}"/>
              </a:ext>
            </a:extLst>
          </p:cNvPr>
          <p:cNvSpPr txBox="1"/>
          <p:nvPr/>
        </p:nvSpPr>
        <p:spPr>
          <a:xfrm>
            <a:off x="801307" y="2670755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Mean Square Error (MSE)</a:t>
            </a:r>
            <a:endParaRPr lang="zh-TW" altLang="en-US" sz="2400" i="1" u="sng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9744EF0-05BE-480F-8FEA-F0BF58C9AEB1}"/>
              </a:ext>
            </a:extLst>
          </p:cNvPr>
          <p:cNvSpPr txBox="1"/>
          <p:nvPr/>
        </p:nvSpPr>
        <p:spPr>
          <a:xfrm>
            <a:off x="5315384" y="2651351"/>
            <a:ext cx="3483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u="sng" dirty="0"/>
              <a:t>Cross-entropy</a:t>
            </a:r>
            <a:endParaRPr lang="zh-TW" alt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4745B94-FAFB-4B63-8AAA-61AD6189C648}"/>
                  </a:ext>
                </a:extLst>
              </p:cNvPr>
              <p:cNvSpPr txBox="1"/>
              <p:nvPr/>
            </p:nvSpPr>
            <p:spPr>
              <a:xfrm>
                <a:off x="6894640" y="5553422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4745B94-FAFB-4B63-8AAA-61AD6189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640" y="5553422"/>
                <a:ext cx="366639" cy="369332"/>
              </a:xfrm>
              <a:prstGeom prst="rect">
                <a:avLst/>
              </a:prstGeom>
              <a:blipFill>
                <a:blip r:embed="rId25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B1728C3-87BC-4BE6-80A8-72CA92989F20}"/>
                  </a:ext>
                </a:extLst>
              </p:cNvPr>
              <p:cNvSpPr txBox="1"/>
              <p:nvPr/>
            </p:nvSpPr>
            <p:spPr>
              <a:xfrm>
                <a:off x="2347207" y="5573881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7B1728C3-87BC-4BE6-80A8-72CA92989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207" y="5573881"/>
                <a:ext cx="366639" cy="369332"/>
              </a:xfrm>
              <a:prstGeom prst="rect">
                <a:avLst/>
              </a:prstGeom>
              <a:blipFill>
                <a:blip r:embed="rId2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D52F61-C45D-4037-988E-FDC2F6E1B204}"/>
                  </a:ext>
                </a:extLst>
              </p:cNvPr>
              <p:cNvSpPr txBox="1"/>
              <p:nvPr/>
            </p:nvSpPr>
            <p:spPr>
              <a:xfrm>
                <a:off x="4741967" y="4095060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CCD52F61-C45D-4037-988E-FDC2F6E1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67" y="4095060"/>
                <a:ext cx="373756" cy="369332"/>
              </a:xfrm>
              <a:prstGeom prst="rect">
                <a:avLst/>
              </a:prstGeom>
              <a:blipFill>
                <a:blip r:embed="rId2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476D488-E356-4EFA-89C4-9C2C503758D5}"/>
                  </a:ext>
                </a:extLst>
              </p:cNvPr>
              <p:cNvSpPr txBox="1"/>
              <p:nvPr/>
            </p:nvSpPr>
            <p:spPr>
              <a:xfrm>
                <a:off x="211131" y="4097811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8476D488-E356-4EFA-89C4-9C2C5037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31" y="4097811"/>
                <a:ext cx="373756" cy="369332"/>
              </a:xfrm>
              <a:prstGeom prst="rect">
                <a:avLst/>
              </a:prstGeom>
              <a:blipFill>
                <a:blip r:embed="rId28"/>
                <a:stretch>
                  <a:fillRect l="-19672" r="-65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A7D4176C-79FE-4EF7-AE5F-40CCE825B00D}"/>
              </a:ext>
            </a:extLst>
          </p:cNvPr>
          <p:cNvSpPr/>
          <p:nvPr/>
        </p:nvSpPr>
        <p:spPr>
          <a:xfrm>
            <a:off x="4846103" y="494562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 ~ 10</a:t>
            </a:r>
            <a:endParaRPr lang="zh-TW" altLang="en-US" sz="2400" dirty="0"/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6E20734-AD49-453E-ADCF-0C40B054E603}"/>
              </a:ext>
            </a:extLst>
          </p:cNvPr>
          <p:cNvSpPr/>
          <p:nvPr/>
        </p:nvSpPr>
        <p:spPr>
          <a:xfrm>
            <a:off x="4846102" y="1029291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 ~ 10</a:t>
            </a:r>
            <a:endParaRPr lang="zh-TW" altLang="en-US" sz="2400" dirty="0"/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80E7542-808B-4B9D-BECE-D496AEF7C255}"/>
              </a:ext>
            </a:extLst>
          </p:cNvPr>
          <p:cNvSpPr/>
          <p:nvPr/>
        </p:nvSpPr>
        <p:spPr>
          <a:xfrm>
            <a:off x="4887238" y="1586879"/>
            <a:ext cx="1246955" cy="36933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-1000</a:t>
            </a:r>
            <a:endParaRPr lang="zh-TW" altLang="en-US" sz="2400" dirty="0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6059A27E-FEA4-4662-9808-CEF7A30B196A}"/>
              </a:ext>
            </a:extLst>
          </p:cNvPr>
          <p:cNvSpPr/>
          <p:nvPr/>
        </p:nvSpPr>
        <p:spPr>
          <a:xfrm>
            <a:off x="3327714" y="497525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9D8A4975-7110-4031-8F6A-F2114A1461C7}"/>
              </a:ext>
            </a:extLst>
          </p:cNvPr>
          <p:cNvSpPr/>
          <p:nvPr/>
        </p:nvSpPr>
        <p:spPr>
          <a:xfrm>
            <a:off x="7745585" y="497525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 loss</a:t>
            </a:r>
            <a:endParaRPr lang="zh-TW" altLang="en-US" sz="2400" dirty="0"/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DEEEF3AB-D40F-46EA-ABCD-3E9347E8D75D}"/>
              </a:ext>
            </a:extLst>
          </p:cNvPr>
          <p:cNvSpPr/>
          <p:nvPr/>
        </p:nvSpPr>
        <p:spPr>
          <a:xfrm>
            <a:off x="4654298" y="2674399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 loss</a:t>
            </a:r>
            <a:endParaRPr lang="zh-TW" altLang="en-US" sz="2400" dirty="0"/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D030C5DA-90B3-491B-A323-E70898D859BD}"/>
              </a:ext>
            </a:extLst>
          </p:cNvPr>
          <p:cNvSpPr/>
          <p:nvPr/>
        </p:nvSpPr>
        <p:spPr>
          <a:xfrm>
            <a:off x="70893" y="2699808"/>
            <a:ext cx="1256511" cy="7477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 loss</a:t>
            </a:r>
            <a:endParaRPr lang="zh-TW" altLang="en-US" sz="2400" dirty="0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68D501B5-AE52-40EF-95F9-9E02DA31E6EF}"/>
              </a:ext>
            </a:extLst>
          </p:cNvPr>
          <p:cNvSpPr/>
          <p:nvPr/>
        </p:nvSpPr>
        <p:spPr>
          <a:xfrm>
            <a:off x="1270633" y="3619500"/>
            <a:ext cx="202567" cy="20256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E1480B3C-0344-4F0F-9940-3327EC26AF9B}"/>
              </a:ext>
            </a:extLst>
          </p:cNvPr>
          <p:cNvSpPr/>
          <p:nvPr/>
        </p:nvSpPr>
        <p:spPr>
          <a:xfrm>
            <a:off x="5809525" y="3569899"/>
            <a:ext cx="202567" cy="202567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C8418A3-8199-4243-A874-2F582DAD9EB6}"/>
              </a:ext>
            </a:extLst>
          </p:cNvPr>
          <p:cNvCxnSpPr>
            <a:cxnSpLocks/>
          </p:cNvCxnSpPr>
          <p:nvPr/>
        </p:nvCxnSpPr>
        <p:spPr>
          <a:xfrm>
            <a:off x="6012104" y="3768738"/>
            <a:ext cx="524405" cy="44562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663076-ADCC-4C84-8D3A-6C3C432F409D}"/>
              </a:ext>
            </a:extLst>
          </p:cNvPr>
          <p:cNvSpPr txBox="1"/>
          <p:nvPr/>
        </p:nvSpPr>
        <p:spPr>
          <a:xfrm>
            <a:off x="1569479" y="3530752"/>
            <a:ext cx="84391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stuck!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8D6AEE4-FBE4-4A64-98DF-1E42E5C2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2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8" grpId="0" animBg="1"/>
      <p:bldP spid="28" grpId="0"/>
      <p:bldP spid="30" grpId="0"/>
      <p:bldP spid="50" grpId="0"/>
      <p:bldP spid="51" grpId="0"/>
      <p:bldP spid="29" grpId="0"/>
      <p:bldP spid="53" grpId="0"/>
      <p:bldP spid="54" grpId="0"/>
      <p:bldP spid="55" grpId="0"/>
      <p:bldP spid="4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52" grpId="0" animBg="1"/>
      <p:bldP spid="64" grpId="0" animBg="1"/>
      <p:bldP spid="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E34E-541D-438C-8D4A-73D31CDE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A81AD-6F0E-41CB-B6E5-82FB1EDE3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4-class classification task where an image is classified as either a dog, cat, horse, or cheetah.</a:t>
                </a:r>
              </a:p>
              <a:p>
                <a:pPr lvl="1"/>
                <a:r>
                  <a:rPr lang="en-US" dirty="0"/>
                  <a:t>The neural network output (after SoftMax) is [0.775, 0.116, 0.039, 0.07]</a:t>
                </a:r>
              </a:p>
              <a:p>
                <a:pPr lvl="1"/>
                <a:r>
                  <a:rPr lang="en-US" dirty="0"/>
                  <a:t>Find the cross-entropy value if the correct class is dog, i.e., [1, 0, 0, 0].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=[1, 0, 0, 0]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0.775, 0.116, 0.039, 0.07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0.775+0×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0.116+ 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BA81AD-6F0E-41CB-B6E5-82FB1EDE3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DB94FDE-A5F3-41F8-B8F1-2435B041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87" y="2480070"/>
            <a:ext cx="6017626" cy="1710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3E3BD-21CC-4A42-AB4D-E643188FB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677" y="4563534"/>
            <a:ext cx="1971064" cy="7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76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4501-743D-4295-B731-812729F4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Colab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CCA58-6FAD-4EB2-80E5-5CBBA12D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https://pytorch.org/tutorials/beginner/blitz/cifar10_tutorial.html</a:t>
            </a:r>
          </a:p>
        </p:txBody>
      </p:sp>
    </p:spTree>
    <p:extLst>
      <p:ext uri="{BB962C8B-B14F-4D97-AF65-F5344CB8AC3E}">
        <p14:creationId xmlns:p14="http://schemas.microsoft.com/office/powerpoint/2010/main" val="412449438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BEB9-372C-4E80-BB61-14E4DC0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EFDD-9F63-4A97-9FFC-51192966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lecture, we learn that at </a:t>
            </a:r>
            <a:r>
              <a:rPr lang="en-US" b="1" dirty="0"/>
              <a:t>critical points </a:t>
            </a:r>
            <a:r>
              <a:rPr lang="en-US" dirty="0"/>
              <a:t>(i.e., local minimal or saddle points), the gradient of loss equals to zero.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training stuck is not always due to critical points.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C7B60-AB60-4370-9D8A-FE9EC610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94" y="1789990"/>
            <a:ext cx="3630709" cy="1496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163B9-EAEF-4CFF-AEA2-496AC1AE25EA}"/>
              </a:ext>
            </a:extLst>
          </p:cNvPr>
          <p:cNvSpPr txBox="1"/>
          <p:nvPr/>
        </p:nvSpPr>
        <p:spPr>
          <a:xfrm>
            <a:off x="5054246" y="1889036"/>
            <a:ext cx="2724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Critical points</a:t>
            </a:r>
            <a:r>
              <a:rPr lang="en-US" dirty="0"/>
              <a:t>: When loss gradient equals to zero, we cannot optimize the loss function anymore -&gt; training stuck.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4D7BE-D6BF-4DF0-9860-0461E71F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4" y="3856260"/>
            <a:ext cx="3092325" cy="11670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7924A3-7C9D-4B93-BA9F-614836AE42D7}"/>
              </a:ext>
            </a:extLst>
          </p:cNvPr>
          <p:cNvCxnSpPr>
            <a:cxnSpLocks/>
          </p:cNvCxnSpPr>
          <p:nvPr/>
        </p:nvCxnSpPr>
        <p:spPr>
          <a:xfrm flipV="1">
            <a:off x="3469592" y="4768554"/>
            <a:ext cx="0" cy="399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5267E0-4475-4C90-A503-57150FD5AC21}"/>
              </a:ext>
            </a:extLst>
          </p:cNvPr>
          <p:cNvSpPr txBox="1"/>
          <p:nvPr/>
        </p:nvSpPr>
        <p:spPr>
          <a:xfrm>
            <a:off x="922790" y="5167618"/>
            <a:ext cx="2880089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change of loss is small, is the gradient also small at this point?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135DA5-E099-47E1-8616-054C063D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445" y="3856260"/>
            <a:ext cx="3524472" cy="10921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70484E-42D0-4CF7-82AC-1257B706D187}"/>
              </a:ext>
            </a:extLst>
          </p:cNvPr>
          <p:cNvCxnSpPr>
            <a:cxnSpLocks/>
          </p:cNvCxnSpPr>
          <p:nvPr/>
        </p:nvCxnSpPr>
        <p:spPr>
          <a:xfrm flipV="1">
            <a:off x="7778630" y="4740532"/>
            <a:ext cx="0" cy="399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0B30E4-4D68-4BB3-A587-67A4BDD7DE45}"/>
              </a:ext>
            </a:extLst>
          </p:cNvPr>
          <p:cNvSpPr txBox="1"/>
          <p:nvPr/>
        </p:nvSpPr>
        <p:spPr>
          <a:xfrm>
            <a:off x="5231828" y="5139596"/>
            <a:ext cx="2880089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gradient norm (i.e., amplitude) is still large.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7011BC-0FBF-46F4-B156-63CFD0C6822A}"/>
                  </a:ext>
                </a:extLst>
              </p:cNvPr>
              <p:cNvSpPr txBox="1"/>
              <p:nvPr/>
            </p:nvSpPr>
            <p:spPr>
              <a:xfrm>
                <a:off x="4887677" y="6087894"/>
                <a:ext cx="322424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Training stuck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1" dirty="0"/>
                  <a:t> Small Gradient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7011BC-0FBF-46F4-B156-63CFD0C68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677" y="6087894"/>
                <a:ext cx="3224240" cy="369332"/>
              </a:xfrm>
              <a:prstGeom prst="rect">
                <a:avLst/>
              </a:prstGeom>
              <a:blipFill>
                <a:blip r:embed="rId5"/>
                <a:stretch>
                  <a:fillRect l="-375" t="-6250" r="-188" b="-2187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582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048653-A458-4C77-815E-C3BC8BE8B5F3}"/>
              </a:ext>
            </a:extLst>
          </p:cNvPr>
          <p:cNvGrpSpPr/>
          <p:nvPr/>
        </p:nvGrpSpPr>
        <p:grpSpPr>
          <a:xfrm>
            <a:off x="5820166" y="1057582"/>
            <a:ext cx="3388802" cy="2371418"/>
            <a:chOff x="1011791" y="1518408"/>
            <a:chExt cx="3388802" cy="23714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1197C0-C644-45CC-8B08-3C51FBDF9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1791" y="1518408"/>
              <a:ext cx="2305316" cy="23714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515E10-7C8F-42E1-8378-6B28DA08E519}"/>
                </a:ext>
              </a:extLst>
            </p:cNvPr>
            <p:cNvSpPr txBox="1"/>
            <p:nvPr/>
          </p:nvSpPr>
          <p:spPr>
            <a:xfrm>
              <a:off x="3013354" y="2114025"/>
              <a:ext cx="138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Loss Surface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F6777C-3E17-45F2-94E8-A98720E7323C}"/>
                </a:ext>
              </a:extLst>
            </p:cNvPr>
            <p:cNvSpPr txBox="1"/>
            <p:nvPr/>
          </p:nvSpPr>
          <p:spPr>
            <a:xfrm>
              <a:off x="1239777" y="2483357"/>
              <a:ext cx="1644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Gradient Norm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BBC3BC-E641-4EFB-BDA1-9529B4BCA2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Training Stuck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Small Gradient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BBC3BC-E641-4EFB-BDA1-9529B4BCA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3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C953-F166-4C02-A956-350545DC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5191516" cy="4963305"/>
          </a:xfrm>
        </p:spPr>
        <p:txBody>
          <a:bodyPr/>
          <a:lstStyle/>
          <a:p>
            <a:r>
              <a:rPr lang="en-US" dirty="0"/>
              <a:t>A possible reason for </a:t>
            </a:r>
            <a:r>
              <a:rPr lang="en-US" b="1" dirty="0"/>
              <a:t>small</a:t>
            </a:r>
            <a:r>
              <a:rPr lang="en-US" dirty="0"/>
              <a:t> loss change but </a:t>
            </a:r>
            <a:r>
              <a:rPr lang="en-US" b="1" dirty="0"/>
              <a:t>large</a:t>
            </a:r>
            <a:r>
              <a:rPr lang="en-US" dirty="0"/>
              <a:t> gradient norm:</a:t>
            </a:r>
          </a:p>
          <a:p>
            <a:pPr lvl="1"/>
            <a:r>
              <a:rPr lang="en-US" dirty="0"/>
              <a:t>This is because the learning rate is too large.</a:t>
            </a:r>
          </a:p>
          <a:p>
            <a:r>
              <a:rPr lang="en-US" b="1" dirty="0"/>
              <a:t>Adaptive</a:t>
            </a:r>
            <a:r>
              <a:rPr lang="en-US" dirty="0"/>
              <a:t> learning rate:</a:t>
            </a:r>
          </a:p>
          <a:p>
            <a:pPr lvl="1"/>
            <a:r>
              <a:rPr lang="en-US" b="1" dirty="0"/>
              <a:t>Large</a:t>
            </a:r>
            <a:r>
              <a:rPr lang="en-US" dirty="0"/>
              <a:t> update step at </a:t>
            </a:r>
            <a:r>
              <a:rPr lang="en-US" b="1" dirty="0"/>
              <a:t>smooth</a:t>
            </a:r>
            <a:r>
              <a:rPr lang="en-US" dirty="0"/>
              <a:t> loss surface.</a:t>
            </a:r>
          </a:p>
          <a:p>
            <a:pPr lvl="1"/>
            <a:r>
              <a:rPr lang="en-US" b="1" dirty="0"/>
              <a:t>Small</a:t>
            </a:r>
            <a:r>
              <a:rPr lang="en-US" dirty="0"/>
              <a:t> update step at </a:t>
            </a:r>
            <a:r>
              <a:rPr lang="en-US" b="1" dirty="0"/>
              <a:t>rough</a:t>
            </a:r>
            <a:r>
              <a:rPr lang="en-US" dirty="0"/>
              <a:t> loss surface.</a:t>
            </a:r>
          </a:p>
          <a:p>
            <a:r>
              <a:rPr lang="en-US" dirty="0"/>
              <a:t>Here is another example on 2D loss surface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CB3E6-1E77-4C56-A1E3-F89FAA9DA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99" y="4309396"/>
            <a:ext cx="2583456" cy="1827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54BB78-02F2-4F27-A2FD-F963E09CACA2}"/>
              </a:ext>
            </a:extLst>
          </p:cNvPr>
          <p:cNvSpPr txBox="1"/>
          <p:nvPr/>
        </p:nvSpPr>
        <p:spPr>
          <a:xfrm>
            <a:off x="1464290" y="4527514"/>
            <a:ext cx="935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01E03-64F1-4B56-A7FB-2E9AB6A68836}"/>
              </a:ext>
            </a:extLst>
          </p:cNvPr>
          <p:cNvSpPr txBox="1"/>
          <p:nvPr/>
        </p:nvSpPr>
        <p:spPr>
          <a:xfrm>
            <a:off x="2139427" y="5413333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6589D-1C9E-4426-8A3F-63C045E92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826" y="4339052"/>
            <a:ext cx="2567393" cy="1739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09F53B-6179-4E7A-9F1C-6BD539DBFE93}"/>
              </a:ext>
            </a:extLst>
          </p:cNvPr>
          <p:cNvSpPr txBox="1"/>
          <p:nvPr/>
        </p:nvSpPr>
        <p:spPr>
          <a:xfrm>
            <a:off x="4125699" y="5980660"/>
            <a:ext cx="1553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Large </a:t>
            </a:r>
          </a:p>
          <a:p>
            <a:r>
              <a:rPr lang="en-US" dirty="0"/>
              <a:t>Learning 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66CA44-0897-4754-9BA5-A84ECE544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395" y="4339052"/>
            <a:ext cx="2567393" cy="17314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A28BE-B14A-4417-B361-B2B3217FE688}"/>
              </a:ext>
            </a:extLst>
          </p:cNvPr>
          <p:cNvSpPr txBox="1"/>
          <p:nvPr/>
        </p:nvSpPr>
        <p:spPr>
          <a:xfrm>
            <a:off x="6791968" y="5993219"/>
            <a:ext cx="147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Small </a:t>
            </a:r>
          </a:p>
          <a:p>
            <a:r>
              <a:rPr lang="en-US" dirty="0"/>
              <a:t>Learning 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ED879-E828-40CD-8DF3-28C4930C6C2E}"/>
              </a:ext>
            </a:extLst>
          </p:cNvPr>
          <p:cNvSpPr txBox="1"/>
          <p:nvPr/>
        </p:nvSpPr>
        <p:spPr>
          <a:xfrm>
            <a:off x="5079579" y="3770052"/>
            <a:ext cx="35478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Change Learning rate automatically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9D9E10-11B3-4669-9F1D-A679B5963C2E}"/>
                  </a:ext>
                </a:extLst>
              </p:cNvPr>
              <p:cNvSpPr/>
              <p:nvPr/>
            </p:nvSpPr>
            <p:spPr>
              <a:xfrm>
                <a:off x="6099663" y="936595"/>
                <a:ext cx="171886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B9D9E10-11B3-4669-9F1D-A679B5963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663" y="936595"/>
                <a:ext cx="1718867" cy="37555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7722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AD52-B83B-43C2-BDDE-7A9164F1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DB52-0C7B-4BF0-BDAA-B94F5F85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Learning Rate Algorithm: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Motivation: </a:t>
            </a:r>
          </a:p>
          <a:p>
            <a:pPr lvl="1"/>
            <a:r>
              <a:rPr lang="en-US" dirty="0"/>
              <a:t>Adaptively change learning rate for different types of loss surfaces.</a:t>
            </a:r>
          </a:p>
          <a:p>
            <a:pPr lvl="1"/>
            <a:r>
              <a:rPr lang="en-US" dirty="0"/>
              <a:t>Larger learning rate when loss surface is smooth.</a:t>
            </a:r>
          </a:p>
          <a:p>
            <a:pPr lvl="1"/>
            <a:r>
              <a:rPr lang="en-US" dirty="0"/>
              <a:t>Smaller learning rate when loss surface is rough.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527B-52E9-420F-9B71-9BBFCBC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06" y="3763085"/>
            <a:ext cx="2110182" cy="1173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282EC-2C3C-40B5-9114-72D054083E4D}"/>
                  </a:ext>
                </a:extLst>
              </p:cNvPr>
              <p:cNvSpPr txBox="1"/>
              <p:nvPr/>
            </p:nvSpPr>
            <p:spPr>
              <a:xfrm>
                <a:off x="4115751" y="3325978"/>
                <a:ext cx="4553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Vanilla Gradient descent for </a:t>
                </a:r>
                <a:r>
                  <a:rPr lang="en-US" b="1" dirty="0"/>
                  <a:t>one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282EC-2C3C-40B5-9114-72D05408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751" y="3325978"/>
                <a:ext cx="4553747" cy="369332"/>
              </a:xfrm>
              <a:prstGeom prst="rect">
                <a:avLst/>
              </a:prstGeom>
              <a:blipFill>
                <a:blip r:embed="rId4"/>
                <a:stretch>
                  <a:fillRect l="-1071" t="-10000" r="-2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C5A154F-D671-49BE-A5EB-F5139B93BEF1}"/>
              </a:ext>
            </a:extLst>
          </p:cNvPr>
          <p:cNvSpPr txBox="1"/>
          <p:nvPr/>
        </p:nvSpPr>
        <p:spPr>
          <a:xfrm>
            <a:off x="6785788" y="3875810"/>
            <a:ext cx="2012602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Fixed Learning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6D30F-A279-4235-8021-70AE12E09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498" y="5321176"/>
            <a:ext cx="2046914" cy="714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4C90A-86D4-4D94-8191-C941E6822676}"/>
              </a:ext>
            </a:extLst>
          </p:cNvPr>
          <p:cNvSpPr txBox="1"/>
          <p:nvPr/>
        </p:nvSpPr>
        <p:spPr>
          <a:xfrm>
            <a:off x="7068829" y="5321176"/>
            <a:ext cx="1729561" cy="6463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Adaptive Learning Rate</a:t>
            </a:r>
          </a:p>
        </p:txBody>
      </p:sp>
      <p:grpSp>
        <p:nvGrpSpPr>
          <p:cNvPr id="12" name="群組 3">
            <a:extLst>
              <a:ext uri="{FF2B5EF4-FFF2-40B4-BE49-F238E27FC236}">
                <a16:creationId xmlns:a16="http://schemas.microsoft.com/office/drawing/2014/main" id="{9906B2D5-0442-45FF-93A9-8D8B308D8E01}"/>
              </a:ext>
            </a:extLst>
          </p:cNvPr>
          <p:cNvGrpSpPr/>
          <p:nvPr/>
        </p:nvGrpSpPr>
        <p:grpSpPr>
          <a:xfrm>
            <a:off x="436723" y="3601642"/>
            <a:ext cx="3972365" cy="2912533"/>
            <a:chOff x="773413" y="2230720"/>
            <a:chExt cx="5558825" cy="4289424"/>
          </a:xfrm>
        </p:grpSpPr>
        <p:pic>
          <p:nvPicPr>
            <p:cNvPr id="13" name="圖片 4">
              <a:extLst>
                <a:ext uri="{FF2B5EF4-FFF2-40B4-BE49-F238E27FC236}">
                  <a16:creationId xmlns:a16="http://schemas.microsoft.com/office/drawing/2014/main" id="{4ECCD711-3647-49BE-BB07-9A63BC41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5">
                  <a:extLst>
                    <a:ext uri="{FF2B5EF4-FFF2-40B4-BE49-F238E27FC236}">
                      <a16:creationId xmlns:a16="http://schemas.microsoft.com/office/drawing/2014/main" id="{B55864E4-7A21-4CC1-972D-7CED25E077DB}"/>
                    </a:ext>
                  </a:extLst>
                </p:cNvPr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6">
                  <a:extLst>
                    <a:ext uri="{FF2B5EF4-FFF2-40B4-BE49-F238E27FC236}">
                      <a16:creationId xmlns:a16="http://schemas.microsoft.com/office/drawing/2014/main" id="{DAEEC9BC-5598-405D-B839-F525E512601D}"/>
                    </a:ext>
                  </a:extLst>
                </p:cNvPr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D02E79-8003-40D8-8F71-80FB2CD0A309}"/>
              </a:ext>
            </a:extLst>
          </p:cNvPr>
          <p:cNvGrpSpPr/>
          <p:nvPr/>
        </p:nvGrpSpPr>
        <p:grpSpPr>
          <a:xfrm>
            <a:off x="1120330" y="5381074"/>
            <a:ext cx="2906603" cy="398037"/>
            <a:chOff x="1352130" y="4476071"/>
            <a:chExt cx="4083478" cy="806391"/>
          </a:xfrm>
        </p:grpSpPr>
        <p:sp>
          <p:nvSpPr>
            <p:cNvPr id="16" name="矩形 9">
              <a:extLst>
                <a:ext uri="{FF2B5EF4-FFF2-40B4-BE49-F238E27FC236}">
                  <a16:creationId xmlns:a16="http://schemas.microsoft.com/office/drawing/2014/main" id="{410081B3-F929-4D51-9EDF-D2953EE5398B}"/>
                </a:ext>
              </a:extLst>
            </p:cNvPr>
            <p:cNvSpPr/>
            <p:nvPr/>
          </p:nvSpPr>
          <p:spPr>
            <a:xfrm>
              <a:off x="3352380" y="4476071"/>
              <a:ext cx="2083228" cy="80639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Larger Learning Rate</a:t>
              </a:r>
              <a:endParaRPr lang="zh-TW" altLang="en-US" dirty="0"/>
            </a:p>
          </p:txBody>
        </p:sp>
        <p:cxnSp>
          <p:nvCxnSpPr>
            <p:cNvPr id="17" name="直線單箭頭接點 10">
              <a:extLst>
                <a:ext uri="{FF2B5EF4-FFF2-40B4-BE49-F238E27FC236}">
                  <a16:creationId xmlns:a16="http://schemas.microsoft.com/office/drawing/2014/main" id="{3D6BB3EA-0910-4F72-9127-611612B119D4}"/>
                </a:ext>
              </a:extLst>
            </p:cNvPr>
            <p:cNvCxnSpPr/>
            <p:nvPr/>
          </p:nvCxnSpPr>
          <p:spPr>
            <a:xfrm>
              <a:off x="1352130" y="4919814"/>
              <a:ext cx="2000250" cy="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8FF803-9024-4EEA-B6CC-3D6974E95613}"/>
              </a:ext>
            </a:extLst>
          </p:cNvPr>
          <p:cNvGrpSpPr/>
          <p:nvPr/>
        </p:nvGrpSpPr>
        <p:grpSpPr>
          <a:xfrm>
            <a:off x="793223" y="3717188"/>
            <a:ext cx="1423770" cy="2116130"/>
            <a:chOff x="589847" y="2430098"/>
            <a:chExt cx="2083228" cy="2810232"/>
          </a:xfrm>
        </p:grpSpPr>
        <p:sp>
          <p:nvSpPr>
            <p:cNvPr id="19" name="矩形 11">
              <a:extLst>
                <a:ext uri="{FF2B5EF4-FFF2-40B4-BE49-F238E27FC236}">
                  <a16:creationId xmlns:a16="http://schemas.microsoft.com/office/drawing/2014/main" id="{4A473C91-0148-4079-B9EA-E04D8A70B0CF}"/>
                </a:ext>
              </a:extLst>
            </p:cNvPr>
            <p:cNvSpPr/>
            <p:nvPr/>
          </p:nvSpPr>
          <p:spPr>
            <a:xfrm>
              <a:off x="589847" y="2430098"/>
              <a:ext cx="2083228" cy="806391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Smaller Learning Rate</a:t>
              </a:r>
              <a:endParaRPr lang="zh-TW" altLang="en-US" sz="1600" dirty="0"/>
            </a:p>
          </p:txBody>
        </p:sp>
        <p:cxnSp>
          <p:nvCxnSpPr>
            <p:cNvPr id="20" name="直線單箭頭接點 12">
              <a:extLst>
                <a:ext uri="{FF2B5EF4-FFF2-40B4-BE49-F238E27FC236}">
                  <a16:creationId xmlns:a16="http://schemas.microsoft.com/office/drawing/2014/main" id="{562B023E-9538-4754-98E9-53806A0AB02A}"/>
                </a:ext>
              </a:extLst>
            </p:cNvPr>
            <p:cNvCxnSpPr/>
            <p:nvPr/>
          </p:nvCxnSpPr>
          <p:spPr>
            <a:xfrm rot="5400000" flipH="1">
              <a:off x="631336" y="4240205"/>
              <a:ext cx="200025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113151A-36AC-4C2C-B55B-99815C1F98A6}"/>
              </a:ext>
            </a:extLst>
          </p:cNvPr>
          <p:cNvSpPr txBox="1"/>
          <p:nvPr/>
        </p:nvSpPr>
        <p:spPr>
          <a:xfrm>
            <a:off x="4103123" y="4951844"/>
            <a:ext cx="24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Learning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D9F83E-02F7-43C9-A341-A81287C40121}"/>
                  </a:ext>
                </a:extLst>
              </p:cNvPr>
              <p:cNvSpPr txBox="1"/>
              <p:nvPr/>
            </p:nvSpPr>
            <p:spPr>
              <a:xfrm>
                <a:off x="4233333" y="6094556"/>
                <a:ext cx="4052263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changes it values for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D9F83E-02F7-43C9-A341-A81287C40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333" y="6094556"/>
                <a:ext cx="4052263" cy="382412"/>
              </a:xfrm>
              <a:prstGeom prst="rect">
                <a:avLst/>
              </a:prstGeom>
              <a:blipFill>
                <a:blip r:embed="rId9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1533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Root Mean Square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936" y="1519417"/>
                <a:ext cx="2122119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2482161"/>
                <a:ext cx="3973011" cy="1273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5028243"/>
                <a:ext cx="3363613" cy="1676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80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8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800" b="1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8" y="3755202"/>
                <a:ext cx="5268815" cy="1273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/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0B9D5A5-6B3D-4382-8748-7AB9E1E04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1654963"/>
                <a:ext cx="2671501" cy="85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5900055" y="327371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/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EEEBA46-A3DC-4054-89EB-667BB618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1887"/>
                <a:ext cx="2656112" cy="850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/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55B11EA-7DDE-453B-AAD2-EB23822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968616"/>
                <a:ext cx="2754857" cy="8511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/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 sz="280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1DDBD832-2B01-40E5-AC2C-8B27F786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1" y="5617717"/>
                <a:ext cx="2927275" cy="8686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3F85D1B4-8A4E-4477-81F4-E4BDD70EF805}"/>
              </a:ext>
            </a:extLst>
          </p:cNvPr>
          <p:cNvSpPr txBox="1"/>
          <p:nvPr/>
        </p:nvSpPr>
        <p:spPr>
          <a:xfrm rot="5400000">
            <a:off x="1034248" y="4942153"/>
            <a:ext cx="831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0FEB8-DB06-49F6-AD49-3D03F8F1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F2486CC-F183-44A2-AD96-CE2A922E53EE}"/>
                  </a:ext>
                </a:extLst>
              </p:cNvPr>
              <p:cNvSpPr txBox="1"/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F2486CC-F183-44A2-AD96-CE2A922E5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107" y="1775707"/>
                <a:ext cx="1092094" cy="4905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FA3FF-75DE-471A-BD04-43D217174092}"/>
                  </a:ext>
                </a:extLst>
              </p:cNvPr>
              <p:cNvSpPr txBox="1"/>
              <p:nvPr/>
            </p:nvSpPr>
            <p:spPr>
              <a:xfrm>
                <a:off x="456820" y="1022465"/>
                <a:ext cx="6184770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err="1">
                    <a:ea typeface="Cambria Math" panose="02040503050406030204" pitchFamily="18" charset="0"/>
                  </a:rPr>
                  <a:t>Adagrad</a:t>
                </a:r>
                <a:r>
                  <a:rPr lang="en-US" b="0" dirty="0">
                    <a:ea typeface="Cambria Math" panose="02040503050406030204" pitchFamily="18" charset="0"/>
                  </a:rPr>
                  <a:t> defines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as </a:t>
                </a:r>
                <a:r>
                  <a:rPr lang="en-US" b="1" dirty="0"/>
                  <a:t>Root Mean Square </a:t>
                </a:r>
                <a:r>
                  <a:rPr lang="en-US" dirty="0"/>
                  <a:t>of </a:t>
                </a:r>
                <a:r>
                  <a:rPr lang="en-US" b="1" dirty="0"/>
                  <a:t>previous gradients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FA3FF-75DE-471A-BD04-43D21717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20" y="1022465"/>
                <a:ext cx="6184770" cy="382412"/>
              </a:xfrm>
              <a:prstGeom prst="rect">
                <a:avLst/>
              </a:prstGeom>
              <a:blipFill>
                <a:blip r:embed="rId13"/>
                <a:stretch>
                  <a:fillRect l="-888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0F1CBE-95DB-4B98-8261-2CC215A00D94}"/>
              </a:ext>
            </a:extLst>
          </p:cNvPr>
          <p:cNvSpPr txBox="1"/>
          <p:nvPr/>
        </p:nvSpPr>
        <p:spPr>
          <a:xfrm>
            <a:off x="7138201" y="598702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577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1" grpId="0"/>
      <p:bldP spid="15" grpId="0"/>
      <p:bldP spid="19" grpId="0"/>
      <p:bldP spid="20" grpId="0"/>
      <p:bldP spid="21" grpId="0"/>
      <p:bldP spid="5" grpId="0"/>
      <p:bldP spid="16" grpId="0"/>
      <p:bldP spid="2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410B98-BFB5-4E21-BB70-E9A047CA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158" y="1316386"/>
            <a:ext cx="1940841" cy="1750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DA7ADB-9A64-4C90-9F21-D620DBB5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AdaGrad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F8CE-0E51-4605-A667-7832C7250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can adaptively change the learning rate based on the situation of loss surface:</a:t>
            </a:r>
          </a:p>
          <a:p>
            <a:pPr lvl="1"/>
            <a:r>
              <a:rPr lang="en-US" b="1" dirty="0"/>
              <a:t>Large</a:t>
            </a:r>
            <a:r>
              <a:rPr lang="en-US" dirty="0"/>
              <a:t> learning rate for </a:t>
            </a:r>
            <a:r>
              <a:rPr lang="en-US" b="1" dirty="0"/>
              <a:t>smooth</a:t>
            </a:r>
            <a:r>
              <a:rPr lang="en-US" dirty="0"/>
              <a:t> loss surface.</a:t>
            </a:r>
          </a:p>
          <a:p>
            <a:pPr lvl="1"/>
            <a:r>
              <a:rPr lang="en-US" b="1" dirty="0"/>
              <a:t>Small</a:t>
            </a:r>
            <a:r>
              <a:rPr lang="en-US" dirty="0"/>
              <a:t> learning rate for </a:t>
            </a:r>
            <a:r>
              <a:rPr lang="en-US" b="1" dirty="0"/>
              <a:t>rough</a:t>
            </a:r>
            <a:r>
              <a:rPr lang="en-US" dirty="0"/>
              <a:t> loss surface.</a:t>
            </a:r>
          </a:p>
          <a:p>
            <a:r>
              <a:rPr lang="en-US" dirty="0"/>
              <a:t>Suppose that we have 1-D error surfaces for two parameters: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78C32-F851-4872-9143-E08FAC5E9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96" y="3078760"/>
            <a:ext cx="3072014" cy="1484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A1CFB6-1B12-415D-A4F7-6008B171968A}"/>
              </a:ext>
            </a:extLst>
          </p:cNvPr>
          <p:cNvSpPr txBox="1"/>
          <p:nvPr/>
        </p:nvSpPr>
        <p:spPr>
          <a:xfrm>
            <a:off x="1536071" y="4702202"/>
            <a:ext cx="172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Smooth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7904-5B30-412D-8BDF-EA14EFF77EE2}"/>
                  </a:ext>
                </a:extLst>
              </p:cNvPr>
              <p:cNvSpPr txBox="1"/>
              <p:nvPr/>
            </p:nvSpPr>
            <p:spPr>
              <a:xfrm>
                <a:off x="860397" y="5096529"/>
                <a:ext cx="3384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the loss surface is smooth, gradient values are small,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small.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small -&gt; learning rate is large.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CB7904-5B30-412D-8BDF-EA14EFF7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97" y="5096529"/>
                <a:ext cx="3384432" cy="1477328"/>
              </a:xfrm>
              <a:prstGeom prst="rect">
                <a:avLst/>
              </a:prstGeom>
              <a:blipFill>
                <a:blip r:embed="rId4"/>
                <a:stretch>
                  <a:fillRect l="-1081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6B48B2-9B30-46EE-A7AB-59866B85C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566" y="3003449"/>
            <a:ext cx="2602208" cy="2093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C76997-2189-4BD0-A05F-DDF80C16757D}"/>
              </a:ext>
            </a:extLst>
          </p:cNvPr>
          <p:cNvSpPr txBox="1"/>
          <p:nvPr/>
        </p:nvSpPr>
        <p:spPr>
          <a:xfrm>
            <a:off x="5240873" y="5096529"/>
            <a:ext cx="158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Rough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A41C4E-EA2D-430E-910D-21E706B6B352}"/>
                  </a:ext>
                </a:extLst>
              </p:cNvPr>
              <p:cNvSpPr/>
              <p:nvPr/>
            </p:nvSpPr>
            <p:spPr>
              <a:xfrm>
                <a:off x="4571999" y="5423637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the loss surface is rough, gradient values are large,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large.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large -&gt; learning rate is small.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A41C4E-EA2D-430E-910D-21E706B6B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423637"/>
                <a:ext cx="4572000" cy="923330"/>
              </a:xfrm>
              <a:prstGeom prst="rect">
                <a:avLst/>
              </a:prstGeom>
              <a:blipFill>
                <a:blip r:embed="rId6"/>
                <a:stretch>
                  <a:fillRect l="-80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565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D2C-81D9-431A-92B0-AED22FBB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</a:t>
            </a:r>
            <a:r>
              <a:rPr lang="en-US" dirty="0" err="1"/>
              <a:t>AdaGrad</a:t>
            </a:r>
            <a:r>
              <a:rPr lang="en-US" dirty="0"/>
              <a:t>: </a:t>
            </a:r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A2C3-EDF5-46A8-BE8A-1EC81FF3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considers all the previous gradients, but</a:t>
            </a:r>
          </a:p>
          <a:p>
            <a:pPr lvl="1"/>
            <a:r>
              <a:rPr lang="en-US" b="1" dirty="0"/>
              <a:t>Recent</a:t>
            </a:r>
            <a:r>
              <a:rPr lang="en-US" dirty="0"/>
              <a:t> gradient has </a:t>
            </a:r>
            <a:r>
              <a:rPr lang="en-US" b="1" dirty="0"/>
              <a:t>larger</a:t>
            </a:r>
            <a:r>
              <a:rPr lang="en-US" dirty="0"/>
              <a:t> impact, and the </a:t>
            </a:r>
            <a:r>
              <a:rPr lang="en-US" b="1" dirty="0"/>
              <a:t>past</a:t>
            </a:r>
            <a:r>
              <a:rPr lang="en-US" dirty="0"/>
              <a:t> gradient has </a:t>
            </a:r>
            <a:r>
              <a:rPr lang="en-US" b="1" dirty="0"/>
              <a:t>less</a:t>
            </a:r>
            <a:r>
              <a:rPr lang="en-US" dirty="0"/>
              <a:t> impact.</a:t>
            </a:r>
          </a:p>
          <a:p>
            <a:r>
              <a:rPr lang="en-US" b="1" dirty="0" err="1"/>
              <a:t>RMSProp</a:t>
            </a:r>
            <a:r>
              <a:rPr lang="en-US" dirty="0"/>
              <a:t> is an </a:t>
            </a:r>
            <a:r>
              <a:rPr lang="en-US" dirty="0" err="1"/>
              <a:t>impoved</a:t>
            </a:r>
            <a:r>
              <a:rPr lang="en-US" dirty="0"/>
              <a:t> </a:t>
            </a:r>
            <a:r>
              <a:rPr lang="en-US" dirty="0" err="1"/>
              <a:t>AdaGrad</a:t>
            </a:r>
            <a:r>
              <a:rPr lang="en-US" dirty="0"/>
              <a:t>, which</a:t>
            </a:r>
          </a:p>
          <a:p>
            <a:pPr lvl="1"/>
            <a:r>
              <a:rPr lang="en-US" dirty="0"/>
              <a:t>Calculates the superposition of past gradient and the recent gradient.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6">
                <a:extLst>
                  <a:ext uri="{FF2B5EF4-FFF2-40B4-BE49-F238E27FC236}">
                    <a16:creationId xmlns:a16="http://schemas.microsoft.com/office/drawing/2014/main" id="{1BBEA888-089C-478E-9D18-D4705FB63116}"/>
                  </a:ext>
                </a:extLst>
              </p:cNvPr>
              <p:cNvSpPr txBox="1"/>
              <p:nvPr/>
            </p:nvSpPr>
            <p:spPr>
              <a:xfrm>
                <a:off x="3890114" y="2613719"/>
                <a:ext cx="136377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26">
                <a:extLst>
                  <a:ext uri="{FF2B5EF4-FFF2-40B4-BE49-F238E27FC236}">
                    <a16:creationId xmlns:a16="http://schemas.microsoft.com/office/drawing/2014/main" id="{1BBEA888-089C-478E-9D18-D4705FB63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14" y="2613719"/>
                <a:ext cx="1363770" cy="563680"/>
              </a:xfrm>
              <a:prstGeom prst="rect">
                <a:avLst/>
              </a:prstGeom>
              <a:blipFill>
                <a:blip r:embed="rId2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7">
                <a:extLst>
                  <a:ext uri="{FF2B5EF4-FFF2-40B4-BE49-F238E27FC236}">
                    <a16:creationId xmlns:a16="http://schemas.microsoft.com/office/drawing/2014/main" id="{EDE6C95F-E638-4047-B789-4B1A07432C26}"/>
                  </a:ext>
                </a:extLst>
              </p:cNvPr>
              <p:cNvSpPr txBox="1"/>
              <p:nvPr/>
            </p:nvSpPr>
            <p:spPr>
              <a:xfrm>
                <a:off x="3890114" y="3368592"/>
                <a:ext cx="309001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27">
                <a:extLst>
                  <a:ext uri="{FF2B5EF4-FFF2-40B4-BE49-F238E27FC236}">
                    <a16:creationId xmlns:a16="http://schemas.microsoft.com/office/drawing/2014/main" id="{EDE6C95F-E638-4047-B789-4B1A07432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14" y="3368592"/>
                <a:ext cx="3090012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8">
                <a:extLst>
                  <a:ext uri="{FF2B5EF4-FFF2-40B4-BE49-F238E27FC236}">
                    <a16:creationId xmlns:a16="http://schemas.microsoft.com/office/drawing/2014/main" id="{022A276F-CBA1-426A-9B59-A2C56455B8A8}"/>
                  </a:ext>
                </a:extLst>
              </p:cNvPr>
              <p:cNvSpPr txBox="1"/>
              <p:nvPr/>
            </p:nvSpPr>
            <p:spPr>
              <a:xfrm>
                <a:off x="3697097" y="5787756"/>
                <a:ext cx="3244991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28">
                <a:extLst>
                  <a:ext uri="{FF2B5EF4-FFF2-40B4-BE49-F238E27FC236}">
                    <a16:creationId xmlns:a16="http://schemas.microsoft.com/office/drawing/2014/main" id="{022A276F-CBA1-426A-9B59-A2C56455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097" y="5787756"/>
                <a:ext cx="3244991" cy="56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30">
                <a:extLst>
                  <a:ext uri="{FF2B5EF4-FFF2-40B4-BE49-F238E27FC236}">
                    <a16:creationId xmlns:a16="http://schemas.microsoft.com/office/drawing/2014/main" id="{88BF60EC-447B-4CEA-A545-923D80A1D47E}"/>
                  </a:ext>
                </a:extLst>
              </p:cNvPr>
              <p:cNvSpPr txBox="1"/>
              <p:nvPr/>
            </p:nvSpPr>
            <p:spPr>
              <a:xfrm>
                <a:off x="3774587" y="4382595"/>
                <a:ext cx="309001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b="1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30">
                <a:extLst>
                  <a:ext uri="{FF2B5EF4-FFF2-40B4-BE49-F238E27FC236}">
                    <a16:creationId xmlns:a16="http://schemas.microsoft.com/office/drawing/2014/main" id="{88BF60EC-447B-4CEA-A545-923D80A1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87" y="4382595"/>
                <a:ext cx="3090012" cy="563680"/>
              </a:xfrm>
              <a:prstGeom prst="rect">
                <a:avLst/>
              </a:prstGeom>
              <a:blipFill>
                <a:blip r:embed="rId5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4">
                <a:extLst>
                  <a:ext uri="{FF2B5EF4-FFF2-40B4-BE49-F238E27FC236}">
                    <a16:creationId xmlns:a16="http://schemas.microsoft.com/office/drawing/2014/main" id="{F4D745AB-7183-41A1-BB78-AD1FC610D8BD}"/>
                  </a:ext>
                </a:extLst>
              </p:cNvPr>
              <p:cNvSpPr txBox="1"/>
              <p:nvPr/>
            </p:nvSpPr>
            <p:spPr>
              <a:xfrm>
                <a:off x="850328" y="2620163"/>
                <a:ext cx="1717265" cy="549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4">
                <a:extLst>
                  <a:ext uri="{FF2B5EF4-FFF2-40B4-BE49-F238E27FC236}">
                    <a16:creationId xmlns:a16="http://schemas.microsoft.com/office/drawing/2014/main" id="{F4D745AB-7183-41A1-BB78-AD1FC610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28" y="2620163"/>
                <a:ext cx="1717265" cy="549894"/>
              </a:xfrm>
              <a:prstGeom prst="rect">
                <a:avLst/>
              </a:prstGeom>
              <a:blipFill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8">
                <a:extLst>
                  <a:ext uri="{FF2B5EF4-FFF2-40B4-BE49-F238E27FC236}">
                    <a16:creationId xmlns:a16="http://schemas.microsoft.com/office/drawing/2014/main" id="{EB418E54-CFBF-452E-963D-CBD3974465B0}"/>
                  </a:ext>
                </a:extLst>
              </p:cNvPr>
              <p:cNvSpPr txBox="1"/>
              <p:nvPr/>
            </p:nvSpPr>
            <p:spPr>
              <a:xfrm>
                <a:off x="792928" y="3442172"/>
                <a:ext cx="1707390" cy="546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8">
                <a:extLst>
                  <a:ext uri="{FF2B5EF4-FFF2-40B4-BE49-F238E27FC236}">
                    <a16:creationId xmlns:a16="http://schemas.microsoft.com/office/drawing/2014/main" id="{EB418E54-CFBF-452E-963D-CBD39744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8" y="3442172"/>
                <a:ext cx="1707390" cy="546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9">
                <a:extLst>
                  <a:ext uri="{FF2B5EF4-FFF2-40B4-BE49-F238E27FC236}">
                    <a16:creationId xmlns:a16="http://schemas.microsoft.com/office/drawing/2014/main" id="{FF3BF6EC-1526-44E2-BD77-8F587CAE6059}"/>
                  </a:ext>
                </a:extLst>
              </p:cNvPr>
              <p:cNvSpPr txBox="1"/>
              <p:nvPr/>
            </p:nvSpPr>
            <p:spPr>
              <a:xfrm>
                <a:off x="850328" y="4405020"/>
                <a:ext cx="1714059" cy="547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9">
                <a:extLst>
                  <a:ext uri="{FF2B5EF4-FFF2-40B4-BE49-F238E27FC236}">
                    <a16:creationId xmlns:a16="http://schemas.microsoft.com/office/drawing/2014/main" id="{FF3BF6EC-1526-44E2-BD77-8F587CAE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28" y="4405020"/>
                <a:ext cx="1714059" cy="547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20">
                <a:extLst>
                  <a:ext uri="{FF2B5EF4-FFF2-40B4-BE49-F238E27FC236}">
                    <a16:creationId xmlns:a16="http://schemas.microsoft.com/office/drawing/2014/main" id="{3A44284C-80CF-4E23-A7DE-8E4F5717259F}"/>
                  </a:ext>
                </a:extLst>
              </p:cNvPr>
              <p:cNvSpPr txBox="1"/>
              <p:nvPr/>
            </p:nvSpPr>
            <p:spPr>
              <a:xfrm>
                <a:off x="732027" y="5844969"/>
                <a:ext cx="183236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20">
                <a:extLst>
                  <a:ext uri="{FF2B5EF4-FFF2-40B4-BE49-F238E27FC236}">
                    <a16:creationId xmlns:a16="http://schemas.microsoft.com/office/drawing/2014/main" id="{3A44284C-80CF-4E23-A7DE-8E4F5717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27" y="5844969"/>
                <a:ext cx="1832360" cy="546112"/>
              </a:xfrm>
              <a:prstGeom prst="rect">
                <a:avLst/>
              </a:prstGeom>
              <a:blipFill>
                <a:blip r:embed="rId9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4">
            <a:extLst>
              <a:ext uri="{FF2B5EF4-FFF2-40B4-BE49-F238E27FC236}">
                <a16:creationId xmlns:a16="http://schemas.microsoft.com/office/drawing/2014/main" id="{47AE4179-73A9-4897-9F25-356B28E7B483}"/>
              </a:ext>
            </a:extLst>
          </p:cNvPr>
          <p:cNvSpPr txBox="1"/>
          <p:nvPr/>
        </p:nvSpPr>
        <p:spPr>
          <a:xfrm rot="5400000">
            <a:off x="1230921" y="5213905"/>
            <a:ext cx="83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……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46EBC79-60FB-40C7-9100-FEF74AEC55B5}"/>
                  </a:ext>
                </a:extLst>
              </p:cNvPr>
              <p:cNvSpPr txBox="1"/>
              <p:nvPr/>
            </p:nvSpPr>
            <p:spPr>
              <a:xfrm>
                <a:off x="7389199" y="3577048"/>
                <a:ext cx="1056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46EBC79-60FB-40C7-9100-FEF74AEC5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199" y="3577048"/>
                <a:ext cx="1056956" cy="276999"/>
              </a:xfrm>
              <a:prstGeom prst="rect">
                <a:avLst/>
              </a:prstGeom>
              <a:blipFill>
                <a:blip r:embed="rId10"/>
                <a:stretch>
                  <a:fillRect l="-4598" r="-45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4433CD8-EE20-4CD5-96D0-88F6D634F52E}"/>
              </a:ext>
            </a:extLst>
          </p:cNvPr>
          <p:cNvSpPr txBox="1"/>
          <p:nvPr/>
        </p:nvSpPr>
        <p:spPr>
          <a:xfrm>
            <a:off x="7227799" y="3960001"/>
            <a:ext cx="1693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of the past gradient;</a:t>
            </a:r>
          </a:p>
          <a:p>
            <a:r>
              <a:rPr lang="en-US" dirty="0"/>
              <a:t>Hyper-parameter to tune.</a:t>
            </a:r>
          </a:p>
        </p:txBody>
      </p:sp>
    </p:spTree>
    <p:extLst>
      <p:ext uri="{BB962C8B-B14F-4D97-AF65-F5344CB8AC3E}">
        <p14:creationId xmlns:p14="http://schemas.microsoft.com/office/powerpoint/2010/main" val="5245019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F5F7E80-FF2E-41FC-BF48-F06180141C61}"/>
              </a:ext>
            </a:extLst>
          </p:cNvPr>
          <p:cNvGrpSpPr/>
          <p:nvPr/>
        </p:nvGrpSpPr>
        <p:grpSpPr>
          <a:xfrm>
            <a:off x="613533" y="1654196"/>
            <a:ext cx="2927275" cy="868699"/>
            <a:chOff x="5786139" y="3427431"/>
            <a:chExt cx="2927275" cy="868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/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TW" altLang="en-US" sz="28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den>
                        </m:f>
                        <m:sSubSup>
                          <m:sSubSup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9765D07F-7371-4B20-B6D7-379560536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139" y="3427431"/>
                  <a:ext cx="2927275" cy="8686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43C4C4E-F4DF-4D8D-AFB8-799D0D328B77}"/>
                </a:ext>
              </a:extLst>
            </p:cNvPr>
            <p:cNvSpPr/>
            <p:nvPr/>
          </p:nvSpPr>
          <p:spPr>
            <a:xfrm>
              <a:off x="7765143" y="3427431"/>
              <a:ext cx="478971" cy="86869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123ECCD-5FC0-49C4-A188-76FEBA1386B6}"/>
              </a:ext>
            </a:extLst>
          </p:cNvPr>
          <p:cNvSpPr/>
          <p:nvPr/>
        </p:nvSpPr>
        <p:spPr>
          <a:xfrm>
            <a:off x="909075" y="3677981"/>
            <a:ext cx="7464196" cy="2611138"/>
          </a:xfrm>
          <a:custGeom>
            <a:avLst/>
            <a:gdLst>
              <a:gd name="connsiteX0" fmla="*/ 0 w 7464196"/>
              <a:gd name="connsiteY0" fmla="*/ 0 h 3043435"/>
              <a:gd name="connsiteX1" fmla="*/ 1843314 w 7464196"/>
              <a:gd name="connsiteY1" fmla="*/ 304800 h 3043435"/>
              <a:gd name="connsiteX2" fmla="*/ 2699657 w 7464196"/>
              <a:gd name="connsiteY2" fmla="*/ 986971 h 3043435"/>
              <a:gd name="connsiteX3" fmla="*/ 4093028 w 7464196"/>
              <a:gd name="connsiteY3" fmla="*/ 2569029 h 3043435"/>
              <a:gd name="connsiteX4" fmla="*/ 4891314 w 7464196"/>
              <a:gd name="connsiteY4" fmla="*/ 2888343 h 3043435"/>
              <a:gd name="connsiteX5" fmla="*/ 7242628 w 7464196"/>
              <a:gd name="connsiteY5" fmla="*/ 3033486 h 3043435"/>
              <a:gd name="connsiteX6" fmla="*/ 7228114 w 7464196"/>
              <a:gd name="connsiteY6" fmla="*/ 3018971 h 304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64196" h="3043435">
                <a:moveTo>
                  <a:pt x="0" y="0"/>
                </a:moveTo>
                <a:cubicBezTo>
                  <a:pt x="696685" y="70152"/>
                  <a:pt x="1393371" y="140305"/>
                  <a:pt x="1843314" y="304800"/>
                </a:cubicBezTo>
                <a:cubicBezTo>
                  <a:pt x="2293257" y="469295"/>
                  <a:pt x="2324705" y="609600"/>
                  <a:pt x="2699657" y="986971"/>
                </a:cubicBezTo>
                <a:cubicBezTo>
                  <a:pt x="3074609" y="1364342"/>
                  <a:pt x="3727752" y="2252134"/>
                  <a:pt x="4093028" y="2569029"/>
                </a:cubicBezTo>
                <a:cubicBezTo>
                  <a:pt x="4458304" y="2885924"/>
                  <a:pt x="4366381" y="2810934"/>
                  <a:pt x="4891314" y="2888343"/>
                </a:cubicBezTo>
                <a:cubicBezTo>
                  <a:pt x="5416247" y="2965752"/>
                  <a:pt x="7242628" y="3033486"/>
                  <a:pt x="7242628" y="3033486"/>
                </a:cubicBezTo>
                <a:cubicBezTo>
                  <a:pt x="7632095" y="3055257"/>
                  <a:pt x="7430104" y="3037114"/>
                  <a:pt x="7228114" y="301897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/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FEDD573-8122-4E8C-86E8-E8DB63234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779" y="4164451"/>
                <a:ext cx="1760231" cy="479106"/>
              </a:xfrm>
              <a:prstGeom prst="rect">
                <a:avLst/>
              </a:prstGeom>
              <a:blipFill>
                <a:blip r:embed="rId4"/>
                <a:stretch>
                  <a:fillRect l="-5556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/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decrease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A55BFB7-1A48-4D1C-ABDD-BB723E125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07" y="5105222"/>
                <a:ext cx="1760231" cy="479106"/>
              </a:xfrm>
              <a:prstGeom prst="rect">
                <a:avLst/>
              </a:prstGeom>
              <a:blipFill>
                <a:blip r:embed="rId5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>
            <a:extLst>
              <a:ext uri="{FF2B5EF4-FFF2-40B4-BE49-F238E27FC236}">
                <a16:creationId xmlns:a16="http://schemas.microsoft.com/office/drawing/2014/main" id="{8D0521EC-D66E-4BC1-8B7C-A65896B3AB82}"/>
              </a:ext>
            </a:extLst>
          </p:cNvPr>
          <p:cNvSpPr txBox="1"/>
          <p:nvPr/>
        </p:nvSpPr>
        <p:spPr>
          <a:xfrm>
            <a:off x="4551779" y="464355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smaller step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0CD5CF1-0A66-4C17-BC7A-D265707354E7}"/>
              </a:ext>
            </a:extLst>
          </p:cNvPr>
          <p:cNvSpPr txBox="1"/>
          <p:nvPr/>
        </p:nvSpPr>
        <p:spPr>
          <a:xfrm>
            <a:off x="6803507" y="5525811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/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TW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E6CA5F35-E330-4D8A-8DB8-2D54A19B2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92" y="1590051"/>
                <a:ext cx="5019066" cy="876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/>
              <p:nvPr/>
            </p:nvSpPr>
            <p:spPr>
              <a:xfrm>
                <a:off x="6966036" y="1159164"/>
                <a:ext cx="16426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39CED34-0B0B-4D55-A64E-5E878094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036" y="1159164"/>
                <a:ext cx="16426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E8E0D076-ED3D-4739-AE88-06A98E340BB1}"/>
              </a:ext>
            </a:extLst>
          </p:cNvPr>
          <p:cNvSpPr txBox="1"/>
          <p:nvPr/>
        </p:nvSpPr>
        <p:spPr>
          <a:xfrm>
            <a:off x="3565301" y="2570607"/>
            <a:ext cx="5474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recent gradient has larger influence, and the past gradients have less influence.</a:t>
            </a:r>
            <a:endParaRPr lang="zh-TW" altLang="en-US" sz="24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9D789483-B8DC-48B2-9F6B-5F8897006FF2}"/>
              </a:ext>
            </a:extLst>
          </p:cNvPr>
          <p:cNvSpPr/>
          <p:nvPr/>
        </p:nvSpPr>
        <p:spPr>
          <a:xfrm>
            <a:off x="4018982" y="4642979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8ADAB15-63DB-4D5D-90F6-546686AB63D8}"/>
              </a:ext>
            </a:extLst>
          </p:cNvPr>
          <p:cNvSpPr/>
          <p:nvPr/>
        </p:nvSpPr>
        <p:spPr>
          <a:xfrm>
            <a:off x="1269189" y="3324515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344B9A51-F2D9-4145-ACCD-3E7740DD7AE0}"/>
              </a:ext>
            </a:extLst>
          </p:cNvPr>
          <p:cNvSpPr/>
          <p:nvPr/>
        </p:nvSpPr>
        <p:spPr>
          <a:xfrm>
            <a:off x="2226777" y="3431583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/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F35EAEE2-50F6-40F0-88BD-13CCA35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83" y="4031081"/>
                <a:ext cx="1760231" cy="479106"/>
              </a:xfrm>
              <a:prstGeom prst="rect">
                <a:avLst/>
              </a:prstGeom>
              <a:blipFill>
                <a:blip r:embed="rId8"/>
                <a:stretch>
                  <a:fillRect l="-5190" t="-6329" b="-27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EB657270-876F-4835-82DB-DDDE8D200A6C}"/>
              </a:ext>
            </a:extLst>
          </p:cNvPr>
          <p:cNvSpPr txBox="1"/>
          <p:nvPr/>
        </p:nvSpPr>
        <p:spPr>
          <a:xfrm>
            <a:off x="1683517" y="4510187"/>
            <a:ext cx="1805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step</a:t>
            </a:r>
            <a:endParaRPr lang="zh-TW" altLang="en-US" sz="2400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77D9DE8-A50D-4F0B-A232-B945CC6B0307}"/>
              </a:ext>
            </a:extLst>
          </p:cNvPr>
          <p:cNvSpPr/>
          <p:nvPr/>
        </p:nvSpPr>
        <p:spPr>
          <a:xfrm>
            <a:off x="6422572" y="5797008"/>
            <a:ext cx="380935" cy="38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A0FF3A-AB64-42AE-8B8F-34B17D80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7752-9D94-4B17-B370-AD119E26E55B}" type="slidenum">
              <a:rPr lang="zh-TW" altLang="en-US" smtClean="0"/>
              <a:t>9</a:t>
            </a:fld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F65C0A-1BE0-4CD4-9038-C1741E8EC7BA}"/>
              </a:ext>
            </a:extLst>
          </p:cNvPr>
          <p:cNvCxnSpPr>
            <a:cxnSpLocks/>
          </p:cNvCxnSpPr>
          <p:nvPr/>
        </p:nvCxnSpPr>
        <p:spPr>
          <a:xfrm flipV="1">
            <a:off x="5702300" y="1159164"/>
            <a:ext cx="0" cy="7077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74D474F-CB43-4ED4-9DF3-0ED487339896}"/>
                  </a:ext>
                </a:extLst>
              </p:cNvPr>
              <p:cNvSpPr txBox="1"/>
              <p:nvPr/>
            </p:nvSpPr>
            <p:spPr>
              <a:xfrm>
                <a:off x="4477681" y="653046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74D474F-CB43-4ED4-9DF3-0ED487339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681" y="653046"/>
                <a:ext cx="497379" cy="465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42D6FC7-0466-464D-A313-C85189926E75}"/>
                  </a:ext>
                </a:extLst>
              </p:cNvPr>
              <p:cNvSpPr txBox="1"/>
              <p:nvPr/>
            </p:nvSpPr>
            <p:spPr>
              <a:xfrm>
                <a:off x="5018940" y="661266"/>
                <a:ext cx="497379" cy="46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042D6FC7-0466-464D-A313-C8518992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40" y="661266"/>
                <a:ext cx="497379" cy="4651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C085A75A-44B0-437D-A3B2-71D3DC621CE6}"/>
              </a:ext>
            </a:extLst>
          </p:cNvPr>
          <p:cNvSpPr txBox="1"/>
          <p:nvPr/>
        </p:nvSpPr>
        <p:spPr>
          <a:xfrm>
            <a:off x="5417203" y="611538"/>
            <a:ext cx="740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EAFDECA-17FD-4257-8063-E94086429852}"/>
                  </a:ext>
                </a:extLst>
              </p:cNvPr>
              <p:cNvSpPr txBox="1"/>
              <p:nvPr/>
            </p:nvSpPr>
            <p:spPr>
              <a:xfrm>
                <a:off x="6141410" y="672253"/>
                <a:ext cx="798745" cy="467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EAFDECA-17FD-4257-8063-E94086429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10" y="672253"/>
                <a:ext cx="798745" cy="4672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22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/>
      <p:bldP spid="33" grpId="0"/>
      <p:bldP spid="34" grpId="0"/>
      <p:bldP spid="35" grpId="0"/>
      <p:bldP spid="38" grpId="0" animBg="1"/>
      <p:bldP spid="39" grpId="0" animBg="1"/>
      <p:bldP spid="40" grpId="0" animBg="1"/>
      <p:bldP spid="41" grpId="0"/>
      <p:bldP spid="42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35238</TotalTime>
  <Words>1347</Words>
  <Application>Microsoft Office PowerPoint</Application>
  <PresentationFormat>On-screen Show (4:3)</PresentationFormat>
  <Paragraphs>284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等线</vt:lpstr>
      <vt:lpstr>新細明體</vt:lpstr>
      <vt:lpstr>Aharoni</vt:lpstr>
      <vt:lpstr>Arial</vt:lpstr>
      <vt:lpstr>Calibri</vt:lpstr>
      <vt:lpstr>Calibri Light</vt:lpstr>
      <vt:lpstr>Cambria Math</vt:lpstr>
      <vt:lpstr>Century Gothic</vt:lpstr>
      <vt:lpstr>times</vt:lpstr>
      <vt:lpstr>Wingdings</vt:lpstr>
      <vt:lpstr>Wingdings 3</vt:lpstr>
      <vt:lpstr>Office Theme</vt:lpstr>
      <vt:lpstr>Slice</vt:lpstr>
      <vt:lpstr>1_Slice</vt:lpstr>
      <vt:lpstr>方程式</vt:lpstr>
      <vt:lpstr>Lecture 4: Adaptive Learning Rate and Classification</vt:lpstr>
      <vt:lpstr>Adaptive Learning Rate</vt:lpstr>
      <vt:lpstr>Review</vt:lpstr>
      <vt:lpstr>Training Stuck ≠ Small Gradient</vt:lpstr>
      <vt:lpstr>AdaGrad</vt:lpstr>
      <vt:lpstr>Root Mean Square</vt:lpstr>
      <vt:lpstr>Why AdaGrad Works</vt:lpstr>
      <vt:lpstr>Improve AdaGrad: RMSProp</vt:lpstr>
      <vt:lpstr>RMSProp</vt:lpstr>
      <vt:lpstr>Adam: RMSProp + Momentum</vt:lpstr>
      <vt:lpstr>PowerPoint Presentation</vt:lpstr>
      <vt:lpstr>PowerPoint Presentation</vt:lpstr>
      <vt:lpstr>Learning Rate Scheduling</vt:lpstr>
      <vt:lpstr>Learning Rate Scheduling</vt:lpstr>
      <vt:lpstr>Summary of Optimization </vt:lpstr>
      <vt:lpstr>Classification</vt:lpstr>
      <vt:lpstr>Classification v.s. Regression</vt:lpstr>
      <vt:lpstr>Class as One-Hot Vector </vt:lpstr>
      <vt:lpstr>Softmax</vt:lpstr>
      <vt:lpstr>Soft-max</vt:lpstr>
      <vt:lpstr>Loss of Classification </vt:lpstr>
      <vt:lpstr>PowerPoint Presentation</vt:lpstr>
      <vt:lpstr>Example</vt:lpstr>
      <vt:lpstr>A Colab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219</cp:revision>
  <cp:lastPrinted>2022-02-11T16:43:52Z</cp:lastPrinted>
  <dcterms:created xsi:type="dcterms:W3CDTF">2021-08-26T23:31:47Z</dcterms:created>
  <dcterms:modified xsi:type="dcterms:W3CDTF">2023-09-26T02:12:05Z</dcterms:modified>
</cp:coreProperties>
</file>