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8" r:id="rId3"/>
    <p:sldId id="279" r:id="rId4"/>
    <p:sldId id="281" r:id="rId5"/>
    <p:sldId id="280" r:id="rId6"/>
    <p:sldId id="282" r:id="rId7"/>
    <p:sldId id="284" r:id="rId8"/>
    <p:sldId id="285" r:id="rId9"/>
    <p:sldId id="283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978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8ShX7ox6AqfKwGhPwrGnEeaLk89Zjfjl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1: Covid-19 Cases Prediction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C3C7-DCEB-4ED2-9017-91C55F31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1: COVID-19 Cases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D24A-8955-4A85-BEE7-C9C65989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279214"/>
          </a:xfrm>
        </p:spPr>
        <p:txBody>
          <a:bodyPr>
            <a:normAutofit/>
          </a:bodyPr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Solve a regression problem with deep neural networks (DNNs)</a:t>
            </a:r>
          </a:p>
          <a:p>
            <a:pPr lvl="1"/>
            <a:r>
              <a:rPr lang="en-US" dirty="0"/>
              <a:t>Understand basic DNN training tips</a:t>
            </a:r>
          </a:p>
          <a:p>
            <a:pPr lvl="1"/>
            <a:r>
              <a:rPr lang="en-US" dirty="0"/>
              <a:t>Get familiar with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Task Description: COVID-19 Cases Prediction</a:t>
            </a:r>
          </a:p>
          <a:p>
            <a:pPr lvl="1"/>
            <a:r>
              <a:rPr lang="en-US" dirty="0"/>
              <a:t>Given survey results in the past 4 days, then predict the percentage of </a:t>
            </a:r>
            <a:r>
              <a:rPr lang="en-US" b="1" dirty="0"/>
              <a:t>new tested positive</a:t>
            </a:r>
            <a:r>
              <a:rPr lang="en-US" dirty="0"/>
              <a:t> </a:t>
            </a:r>
            <a:r>
              <a:rPr lang="en-US" b="1" dirty="0"/>
              <a:t>cases</a:t>
            </a:r>
            <a:r>
              <a:rPr lang="en-US" dirty="0"/>
              <a:t> in the 5th day.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data is obtained from a daily survey from April 2020 to August 2020, conducted by CMU. 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0B4CFF-FEF6-43B7-BC2F-9DEAE83D76F5}"/>
              </a:ext>
            </a:extLst>
          </p:cNvPr>
          <p:cNvGrpSpPr/>
          <p:nvPr/>
        </p:nvGrpSpPr>
        <p:grpSpPr>
          <a:xfrm>
            <a:off x="941358" y="3579669"/>
            <a:ext cx="7261281" cy="1969860"/>
            <a:chOff x="941358" y="3579669"/>
            <a:chExt cx="7261281" cy="1969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091A5B-E9D0-4DE5-B55F-8E71E4BB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58" y="3579669"/>
              <a:ext cx="7261281" cy="196986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1FBB77-F50A-4D0E-8565-3166C2AB18CA}"/>
                </a:ext>
              </a:extLst>
            </p:cNvPr>
            <p:cNvSpPr txBox="1"/>
            <p:nvPr/>
          </p:nvSpPr>
          <p:spPr>
            <a:xfrm>
              <a:off x="6612466" y="5181600"/>
              <a:ext cx="5597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Day5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B78BA6-E5D6-42A1-B78A-0EC4772F71BA}"/>
                </a:ext>
              </a:extLst>
            </p:cNvPr>
            <p:cNvSpPr txBox="1"/>
            <p:nvPr/>
          </p:nvSpPr>
          <p:spPr>
            <a:xfrm>
              <a:off x="5342466" y="4256822"/>
              <a:ext cx="3129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5877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F715-34FD-4711-BABD-9769E869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1: COVID-19 Cases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3A6B-EC8D-40E3-B264-BAC6E0D8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584171" cy="4963305"/>
          </a:xfrm>
        </p:spPr>
        <p:txBody>
          <a:bodyPr/>
          <a:lstStyle/>
          <a:p>
            <a:r>
              <a:rPr lang="en-US" dirty="0"/>
              <a:t>Data contains:</a:t>
            </a:r>
          </a:p>
          <a:p>
            <a:pPr lvl="1"/>
            <a:r>
              <a:rPr lang="en-US" dirty="0"/>
              <a:t>US States (37, encoded to one-hot vectors)</a:t>
            </a:r>
          </a:p>
          <a:p>
            <a:pPr lvl="2"/>
            <a:r>
              <a:rPr lang="en-US" dirty="0"/>
              <a:t>One hot-vector contains only one element equals to 1 while others are 0. </a:t>
            </a:r>
          </a:p>
          <a:p>
            <a:pPr lvl="1"/>
            <a:r>
              <a:rPr lang="en-US" dirty="0"/>
              <a:t>COVID-like illness (4)</a:t>
            </a:r>
          </a:p>
          <a:p>
            <a:pPr lvl="2"/>
            <a:r>
              <a:rPr lang="en-US" dirty="0"/>
              <a:t>Chill (cli), Running nose (</a:t>
            </a:r>
            <a:r>
              <a:rPr lang="en-US" dirty="0" err="1"/>
              <a:t>ili</a:t>
            </a:r>
            <a:r>
              <a:rPr lang="en-US" dirty="0"/>
              <a:t>), fever, …</a:t>
            </a:r>
          </a:p>
          <a:p>
            <a:pPr lvl="1"/>
            <a:r>
              <a:rPr lang="en-US" dirty="0"/>
              <a:t>Behavior Indicators (8)</a:t>
            </a:r>
          </a:p>
          <a:p>
            <a:pPr lvl="2"/>
            <a:r>
              <a:rPr lang="en-US" dirty="0" err="1"/>
              <a:t>Wearing_mask</a:t>
            </a:r>
            <a:r>
              <a:rPr lang="en-US" dirty="0"/>
              <a:t>, </a:t>
            </a:r>
            <a:r>
              <a:rPr lang="en-US" dirty="0" err="1"/>
              <a:t>shop_indoors</a:t>
            </a:r>
            <a:r>
              <a:rPr lang="en-US" dirty="0"/>
              <a:t>, </a:t>
            </a:r>
            <a:r>
              <a:rPr lang="en-US" dirty="0" err="1"/>
              <a:t>restaurant_indoors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Mental health indicator (3)</a:t>
            </a:r>
          </a:p>
          <a:p>
            <a:pPr lvl="2"/>
            <a:r>
              <a:rPr lang="en-US" dirty="0" err="1"/>
              <a:t>Worried_catch_covid</a:t>
            </a:r>
            <a:r>
              <a:rPr lang="en-US" dirty="0"/>
              <a:t>, </a:t>
            </a:r>
            <a:r>
              <a:rPr lang="en-US" dirty="0" err="1"/>
              <a:t>worried_finance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Tested Positive Numbers (1)</a:t>
            </a:r>
          </a:p>
          <a:p>
            <a:pPr lvl="2"/>
            <a:r>
              <a:rPr lang="en-US" b="1" dirty="0"/>
              <a:t>Tested positive cases (this is what we want to predict)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158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D933-6689-44A8-995E-8DBB4264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CC04-1126-4806-9460-668231F0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vector is a vector with only one element equals to 1 while others are 0.</a:t>
            </a:r>
          </a:p>
          <a:p>
            <a:r>
              <a:rPr lang="en-US" dirty="0"/>
              <a:t>This type of vector is usually used to encode discrete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4281D-2C69-40C7-9C2A-00479F77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2" y="2955192"/>
            <a:ext cx="6533153" cy="22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0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F87E-2A19-69C0-3400-52179846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0DA0-6428-9B74-1FD6-0FA4F0DC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metric: </a:t>
            </a:r>
          </a:p>
          <a:p>
            <a:pPr lvl="1"/>
            <a:r>
              <a:rPr lang="en-US" dirty="0"/>
              <a:t>Mean square 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D693C-DAC1-C2D9-EA3D-90047C3B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85" y="2076486"/>
            <a:ext cx="4921419" cy="16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944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EFA3-64C1-4076-9BBC-D09FB76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423D-1BF2-4F48-9766-7F578162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Tensor Tutorial</a:t>
            </a:r>
          </a:p>
          <a:p>
            <a:pPr lvl="1"/>
            <a:r>
              <a:rPr lang="en-US" dirty="0"/>
              <a:t>Link: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https://colab.research.google.com/drive/18ShX7ox6AqfKwGhPwrGnEeaLk89Zjfjl?usp=sharing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Network Tutorial</a:t>
            </a:r>
          </a:p>
          <a:p>
            <a:pPr lvl="1"/>
            <a:r>
              <a:rPr lang="en-US" dirty="0"/>
              <a:t>Link:</a:t>
            </a:r>
          </a:p>
          <a:p>
            <a:pPr marL="457200" lvl="1" indent="0">
              <a:buNone/>
            </a:pPr>
            <a:r>
              <a:rPr lang="en-US" dirty="0"/>
              <a:t>https://colab.research.google.com/drive/1O9Mqtq-cFmgxRcIDBlSOpaeC3eJxjLRD?usp=sharing</a:t>
            </a:r>
          </a:p>
        </p:txBody>
      </p:sp>
    </p:spTree>
    <p:extLst>
      <p:ext uri="{BB962C8B-B14F-4D97-AF65-F5344CB8AC3E}">
        <p14:creationId xmlns:p14="http://schemas.microsoft.com/office/powerpoint/2010/main" val="394409770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669D-13A9-4985-A7C4-9B78D1EA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Schocastic</a:t>
            </a:r>
            <a:r>
              <a:rPr lang="en-US" dirty="0"/>
              <a:t>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EAB8-7B59-4488-A64B-B974CFE3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Schocastic</a:t>
            </a:r>
            <a:r>
              <a:rPr lang="en-US" dirty="0"/>
              <a:t> gradient descent (SGD) – Optimization Method</a:t>
            </a:r>
          </a:p>
          <a:p>
            <a:pPr lvl="1"/>
            <a:r>
              <a:rPr lang="en-US" dirty="0"/>
              <a:t>Divide the training data into batches</a:t>
            </a:r>
          </a:p>
          <a:p>
            <a:pPr lvl="2"/>
            <a:r>
              <a:rPr lang="en-US" dirty="0"/>
              <a:t>Choose small batch numbers</a:t>
            </a:r>
          </a:p>
          <a:p>
            <a:pPr lvl="2"/>
            <a:r>
              <a:rPr lang="en-US" dirty="0"/>
              <a:t>A very large batch may cause even a single iteration to take a very long time to compute</a:t>
            </a:r>
          </a:p>
          <a:p>
            <a:pPr lvl="1"/>
            <a:r>
              <a:rPr lang="en-US" dirty="0"/>
              <a:t>SGD uses only a single example (i.e., a batch size of 1) per iteration. </a:t>
            </a:r>
          </a:p>
          <a:p>
            <a:pPr lvl="1"/>
            <a:r>
              <a:rPr lang="en-US" dirty="0"/>
              <a:t>If the training data contains 100 examples, SGD updates the model 100 times. </a:t>
            </a:r>
          </a:p>
          <a:p>
            <a:pPr lvl="1"/>
            <a:r>
              <a:rPr lang="en-US" dirty="0"/>
              <a:t>The term </a:t>
            </a:r>
            <a:r>
              <a:rPr lang="en-US" b="1" dirty="0"/>
              <a:t>stochastic</a:t>
            </a:r>
            <a:r>
              <a:rPr lang="en-US" dirty="0"/>
              <a:t> indicates that one example comprising each batch is chosen at random.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5337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C417-5C8A-4C93-9AA9-B27D174F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 vs Validation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3A0C-A0BC-4EC3-9E03-96DB6938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</a:t>
            </a:r>
          </a:p>
          <a:p>
            <a:pPr lvl="1"/>
            <a:r>
              <a:rPr lang="en-US" dirty="0"/>
              <a:t>This is the largest part in terms of the size of the dataset. </a:t>
            </a:r>
          </a:p>
          <a:p>
            <a:pPr lvl="1"/>
            <a:r>
              <a:rPr lang="en-US" dirty="0"/>
              <a:t>The training set is used to train (fit) the model. </a:t>
            </a:r>
          </a:p>
          <a:p>
            <a:pPr lvl="1"/>
            <a:r>
              <a:rPr lang="en-US" dirty="0"/>
              <a:t>The model parameters learn their values (rules or patterns) from training data. </a:t>
            </a:r>
          </a:p>
          <a:p>
            <a:r>
              <a:rPr lang="en-US" dirty="0"/>
              <a:t>Validation set:</a:t>
            </a:r>
          </a:p>
          <a:p>
            <a:pPr lvl="1"/>
            <a:r>
              <a:rPr lang="en-US" dirty="0"/>
              <a:t>Our model training process is not a one-time process. </a:t>
            </a:r>
          </a:p>
          <a:p>
            <a:pPr lvl="1"/>
            <a:r>
              <a:rPr lang="en-US" dirty="0"/>
              <a:t>We have to train multiple models by trying different combinations of hyperparameters. Then, we evaluate the performance of each model on the validation set.</a:t>
            </a:r>
          </a:p>
          <a:p>
            <a:pPr lvl="1"/>
            <a:r>
              <a:rPr lang="en-US" dirty="0"/>
              <a:t>Therefore, the validation test is useful for hyperparameter tuning or selecting the best model out of different models. </a:t>
            </a:r>
          </a:p>
          <a:p>
            <a:r>
              <a:rPr lang="en-US" dirty="0"/>
              <a:t>Small loss on both training and validation set -&gt; Good model</a:t>
            </a:r>
          </a:p>
        </p:txBody>
      </p:sp>
    </p:spTree>
    <p:extLst>
      <p:ext uri="{BB962C8B-B14F-4D97-AF65-F5344CB8AC3E}">
        <p14:creationId xmlns:p14="http://schemas.microsoft.com/office/powerpoint/2010/main" val="219278575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7D0A-FB84-433E-BED5-EC14EC36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2D69-0EC7-46C7-B52D-6E6740E4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colab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https://colab.research.google.com/drive/1oIqNn8QkC6SpL2ZRypYNLw1toi1NeS37?usp=sharing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420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35453</TotalTime>
  <Words>534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Aharoni</vt:lpstr>
      <vt:lpstr>Arial</vt:lpstr>
      <vt:lpstr>Calibri</vt:lpstr>
      <vt:lpstr>Calibri Light</vt:lpstr>
      <vt:lpstr>Office Theme</vt:lpstr>
      <vt:lpstr>Course Project 1: Covid-19 Cases Prediction</vt:lpstr>
      <vt:lpstr>Course Project 1: COVID-19 Cases Prediction</vt:lpstr>
      <vt:lpstr>Course Project 1: COVID-19 Cases Prediction</vt:lpstr>
      <vt:lpstr>One-hot Vector</vt:lpstr>
      <vt:lpstr>Evaluation Metric</vt:lpstr>
      <vt:lpstr>Pytorch Tensor</vt:lpstr>
      <vt:lpstr>Schocastic gradient descent (SGD)</vt:lpstr>
      <vt:lpstr>Training Dataset vs Validation Dataset</vt:lpstr>
      <vt:lpstr>Colab 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198</cp:revision>
  <cp:lastPrinted>2022-02-11T16:43:52Z</cp:lastPrinted>
  <dcterms:created xsi:type="dcterms:W3CDTF">2021-08-26T23:31:47Z</dcterms:created>
  <dcterms:modified xsi:type="dcterms:W3CDTF">2023-09-14T20:32:48Z</dcterms:modified>
</cp:coreProperties>
</file>