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0" r:id="rId3"/>
    <p:sldId id="272" r:id="rId4"/>
    <p:sldId id="271" r:id="rId5"/>
    <p:sldId id="273" r:id="rId6"/>
    <p:sldId id="274" r:id="rId7"/>
    <p:sldId id="276" r:id="rId8"/>
    <p:sldId id="275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2" autoAdjust="0"/>
    <p:restoredTop sz="82609" autoAdjust="0"/>
  </p:normalViewPr>
  <p:slideViewPr>
    <p:cSldViewPr snapToGrid="0">
      <p:cViewPr varScale="1">
        <p:scale>
          <a:sx n="113" d="100"/>
          <a:sy n="113" d="100"/>
        </p:scale>
        <p:origin x="1524" y="114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P8IZaySD9a2bu6kka2hZZxBbuZUk0W-h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1" y="629268"/>
            <a:ext cx="5210203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Course Project 2: Phoneme Classification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AEC5-829C-41D4-8612-78B8CFEA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 2</a:t>
            </a:r>
            <a:r>
              <a:rPr lang="en-US"/>
              <a:t>: Phoneme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6757-A9A5-4300-A927-5CBABA24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Perform framewise phoneme classification.</a:t>
            </a:r>
          </a:p>
          <a:p>
            <a:r>
              <a:rPr lang="en-US" dirty="0"/>
              <a:t>What is a phoneme?</a:t>
            </a:r>
          </a:p>
          <a:p>
            <a:pPr lvl="1"/>
            <a:r>
              <a:rPr lang="en-US" dirty="0"/>
              <a:t>Phoneme is a unit of speech sound in a language that can serve to distinguish one word from the 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DF798-9E29-FF7F-40A6-1A5BDF1F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02" y="5065172"/>
            <a:ext cx="4892464" cy="579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6D6C8-3C1E-005D-5019-3C7480EE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302" y="2975898"/>
            <a:ext cx="4191430" cy="19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822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7129-CE61-4A85-434B-271753FC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90CD-3333-0BB8-110D-4437EE7D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MFCC (Mel Frequency Cepstral Coefficients) – Acoustic Features.</a:t>
            </a:r>
          </a:p>
          <a:p>
            <a:pPr lvl="1"/>
            <a:r>
              <a:rPr lang="en-US" dirty="0"/>
              <a:t>Convert a frame of sound signals into a vector.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28F9B-3089-EC35-3B85-244B6223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29" y="2058929"/>
            <a:ext cx="4860595" cy="35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89052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0A2B-3678-216E-570A-4DCC1FB8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2F82-6B29-E7DC-B02D-DCD22DE3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divide a sound signal into multiple frames and design a neural network to classify phoneme.</a:t>
            </a:r>
          </a:p>
          <a:p>
            <a:r>
              <a:rPr lang="en-US" dirty="0"/>
              <a:t>One frame is 25 </a:t>
            </a:r>
            <a:r>
              <a:rPr lang="en-US" dirty="0" err="1"/>
              <a:t>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second sound signal contains 100 frames (overlapping in frames)</a:t>
            </a:r>
          </a:p>
          <a:p>
            <a:pPr lvl="1"/>
            <a:r>
              <a:rPr lang="en-US" dirty="0"/>
              <a:t>The distance between two consecutive frames is 10 </a:t>
            </a:r>
            <a:r>
              <a:rPr lang="en-US" dirty="0" err="1"/>
              <a:t>ms.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D0146-9796-427C-B57B-9FAB701F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2935023"/>
            <a:ext cx="815453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399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B380-50B9-8A61-0F02-87E40B7F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4659-D709-B0CE-9B55-EE612DA65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3658"/>
            <a:ext cx="8117417" cy="4963305"/>
          </a:xfrm>
        </p:spPr>
        <p:txBody>
          <a:bodyPr/>
          <a:lstStyle/>
          <a:p>
            <a:r>
              <a:rPr lang="en-US" dirty="0" err="1"/>
              <a:t>LibriSpeech</a:t>
            </a:r>
            <a:endParaRPr lang="en-US" dirty="0"/>
          </a:p>
          <a:p>
            <a:pPr lvl="1"/>
            <a:r>
              <a:rPr lang="en-US" dirty="0"/>
              <a:t>Training: preprocessed audio signals with labels</a:t>
            </a:r>
          </a:p>
          <a:p>
            <a:pPr lvl="1"/>
            <a:r>
              <a:rPr lang="en-US" dirty="0"/>
              <a:t>Testing: preprocessed audio signals with labels</a:t>
            </a:r>
          </a:p>
          <a:p>
            <a:pPr lvl="1"/>
            <a:r>
              <a:rPr lang="en-US" dirty="0"/>
              <a:t>Label: 41 classes, each class represents a phoneme</a:t>
            </a:r>
          </a:p>
          <a:p>
            <a:r>
              <a:rPr lang="en-US" dirty="0"/>
              <a:t>Data Format:</a:t>
            </a:r>
          </a:p>
          <a:p>
            <a:pPr lvl="1"/>
            <a:r>
              <a:rPr lang="en-US" dirty="0"/>
              <a:t>Each .pt file is extracted from one original audio file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torch.load</a:t>
            </a:r>
            <a:r>
              <a:rPr lang="en-US" dirty="0"/>
              <a:t>() to read .pt files as torch tensors</a:t>
            </a:r>
          </a:p>
          <a:p>
            <a:pPr lvl="1"/>
            <a:r>
              <a:rPr lang="en-US" dirty="0"/>
              <a:t>Each tensor has a shape of (T, 39)</a:t>
            </a:r>
          </a:p>
          <a:p>
            <a:pPr lvl="2"/>
            <a:r>
              <a:rPr lang="en-US" dirty="0"/>
              <a:t>T: number of frames in this audio file</a:t>
            </a:r>
          </a:p>
          <a:p>
            <a:pPr lvl="2"/>
            <a:r>
              <a:rPr lang="en-US" dirty="0"/>
              <a:t>39: dimension of a frame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5F15F-C7BC-97AF-FA1A-DA9A9AE9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199" y="804240"/>
            <a:ext cx="2225801" cy="1986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6EB3D6-B3CB-4A26-9F8E-437D5365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58" y="4434311"/>
            <a:ext cx="704948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0285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B2C0-2402-C09C-3872-CDD84606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 Multiple 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568C4-4F17-EF90-CD98-EDF3B4356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3658"/>
                <a:ext cx="4771611" cy="4963305"/>
              </a:xfrm>
            </p:spPr>
            <p:txBody>
              <a:bodyPr/>
              <a:lstStyle/>
              <a:p>
                <a:r>
                  <a:rPr lang="en-US" dirty="0"/>
                  <a:t>Since each frame only contains 25 </a:t>
                </a:r>
                <a:r>
                  <a:rPr lang="en-US" dirty="0" err="1"/>
                  <a:t>ms</a:t>
                </a:r>
                <a:r>
                  <a:rPr lang="en-US" dirty="0"/>
                  <a:t> of audio signal, a single frame is unlikely to represent a complete phoneme.</a:t>
                </a:r>
              </a:p>
              <a:p>
                <a:pPr lvl="1"/>
                <a:r>
                  <a:rPr lang="en-US" dirty="0"/>
                  <a:t>Usually, a phoneme will span several frames</a:t>
                </a:r>
              </a:p>
              <a:p>
                <a:pPr lvl="1"/>
                <a:r>
                  <a:rPr lang="en-US" dirty="0"/>
                  <a:t>Therefore, we need to concatenate (i.e., combine) neighboring (previous + future) frames for the training.</a:t>
                </a:r>
              </a:p>
              <a:p>
                <a:pPr lvl="1"/>
                <a:r>
                  <a:rPr lang="en-US" dirty="0"/>
                  <a:t>For instance, we can concatenate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frames to get the new input for the neural network.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568C4-4F17-EF90-CD98-EDF3B4356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3658"/>
                <a:ext cx="4771611" cy="4963305"/>
              </a:xfrm>
              <a:blipFill>
                <a:blip r:embed="rId2"/>
                <a:stretch>
                  <a:fillRect l="-1149" t="-1229" r="-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4A67E1F-B93F-91CC-E6B5-9D88F1691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178" y="1213658"/>
            <a:ext cx="2789162" cy="4740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5C1DE-3F30-4D7A-8206-2EC2549EBC35}"/>
              </a:ext>
            </a:extLst>
          </p:cNvPr>
          <p:cNvSpPr txBox="1"/>
          <p:nvPr/>
        </p:nvSpPr>
        <p:spPr>
          <a:xfrm>
            <a:off x="7687734" y="121365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180722111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71DE-DCB4-4EB1-AFE6-2351C589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0749E3-E2B7-49D5-808A-F22946828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12134"/>
              </p:ext>
            </p:extLst>
          </p:nvPr>
        </p:nvGraphicFramePr>
        <p:xfrm>
          <a:off x="628650" y="1214438"/>
          <a:ext cx="78595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809708825"/>
                    </a:ext>
                  </a:extLst>
                </a:gridCol>
                <a:gridCol w="990854">
                  <a:extLst>
                    <a:ext uri="{9D8B030D-6E8A-4147-A177-3AD203B41FA5}">
                      <a16:colId xmlns:a16="http://schemas.microsoft.com/office/drawing/2014/main" val="2193966665"/>
                    </a:ext>
                  </a:extLst>
                </a:gridCol>
                <a:gridCol w="2761149">
                  <a:extLst>
                    <a:ext uri="{9D8B030D-6E8A-4147-A177-3AD203B41FA5}">
                      <a16:colId xmlns:a16="http://schemas.microsoft.com/office/drawing/2014/main" val="4266270311"/>
                    </a:ext>
                  </a:extLst>
                </a:gridCol>
                <a:gridCol w="1509141">
                  <a:extLst>
                    <a:ext uri="{9D8B030D-6E8A-4147-A177-3AD203B41FA5}">
                      <a16:colId xmlns:a16="http://schemas.microsoft.com/office/drawing/2014/main" val="290018591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04116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7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15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6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Concat</a:t>
                      </a:r>
                      <a:r>
                        <a:rPr lang="en-US" dirty="0"/>
                        <a:t> n frames, add layers, increase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~30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4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&gt;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Batchnorm</a:t>
                      </a:r>
                      <a:r>
                        <a:rPr lang="en-US" dirty="0"/>
                        <a:t>, 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08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/>
                        <a:t>&gt; 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Sequence-labeling (RNN)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3~4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0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02033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0F5D-1BE2-40EF-878B-1E62B110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92CE-4B41-4424-BF80-824CD326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https://colab.research.google.com/drive/1P8IZaySD9a2bu6kka2hZZxBbuZUk0W-h?usp=sharing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99233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35554</TotalTime>
  <Words>366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Aharoni</vt:lpstr>
      <vt:lpstr>Arial</vt:lpstr>
      <vt:lpstr>Calibri</vt:lpstr>
      <vt:lpstr>Calibri Light</vt:lpstr>
      <vt:lpstr>Cambria Math</vt:lpstr>
      <vt:lpstr>Wingdings</vt:lpstr>
      <vt:lpstr>Office Theme</vt:lpstr>
      <vt:lpstr>Course Project 2: Phoneme Classification</vt:lpstr>
      <vt:lpstr>Course Project 2: Phoneme Classification</vt:lpstr>
      <vt:lpstr>Data Preprocessing</vt:lpstr>
      <vt:lpstr>Task Introduction</vt:lpstr>
      <vt:lpstr>Dataset</vt:lpstr>
      <vt:lpstr>Concatenate Multiple Frames</vt:lpstr>
      <vt:lpstr>Grading</vt:lpstr>
      <vt:lpstr>Colab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195</cp:revision>
  <cp:lastPrinted>2022-02-11T16:43:52Z</cp:lastPrinted>
  <dcterms:created xsi:type="dcterms:W3CDTF">2021-08-26T23:31:47Z</dcterms:created>
  <dcterms:modified xsi:type="dcterms:W3CDTF">2023-09-28T02:46:04Z</dcterms:modified>
</cp:coreProperties>
</file>