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70" r:id="rId14"/>
    <p:sldId id="274" r:id="rId15"/>
    <p:sldId id="275" r:id="rId16"/>
    <p:sldId id="266" r:id="rId17"/>
    <p:sldId id="267" r:id="rId18"/>
    <p:sldId id="268" r:id="rId19"/>
    <p:sldId id="269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978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1: Introduction of Deep Learning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r>
              <a:rPr lang="en-US" altLang="zh-CN" sz="1000" dirty="0"/>
              <a:t>Some materials in this lecture are from Dr. Hung-Yi Lee’s Machine Learning 2022 Spring course.  https://speech.ee.ntu.edu.tw/~hylee/ml/2022-spring.php</a:t>
            </a:r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6FF3-B26C-4206-A502-AE26C396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FAC6-A5A8-4638-AB3E-681A0997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Self-supervised learning idea is similar to </a:t>
            </a:r>
            <a:r>
              <a:rPr lang="en-US" b="1" dirty="0"/>
              <a:t>operating systems</a:t>
            </a:r>
            <a:r>
              <a:rPr lang="en-US" dirty="0"/>
              <a:t> and </a:t>
            </a:r>
            <a:r>
              <a:rPr lang="en-US" b="1" dirty="0"/>
              <a:t>applications.</a:t>
            </a:r>
          </a:p>
          <a:p>
            <a:pPr lvl="1"/>
            <a:r>
              <a:rPr lang="en-US" dirty="0"/>
              <a:t>Pre-trained Model -&gt; Operating system (foundation)</a:t>
            </a:r>
          </a:p>
          <a:p>
            <a:pPr lvl="1"/>
            <a:r>
              <a:rPr lang="en-US" dirty="0"/>
              <a:t>Downstream Tasks -&gt; Applications (based on the foundation)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92A51-46B0-453C-97C5-75B87A11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18" y="2709298"/>
            <a:ext cx="7066041" cy="34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49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B45C-C7CB-4EEC-AEF0-4C9E2E8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0DFF-2922-4631-AB44-36713928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gains attention in recent development</a:t>
            </a:r>
          </a:p>
          <a:p>
            <a:pPr lvl="1"/>
            <a:r>
              <a:rPr lang="en-US" dirty="0"/>
              <a:t>Alpha Go and Alpha Go Zero beat top human players in the game of Go.</a:t>
            </a:r>
          </a:p>
          <a:p>
            <a:pPr lvl="1"/>
            <a:r>
              <a:rPr lang="en-US" dirty="0"/>
              <a:t>These robots are trained with Reinforcement Learning.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9CD95-1748-4EFE-91FC-C271039F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64430"/>
            <a:ext cx="6288617" cy="41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86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25DC-C0F9-4173-B39C-C90E8773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V.S.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429C-AE1E-4242-B9D5-C805C8EB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3657"/>
            <a:ext cx="7886700" cy="4963305"/>
          </a:xfrm>
        </p:spPr>
        <p:txBody>
          <a:bodyPr/>
          <a:lstStyle/>
          <a:p>
            <a:r>
              <a:rPr lang="en-US" dirty="0"/>
              <a:t>Supervised Learning:</a:t>
            </a:r>
          </a:p>
          <a:p>
            <a:pPr lvl="1"/>
            <a:r>
              <a:rPr lang="en-US" dirty="0"/>
              <a:t>The machine needs an input and will find the output. </a:t>
            </a:r>
          </a:p>
          <a:p>
            <a:pPr lvl="1"/>
            <a:r>
              <a:rPr lang="en-US" dirty="0"/>
              <a:t>For instance, in the game of Go, the machine is given the current positions of black and white stones, the output should be the next move.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The machine does not need input &amp; output pairs during the training. It will find the optimal policy (i.e., a series of actions) via trial-and-error.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need to define a reward to specify the training objective.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53D9-6D5B-4E29-8351-9232A070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454943"/>
            <a:ext cx="6543676" cy="1361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E8B9B-A6BA-4AF0-8E49-85C44ACE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19" y="4550998"/>
            <a:ext cx="5001157" cy="1012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C81460-5976-4668-99B0-420D7D9C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19" y="5894918"/>
            <a:ext cx="7582958" cy="5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13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0089-96EC-47F5-9552-E5DD134C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Recent Reinforcement Learning Example: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2648-B065-43E9-A4F7-291EC2CB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deep learning model (i.e., a function) that can interact with humans in a conversational way. 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 can answer questions, challenge incorrect premises, debug codes, write articles in different languages, etc. (try it by yourself: https://chat.openai.com/auth/login)</a:t>
            </a:r>
          </a:p>
          <a:p>
            <a:pPr lvl="1"/>
            <a:r>
              <a:rPr lang="en-US" dirty="0"/>
              <a:t>Method: Supervised Learning + Reinforcement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74E63-A087-4196-93AD-EB9BFF96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7" y="3358202"/>
            <a:ext cx="2395894" cy="312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5B092-C40E-41D1-9E08-64116B1E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88" y="3429000"/>
            <a:ext cx="5119384" cy="2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11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0691-EF1A-4459-8F50-E4960037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Generative Adversarial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B45E-D254-49D6-986E-F8908155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learning, to learn a function, you need to provide both input and output pairs.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generative adversarial network</a:t>
            </a:r>
            <a:r>
              <a:rPr lang="en-US" dirty="0"/>
              <a:t>, you only need to collect input and output samples (they don’t need to be pairs).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77654-8146-4282-A741-AEFB34BF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03" y="1830803"/>
            <a:ext cx="2877393" cy="865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20E35-DA2E-4BB3-B1E2-0CFC2456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17" y="3313006"/>
            <a:ext cx="4551764" cy="30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33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3882-041C-4696-BEDC-503515E5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Generative Adversarial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F610-DBC7-4EC7-A36C-69F0DD01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Unsupervised abstractive summarization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Unsupervised translation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Unsupervised audio to text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26AF2-4579-4C9E-B298-1CE13D6D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24" y="1858279"/>
            <a:ext cx="2556149" cy="1165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8B35A-4733-4DEF-ABD6-FB5D016B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47" y="3429000"/>
            <a:ext cx="3649041" cy="1398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0E3F4-9AC2-4162-8272-9BED7692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88" y="5286522"/>
            <a:ext cx="3147746" cy="12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86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57B4-660F-42D6-9DE0-82B414F6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89C8-010D-475B-BF0E-81EC5E7D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a method to find the function. </a:t>
            </a:r>
          </a:p>
          <a:p>
            <a:pPr lvl="1"/>
            <a:r>
              <a:rPr lang="en-US" dirty="0"/>
              <a:t>For instance, in the supervised learning, once the loss function is define, we can use the Gradient Descent to find parameters that makes the loss function minimal.</a:t>
            </a:r>
          </a:p>
          <a:p>
            <a:pPr lvl="2"/>
            <a:r>
              <a:rPr lang="en-US" dirty="0"/>
              <a:t>If the gradient is negative, we increase the parameter values</a:t>
            </a:r>
          </a:p>
          <a:p>
            <a:pPr lvl="2"/>
            <a:r>
              <a:rPr lang="en-US" dirty="0"/>
              <a:t>If the gradient is positive, we decrease the parameter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1806F-2F05-4EE7-B202-176D32E6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57" y="3245208"/>
            <a:ext cx="6551083" cy="3247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5A3F-0B03-4256-89A9-BAFAC8211343}"/>
              </a:ext>
            </a:extLst>
          </p:cNvPr>
          <p:cNvSpPr txBox="1"/>
          <p:nvPr/>
        </p:nvSpPr>
        <p:spPr>
          <a:xfrm>
            <a:off x="7120467" y="6183490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16922969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E3C0-9E60-4B45-9025-9DA0562E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(Domain Adversarial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E29C-21F8-4CCC-B42A-DCBB7F5C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is a deep learning technology that can transfer the learned knowledge from one domain to another domain.</a:t>
            </a:r>
          </a:p>
          <a:p>
            <a:r>
              <a:rPr lang="en-US" dirty="0"/>
              <a:t>It has many applications. </a:t>
            </a:r>
          </a:p>
          <a:p>
            <a:pPr lvl="1"/>
            <a:r>
              <a:rPr lang="en-US" dirty="0"/>
              <a:t>For instance, if we have a machine that can distinguish “cats” and “dogs”, we can use transfer learning to make this machine distinguish “tigers” and “wolfs”.</a:t>
            </a:r>
          </a:p>
          <a:p>
            <a:pPr lvl="1"/>
            <a:r>
              <a:rPr lang="en-US" dirty="0"/>
              <a:t>Another example is to identify handwriting numbers.</a:t>
            </a:r>
          </a:p>
          <a:p>
            <a:pPr lvl="2"/>
            <a:r>
              <a:rPr lang="en-US" dirty="0"/>
              <a:t> If a machine can achieve high correct rate on identifying handwriting numbers with black and write background.</a:t>
            </a:r>
          </a:p>
          <a:p>
            <a:pPr lvl="2"/>
            <a:r>
              <a:rPr lang="en-US" dirty="0"/>
              <a:t>With transfer learning, it will also be able to identify handwriting numbers with a color background.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2480-203C-402D-9FF8-AEA27267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00" y="4527876"/>
            <a:ext cx="2891633" cy="1964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F5FD8-32E4-49EC-923C-0D6CF23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36" y="4527876"/>
            <a:ext cx="2377011" cy="19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36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C25A3B-8ED0-43D9-81C3-C231BE69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70" y="2137961"/>
            <a:ext cx="5224464" cy="1557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1D75-1670-477B-8183-FBB8394E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Deep/Machine Learning, humans define the program for learning</a:t>
            </a:r>
          </a:p>
          <a:p>
            <a:pPr lvl="1"/>
            <a:r>
              <a:rPr lang="en-US" dirty="0"/>
              <a:t>For instance, in the “Cats/Dogs distinguish” example the machine is provided will labeled images and the loss function, and we define the gradient descent algorithm to let the machine learn.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we design the learning algorithm, i.e., design a machine that knows how to learn new things.</a:t>
            </a:r>
          </a:p>
          <a:p>
            <a:pPr lvl="1"/>
            <a:r>
              <a:rPr lang="en-US" dirty="0"/>
              <a:t>Meta learning tries to find a program that can design program for learning.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97396-0954-4397-834F-02ED351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Learning = Learn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7CCE-A386-4312-8F60-660AFD60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79" y="4502909"/>
            <a:ext cx="5716588" cy="16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49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43A3-F4AB-40D6-8B17-E756AF59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Life-Long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6309-8388-48A2-81C0-80BE2A7E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Life-long learning is continuously let a machine to learn different tasks.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EAF18-CBE0-47EF-ACE9-8C7A6A8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102644"/>
            <a:ext cx="7684840" cy="32284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D0056-A623-4359-8F1F-694FE841A6FC}"/>
              </a:ext>
            </a:extLst>
          </p:cNvPr>
          <p:cNvSpPr/>
          <p:nvPr/>
        </p:nvSpPr>
        <p:spPr>
          <a:xfrm>
            <a:off x="6629400" y="3191934"/>
            <a:ext cx="1885949" cy="1786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t's Like It Never Happened: A 'Terminator' Dossier : NPR">
            <a:extLst>
              <a:ext uri="{FF2B5EF4-FFF2-40B4-BE49-F238E27FC236}">
                <a16:creationId xmlns:a16="http://schemas.microsoft.com/office/drawing/2014/main" id="{FF510329-408F-49A7-945A-42768F93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1" y="3311283"/>
            <a:ext cx="2216150" cy="12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852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3341-6EC5-4655-A110-107D3B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= Looking for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E99D-AD96-4994-AB19-0673F404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Input: sound wave signal; Output: text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 Recognition</a:t>
            </a:r>
          </a:p>
          <a:p>
            <a:pPr lvl="1"/>
            <a:r>
              <a:rPr lang="en-US" dirty="0"/>
              <a:t>Input: image; output: the class of objects in the image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Playing the game of Go</a:t>
            </a:r>
          </a:p>
          <a:p>
            <a:pPr lvl="1"/>
            <a:r>
              <a:rPr lang="en-US" dirty="0"/>
              <a:t>Input: stone positions; output: next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FD684-287C-4F90-9AF6-35A0C341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71" y="1936748"/>
            <a:ext cx="610552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6BA23-7AD0-4DE0-B3AE-139C247E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5" y="3550958"/>
            <a:ext cx="481012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BD8D7-2D3F-4C76-B829-20F793DA1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171" y="5413515"/>
            <a:ext cx="6477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29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F7B5-CDA3-42B0-9D96-768BBD3F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4248-D596-47A4-B675-85AE3F19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="1" dirty="0"/>
              <a:t> Two MAIN </a:t>
            </a:r>
            <a:r>
              <a:rPr lang="en-US" dirty="0"/>
              <a:t>types of functions</a:t>
            </a:r>
          </a:p>
          <a:p>
            <a:pPr lvl="1"/>
            <a:r>
              <a:rPr lang="en-US" b="1" dirty="0"/>
              <a:t>Regression</a:t>
            </a:r>
            <a:r>
              <a:rPr lang="en-US" dirty="0"/>
              <a:t>: The function outputs a scalar.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Classification</a:t>
            </a:r>
            <a:r>
              <a:rPr lang="en-US" dirty="0"/>
              <a:t>: Given options (i.e., classes), the function outputs the correct 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9C72E-7AF2-406F-8095-FA2B4D0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171700"/>
            <a:ext cx="645795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380A9-B95C-490E-B0FB-165D0E2A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4673072"/>
            <a:ext cx="656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75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F597-040B-4600-A602-4C985194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B0E9-47B3-4E7C-B985-737A7412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4963305"/>
          </a:xfrm>
        </p:spPr>
        <p:txBody>
          <a:bodyPr/>
          <a:lstStyle/>
          <a:p>
            <a:r>
              <a:rPr lang="en-US" b="1" dirty="0"/>
              <a:t>Generative</a:t>
            </a:r>
            <a:r>
              <a:rPr lang="en-US" dirty="0"/>
              <a:t>: the function generates text or images with the provided sequence (e.g., speech, text). </a:t>
            </a:r>
          </a:p>
          <a:p>
            <a:pPr lvl="1"/>
            <a:r>
              <a:rPr lang="en-US" dirty="0"/>
              <a:t>Machine Translation (provide text and the function translates the text into another language).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Image Generation (provide a description of image, the function generates the image).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BCE32F-6E3E-4B5B-B4C4-AB303E5FE08B}"/>
              </a:ext>
            </a:extLst>
          </p:cNvPr>
          <p:cNvGrpSpPr/>
          <p:nvPr/>
        </p:nvGrpSpPr>
        <p:grpSpPr>
          <a:xfrm>
            <a:off x="1591734" y="4844130"/>
            <a:ext cx="6536875" cy="1600423"/>
            <a:chOff x="1591734" y="4844130"/>
            <a:chExt cx="6536875" cy="16004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72BF64-8F1C-4FA0-BA20-A4323A9B8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395" y="4959895"/>
              <a:ext cx="1495634" cy="12003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4527E8-E2DD-46C8-BA1E-6BAA5C1AFE91}"/>
                </a:ext>
              </a:extLst>
            </p:cNvPr>
            <p:cNvSpPr txBox="1"/>
            <p:nvPr/>
          </p:nvSpPr>
          <p:spPr>
            <a:xfrm>
              <a:off x="1591734" y="5315744"/>
              <a:ext cx="2028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girl with red eyes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03EB4BD-E28D-429F-893C-AF6F4746D10E}"/>
                </a:ext>
              </a:extLst>
            </p:cNvPr>
            <p:cNvSpPr/>
            <p:nvPr/>
          </p:nvSpPr>
          <p:spPr>
            <a:xfrm>
              <a:off x="3757567" y="5403043"/>
              <a:ext cx="431800" cy="194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AFEB94-90FC-45DC-A9C6-E10DDC113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5923" y="4844130"/>
              <a:ext cx="1152686" cy="1600423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3E2E62D-F68C-41CA-B5F3-E2E12E04AA00}"/>
                </a:ext>
              </a:extLst>
            </p:cNvPr>
            <p:cNvSpPr/>
            <p:nvPr/>
          </p:nvSpPr>
          <p:spPr>
            <a:xfrm>
              <a:off x="6179061" y="5449607"/>
              <a:ext cx="431800" cy="194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9C92E1-10B1-43F3-A3DC-284889EEBE7D}"/>
              </a:ext>
            </a:extLst>
          </p:cNvPr>
          <p:cNvGrpSpPr/>
          <p:nvPr/>
        </p:nvGrpSpPr>
        <p:grpSpPr>
          <a:xfrm>
            <a:off x="1591734" y="2737492"/>
            <a:ext cx="6578747" cy="1200318"/>
            <a:chOff x="1591734" y="2737492"/>
            <a:chExt cx="6578747" cy="1200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6F8340-78EE-4623-A313-5DB9CA404E22}"/>
                </a:ext>
              </a:extLst>
            </p:cNvPr>
            <p:cNvSpPr txBox="1"/>
            <p:nvPr/>
          </p:nvSpPr>
          <p:spPr>
            <a:xfrm>
              <a:off x="1591734" y="3152985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Good Morning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C4DE779-0B0A-44C4-9E92-D62CC0F855CB}"/>
                </a:ext>
              </a:extLst>
            </p:cNvPr>
            <p:cNvSpPr/>
            <p:nvPr/>
          </p:nvSpPr>
          <p:spPr>
            <a:xfrm>
              <a:off x="3276600" y="3259667"/>
              <a:ext cx="431800" cy="194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BFDFD0F-88AD-4AAB-90FA-A137BF6B9A81}"/>
                </a:ext>
              </a:extLst>
            </p:cNvPr>
            <p:cNvSpPr/>
            <p:nvPr/>
          </p:nvSpPr>
          <p:spPr>
            <a:xfrm>
              <a:off x="6179061" y="3259667"/>
              <a:ext cx="431800" cy="194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83C4B3-9C6F-4CC1-A48A-11887C77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262" y="2737492"/>
              <a:ext cx="1495634" cy="1200318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DF2A19B-C3A5-44E5-BF91-93094587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881" y="3188888"/>
              <a:ext cx="1244600" cy="297525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1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Unicode MS"/>
                  <a:ea typeface="inherit"/>
                </a:rPr>
                <a:t>おはよう</a:t>
              </a:r>
              <a:r>
                <a:rPr kumimoji="0" lang="ja-JP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107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AB18-E540-475E-BFBC-502DA73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DEDA-D0FE-4070-9F78-ECE6D211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Muti</a:t>
            </a:r>
            <a:r>
              <a:rPr lang="en-US" b="1" dirty="0"/>
              <a:t>-class Classification</a:t>
            </a:r>
            <a:r>
              <a:rPr lang="en-US" dirty="0"/>
              <a:t>: Given </a:t>
            </a:r>
            <a:r>
              <a:rPr lang="en-US" dirty="0" err="1"/>
              <a:t>mutilple</a:t>
            </a:r>
            <a:r>
              <a:rPr lang="en-US" dirty="0"/>
              <a:t> options (i.e., classes), the function outputs the correct one.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E33C9-5CE7-4B5B-8F9B-5AB0BD7D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6" y="2082685"/>
            <a:ext cx="6981825" cy="37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31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0E2A-938C-45FC-9C6B-1D4681C7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9112-6FA5-4366-8F27-10CABCF2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tell the machine what kind of function that we are looking for?</a:t>
            </a:r>
          </a:p>
          <a:p>
            <a:pPr lvl="1"/>
            <a:r>
              <a:rPr lang="en-US" b="1" dirty="0"/>
              <a:t>Supervised Learning</a:t>
            </a:r>
            <a:r>
              <a:rPr lang="en-US" dirty="0"/>
              <a:t>: you let the machine know example inputs and outputs, and the machine will find the relationship between inputs and outputs, i.e., find the function.</a:t>
            </a:r>
          </a:p>
          <a:p>
            <a:r>
              <a:rPr lang="en-US" dirty="0"/>
              <a:t>For instance, you want to find a function that can distinguish cats/dogs from images.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So the input is a image (may contain or not contain cats/dogs) and the output is “Cat” or “Dog”.</a:t>
            </a:r>
          </a:p>
          <a:p>
            <a:pPr lvl="1"/>
            <a:r>
              <a:rPr lang="en-US" dirty="0"/>
              <a:t>You need to collect many examples (i.e., input &amp; output pairs) to train this function. The collect of examples is called </a:t>
            </a:r>
            <a:r>
              <a:rPr lang="en-US" b="1" dirty="0"/>
              <a:t>Labelled Data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B7B40-E99B-446E-961F-EB1D82A6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05" y="2745905"/>
            <a:ext cx="4031987" cy="1095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A98E2-5CF9-452B-9F0A-C807496B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004" y="5010834"/>
            <a:ext cx="4369991" cy="18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3854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F0E5-EEBD-47EB-9A2E-C5C30542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0DE8-3242-4979-80A1-67E65009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evaluate the function’s performance during the training, you need a </a:t>
            </a:r>
            <a:r>
              <a:rPr lang="en-US" b="1" dirty="0"/>
              <a:t>loss 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Loss function measures the </a:t>
            </a:r>
            <a:r>
              <a:rPr lang="en-US" b="1" dirty="0"/>
              <a:t>distance</a:t>
            </a:r>
            <a:r>
              <a:rPr lang="en-US" dirty="0"/>
              <a:t> from the current output to the correct output.</a:t>
            </a:r>
          </a:p>
          <a:p>
            <a:r>
              <a:rPr lang="en-US" dirty="0"/>
              <a:t>For instance, in the previous “Cat/Dog Distinguish”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D6466-B4BB-4E95-8FB9-8D6466A3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4" y="2977591"/>
            <a:ext cx="7083425" cy="166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541A5-9955-4A08-942D-283AA5D9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69" y="4771559"/>
            <a:ext cx="4369991" cy="18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3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844A-8DD3-42AD-87AC-5DF86E55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37C37-12DE-4296-9475-0FEDE83C9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another example, if the output is: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the Loss is 0% since all estimations are correct.</a:t>
                </a:r>
              </a:p>
              <a:p>
                <a:r>
                  <a:rPr lang="en-US" dirty="0"/>
                  <a:t>Supervised training will find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with the </a:t>
                </a:r>
                <a:r>
                  <a:rPr lang="en-US" b="1" dirty="0"/>
                  <a:t>lowest</a:t>
                </a:r>
                <a:r>
                  <a:rPr lang="en-US" dirty="0"/>
                  <a:t> loss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37C37-12DE-4296-9475-0FEDE83C9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3001E6-03A7-44FF-9181-3E00847A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3" y="1584657"/>
            <a:ext cx="6305551" cy="152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C8800-E401-40A6-8B46-813310D7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3" y="3170375"/>
            <a:ext cx="4369991" cy="18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7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73F2-C76D-491F-9B41-98B10DE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C9C2-4B0A-4D0F-8C5C-1291A8FE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needs labeled data.</a:t>
            </a:r>
          </a:p>
          <a:p>
            <a:pPr lvl="1"/>
            <a:r>
              <a:rPr lang="en-US" dirty="0"/>
              <a:t>It is not efficient to collect data for each task.</a:t>
            </a:r>
          </a:p>
          <a:p>
            <a:r>
              <a:rPr lang="en-US" b="1" dirty="0"/>
              <a:t>Self-supervised learning </a:t>
            </a:r>
            <a:r>
              <a:rPr lang="en-US" dirty="0"/>
              <a:t>trains a function (i.e., a neural network) to learn one part of the input from another part of the input.</a:t>
            </a:r>
          </a:p>
          <a:p>
            <a:pPr lvl="1"/>
            <a:r>
              <a:rPr lang="en-US" dirty="0"/>
              <a:t>It is also called the pretext learning</a:t>
            </a:r>
          </a:p>
          <a:p>
            <a:pPr lvl="1"/>
            <a:r>
              <a:rPr lang="en-US" dirty="0"/>
              <a:t>For instance, train a model using unlabeled images to develop a general purpose knowledge (pre-train):</a:t>
            </a:r>
          </a:p>
          <a:p>
            <a:pPr lvl="1"/>
            <a:r>
              <a:rPr lang="en-US" dirty="0"/>
              <a:t>Then use a small amount of labeled data to solve the downstream tasks (fine-tune)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7ECCF-DA17-433F-AFD2-D8738C1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95" y="3948918"/>
            <a:ext cx="2758009" cy="272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5D75A-37CC-4B7B-9FB0-DF7CDC2B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80" y="3766927"/>
            <a:ext cx="4141554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78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33666</TotalTime>
  <Words>1127</Words>
  <Application>Microsoft Office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DengXian</vt:lpstr>
      <vt:lpstr>inherit</vt:lpstr>
      <vt:lpstr>Yu Gothic</vt:lpstr>
      <vt:lpstr>Aharoni</vt:lpstr>
      <vt:lpstr>Arial</vt:lpstr>
      <vt:lpstr>Calibri</vt:lpstr>
      <vt:lpstr>Calibri Light</vt:lpstr>
      <vt:lpstr>Cambria Math</vt:lpstr>
      <vt:lpstr>Office Theme</vt:lpstr>
      <vt:lpstr>Lecture 1: Introduction of Deep Learning</vt:lpstr>
      <vt:lpstr>Machine Learning = Looking for Function</vt:lpstr>
      <vt:lpstr>Different Types of Functions</vt:lpstr>
      <vt:lpstr>Different Types of Functions</vt:lpstr>
      <vt:lpstr>Different Types of Functions</vt:lpstr>
      <vt:lpstr>Supervised Learning</vt:lpstr>
      <vt:lpstr>Supervised Learning (Continued)</vt:lpstr>
      <vt:lpstr>Supervised Learning (Continued)</vt:lpstr>
      <vt:lpstr>Self-Supervised Learning</vt:lpstr>
      <vt:lpstr>Self-Supervised Learning</vt:lpstr>
      <vt:lpstr>Reinforcement Learning</vt:lpstr>
      <vt:lpstr>Supervised V.S. Reinforcement</vt:lpstr>
      <vt:lpstr>A Recent Reinforcement Learning Example: ChatGPT</vt:lpstr>
      <vt:lpstr>Unsupervised Learning: Generative Adversarial Network</vt:lpstr>
      <vt:lpstr>Unsupervised Learning: Generative Adversarial Network</vt:lpstr>
      <vt:lpstr>Gradient Descent</vt:lpstr>
      <vt:lpstr>Transfer Learning (Domain Adversarial Learning)</vt:lpstr>
      <vt:lpstr>Meta Learning = Learn to Learn</vt:lpstr>
      <vt:lpstr>Life-Long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157</cp:revision>
  <cp:lastPrinted>2022-02-11T16:43:52Z</cp:lastPrinted>
  <dcterms:created xsi:type="dcterms:W3CDTF">2021-08-26T23:31:47Z</dcterms:created>
  <dcterms:modified xsi:type="dcterms:W3CDTF">2023-09-06T17:35:08Z</dcterms:modified>
</cp:coreProperties>
</file>