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024" r:id="rId3"/>
    <p:sldId id="1979" r:id="rId4"/>
    <p:sldId id="261" r:id="rId5"/>
    <p:sldId id="259" r:id="rId6"/>
    <p:sldId id="262" r:id="rId7"/>
    <p:sldId id="260" r:id="rId8"/>
    <p:sldId id="2027" r:id="rId9"/>
    <p:sldId id="1984" r:id="rId10"/>
    <p:sldId id="1988" r:id="rId11"/>
    <p:sldId id="264" r:id="rId12"/>
    <p:sldId id="263" r:id="rId13"/>
    <p:sldId id="265" r:id="rId14"/>
    <p:sldId id="2017" r:id="rId15"/>
    <p:sldId id="2028" r:id="rId16"/>
    <p:sldId id="2019" r:id="rId17"/>
    <p:sldId id="2029" r:id="rId18"/>
    <p:sldId id="268" r:id="rId19"/>
    <p:sldId id="1987" r:id="rId20"/>
    <p:sldId id="270" r:id="rId21"/>
    <p:sldId id="591" r:id="rId22"/>
    <p:sldId id="1599" r:id="rId23"/>
    <p:sldId id="271" r:id="rId24"/>
    <p:sldId id="448" r:id="rId25"/>
    <p:sldId id="273" r:id="rId26"/>
    <p:sldId id="1955" r:id="rId27"/>
    <p:sldId id="626" r:id="rId28"/>
    <p:sldId id="609" r:id="rId29"/>
    <p:sldId id="624" r:id="rId3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3" d="100"/>
          <a:sy n="113" d="100"/>
        </p:scale>
        <p:origin x="978" y="84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Full?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FD5E6-1D4C-4574-A5FD-B73197860C4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86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85798-1D2B-4740-BC8C-66AA2615276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315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平凡的；普通的；乏味的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3B472-B66E-431C-811F-64FEA2AB6C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702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Still not guarantee reaching global minima, but give some hope ……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13B472-B66E-431C-811F-64FEA2AB6C5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29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F56118-AF50-43C1-92B1-68881F84737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Train a simpler model first, no optimization issue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30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Train a simpler model first, no optimization issue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4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978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919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the example of polynomial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8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nothing goes wrong in optimization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C2B2-C3F2-4E77-8A50-AC19EA56293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77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785798-1D2B-4740-BC8C-66AA2615276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41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4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4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0.png"/><Relationship Id="rId4" Type="http://schemas.openxmlformats.org/officeDocument/2006/relationships/image" Target="../media/image100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1.png"/><Relationship Id="rId15" Type="http://schemas.openxmlformats.org/officeDocument/2006/relationships/image" Target="../media/image2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00.png"/><Relationship Id="rId2" Type="http://schemas.openxmlformats.org/officeDocument/2006/relationships/image" Target="../media/image240.png"/><Relationship Id="rId16" Type="http://schemas.openxmlformats.org/officeDocument/2006/relationships/image" Target="../media/image3800.png"/><Relationship Id="rId20" Type="http://schemas.openxmlformats.org/officeDocument/2006/relationships/image" Target="../media/image4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00.png"/><Relationship Id="rId10" Type="http://schemas.openxmlformats.org/officeDocument/2006/relationships/image" Target="../media/image320.png"/><Relationship Id="rId19" Type="http://schemas.openxmlformats.org/officeDocument/2006/relationships/image" Target="../media/image4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Relationship Id="rId14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Lecture 3: Tips in Training a Model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24935-BD2F-4D86-8833-75EAFB1F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6A7C6-CD91-4665-9CAC-448F17D7F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8032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Gaining the insights from comparison 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Start from </a:t>
            </a:r>
            <a:r>
              <a:rPr lang="en-US" altLang="zh-TW" b="1" dirty="0">
                <a:solidFill>
                  <a:prstClr val="black"/>
                </a:solidFill>
              </a:rPr>
              <a:t>shallower</a:t>
            </a:r>
            <a:r>
              <a:rPr lang="en-US" altLang="zh-TW" dirty="0">
                <a:solidFill>
                  <a:prstClr val="black"/>
                </a:solidFill>
              </a:rPr>
              <a:t> networks (i.e., small numbers of layers and neurons), which are easier to optimize. 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If deeper networks do not obtain smaller loss on </a:t>
            </a:r>
            <a:r>
              <a:rPr lang="en-US" altLang="zh-TW" b="1" dirty="0">
                <a:solidFill>
                  <a:prstClr val="black"/>
                </a:solidFill>
              </a:rPr>
              <a:t>training data</a:t>
            </a:r>
            <a:r>
              <a:rPr lang="en-US" altLang="zh-TW" dirty="0">
                <a:solidFill>
                  <a:prstClr val="black"/>
                </a:solidFill>
              </a:rPr>
              <a:t>,  then there is </a:t>
            </a:r>
            <a:r>
              <a:rPr lang="en-US" altLang="zh-TW" b="1" dirty="0">
                <a:solidFill>
                  <a:prstClr val="black"/>
                </a:solidFill>
              </a:rPr>
              <a:t>optimization issue</a:t>
            </a:r>
            <a:r>
              <a:rPr lang="en-US" altLang="zh-TW" dirty="0">
                <a:solidFill>
                  <a:prstClr val="black"/>
                </a:solidFill>
              </a:rPr>
              <a:t>. 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For example: 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prstClr val="black"/>
                </a:solidFill>
              </a:rPr>
              <a:t>Solution: More powerful optimization technology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33975F-06C7-4CAF-A57A-C9B5FD087FDC}"/>
              </a:ext>
            </a:extLst>
          </p:cNvPr>
          <p:cNvSpPr txBox="1"/>
          <p:nvPr/>
        </p:nvSpPr>
        <p:spPr>
          <a:xfrm>
            <a:off x="5225261" y="152047"/>
            <a:ext cx="381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Ref: http://arxiv.org/abs/1512.03385</a:t>
            </a:r>
            <a:endParaRPr lang="en-US" altLang="zh-TW" sz="18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graphicFrame>
        <p:nvGraphicFramePr>
          <p:cNvPr id="14" name="表格 5">
            <a:extLst>
              <a:ext uri="{FF2B5EF4-FFF2-40B4-BE49-F238E27FC236}">
                <a16:creationId xmlns:a16="http://schemas.microsoft.com/office/drawing/2014/main" id="{C0386AD0-F477-40D2-87CC-B97EF1E5C5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7150" y="4174145"/>
          <a:ext cx="810969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659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  <a:gridCol w="1262208">
                  <a:extLst>
                    <a:ext uri="{9D8B030D-6E8A-4147-A177-3AD203B41FA5}">
                      <a16:colId xmlns:a16="http://schemas.microsoft.com/office/drawing/2014/main" val="2903997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 layer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0.34k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7BA41597-A248-4A5F-B129-DB92351BACA3}"/>
              </a:ext>
            </a:extLst>
          </p:cNvPr>
          <p:cNvSpPr/>
          <p:nvPr/>
        </p:nvSpPr>
        <p:spPr>
          <a:xfrm>
            <a:off x="7402286" y="4174145"/>
            <a:ext cx="1224563" cy="914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52842-F259-4D8D-A785-08F60EF433D5}"/>
              </a:ext>
            </a:extLst>
          </p:cNvPr>
          <p:cNvSpPr txBox="1"/>
          <p:nvPr/>
        </p:nvSpPr>
        <p:spPr>
          <a:xfrm>
            <a:off x="6654801" y="3587899"/>
            <a:ext cx="2294731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6069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29FB-152D-4321-9064-500556F1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 in Training a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B3A826-6A49-470B-ABF9-7746B6AE4BE4}"/>
              </a:ext>
            </a:extLst>
          </p:cNvPr>
          <p:cNvSpPr/>
          <p:nvPr/>
        </p:nvSpPr>
        <p:spPr>
          <a:xfrm>
            <a:off x="3289299" y="1213658"/>
            <a:ext cx="2226734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 on training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893C47-9448-4031-AD48-AB6D79B8D692}"/>
              </a:ext>
            </a:extLst>
          </p:cNvPr>
          <p:cNvCxnSpPr>
            <a:stCxn id="4" idx="2"/>
          </p:cNvCxnSpPr>
          <p:nvPr/>
        </p:nvCxnSpPr>
        <p:spPr>
          <a:xfrm flipH="1">
            <a:off x="3437467" y="1763991"/>
            <a:ext cx="965199" cy="581276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53807-452A-4938-8670-4E273FF94760}"/>
              </a:ext>
            </a:extLst>
          </p:cNvPr>
          <p:cNvSpPr/>
          <p:nvPr/>
        </p:nvSpPr>
        <p:spPr>
          <a:xfrm>
            <a:off x="2523062" y="235049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B494F4-4C29-48B0-98A0-AEF50F4614CF}"/>
              </a:ext>
            </a:extLst>
          </p:cNvPr>
          <p:cNvSpPr/>
          <p:nvPr/>
        </p:nvSpPr>
        <p:spPr>
          <a:xfrm>
            <a:off x="5130795" y="235049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58E414-FD6F-4F15-BF85-54410043152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402666" y="1763991"/>
            <a:ext cx="1409697" cy="5865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47B84A-6031-4049-821E-FD97613D131B}"/>
              </a:ext>
            </a:extLst>
          </p:cNvPr>
          <p:cNvSpPr txBox="1"/>
          <p:nvPr/>
        </p:nvSpPr>
        <p:spPr>
          <a:xfrm>
            <a:off x="909818" y="244099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FFEC3-817F-4309-9F47-A1A9C99AE8BD}"/>
              </a:ext>
            </a:extLst>
          </p:cNvPr>
          <p:cNvSpPr txBox="1"/>
          <p:nvPr/>
        </p:nvSpPr>
        <p:spPr>
          <a:xfrm>
            <a:off x="6870351" y="244099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FBDAE2-9618-451B-A065-D8162F57E5A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172038" y="2900832"/>
            <a:ext cx="1032592" cy="5865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404C14-1FFC-41FF-B450-5077EAF27C33}"/>
              </a:ext>
            </a:extLst>
          </p:cNvPr>
          <p:cNvSpPr/>
          <p:nvPr/>
        </p:nvSpPr>
        <p:spPr>
          <a:xfrm>
            <a:off x="1291501" y="3487340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Bias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A5529F-C71F-4090-A4FF-EF00BADCF6BE}"/>
              </a:ext>
            </a:extLst>
          </p:cNvPr>
          <p:cNvSpPr/>
          <p:nvPr/>
        </p:nvSpPr>
        <p:spPr>
          <a:xfrm>
            <a:off x="3279056" y="3490411"/>
            <a:ext cx="1794591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 Issue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91F493-02EA-4CB6-9C09-3C3ECDC44A0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3204630" y="2900832"/>
            <a:ext cx="971722" cy="589579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EA9DE-C33A-4332-B157-01971E05B8F7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812363" y="2900832"/>
            <a:ext cx="939625" cy="596505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27A6D0-33A2-44B3-A946-68D547D6F7F0}"/>
              </a:ext>
            </a:extLst>
          </p:cNvPr>
          <p:cNvSpPr/>
          <p:nvPr/>
        </p:nvSpPr>
        <p:spPr>
          <a:xfrm>
            <a:off x="5854692" y="3497337"/>
            <a:ext cx="1794591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 on testing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694B9-A63D-4040-8E63-457C300C5497}"/>
              </a:ext>
            </a:extLst>
          </p:cNvPr>
          <p:cNvCxnSpPr>
            <a:cxnSpLocks/>
          </p:cNvCxnSpPr>
          <p:nvPr/>
        </p:nvCxnSpPr>
        <p:spPr>
          <a:xfrm>
            <a:off x="2011013" y="4047670"/>
            <a:ext cx="0" cy="515863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39D6D5-13EA-456C-9B82-D98D9A2E6E69}"/>
              </a:ext>
            </a:extLst>
          </p:cNvPr>
          <p:cNvSpPr/>
          <p:nvPr/>
        </p:nvSpPr>
        <p:spPr>
          <a:xfrm>
            <a:off x="628649" y="4563533"/>
            <a:ext cx="2425366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your model more complex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5BC4D7-D160-4A1D-B301-5E93820D281E}"/>
              </a:ext>
            </a:extLst>
          </p:cNvPr>
          <p:cNvCxnSpPr>
            <a:cxnSpLocks/>
          </p:cNvCxnSpPr>
          <p:nvPr/>
        </p:nvCxnSpPr>
        <p:spPr>
          <a:xfrm>
            <a:off x="4185012" y="4047670"/>
            <a:ext cx="0" cy="515863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181FEF1-86E4-4438-8D33-439101F5958E}"/>
              </a:ext>
            </a:extLst>
          </p:cNvPr>
          <p:cNvSpPr/>
          <p:nvPr/>
        </p:nvSpPr>
        <p:spPr>
          <a:xfrm>
            <a:off x="3223696" y="4563533"/>
            <a:ext cx="2425366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powerful optimization methods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B395A5-B4B7-4531-8C77-00257954469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15256" y="4047670"/>
            <a:ext cx="1332687" cy="50536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AF2368-9E72-4FA5-9484-6AF55F0954A3}"/>
              </a:ext>
            </a:extLst>
          </p:cNvPr>
          <p:cNvSpPr/>
          <p:nvPr/>
        </p:nvSpPr>
        <p:spPr>
          <a:xfrm>
            <a:off x="7566375" y="4553038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6D09B-0EB5-4C55-993C-960B8E5A0DFE}"/>
              </a:ext>
            </a:extLst>
          </p:cNvPr>
          <p:cNvSpPr txBox="1"/>
          <p:nvPr/>
        </p:nvSpPr>
        <p:spPr>
          <a:xfrm>
            <a:off x="5595653" y="418370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BCBDA-B6E9-4622-8106-6F597247664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692428" y="4047670"/>
            <a:ext cx="59560" cy="515863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D182A5-C16E-48AD-8129-B7B96B4C7839}"/>
              </a:ext>
            </a:extLst>
          </p:cNvPr>
          <p:cNvSpPr/>
          <p:nvPr/>
        </p:nvSpPr>
        <p:spPr>
          <a:xfrm>
            <a:off x="6010860" y="4563533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5F99D1-0A5B-447C-B515-BB895BA6E89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070420" y="5124361"/>
            <a:ext cx="622008" cy="3272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19BC0A2-C25B-45BB-9A61-EAF48D385E74}"/>
              </a:ext>
            </a:extLst>
          </p:cNvPr>
          <p:cNvSpPr/>
          <p:nvPr/>
        </p:nvSpPr>
        <p:spPr>
          <a:xfrm>
            <a:off x="5388852" y="545156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Overfitting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66652FE-9E8D-4972-AE7D-F2EFD88AF390}"/>
              </a:ext>
            </a:extLst>
          </p:cNvPr>
          <p:cNvSpPr/>
          <p:nvPr/>
        </p:nvSpPr>
        <p:spPr>
          <a:xfrm>
            <a:off x="5149614" y="5298884"/>
            <a:ext cx="1841609" cy="927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7F5DE2D-D3C2-45E9-B7C1-098AF047746B}"/>
              </a:ext>
            </a:extLst>
          </p:cNvPr>
          <p:cNvSpPr/>
          <p:nvPr/>
        </p:nvSpPr>
        <p:spPr>
          <a:xfrm>
            <a:off x="4840641" y="2174330"/>
            <a:ext cx="1841609" cy="927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D589075-44BA-4ADB-9746-3091BA7670ED}"/>
              </a:ext>
            </a:extLst>
          </p:cNvPr>
          <p:cNvSpPr/>
          <p:nvPr/>
        </p:nvSpPr>
        <p:spPr>
          <a:xfrm>
            <a:off x="5710310" y="3284674"/>
            <a:ext cx="2082620" cy="927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0EB78B-40CF-47C5-A15F-196FD9904FB7}"/>
              </a:ext>
            </a:extLst>
          </p:cNvPr>
          <p:cNvSpPr/>
          <p:nvPr/>
        </p:nvSpPr>
        <p:spPr>
          <a:xfrm>
            <a:off x="7433556" y="4346991"/>
            <a:ext cx="1634244" cy="927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6" descr="職場email 出現微笑符號，研究：讓人覺得你無能| TechNews 科技新報">
            <a:extLst>
              <a:ext uri="{FF2B5EF4-FFF2-40B4-BE49-F238E27FC236}">
                <a16:creationId xmlns:a16="http://schemas.microsoft.com/office/drawing/2014/main" id="{FAF2A809-8A82-464C-8565-76DC3B1AD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91" y="5319625"/>
            <a:ext cx="1175706" cy="6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058C0ED-170E-4852-85CB-3F6085EFA6D5}"/>
              </a:ext>
            </a:extLst>
          </p:cNvPr>
          <p:cNvSpPr/>
          <p:nvPr/>
        </p:nvSpPr>
        <p:spPr>
          <a:xfrm>
            <a:off x="5775849" y="4364529"/>
            <a:ext cx="1634244" cy="927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172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34" grpId="0" animBg="1"/>
      <p:bldP spid="36" grpId="0" animBg="1"/>
      <p:bldP spid="36" grpId="1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1BB5-CF70-455F-9BE1-4575E7DC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8908-F28A-4912-9AF4-C942D4B9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loss on the training data, large loss on the testing data. Why?</a:t>
            </a:r>
          </a:p>
          <a:p>
            <a:pPr lvl="1"/>
            <a:r>
              <a:rPr lang="en-US" dirty="0"/>
              <a:t>The model performs well on the seen data but not well on unseen data.</a:t>
            </a:r>
          </a:p>
          <a:p>
            <a:pPr lvl="1"/>
            <a:r>
              <a:rPr lang="en-US" dirty="0"/>
              <a:t>This problem is named </a:t>
            </a:r>
            <a:r>
              <a:rPr lang="en-US" b="1" dirty="0"/>
              <a:t>overfitting.</a:t>
            </a:r>
          </a:p>
          <a:p>
            <a:r>
              <a:rPr lang="en-US" dirty="0"/>
              <a:t>The overfitting problem is common on large models with a small training data set.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E6A4D-B140-4C97-B5F4-2EAA0F0C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69" y="3115734"/>
            <a:ext cx="2370518" cy="3061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81F82-67CE-48BB-B21F-4A6419F1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53" y="2693966"/>
            <a:ext cx="2320995" cy="1897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AFEA57-D461-42F1-9733-423C4F7E6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76" y="3022600"/>
            <a:ext cx="1351224" cy="1328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EF366-1DB3-4451-9BF9-F6C1D00DF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971" y="4646348"/>
            <a:ext cx="2320995" cy="2034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1DFCB-B3AB-437A-B9E9-8858796CCBE1}"/>
              </a:ext>
            </a:extLst>
          </p:cNvPr>
          <p:cNvSpPr txBox="1"/>
          <p:nvPr/>
        </p:nvSpPr>
        <p:spPr>
          <a:xfrm>
            <a:off x="7097671" y="3319461"/>
            <a:ext cx="1479603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Small loss on training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83075-7EE1-4341-BD99-930AD8A3BE0C}"/>
              </a:ext>
            </a:extLst>
          </p:cNvPr>
          <p:cNvSpPr txBox="1"/>
          <p:nvPr/>
        </p:nvSpPr>
        <p:spPr>
          <a:xfrm>
            <a:off x="7109966" y="5216783"/>
            <a:ext cx="1479603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loss on testing data</a:t>
            </a:r>
          </a:p>
        </p:txBody>
      </p:sp>
    </p:spTree>
    <p:extLst>
      <p:ext uri="{BB962C8B-B14F-4D97-AF65-F5344CB8AC3E}">
        <p14:creationId xmlns:p14="http://schemas.microsoft.com/office/powerpoint/2010/main" val="21105925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2432-0058-4831-81DA-BBF42B98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ACE-3F7E-4DCC-983B-38AD1341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Provide more training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Augmentation (artificially increase the training data set)</a:t>
            </a:r>
          </a:p>
          <a:p>
            <a:pPr lvl="2"/>
            <a:r>
              <a:rPr lang="en-US" dirty="0"/>
              <a:t>For instance, to increase the training data set of images, you can rotate, flip, or zoom the original images to make more copies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2B6D3-8FA4-4767-861A-7CE7D41B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83" y="1701036"/>
            <a:ext cx="4731251" cy="2219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C7A30-A5D4-4DD3-931E-6881309A10CF}"/>
              </a:ext>
            </a:extLst>
          </p:cNvPr>
          <p:cNvSpPr txBox="1"/>
          <p:nvPr/>
        </p:nvSpPr>
        <p:spPr>
          <a:xfrm>
            <a:off x="6053667" y="1552176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room for free-style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9D0D4E-8889-4857-A140-C8DF5CB6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05" y="5286349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89583FD-2487-40F5-8999-8EED45C65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4010" y="5271469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15323E-8DDD-4E8A-BC02-07C0F1AE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38631" y="5245884"/>
            <a:ext cx="1869511" cy="12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mobanwang.com/icon/UploadFiles_8971/200909/20090903224008317.png">
            <a:extLst>
              <a:ext uri="{FF2B5EF4-FFF2-40B4-BE49-F238E27FC236}">
                <a16:creationId xmlns:a16="http://schemas.microsoft.com/office/drawing/2014/main" id="{60E5207E-4010-4E36-A135-F6D0F317B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18" y="5488194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6">
            <a:extLst>
              <a:ext uri="{FF2B5EF4-FFF2-40B4-BE49-F238E27FC236}">
                <a16:creationId xmlns:a16="http://schemas.microsoft.com/office/drawing/2014/main" id="{CE1427B9-0135-4D06-B76C-F8950E20C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791" y="5253610"/>
            <a:ext cx="1578225" cy="12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699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A378A68A-0E8B-4994-9612-F6DB9F3ED051}"/>
              </a:ext>
            </a:extLst>
          </p:cNvPr>
          <p:cNvGrpSpPr/>
          <p:nvPr/>
        </p:nvGrpSpPr>
        <p:grpSpPr>
          <a:xfrm>
            <a:off x="5449484" y="813436"/>
            <a:ext cx="3257488" cy="2286406"/>
            <a:chOff x="5999125" y="4110157"/>
            <a:chExt cx="3257488" cy="2286406"/>
          </a:xfrm>
        </p:grpSpPr>
        <p:sp>
          <p:nvSpPr>
            <p:cNvPr id="81" name="手繪多邊形: 圖案 80">
              <a:extLst>
                <a:ext uri="{FF2B5EF4-FFF2-40B4-BE49-F238E27FC236}">
                  <a16:creationId xmlns:a16="http://schemas.microsoft.com/office/drawing/2014/main" id="{3428026F-22EF-4239-A122-7094EDD18199}"/>
                </a:ext>
              </a:extLst>
            </p:cNvPr>
            <p:cNvSpPr/>
            <p:nvPr/>
          </p:nvSpPr>
          <p:spPr>
            <a:xfrm>
              <a:off x="6120657" y="4735456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862EA268-9579-4C99-B6B4-2A48223AF489}"/>
                </a:ext>
              </a:extLst>
            </p:cNvPr>
            <p:cNvSpPr/>
            <p:nvPr/>
          </p:nvSpPr>
          <p:spPr>
            <a:xfrm>
              <a:off x="6273056" y="4887856"/>
              <a:ext cx="2278497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手繪多邊形: 圖案 82">
              <a:extLst>
                <a:ext uri="{FF2B5EF4-FFF2-40B4-BE49-F238E27FC236}">
                  <a16:creationId xmlns:a16="http://schemas.microsoft.com/office/drawing/2014/main" id="{2DEE66A5-1511-43A4-A0D9-C6F4080D1EC7}"/>
                </a:ext>
              </a:extLst>
            </p:cNvPr>
            <p:cNvSpPr/>
            <p:nvPr/>
          </p:nvSpPr>
          <p:spPr>
            <a:xfrm>
              <a:off x="7445203" y="4663963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40DA48F3-F5A3-4C04-B795-5F00B89325D5}"/>
                </a:ext>
              </a:extLst>
            </p:cNvPr>
            <p:cNvSpPr/>
            <p:nvPr/>
          </p:nvSpPr>
          <p:spPr>
            <a:xfrm>
              <a:off x="7597603" y="5662948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手繪多邊形: 圖案 84">
              <a:extLst>
                <a:ext uri="{FF2B5EF4-FFF2-40B4-BE49-F238E27FC236}">
                  <a16:creationId xmlns:a16="http://schemas.microsoft.com/office/drawing/2014/main" id="{2C69FCEA-256B-445C-B5B8-D296CE043D0C}"/>
                </a:ext>
              </a:extLst>
            </p:cNvPr>
            <p:cNvSpPr/>
            <p:nvPr/>
          </p:nvSpPr>
          <p:spPr>
            <a:xfrm flipV="1">
              <a:off x="5999125" y="4656920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8CCA6B97-603F-46A6-A968-BF261FC6BF3D}"/>
                </a:ext>
              </a:extLst>
            </p:cNvPr>
            <p:cNvSpPr/>
            <p:nvPr/>
          </p:nvSpPr>
          <p:spPr>
            <a:xfrm flipV="1">
              <a:off x="6794236" y="4110157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5610BD59-F5AE-41CE-83FC-A3AD338F3F7A}"/>
                </a:ext>
              </a:extLst>
            </p:cNvPr>
            <p:cNvSpPr/>
            <p:nvPr/>
          </p:nvSpPr>
          <p:spPr>
            <a:xfrm flipV="1">
              <a:off x="7707778" y="4134428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6293EBC0-7282-4F62-B13A-1EBB2882D806}"/>
                </a:ext>
              </a:extLst>
            </p:cNvPr>
            <p:cNvSpPr/>
            <p:nvPr/>
          </p:nvSpPr>
          <p:spPr>
            <a:xfrm flipV="1">
              <a:off x="8067129" y="4251862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Solution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032615" y="1580144"/>
            <a:ext cx="238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constrained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/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blipFill>
                <a:blip r:embed="rId9"/>
                <a:stretch>
                  <a:fillRect l="-2828" r="-7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3FA259A-7D82-4D54-8489-34A5DF0D3FF0}"/>
              </a:ext>
            </a:extLst>
          </p:cNvPr>
          <p:cNvSpPr txBox="1"/>
          <p:nvPr/>
        </p:nvSpPr>
        <p:spPr>
          <a:xfrm>
            <a:off x="5835832" y="3740655"/>
            <a:ext cx="2283803" cy="203132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Constrain the model to be a second-order function.</a:t>
            </a:r>
          </a:p>
          <a:p>
            <a:r>
              <a:rPr lang="en-US" dirty="0"/>
              <a:t>In other words, reduce unknown parameters in the model.</a:t>
            </a:r>
          </a:p>
        </p:txBody>
      </p:sp>
    </p:spTree>
    <p:extLst>
      <p:ext uri="{BB962C8B-B14F-4D97-AF65-F5344CB8AC3E}">
        <p14:creationId xmlns:p14="http://schemas.microsoft.com/office/powerpoint/2010/main" val="20428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45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06711B6D-46AF-48FA-8F4A-F53A6C0B83CD}"/>
              </a:ext>
            </a:extLst>
          </p:cNvPr>
          <p:cNvGrpSpPr/>
          <p:nvPr/>
        </p:nvGrpSpPr>
        <p:grpSpPr>
          <a:xfrm>
            <a:off x="5449484" y="813436"/>
            <a:ext cx="3257488" cy="2286406"/>
            <a:chOff x="5999125" y="4110157"/>
            <a:chExt cx="3257488" cy="2286406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E13F06CB-50AD-4186-9EBA-657C9F7205BA}"/>
                </a:ext>
              </a:extLst>
            </p:cNvPr>
            <p:cNvSpPr/>
            <p:nvPr/>
          </p:nvSpPr>
          <p:spPr>
            <a:xfrm>
              <a:off x="6120657" y="4735456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手繪多邊形: 圖案 62">
              <a:extLst>
                <a:ext uri="{FF2B5EF4-FFF2-40B4-BE49-F238E27FC236}">
                  <a16:creationId xmlns:a16="http://schemas.microsoft.com/office/drawing/2014/main" id="{153C4F7B-D7C3-4518-85F4-EACAACACC44F}"/>
                </a:ext>
              </a:extLst>
            </p:cNvPr>
            <p:cNvSpPr/>
            <p:nvPr/>
          </p:nvSpPr>
          <p:spPr>
            <a:xfrm>
              <a:off x="6273056" y="4887856"/>
              <a:ext cx="2278497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手繪多邊形: 圖案 63">
              <a:extLst>
                <a:ext uri="{FF2B5EF4-FFF2-40B4-BE49-F238E27FC236}">
                  <a16:creationId xmlns:a16="http://schemas.microsoft.com/office/drawing/2014/main" id="{3AFDC7D9-D1B1-476A-BD1A-FA91AE9D9E03}"/>
                </a:ext>
              </a:extLst>
            </p:cNvPr>
            <p:cNvSpPr/>
            <p:nvPr/>
          </p:nvSpPr>
          <p:spPr>
            <a:xfrm>
              <a:off x="7445203" y="4663963"/>
              <a:ext cx="1659010" cy="1454373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手繪多邊形: 圖案 72">
              <a:extLst>
                <a:ext uri="{FF2B5EF4-FFF2-40B4-BE49-F238E27FC236}">
                  <a16:creationId xmlns:a16="http://schemas.microsoft.com/office/drawing/2014/main" id="{A631331B-88AA-4C6C-AF53-BCCBBEBF5D29}"/>
                </a:ext>
              </a:extLst>
            </p:cNvPr>
            <p:cNvSpPr/>
            <p:nvPr/>
          </p:nvSpPr>
          <p:spPr>
            <a:xfrm>
              <a:off x="7597603" y="5662948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手繪多邊形: 圖案 73">
              <a:extLst>
                <a:ext uri="{FF2B5EF4-FFF2-40B4-BE49-F238E27FC236}">
                  <a16:creationId xmlns:a16="http://schemas.microsoft.com/office/drawing/2014/main" id="{F3C08597-D5AC-48C2-AD17-054AD9C5F730}"/>
                </a:ext>
              </a:extLst>
            </p:cNvPr>
            <p:cNvSpPr/>
            <p:nvPr/>
          </p:nvSpPr>
          <p:spPr>
            <a:xfrm flipV="1">
              <a:off x="5999125" y="4656920"/>
              <a:ext cx="1659010" cy="607788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AA6C1B-BE76-4674-999C-D0DEC28B9C56}"/>
                </a:ext>
              </a:extLst>
            </p:cNvPr>
            <p:cNvSpPr/>
            <p:nvPr/>
          </p:nvSpPr>
          <p:spPr>
            <a:xfrm flipV="1">
              <a:off x="6794236" y="4110157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手繪多邊形: 圖案 75">
              <a:extLst>
                <a:ext uri="{FF2B5EF4-FFF2-40B4-BE49-F238E27FC236}">
                  <a16:creationId xmlns:a16="http://schemas.microsoft.com/office/drawing/2014/main" id="{E7A96CB6-8945-4CFF-B4FC-D694AAAB6FAD}"/>
                </a:ext>
              </a:extLst>
            </p:cNvPr>
            <p:cNvSpPr/>
            <p:nvPr/>
          </p:nvSpPr>
          <p:spPr>
            <a:xfrm flipV="1">
              <a:off x="7707778" y="4134428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手繪多邊形: 圖案 76">
              <a:extLst>
                <a:ext uri="{FF2B5EF4-FFF2-40B4-BE49-F238E27FC236}">
                  <a16:creationId xmlns:a16="http://schemas.microsoft.com/office/drawing/2014/main" id="{2A7EFC79-DCC7-44F5-8ED9-7580F292F884}"/>
                </a:ext>
              </a:extLst>
            </p:cNvPr>
            <p:cNvSpPr/>
            <p:nvPr/>
          </p:nvSpPr>
          <p:spPr>
            <a:xfrm flipV="1">
              <a:off x="8067129" y="4251862"/>
              <a:ext cx="650967" cy="2144701"/>
            </a:xfrm>
            <a:custGeom>
              <a:avLst/>
              <a:gdLst>
                <a:gd name="connsiteX0" fmla="*/ 0 w 1753849"/>
                <a:gd name="connsiteY0" fmla="*/ 1349442 h 1454373"/>
                <a:gd name="connsiteX1" fmla="*/ 839449 w 1753849"/>
                <a:gd name="connsiteY1" fmla="*/ 328 h 1454373"/>
                <a:gd name="connsiteX2" fmla="*/ 1753849 w 1753849"/>
                <a:gd name="connsiteY2" fmla="*/ 1454373 h 145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3849" h="1454373">
                  <a:moveTo>
                    <a:pt x="0" y="1349442"/>
                  </a:moveTo>
                  <a:cubicBezTo>
                    <a:pt x="273570" y="666141"/>
                    <a:pt x="547141" y="-17160"/>
                    <a:pt x="839449" y="328"/>
                  </a:cubicBezTo>
                  <a:cubicBezTo>
                    <a:pt x="1131757" y="17816"/>
                    <a:pt x="1442803" y="736094"/>
                    <a:pt x="1753849" y="1454373"/>
                  </a:cubicBezTo>
                </a:path>
              </a:pathLst>
            </a:cu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0AC25703-16FE-42B3-8FC7-E6B9AF699D6A}"/>
              </a:ext>
            </a:extLst>
          </p:cNvPr>
          <p:cNvSpPr/>
          <p:nvPr/>
        </p:nvSpPr>
        <p:spPr>
          <a:xfrm>
            <a:off x="5811377" y="4606034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: 圖案 46">
            <a:extLst>
              <a:ext uri="{FF2B5EF4-FFF2-40B4-BE49-F238E27FC236}">
                <a16:creationId xmlns:a16="http://schemas.microsoft.com/office/drawing/2014/main" id="{7A79EE40-856F-42B2-95B6-D9A6781D9BC6}"/>
              </a:ext>
            </a:extLst>
          </p:cNvPr>
          <p:cNvSpPr/>
          <p:nvPr/>
        </p:nvSpPr>
        <p:spPr>
          <a:xfrm>
            <a:off x="5730251" y="1579593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5C865A56-D1AF-4AE7-9B0C-B8A23B93BB4F}"/>
              </a:ext>
            </a:extLst>
          </p:cNvPr>
          <p:cNvSpPr/>
          <p:nvPr/>
        </p:nvSpPr>
        <p:spPr>
          <a:xfrm>
            <a:off x="6000144" y="2135689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2E9A9E5-3206-4416-8794-194231F2F434}"/>
              </a:ext>
            </a:extLst>
          </p:cNvPr>
          <p:cNvSpPr/>
          <p:nvPr/>
        </p:nvSpPr>
        <p:spPr>
          <a:xfrm>
            <a:off x="7197572" y="1760017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047C039-FA8B-4421-AB73-999DC11275D3}"/>
              </a:ext>
            </a:extLst>
          </p:cNvPr>
          <p:cNvSpPr/>
          <p:nvPr/>
        </p:nvSpPr>
        <p:spPr>
          <a:xfrm>
            <a:off x="7720375" y="2551046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0012A8-F4BB-42FD-A789-5A81A72E4E7A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F871696-EAE3-4C0D-8DD9-BBBB1CDE0F98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2E0D0772-7E45-42EC-B9DC-91B3F8806DC0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495D21A-836D-4B6C-A0D8-A99C24E81E8D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0DF620F5-D3DF-45FB-A4C4-7DAC15547802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032615" y="1580144"/>
            <a:ext cx="2385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constrained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/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1" y="1095999"/>
                <a:ext cx="2370264" cy="369332"/>
              </a:xfrm>
              <a:prstGeom prst="rect">
                <a:avLst/>
              </a:prstGeom>
              <a:blipFill>
                <a:blip r:embed="rId9"/>
                <a:stretch>
                  <a:fillRect l="-2828" r="-7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4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31" grpId="0"/>
      <p:bldP spid="32" grpId="0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04788263-7F93-4B0E-BDC2-C49B9CA205C9}"/>
              </a:ext>
            </a:extLst>
          </p:cNvPr>
          <p:cNvGrpSpPr/>
          <p:nvPr/>
        </p:nvGrpSpPr>
        <p:grpSpPr>
          <a:xfrm>
            <a:off x="5673053" y="998134"/>
            <a:ext cx="2734752" cy="2031373"/>
            <a:chOff x="8799852" y="1073911"/>
            <a:chExt cx="2734752" cy="2031373"/>
          </a:xfrm>
        </p:grpSpPr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75B9DCBC-3538-4136-82AE-5E6D908AB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9852" y="2509376"/>
              <a:ext cx="2598821" cy="44350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7DBFC8E9-5CCB-46DD-8C12-3B74C9B6B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4719" y="2280356"/>
              <a:ext cx="2598821" cy="44350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F981973-7EBF-442C-B1AC-6E5841EB8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2252" y="2127956"/>
              <a:ext cx="2202582" cy="97732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A1B20CF3-CFAE-4997-A081-A96A8AA4B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7119" y="1626216"/>
              <a:ext cx="1663120" cy="1250048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125854E-CAE9-45FB-8637-921995253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2793" y="1073911"/>
              <a:ext cx="966325" cy="1728936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526AD840-3F9B-499E-8B3F-6AF3FB1B05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5193" y="1858328"/>
              <a:ext cx="1679671" cy="109691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545D2A94-F886-43BD-B12E-D607E787A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3978" y="1562774"/>
              <a:ext cx="1679671" cy="109691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99D03970-1C9C-4F2B-9DAC-3264768DF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437" y="1318612"/>
              <a:ext cx="1679671" cy="109691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239BD44-5417-4BF2-A1B4-E158537D6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8837" y="1813140"/>
              <a:ext cx="1815997" cy="754792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08BAD2C7-E50F-4767-A418-B015185FF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1237" y="1572623"/>
              <a:ext cx="1968567" cy="114770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A42E2BF2-1532-48FC-BD88-2AC0694D2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3637" y="1725023"/>
              <a:ext cx="1968567" cy="114770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09B800F3-D8D9-473C-98B7-D9599A86E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6037" y="1877423"/>
              <a:ext cx="1968567" cy="114770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7B8541D-B3A2-47C9-B187-2CB2AEEA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Overfitting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B0A6111-6255-4A9C-A511-BEFA8BCB493D}"/>
              </a:ext>
            </a:extLst>
          </p:cNvPr>
          <p:cNvCxnSpPr>
            <a:cxnSpLocks/>
          </p:cNvCxnSpPr>
          <p:nvPr/>
        </p:nvCxnSpPr>
        <p:spPr>
          <a:xfrm>
            <a:off x="1430437" y="3816428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E47AAA-B56E-4CEB-9B19-C42590F9D087}"/>
              </a:ext>
            </a:extLst>
          </p:cNvPr>
          <p:cNvCxnSpPr>
            <a:cxnSpLocks/>
          </p:cNvCxnSpPr>
          <p:nvPr/>
        </p:nvCxnSpPr>
        <p:spPr>
          <a:xfrm rot="16200000">
            <a:off x="313669" y="2699660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/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A730B53-C1F0-4458-9EC3-421ABBCAF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89" y="3863147"/>
                <a:ext cx="241733" cy="369332"/>
              </a:xfrm>
              <a:prstGeom prst="rect">
                <a:avLst/>
              </a:prstGeom>
              <a:blipFill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/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E7A6379-6746-4DC3-84FD-1AB5E509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37" y="1582892"/>
                <a:ext cx="245708" cy="369332"/>
              </a:xfrm>
              <a:prstGeom prst="rect">
                <a:avLst/>
              </a:prstGeom>
              <a:blipFill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4EDED1-8A1E-4A89-A3D5-D56971DD4ACD}"/>
              </a:ext>
            </a:extLst>
          </p:cNvPr>
          <p:cNvCxnSpPr>
            <a:cxnSpLocks/>
          </p:cNvCxnSpPr>
          <p:nvPr/>
        </p:nvCxnSpPr>
        <p:spPr>
          <a:xfrm>
            <a:off x="5639445" y="3187831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2B0808-F028-4AF1-AF64-156BC1C27DE2}"/>
              </a:ext>
            </a:extLst>
          </p:cNvPr>
          <p:cNvCxnSpPr>
            <a:cxnSpLocks/>
          </p:cNvCxnSpPr>
          <p:nvPr/>
        </p:nvCxnSpPr>
        <p:spPr>
          <a:xfrm rot="16200000">
            <a:off x="4522677" y="2071063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/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C89F2E7-278D-49C0-9037-7367B1E7B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997" y="3234550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/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12D3CDA-84EC-4973-891A-F836AA2D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745" y="954295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4D909021-43A9-4BD7-8ADD-2D799DACA6F8}"/>
              </a:ext>
            </a:extLst>
          </p:cNvPr>
          <p:cNvGrpSpPr/>
          <p:nvPr/>
        </p:nvGrpSpPr>
        <p:grpSpPr>
          <a:xfrm>
            <a:off x="6000144" y="1760017"/>
            <a:ext cx="1916853" cy="987651"/>
            <a:chOff x="6000144" y="1760017"/>
            <a:chExt cx="1916853" cy="987651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5C865A56-D1AF-4AE7-9B0C-B8A23B93BB4F}"/>
                </a:ext>
              </a:extLst>
            </p:cNvPr>
            <p:cNvSpPr/>
            <p:nvPr/>
          </p:nvSpPr>
          <p:spPr>
            <a:xfrm>
              <a:off x="6000144" y="2135689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D2E9A9E5-3206-4416-8794-194231F2F434}"/>
                </a:ext>
              </a:extLst>
            </p:cNvPr>
            <p:cNvSpPr/>
            <p:nvPr/>
          </p:nvSpPr>
          <p:spPr>
            <a:xfrm>
              <a:off x="7197572" y="1760017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047C039-FA8B-4421-AB73-999DC11275D3}"/>
                </a:ext>
              </a:extLst>
            </p:cNvPr>
            <p:cNvSpPr/>
            <p:nvPr/>
          </p:nvSpPr>
          <p:spPr>
            <a:xfrm>
              <a:off x="7720375" y="2551046"/>
              <a:ext cx="196622" cy="1966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10012A8-F4BB-42FD-A789-5A81A72E4E7A}"/>
              </a:ext>
            </a:extLst>
          </p:cNvPr>
          <p:cNvCxnSpPr>
            <a:cxnSpLocks/>
          </p:cNvCxnSpPr>
          <p:nvPr/>
        </p:nvCxnSpPr>
        <p:spPr>
          <a:xfrm>
            <a:off x="5691456" y="6175465"/>
            <a:ext cx="254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F871696-EAE3-4C0D-8DD9-BBBB1CDE0F98}"/>
              </a:ext>
            </a:extLst>
          </p:cNvPr>
          <p:cNvCxnSpPr>
            <a:cxnSpLocks/>
          </p:cNvCxnSpPr>
          <p:nvPr/>
        </p:nvCxnSpPr>
        <p:spPr>
          <a:xfrm rot="16200000">
            <a:off x="4574688" y="5058697"/>
            <a:ext cx="223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/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10611CE0-3948-46D0-83C9-40DF7E7F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008" y="6222184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/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94C87C2-E0AD-4CF1-80ED-8D2E738E2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56" y="3941929"/>
                <a:ext cx="245708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2E0D0772-7E45-42EC-B9DC-91B3F8806DC0}"/>
              </a:ext>
            </a:extLst>
          </p:cNvPr>
          <p:cNvSpPr/>
          <p:nvPr/>
        </p:nvSpPr>
        <p:spPr>
          <a:xfrm>
            <a:off x="7466819" y="504658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E495D21A-836D-4B6C-A0D8-A99C24E81E8D}"/>
              </a:ext>
            </a:extLst>
          </p:cNvPr>
          <p:cNvSpPr/>
          <p:nvPr/>
        </p:nvSpPr>
        <p:spPr>
          <a:xfrm>
            <a:off x="7053441" y="4622469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0DF620F5-D3DF-45FB-A4C4-7DAC15547802}"/>
              </a:ext>
            </a:extLst>
          </p:cNvPr>
          <p:cNvSpPr/>
          <p:nvPr/>
        </p:nvSpPr>
        <p:spPr>
          <a:xfrm>
            <a:off x="6508082" y="4624546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981407D5-3FC5-457D-8577-4E2962F15321}"/>
              </a:ext>
            </a:extLst>
          </p:cNvPr>
          <p:cNvSpPr/>
          <p:nvPr/>
        </p:nvSpPr>
        <p:spPr>
          <a:xfrm>
            <a:off x="1545428" y="2280751"/>
            <a:ext cx="2278497" cy="1454373"/>
          </a:xfrm>
          <a:custGeom>
            <a:avLst/>
            <a:gdLst>
              <a:gd name="connsiteX0" fmla="*/ 0 w 1753849"/>
              <a:gd name="connsiteY0" fmla="*/ 1349442 h 1454373"/>
              <a:gd name="connsiteX1" fmla="*/ 839449 w 1753849"/>
              <a:gd name="connsiteY1" fmla="*/ 328 h 1454373"/>
              <a:gd name="connsiteX2" fmla="*/ 1753849 w 1753849"/>
              <a:gd name="connsiteY2" fmla="*/ 1454373 h 14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3849" h="1454373">
                <a:moveTo>
                  <a:pt x="0" y="1349442"/>
                </a:moveTo>
                <a:cubicBezTo>
                  <a:pt x="273570" y="666141"/>
                  <a:pt x="547141" y="-17160"/>
                  <a:pt x="839449" y="328"/>
                </a:cubicBezTo>
                <a:cubicBezTo>
                  <a:pt x="1131757" y="17816"/>
                  <a:pt x="1442803" y="736094"/>
                  <a:pt x="1753849" y="1454373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DD68D6F-0080-4E1E-BFBE-1BE7404AAF46}"/>
              </a:ext>
            </a:extLst>
          </p:cNvPr>
          <p:cNvSpPr/>
          <p:nvPr/>
        </p:nvSpPr>
        <p:spPr>
          <a:xfrm>
            <a:off x="1786205" y="2832885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7EF85973-3C5A-4442-BB20-CDA5D189FBFB}"/>
              </a:ext>
            </a:extLst>
          </p:cNvPr>
          <p:cNvSpPr/>
          <p:nvPr/>
        </p:nvSpPr>
        <p:spPr>
          <a:xfrm>
            <a:off x="2983633" y="2457213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F8A09B39-2C09-4949-B3C4-4BC337D045A9}"/>
              </a:ext>
            </a:extLst>
          </p:cNvPr>
          <p:cNvSpPr/>
          <p:nvPr/>
        </p:nvSpPr>
        <p:spPr>
          <a:xfrm>
            <a:off x="3506436" y="324824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3A66A972-A514-4998-977C-00B2C485ADD7}"/>
              </a:ext>
            </a:extLst>
          </p:cNvPr>
          <p:cNvSpPr/>
          <p:nvPr/>
        </p:nvSpPr>
        <p:spPr>
          <a:xfrm>
            <a:off x="3200389" y="2734574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C5C44419-E677-4828-B984-A95371241B0B}"/>
              </a:ext>
            </a:extLst>
          </p:cNvPr>
          <p:cNvSpPr/>
          <p:nvPr/>
        </p:nvSpPr>
        <p:spPr>
          <a:xfrm>
            <a:off x="2787011" y="2310463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26D56A1-E767-49F7-AF99-93BE60F8CD9D}"/>
              </a:ext>
            </a:extLst>
          </p:cNvPr>
          <p:cNvSpPr/>
          <p:nvPr/>
        </p:nvSpPr>
        <p:spPr>
          <a:xfrm>
            <a:off x="2241652" y="2312540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0E2EA25-5BF4-4405-8961-98EEB49A8EDA}"/>
              </a:ext>
            </a:extLst>
          </p:cNvPr>
          <p:cNvCxnSpPr/>
          <p:nvPr/>
        </p:nvCxnSpPr>
        <p:spPr>
          <a:xfrm>
            <a:off x="1132419" y="4775510"/>
            <a:ext cx="596034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04F2106-53EE-4B28-9932-63FD96B72C23}"/>
              </a:ext>
            </a:extLst>
          </p:cNvPr>
          <p:cNvSpPr txBox="1"/>
          <p:nvPr/>
        </p:nvSpPr>
        <p:spPr>
          <a:xfrm>
            <a:off x="1789015" y="4536473"/>
            <a:ext cx="2845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data distribution (not observable)</a:t>
            </a:r>
            <a:endParaRPr lang="zh-TW" altLang="en-US" sz="2400" dirty="0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83F648A3-3848-464A-87D7-DBA79F869B56}"/>
              </a:ext>
            </a:extLst>
          </p:cNvPr>
          <p:cNvSpPr/>
          <p:nvPr/>
        </p:nvSpPr>
        <p:spPr>
          <a:xfrm>
            <a:off x="1348806" y="5549092"/>
            <a:ext cx="196622" cy="19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6FA3EAA-4FC0-4005-AE2A-CBE74505D5E6}"/>
              </a:ext>
            </a:extLst>
          </p:cNvPr>
          <p:cNvSpPr txBox="1"/>
          <p:nvPr/>
        </p:nvSpPr>
        <p:spPr>
          <a:xfrm>
            <a:off x="1790867" y="5413626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F3334B11-2C33-4E4E-8794-CAFA194E4201}"/>
              </a:ext>
            </a:extLst>
          </p:cNvPr>
          <p:cNvSpPr/>
          <p:nvPr/>
        </p:nvSpPr>
        <p:spPr>
          <a:xfrm>
            <a:off x="1364333" y="6033261"/>
            <a:ext cx="196622" cy="19662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31C5AB0-0E6F-446A-BE71-8686446EE750}"/>
              </a:ext>
            </a:extLst>
          </p:cNvPr>
          <p:cNvSpPr txBox="1"/>
          <p:nvPr/>
        </p:nvSpPr>
        <p:spPr>
          <a:xfrm>
            <a:off x="1789015" y="5906933"/>
            <a:ext cx="28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</a:t>
            </a:r>
            <a:endParaRPr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2BF065A-122C-44D1-BC22-B256EE9046FA}"/>
              </a:ext>
            </a:extLst>
          </p:cNvPr>
          <p:cNvSpPr txBox="1"/>
          <p:nvPr/>
        </p:nvSpPr>
        <p:spPr>
          <a:xfrm>
            <a:off x="3471240" y="1626216"/>
            <a:ext cx="170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constrain </a:t>
            </a:r>
            <a:r>
              <a:rPr lang="en-US" altLang="zh-TW" sz="2400" dirty="0">
                <a:solidFill>
                  <a:srgbClr val="FF0000"/>
                </a:solidFill>
              </a:rPr>
              <a:t>too much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7E92D5C9-EE42-4A35-ACCE-1A7310BDA69F}"/>
              </a:ext>
            </a:extLst>
          </p:cNvPr>
          <p:cNvSpPr/>
          <p:nvPr/>
        </p:nvSpPr>
        <p:spPr>
          <a:xfrm rot="19894898">
            <a:off x="4209907" y="2401710"/>
            <a:ext cx="1107098" cy="4616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/>
              <p:nvPr/>
            </p:nvSpPr>
            <p:spPr>
              <a:xfrm>
                <a:off x="6898199" y="1159416"/>
                <a:ext cx="1530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CC04122-C983-48B1-86EE-6068400B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9" y="1159416"/>
                <a:ext cx="1530483" cy="369332"/>
              </a:xfrm>
              <a:prstGeom prst="rect">
                <a:avLst/>
              </a:prstGeom>
              <a:blipFill>
                <a:blip r:embed="rId9"/>
                <a:stretch>
                  <a:fillRect l="-4382" r="-3984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EDB9027-777A-4A89-83BB-37DF8BEA128F}"/>
              </a:ext>
            </a:extLst>
          </p:cNvPr>
          <p:cNvCxnSpPr>
            <a:cxnSpLocks/>
          </p:cNvCxnSpPr>
          <p:nvPr/>
        </p:nvCxnSpPr>
        <p:spPr>
          <a:xfrm flipV="1">
            <a:off x="5811377" y="1582892"/>
            <a:ext cx="2183050" cy="13483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3EED50F-3D7D-4A34-8A20-4E2E0795FED5}"/>
              </a:ext>
            </a:extLst>
          </p:cNvPr>
          <p:cNvCxnSpPr>
            <a:cxnSpLocks/>
          </p:cNvCxnSpPr>
          <p:nvPr/>
        </p:nvCxnSpPr>
        <p:spPr>
          <a:xfrm flipV="1">
            <a:off x="5808251" y="4645099"/>
            <a:ext cx="2183050" cy="13483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7A59732-83CB-4663-9312-3E98B38BFDA6}"/>
              </a:ext>
            </a:extLst>
          </p:cNvPr>
          <p:cNvSpPr txBox="1"/>
          <p:nvPr/>
        </p:nvSpPr>
        <p:spPr>
          <a:xfrm>
            <a:off x="5940248" y="3889637"/>
            <a:ext cx="290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Back to model bias …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2" grpId="0" animBg="1"/>
      <p:bldP spid="53" grpId="0" animBg="1"/>
      <p:bldP spid="54" grpId="0" animBg="1"/>
      <p:bldP spid="45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6D04B-91E6-4E6B-AAA9-B3A8D551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Bias-Complexity Trade-off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0C5B520-65A3-4E32-86E0-E421346BDA6A}"/>
              </a:ext>
            </a:extLst>
          </p:cNvPr>
          <p:cNvCxnSpPr/>
          <p:nvPr/>
        </p:nvCxnSpPr>
        <p:spPr>
          <a:xfrm>
            <a:off x="2057398" y="5238750"/>
            <a:ext cx="5429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61A309C-AA17-4F6C-BC47-E83F0BFA84CD}"/>
              </a:ext>
            </a:extLst>
          </p:cNvPr>
          <p:cNvCxnSpPr>
            <a:cxnSpLocks/>
          </p:cNvCxnSpPr>
          <p:nvPr/>
        </p:nvCxnSpPr>
        <p:spPr>
          <a:xfrm flipV="1">
            <a:off x="2057398" y="1943100"/>
            <a:ext cx="0" cy="32956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3DEB57-6187-40EC-9295-CA975589F755}"/>
              </a:ext>
            </a:extLst>
          </p:cNvPr>
          <p:cNvSpPr txBox="1"/>
          <p:nvPr/>
        </p:nvSpPr>
        <p:spPr>
          <a:xfrm>
            <a:off x="628650" y="1928515"/>
            <a:ext cx="121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loss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E2A03D-CB3A-48F3-A495-931117CF4CBA}"/>
              </a:ext>
            </a:extLst>
          </p:cNvPr>
          <p:cNvSpPr txBox="1"/>
          <p:nvPr/>
        </p:nvSpPr>
        <p:spPr>
          <a:xfrm>
            <a:off x="1847846" y="5354338"/>
            <a:ext cx="5886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 becomes complex </a:t>
            </a:r>
          </a:p>
          <a:p>
            <a:pPr algn="ctr"/>
            <a:r>
              <a:rPr lang="en-US" altLang="zh-TW" sz="2800" dirty="0"/>
              <a:t>(e.g. more features, more parameters)</a:t>
            </a:r>
            <a:endParaRPr lang="zh-TW" altLang="en-US" sz="2800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FB0A300-05B1-47C8-98B3-259632E7166C}"/>
              </a:ext>
            </a:extLst>
          </p:cNvPr>
          <p:cNvSpPr/>
          <p:nvPr/>
        </p:nvSpPr>
        <p:spPr>
          <a:xfrm>
            <a:off x="2324098" y="2307941"/>
            <a:ext cx="4895849" cy="2678398"/>
          </a:xfrm>
          <a:custGeom>
            <a:avLst/>
            <a:gdLst>
              <a:gd name="connsiteX0" fmla="*/ 0 w 4724400"/>
              <a:gd name="connsiteY0" fmla="*/ 0 h 3072733"/>
              <a:gd name="connsiteX1" fmla="*/ 457200 w 4724400"/>
              <a:gd name="connsiteY1" fmla="*/ 1657350 h 3072733"/>
              <a:gd name="connsiteX2" fmla="*/ 1314450 w 4724400"/>
              <a:gd name="connsiteY2" fmla="*/ 2743200 h 3072733"/>
              <a:gd name="connsiteX3" fmla="*/ 2933700 w 4724400"/>
              <a:gd name="connsiteY3" fmla="*/ 3028950 h 3072733"/>
              <a:gd name="connsiteX4" fmla="*/ 4724400 w 4724400"/>
              <a:gd name="connsiteY4" fmla="*/ 3067050 h 307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4400" h="3072733">
                <a:moveTo>
                  <a:pt x="0" y="0"/>
                </a:moveTo>
                <a:cubicBezTo>
                  <a:pt x="119062" y="600075"/>
                  <a:pt x="238125" y="1200150"/>
                  <a:pt x="457200" y="1657350"/>
                </a:cubicBezTo>
                <a:cubicBezTo>
                  <a:pt x="676275" y="2114550"/>
                  <a:pt x="901700" y="2514600"/>
                  <a:pt x="1314450" y="2743200"/>
                </a:cubicBezTo>
                <a:cubicBezTo>
                  <a:pt x="1727200" y="2971800"/>
                  <a:pt x="2365375" y="2974975"/>
                  <a:pt x="2933700" y="3028950"/>
                </a:cubicBezTo>
                <a:cubicBezTo>
                  <a:pt x="3502025" y="3082925"/>
                  <a:pt x="4113212" y="3074987"/>
                  <a:pt x="4724400" y="306705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3F7103-0252-4C86-A3F7-6D5B14B0E1C4}"/>
              </a:ext>
            </a:extLst>
          </p:cNvPr>
          <p:cNvSpPr txBox="1"/>
          <p:nvPr/>
        </p:nvSpPr>
        <p:spPr>
          <a:xfrm>
            <a:off x="6286500" y="4381522"/>
            <a:ext cx="222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Training loss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200C8712-E583-4B72-BE04-F61D3F5DE433}"/>
              </a:ext>
            </a:extLst>
          </p:cNvPr>
          <p:cNvSpPr/>
          <p:nvPr/>
        </p:nvSpPr>
        <p:spPr>
          <a:xfrm>
            <a:off x="2362196" y="1996450"/>
            <a:ext cx="5314950" cy="2800482"/>
          </a:xfrm>
          <a:custGeom>
            <a:avLst/>
            <a:gdLst>
              <a:gd name="connsiteX0" fmla="*/ 0 w 5314950"/>
              <a:gd name="connsiteY0" fmla="*/ 0 h 2800482"/>
              <a:gd name="connsiteX1" fmla="*/ 1066800 w 5314950"/>
              <a:gd name="connsiteY1" fmla="*/ 2286000 h 2800482"/>
              <a:gd name="connsiteX2" fmla="*/ 2647950 w 5314950"/>
              <a:gd name="connsiteY2" fmla="*/ 2800350 h 2800482"/>
              <a:gd name="connsiteX3" fmla="*/ 3981450 w 5314950"/>
              <a:gd name="connsiteY3" fmla="*/ 2266950 h 2800482"/>
              <a:gd name="connsiteX4" fmla="*/ 5314950 w 5314950"/>
              <a:gd name="connsiteY4" fmla="*/ 152400 h 280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950" h="2800482">
                <a:moveTo>
                  <a:pt x="0" y="0"/>
                </a:moveTo>
                <a:cubicBezTo>
                  <a:pt x="312737" y="909637"/>
                  <a:pt x="625475" y="1819275"/>
                  <a:pt x="1066800" y="2286000"/>
                </a:cubicBezTo>
                <a:cubicBezTo>
                  <a:pt x="1508125" y="2752725"/>
                  <a:pt x="2162175" y="2803525"/>
                  <a:pt x="2647950" y="2800350"/>
                </a:cubicBezTo>
                <a:cubicBezTo>
                  <a:pt x="3133725" y="2797175"/>
                  <a:pt x="3536950" y="2708275"/>
                  <a:pt x="3981450" y="2266950"/>
                </a:cubicBezTo>
                <a:cubicBezTo>
                  <a:pt x="4425950" y="1825625"/>
                  <a:pt x="4870450" y="989012"/>
                  <a:pt x="5314950" y="1524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970BDF-9A1D-4405-92BB-106E0007F25D}"/>
              </a:ext>
            </a:extLst>
          </p:cNvPr>
          <p:cNvSpPr txBox="1"/>
          <p:nvPr/>
        </p:nvSpPr>
        <p:spPr>
          <a:xfrm>
            <a:off x="5638799" y="2001234"/>
            <a:ext cx="222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Testing loss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07FB7AE-7451-4266-A596-1D1743CDD4D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791071" y="3987520"/>
            <a:ext cx="0" cy="1251230"/>
          </a:xfrm>
          <a:prstGeom prst="line">
            <a:avLst/>
          </a:prstGeom>
          <a:ln w="76200">
            <a:solidFill>
              <a:srgbClr val="0000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C4C7AD1-079A-4598-9B46-E914349DAEC7}"/>
              </a:ext>
            </a:extLst>
          </p:cNvPr>
          <p:cNvSpPr txBox="1"/>
          <p:nvPr/>
        </p:nvSpPr>
        <p:spPr>
          <a:xfrm>
            <a:off x="3590924" y="3464300"/>
            <a:ext cx="2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select this one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9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29FB-152D-4321-9064-500556F1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 in Training a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B3A826-6A49-470B-ABF9-7746B6AE4BE4}"/>
              </a:ext>
            </a:extLst>
          </p:cNvPr>
          <p:cNvSpPr/>
          <p:nvPr/>
        </p:nvSpPr>
        <p:spPr>
          <a:xfrm>
            <a:off x="3289299" y="1213658"/>
            <a:ext cx="2226734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 on training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893C47-9448-4031-AD48-AB6D79B8D692}"/>
              </a:ext>
            </a:extLst>
          </p:cNvPr>
          <p:cNvCxnSpPr>
            <a:stCxn id="4" idx="2"/>
          </p:cNvCxnSpPr>
          <p:nvPr/>
        </p:nvCxnSpPr>
        <p:spPr>
          <a:xfrm flipH="1">
            <a:off x="3437467" y="1763991"/>
            <a:ext cx="965199" cy="581276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53807-452A-4938-8670-4E273FF94760}"/>
              </a:ext>
            </a:extLst>
          </p:cNvPr>
          <p:cNvSpPr/>
          <p:nvPr/>
        </p:nvSpPr>
        <p:spPr>
          <a:xfrm>
            <a:off x="2523062" y="235049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B494F4-4C29-48B0-98A0-AEF50F4614CF}"/>
              </a:ext>
            </a:extLst>
          </p:cNvPr>
          <p:cNvSpPr/>
          <p:nvPr/>
        </p:nvSpPr>
        <p:spPr>
          <a:xfrm>
            <a:off x="5130795" y="235049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58E414-FD6F-4F15-BF85-54410043152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402666" y="1763991"/>
            <a:ext cx="1409697" cy="5865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47B84A-6031-4049-821E-FD97613D131B}"/>
              </a:ext>
            </a:extLst>
          </p:cNvPr>
          <p:cNvSpPr txBox="1"/>
          <p:nvPr/>
        </p:nvSpPr>
        <p:spPr>
          <a:xfrm>
            <a:off x="909818" y="244099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FFEC3-817F-4309-9F47-A1A9C99AE8BD}"/>
              </a:ext>
            </a:extLst>
          </p:cNvPr>
          <p:cNvSpPr txBox="1"/>
          <p:nvPr/>
        </p:nvSpPr>
        <p:spPr>
          <a:xfrm>
            <a:off x="6870351" y="244099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FBDAE2-9618-451B-A065-D8162F57E5A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172038" y="2900832"/>
            <a:ext cx="1032592" cy="5865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404C14-1FFC-41FF-B450-5077EAF27C33}"/>
              </a:ext>
            </a:extLst>
          </p:cNvPr>
          <p:cNvSpPr/>
          <p:nvPr/>
        </p:nvSpPr>
        <p:spPr>
          <a:xfrm>
            <a:off x="1291501" y="3487340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Bias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A5529F-C71F-4090-A4FF-EF00BADCF6BE}"/>
              </a:ext>
            </a:extLst>
          </p:cNvPr>
          <p:cNvSpPr/>
          <p:nvPr/>
        </p:nvSpPr>
        <p:spPr>
          <a:xfrm>
            <a:off x="3279056" y="3490411"/>
            <a:ext cx="1794591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 Issue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91F493-02EA-4CB6-9C09-3C3ECDC44A0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3204630" y="2900832"/>
            <a:ext cx="971722" cy="589579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EA9DE-C33A-4332-B157-01971E05B8F7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812363" y="2900832"/>
            <a:ext cx="939625" cy="596505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27A6D0-33A2-44B3-A946-68D547D6F7F0}"/>
              </a:ext>
            </a:extLst>
          </p:cNvPr>
          <p:cNvSpPr/>
          <p:nvPr/>
        </p:nvSpPr>
        <p:spPr>
          <a:xfrm>
            <a:off x="5854692" y="3497337"/>
            <a:ext cx="1794591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 on testing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694B9-A63D-4040-8E63-457C300C5497}"/>
              </a:ext>
            </a:extLst>
          </p:cNvPr>
          <p:cNvCxnSpPr>
            <a:cxnSpLocks/>
          </p:cNvCxnSpPr>
          <p:nvPr/>
        </p:nvCxnSpPr>
        <p:spPr>
          <a:xfrm>
            <a:off x="2011013" y="4047670"/>
            <a:ext cx="0" cy="515863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39D6D5-13EA-456C-9B82-D98D9A2E6E69}"/>
              </a:ext>
            </a:extLst>
          </p:cNvPr>
          <p:cNvSpPr/>
          <p:nvPr/>
        </p:nvSpPr>
        <p:spPr>
          <a:xfrm>
            <a:off x="628649" y="4563533"/>
            <a:ext cx="2425366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your model more complex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5BC4D7-D160-4A1D-B301-5E93820D281E}"/>
              </a:ext>
            </a:extLst>
          </p:cNvPr>
          <p:cNvCxnSpPr>
            <a:cxnSpLocks/>
          </p:cNvCxnSpPr>
          <p:nvPr/>
        </p:nvCxnSpPr>
        <p:spPr>
          <a:xfrm>
            <a:off x="4185012" y="4047670"/>
            <a:ext cx="0" cy="515863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181FEF1-86E4-4438-8D33-439101F5958E}"/>
              </a:ext>
            </a:extLst>
          </p:cNvPr>
          <p:cNvSpPr/>
          <p:nvPr/>
        </p:nvSpPr>
        <p:spPr>
          <a:xfrm>
            <a:off x="3223696" y="4563533"/>
            <a:ext cx="2425366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powerful optimization methods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B395A5-B4B7-4531-8C77-00257954469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15256" y="4047670"/>
            <a:ext cx="1332687" cy="50536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AF2368-9E72-4FA5-9484-6AF55F0954A3}"/>
              </a:ext>
            </a:extLst>
          </p:cNvPr>
          <p:cNvSpPr/>
          <p:nvPr/>
        </p:nvSpPr>
        <p:spPr>
          <a:xfrm>
            <a:off x="7566375" y="4553038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B64CF-B0EC-4351-AB79-62C54C36F05B}"/>
              </a:ext>
            </a:extLst>
          </p:cNvPr>
          <p:cNvSpPr txBox="1"/>
          <p:nvPr/>
        </p:nvSpPr>
        <p:spPr>
          <a:xfrm>
            <a:off x="8247942" y="410782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6D09B-0EB5-4C55-993C-960B8E5A0DFE}"/>
              </a:ext>
            </a:extLst>
          </p:cNvPr>
          <p:cNvSpPr txBox="1"/>
          <p:nvPr/>
        </p:nvSpPr>
        <p:spPr>
          <a:xfrm>
            <a:off x="5595653" y="418370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BCBDA-B6E9-4622-8106-6F597247664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692428" y="4047670"/>
            <a:ext cx="59560" cy="515863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D182A5-C16E-48AD-8129-B7B96B4C7839}"/>
              </a:ext>
            </a:extLst>
          </p:cNvPr>
          <p:cNvSpPr/>
          <p:nvPr/>
        </p:nvSpPr>
        <p:spPr>
          <a:xfrm>
            <a:off x="6010860" y="4563533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5F99D1-0A5B-447C-B515-BB895BA6E89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070420" y="5124361"/>
            <a:ext cx="622008" cy="3272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19BC0A2-C25B-45BB-9A61-EAF48D385E74}"/>
              </a:ext>
            </a:extLst>
          </p:cNvPr>
          <p:cNvSpPr/>
          <p:nvPr/>
        </p:nvSpPr>
        <p:spPr>
          <a:xfrm>
            <a:off x="5388852" y="545156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Overfitting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66652FE-9E8D-4972-AE7D-F2EFD88AF390}"/>
              </a:ext>
            </a:extLst>
          </p:cNvPr>
          <p:cNvSpPr/>
          <p:nvPr/>
        </p:nvSpPr>
        <p:spPr>
          <a:xfrm>
            <a:off x="7028342" y="5371861"/>
            <a:ext cx="1841609" cy="7326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1B3BFA-0974-47E7-810A-341456161AA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692428" y="5113866"/>
            <a:ext cx="873947" cy="34819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43A1E17-31C4-4293-B7EF-003C7A1C87C6}"/>
              </a:ext>
            </a:extLst>
          </p:cNvPr>
          <p:cNvSpPr/>
          <p:nvPr/>
        </p:nvSpPr>
        <p:spPr>
          <a:xfrm>
            <a:off x="7218363" y="547255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Mismatch</a:t>
            </a:r>
          </a:p>
        </p:txBody>
      </p:sp>
    </p:spTree>
    <p:extLst>
      <p:ext uri="{BB962C8B-B14F-4D97-AF65-F5344CB8AC3E}">
        <p14:creationId xmlns:p14="http://schemas.microsoft.com/office/powerpoint/2010/main" val="3743415281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B417A-9805-4877-922C-BA6616D2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Mismatch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E9F09D-1B61-4E94-B747-DE89A9B1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52600"/>
            <a:ext cx="7886700" cy="49235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Your training and testing data have different distributions. </a:t>
            </a: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  <a:p>
            <a:endParaRPr lang="en-US" altLang="zh-TW" dirty="0">
              <a:solidFill>
                <a:prstClr val="black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7BF0ED6-187C-4D0B-9EAE-7992C0FF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462752"/>
            <a:ext cx="9144000" cy="9215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70DF93-E272-40C2-89A6-CA3622097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49647"/>
            <a:ext cx="9144000" cy="106471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B3F83A0-6A96-469D-974D-64F15A8AE53D}"/>
              </a:ext>
            </a:extLst>
          </p:cNvPr>
          <p:cNvSpPr txBox="1"/>
          <p:nvPr/>
        </p:nvSpPr>
        <p:spPr>
          <a:xfrm>
            <a:off x="76200" y="2187982"/>
            <a:ext cx="354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Data</a:t>
            </a:r>
            <a:endParaRPr lang="zh-TW" alt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06E64C-D00B-41E8-BAFF-1E285A70B673}"/>
              </a:ext>
            </a:extLst>
          </p:cNvPr>
          <p:cNvSpPr txBox="1"/>
          <p:nvPr/>
        </p:nvSpPr>
        <p:spPr>
          <a:xfrm>
            <a:off x="76200" y="4001087"/>
            <a:ext cx="354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Data</a:t>
            </a:r>
            <a:endParaRPr lang="zh-TW" alt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E62F137-3889-4B7A-8CB7-BC26720822D7}"/>
              </a:ext>
            </a:extLst>
          </p:cNvPr>
          <p:cNvSpPr txBox="1"/>
          <p:nvPr/>
        </p:nvSpPr>
        <p:spPr>
          <a:xfrm>
            <a:off x="3042104" y="3614905"/>
            <a:ext cx="612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Simply increasing the training data will not help.</a:t>
            </a:r>
            <a:endParaRPr lang="zh-TW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CFD8-D4C1-43B8-8805-AECD786DC15C}"/>
              </a:ext>
            </a:extLst>
          </p:cNvPr>
          <p:cNvSpPr txBox="1"/>
          <p:nvPr/>
        </p:nvSpPr>
        <p:spPr>
          <a:xfrm>
            <a:off x="1024466" y="5808008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Domain adaptation (future lectures)</a:t>
            </a:r>
          </a:p>
        </p:txBody>
      </p:sp>
    </p:spTree>
    <p:extLst>
      <p:ext uri="{BB962C8B-B14F-4D97-AF65-F5344CB8AC3E}">
        <p14:creationId xmlns:p14="http://schemas.microsoft.com/office/powerpoint/2010/main" val="24389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做出道地的日式味噌湯，高湯、配料有這些公式！ - 食譜自由配- 自由電子報">
            <a:extLst>
              <a:ext uri="{FF2B5EF4-FFF2-40B4-BE49-F238E27FC236}">
                <a16:creationId xmlns:a16="http://schemas.microsoft.com/office/drawing/2014/main" id="{18A79062-20D3-4431-AC1D-4C8BF9E9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40" y="3763591"/>
            <a:ext cx="1299029" cy="9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483F48-424B-4709-B62B-7CDE2B14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of ML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4920AC-5BBB-4103-9061-DD6CAAE96E99}"/>
              </a:ext>
            </a:extLst>
          </p:cNvPr>
          <p:cNvSpPr txBox="1"/>
          <p:nvPr/>
        </p:nvSpPr>
        <p:spPr>
          <a:xfrm>
            <a:off x="628650" y="1668280"/>
            <a:ext cx="19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AE28DFF-D634-4BD6-BF92-1107F53F8F5D}"/>
                  </a:ext>
                </a:extLst>
              </p:cNvPr>
              <p:cNvSpPr txBox="1"/>
              <p:nvPr/>
            </p:nvSpPr>
            <p:spPr>
              <a:xfrm>
                <a:off x="2562381" y="1690689"/>
                <a:ext cx="413921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AE28DFF-D634-4BD6-BF92-1107F53F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81" y="1690689"/>
                <a:ext cx="4139210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02CEA54-3C78-426B-8EC7-EB537887CAE8}"/>
              </a:ext>
            </a:extLst>
          </p:cNvPr>
          <p:cNvSpPr txBox="1"/>
          <p:nvPr/>
        </p:nvSpPr>
        <p:spPr>
          <a:xfrm>
            <a:off x="628650" y="2434818"/>
            <a:ext cx="193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 data: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D9CE6AB-4458-4501-B3EA-ACC97A016FC2}"/>
                  </a:ext>
                </a:extLst>
              </p:cNvPr>
              <p:cNvSpPr txBox="1"/>
              <p:nvPr/>
            </p:nvSpPr>
            <p:spPr>
              <a:xfrm>
                <a:off x="2442411" y="2481433"/>
                <a:ext cx="2977738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D9CE6AB-4458-4501-B3EA-ACC97A016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411" y="2481433"/>
                <a:ext cx="2977738" cy="41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F4BAF5-D38D-49A8-B00A-E395840A592F}"/>
                  </a:ext>
                </a:extLst>
              </p:cNvPr>
              <p:cNvSpPr txBox="1"/>
              <p:nvPr/>
            </p:nvSpPr>
            <p:spPr>
              <a:xfrm>
                <a:off x="1100334" y="3905362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F4BAF5-D38D-49A8-B00A-E395840A5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34" y="3905362"/>
                <a:ext cx="259686" cy="369332"/>
              </a:xfrm>
              <a:prstGeom prst="rect">
                <a:avLst/>
              </a:prstGeom>
              <a:blipFill>
                <a:blip r:embed="rId5"/>
                <a:stretch>
                  <a:fillRect l="-30952" t="-26667" r="-7142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FA422B4-5291-4DE5-A348-F99564372C53}"/>
                  </a:ext>
                </a:extLst>
              </p:cNvPr>
              <p:cNvSpPr txBox="1"/>
              <p:nvPr/>
            </p:nvSpPr>
            <p:spPr>
              <a:xfrm>
                <a:off x="2588048" y="3859195"/>
                <a:ext cx="1705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phoneme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FA422B4-5291-4DE5-A348-F9956437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48" y="3859195"/>
                <a:ext cx="1705429" cy="461665"/>
              </a:xfrm>
              <a:prstGeom prst="rect">
                <a:avLst/>
              </a:prstGeom>
              <a:blipFill>
                <a:blip r:embed="rId6"/>
                <a:stretch>
                  <a:fillRect l="-1075" t="-10526" r="-465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9">
            <a:extLst>
              <a:ext uri="{FF2B5EF4-FFF2-40B4-BE49-F238E27FC236}">
                <a16:creationId xmlns:a16="http://schemas.microsoft.com/office/drawing/2014/main" id="{626B73BA-E868-4914-8ADB-61FD078E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34" y="3823150"/>
            <a:ext cx="854145" cy="53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4634D7F-4CD4-4FDB-943D-BA8036F7AA56}"/>
                  </a:ext>
                </a:extLst>
              </p:cNvPr>
              <p:cNvSpPr txBox="1"/>
              <p:nvPr/>
            </p:nvSpPr>
            <p:spPr>
              <a:xfrm>
                <a:off x="5430654" y="4033587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4634D7F-4CD4-4FDB-943D-BA8036F7A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54" y="4033587"/>
                <a:ext cx="259686" cy="369332"/>
              </a:xfrm>
              <a:prstGeom prst="rect">
                <a:avLst/>
              </a:prstGeom>
              <a:blipFill>
                <a:blip r:embed="rId8"/>
                <a:stretch>
                  <a:fillRect l="-30952" t="-26667" r="-71429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C948D6D-CBC8-47FE-9AC0-F7F39E77A3A9}"/>
                  </a:ext>
                </a:extLst>
              </p:cNvPr>
              <p:cNvSpPr txBox="1"/>
              <p:nvPr/>
            </p:nvSpPr>
            <p:spPr>
              <a:xfrm>
                <a:off x="7136083" y="3987420"/>
                <a:ext cx="1705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soup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C948D6D-CBC8-47FE-9AC0-F7F39E77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083" y="3987420"/>
                <a:ext cx="1705429" cy="461665"/>
              </a:xfrm>
              <a:prstGeom prst="rect">
                <a:avLst/>
              </a:prstGeom>
              <a:blipFill>
                <a:blip r:embed="rId9"/>
                <a:stretch>
                  <a:fillRect l="-107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93218C7-0B80-4380-9630-A7519C71EA6A}"/>
                  </a:ext>
                </a:extLst>
              </p:cNvPr>
              <p:cNvSpPr txBox="1"/>
              <p:nvPr/>
            </p:nvSpPr>
            <p:spPr>
              <a:xfrm>
                <a:off x="1097024" y="5412100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93218C7-0B80-4380-9630-A7519C71E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024" y="5412100"/>
                <a:ext cx="259686" cy="369332"/>
              </a:xfrm>
              <a:prstGeom prst="rect">
                <a:avLst/>
              </a:prstGeom>
              <a:blipFill>
                <a:blip r:embed="rId10"/>
                <a:stretch>
                  <a:fillRect l="-30233" t="-26667" r="-67442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9">
            <a:extLst>
              <a:ext uri="{FF2B5EF4-FFF2-40B4-BE49-F238E27FC236}">
                <a16:creationId xmlns:a16="http://schemas.microsoft.com/office/drawing/2014/main" id="{8105D833-A490-4D84-B6A3-095FC265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24" y="5329888"/>
            <a:ext cx="854145" cy="53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0F654DB-CF1E-4BD1-9A36-5C3A004254F7}"/>
                  </a:ext>
                </a:extLst>
              </p:cNvPr>
              <p:cNvSpPr txBox="1"/>
              <p:nvPr/>
            </p:nvSpPr>
            <p:spPr>
              <a:xfrm>
                <a:off x="2651117" y="5334140"/>
                <a:ext cx="1705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John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0F654DB-CF1E-4BD1-9A36-5C3A0042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17" y="5334140"/>
                <a:ext cx="1705429" cy="461665"/>
              </a:xfrm>
              <a:prstGeom prst="rect">
                <a:avLst/>
              </a:prstGeom>
              <a:blipFill>
                <a:blip r:embed="rId11"/>
                <a:stretch>
                  <a:fillRect l="-107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DDBE5B-CEF2-427A-B688-9D2690C9E52C}"/>
              </a:ext>
            </a:extLst>
          </p:cNvPr>
          <p:cNvSpPr txBox="1"/>
          <p:nvPr/>
        </p:nvSpPr>
        <p:spPr>
          <a:xfrm>
            <a:off x="2912374" y="5781432"/>
            <a:ext cx="170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(speaker)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03059EC-7C79-469F-91F2-8C81E7E773CF}"/>
                  </a:ext>
                </a:extLst>
              </p:cNvPr>
              <p:cNvSpPr txBox="1"/>
              <p:nvPr/>
            </p:nvSpPr>
            <p:spPr>
              <a:xfrm>
                <a:off x="4949451" y="5359717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03059EC-7C79-469F-91F2-8C81E7E7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51" y="5359717"/>
                <a:ext cx="259686" cy="369332"/>
              </a:xfrm>
              <a:prstGeom prst="rect">
                <a:avLst/>
              </a:prstGeom>
              <a:blipFill>
                <a:blip r:embed="rId12"/>
                <a:stretch>
                  <a:fillRect l="-30233" t="-24590" r="-6744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03AA7A9-FA5A-4A78-B50A-48CF87EC8A38}"/>
                  </a:ext>
                </a:extLst>
              </p:cNvPr>
              <p:cNvSpPr txBox="1"/>
              <p:nvPr/>
            </p:nvSpPr>
            <p:spPr>
              <a:xfrm>
                <a:off x="6427164" y="5775725"/>
                <a:ext cx="22827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03AA7A9-FA5A-4A78-B50A-48CF87EC8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164" y="5775725"/>
                <a:ext cx="2282752" cy="461665"/>
              </a:xfrm>
              <a:prstGeom prst="rect">
                <a:avLst/>
              </a:prstGeom>
              <a:blipFill>
                <a:blip r:embed="rId13"/>
                <a:stretch>
                  <a:fillRect l="-80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5500508A-02FF-4E94-9280-8737E6B00BDE}"/>
              </a:ext>
            </a:extLst>
          </p:cNvPr>
          <p:cNvSpPr txBox="1"/>
          <p:nvPr/>
        </p:nvSpPr>
        <p:spPr>
          <a:xfrm>
            <a:off x="5209137" y="5318724"/>
            <a:ext cx="1917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痛みを知れ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80DAAB-6707-4B59-83B4-CF3ACB2F7024}"/>
              </a:ext>
            </a:extLst>
          </p:cNvPr>
          <p:cNvSpPr txBox="1"/>
          <p:nvPr/>
        </p:nvSpPr>
        <p:spPr>
          <a:xfrm>
            <a:off x="6739375" y="5790098"/>
            <a:ext cx="1957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了解痛苦吧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8014143-6DB3-4832-A312-A598BA698B47}"/>
              </a:ext>
            </a:extLst>
          </p:cNvPr>
          <p:cNvSpPr txBox="1"/>
          <p:nvPr/>
        </p:nvSpPr>
        <p:spPr>
          <a:xfrm>
            <a:off x="668534" y="3248328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Speech Recognition </a:t>
            </a:r>
            <a:endParaRPr lang="zh-TW" altLang="en-US" sz="2400" i="1" u="sng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F82D764-D327-4698-A9FE-F1155FB68BFB}"/>
              </a:ext>
            </a:extLst>
          </p:cNvPr>
          <p:cNvSpPr txBox="1"/>
          <p:nvPr/>
        </p:nvSpPr>
        <p:spPr>
          <a:xfrm>
            <a:off x="4818060" y="3221117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Image Recognition </a:t>
            </a:r>
            <a:endParaRPr lang="zh-TW" altLang="en-US" sz="2400" i="1" u="sng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11DF356-1390-4B8F-8E36-FE39B6C2B04E}"/>
              </a:ext>
            </a:extLst>
          </p:cNvPr>
          <p:cNvSpPr txBox="1"/>
          <p:nvPr/>
        </p:nvSpPr>
        <p:spPr>
          <a:xfrm>
            <a:off x="673825" y="4705646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Speaker Recognition </a:t>
            </a:r>
            <a:endParaRPr lang="zh-TW" altLang="en-US" sz="2400" i="1" u="sng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9D873DD-D37D-4D10-A4AF-84DB108D3072}"/>
              </a:ext>
            </a:extLst>
          </p:cNvPr>
          <p:cNvSpPr txBox="1"/>
          <p:nvPr/>
        </p:nvSpPr>
        <p:spPr>
          <a:xfrm>
            <a:off x="4810954" y="4799969"/>
            <a:ext cx="277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Machine Translation</a:t>
            </a:r>
            <a:endParaRPr lang="zh-TW" alt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17982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6" grpId="0"/>
      <p:bldP spid="18" grpId="0"/>
      <p:bldP spid="19" grpId="0"/>
      <p:bldP spid="20" grpId="0"/>
      <p:bldP spid="22" grpId="0"/>
      <p:bldP spid="25" grpId="0"/>
      <p:bldP spid="27" grpId="0"/>
      <p:bldP spid="26" grpId="0"/>
      <p:bldP spid="29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632B-5084-41A3-9652-7BFF4CBA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Fails Because….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BFCA-F2A7-44B1-990F-309CDF2E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training a deep learning network is to update network parameters to make the training loss small.</a:t>
            </a:r>
          </a:p>
          <a:p>
            <a:r>
              <a:rPr lang="en-US" dirty="0"/>
              <a:t>If the training loss is not small enough, the optimization fails. </a:t>
            </a:r>
          </a:p>
          <a:p>
            <a:r>
              <a:rPr lang="en-US" dirty="0"/>
              <a:t>This failure is caused by </a:t>
            </a:r>
            <a:r>
              <a:rPr lang="en-US" b="1" dirty="0"/>
              <a:t>zero gradient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other words, the training loss won’t change with the parameters update.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zero gradient point</a:t>
            </a:r>
            <a:r>
              <a:rPr lang="en-US" dirty="0"/>
              <a:t> is called the </a:t>
            </a:r>
            <a:r>
              <a:rPr lang="en-US" b="1" dirty="0"/>
              <a:t>critical point</a:t>
            </a:r>
            <a:r>
              <a:rPr lang="en-US" dirty="0"/>
              <a:t>, it could be a saddle point or local minimal on a 2D error surface.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1F986-E540-4EB0-9B02-79BD124E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9" y="3205658"/>
            <a:ext cx="4140529" cy="1883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CEFC4-C88F-4638-9CE7-BD4CBF7A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98" y="3205658"/>
            <a:ext cx="4572000" cy="18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374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42348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Gradient …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7209165 w 7754816"/>
              <a:gd name="connsiteY5" fmla="*/ 3270049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250972" y="3474713"/>
                  <a:pt x="5732254" y="3511062"/>
                </a:cubicBezTo>
                <a:cubicBezTo>
                  <a:pt x="6213536" y="3547411"/>
                  <a:pt x="6464737" y="2956457"/>
                  <a:pt x="6710889" y="2916288"/>
                </a:cubicBezTo>
                <a:cubicBezTo>
                  <a:pt x="6957041" y="2876119"/>
                  <a:pt x="7067416" y="3090812"/>
                  <a:pt x="7209165" y="3270049"/>
                </a:cubicBezTo>
                <a:cubicBezTo>
                  <a:pt x="7350914" y="3449286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value of a network parameter w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74272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Very slow at the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plateau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37122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 at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minima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48042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Stuck at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saddle point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60343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310038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928379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≈0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0AD092-DB26-4E1E-8B04-AF8B7901630C}"/>
              </a:ext>
            </a:extLst>
          </p:cNvPr>
          <p:cNvSpPr txBox="1"/>
          <p:nvPr/>
        </p:nvSpPr>
        <p:spPr>
          <a:xfrm>
            <a:off x="5360454" y="1634364"/>
            <a:ext cx="300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18097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CF0E8-CF85-4A15-97D3-C490B4BF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Saddle Point </a:t>
            </a:r>
            <a:r>
              <a:rPr lang="en-US" altLang="zh-TW" dirty="0" err="1"/>
              <a:t>v.s</a:t>
            </a:r>
            <a:r>
              <a:rPr lang="en-US" altLang="zh-TW" dirty="0"/>
              <a:t>. Local Minima 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ADE699A-F8D7-4C3C-A294-BE079F734C53}"/>
              </a:ext>
            </a:extLst>
          </p:cNvPr>
          <p:cNvGrpSpPr/>
          <p:nvPr/>
        </p:nvGrpSpPr>
        <p:grpSpPr>
          <a:xfrm>
            <a:off x="628650" y="3146165"/>
            <a:ext cx="3708400" cy="2892552"/>
            <a:chOff x="4806950" y="1842866"/>
            <a:chExt cx="3708400" cy="2892552"/>
          </a:xfrm>
        </p:grpSpPr>
        <p:pic>
          <p:nvPicPr>
            <p:cNvPr id="5" name="Picture 2" descr="「saddle point」的圖片搜尋結果">
              <a:extLst>
                <a:ext uri="{FF2B5EF4-FFF2-40B4-BE49-F238E27FC236}">
                  <a16:creationId xmlns:a16="http://schemas.microsoft.com/office/drawing/2014/main" id="{2E5AEED8-3F72-4B4D-97FF-F7524F6A3D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50" y="1842866"/>
              <a:ext cx="3708400" cy="289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95E7E7D-C641-476E-9D25-33E7C1DDCEF4}"/>
                </a:ext>
              </a:extLst>
            </p:cNvPr>
            <p:cNvSpPr/>
            <p:nvPr/>
          </p:nvSpPr>
          <p:spPr>
            <a:xfrm>
              <a:off x="6568081" y="3103005"/>
              <a:ext cx="186137" cy="18613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B27CAD0F-ABF0-4671-9BCE-FF9B01AC0FAA}"/>
              </a:ext>
            </a:extLst>
          </p:cNvPr>
          <p:cNvSpPr/>
          <p:nvPr/>
        </p:nvSpPr>
        <p:spPr>
          <a:xfrm>
            <a:off x="1320800" y="2030309"/>
            <a:ext cx="2481943" cy="1317062"/>
          </a:xfrm>
          <a:custGeom>
            <a:avLst/>
            <a:gdLst>
              <a:gd name="connsiteX0" fmla="*/ 0 w 2481943"/>
              <a:gd name="connsiteY0" fmla="*/ 0 h 1713324"/>
              <a:gd name="connsiteX1" fmla="*/ 638628 w 2481943"/>
              <a:gd name="connsiteY1" fmla="*/ 1291771 h 1713324"/>
              <a:gd name="connsiteX2" fmla="*/ 1248228 w 2481943"/>
              <a:gd name="connsiteY2" fmla="*/ 1712685 h 1713324"/>
              <a:gd name="connsiteX3" fmla="*/ 1828800 w 2481943"/>
              <a:gd name="connsiteY3" fmla="*/ 1349828 h 1713324"/>
              <a:gd name="connsiteX4" fmla="*/ 2481943 w 2481943"/>
              <a:gd name="connsiteY4" fmla="*/ 72571 h 171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1943" h="1713324">
                <a:moveTo>
                  <a:pt x="0" y="0"/>
                </a:moveTo>
                <a:cubicBezTo>
                  <a:pt x="215295" y="503162"/>
                  <a:pt x="430590" y="1006324"/>
                  <a:pt x="638628" y="1291771"/>
                </a:cubicBezTo>
                <a:cubicBezTo>
                  <a:pt x="846666" y="1577218"/>
                  <a:pt x="1049866" y="1703009"/>
                  <a:pt x="1248228" y="1712685"/>
                </a:cubicBezTo>
                <a:cubicBezTo>
                  <a:pt x="1446590" y="1722361"/>
                  <a:pt x="1623181" y="1623180"/>
                  <a:pt x="1828800" y="1349828"/>
                </a:cubicBezTo>
                <a:cubicBezTo>
                  <a:pt x="2034419" y="1076476"/>
                  <a:pt x="2258181" y="574523"/>
                  <a:pt x="2481943" y="72571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3641D87-A3B7-43E4-A399-FA4A2146D21C}"/>
              </a:ext>
            </a:extLst>
          </p:cNvPr>
          <p:cNvSpPr/>
          <p:nvPr/>
        </p:nvSpPr>
        <p:spPr>
          <a:xfrm>
            <a:off x="2491553" y="3112091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F7764D-8152-4FEE-AE1A-11061A989775}"/>
              </a:ext>
            </a:extLst>
          </p:cNvPr>
          <p:cNvSpPr txBox="1"/>
          <p:nvPr/>
        </p:nvSpPr>
        <p:spPr>
          <a:xfrm>
            <a:off x="381885" y="6251957"/>
            <a:ext cx="8607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When you have lots of parameters, perhaps local minima is rare?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FFC5E6-5D68-4E32-8EF0-7981D1036CE5}"/>
              </a:ext>
            </a:extLst>
          </p:cNvPr>
          <p:cNvSpPr txBox="1"/>
          <p:nvPr/>
        </p:nvSpPr>
        <p:spPr>
          <a:xfrm>
            <a:off x="4179994" y="124326"/>
            <a:ext cx="505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Source of image: </a:t>
            </a:r>
            <a:r>
              <a:rPr lang="zh-TW" altLang="en-US" dirty="0"/>
              <a:t>https://arxiv.org/abs/1712.09913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3529183-BABD-49E1-B0C1-7DFC96BD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98" y="1594452"/>
            <a:ext cx="4044875" cy="3407552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C0B128BA-3794-40F4-AE35-BD0C3AE9D1FA}"/>
              </a:ext>
            </a:extLst>
          </p:cNvPr>
          <p:cNvSpPr/>
          <p:nvPr/>
        </p:nvSpPr>
        <p:spPr>
          <a:xfrm>
            <a:off x="6459398" y="4836366"/>
            <a:ext cx="186137" cy="186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51E9AF-98EA-4522-8386-0FED23D00464}"/>
              </a:ext>
            </a:extLst>
          </p:cNvPr>
          <p:cNvSpPr txBox="1"/>
          <p:nvPr/>
        </p:nvSpPr>
        <p:spPr>
          <a:xfrm>
            <a:off x="6267799" y="5081340"/>
            <a:ext cx="262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Saddle point in higher dimension?</a:t>
            </a:r>
            <a:endParaRPr lang="zh-TW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2FDA0-2A63-4537-8166-292FD5DC5CEC}"/>
              </a:ext>
            </a:extLst>
          </p:cNvPr>
          <p:cNvSpPr txBox="1"/>
          <p:nvPr/>
        </p:nvSpPr>
        <p:spPr>
          <a:xfrm>
            <a:off x="569974" y="1422226"/>
            <a:ext cx="20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minima in 1-D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42411-0029-459F-ABDD-5F840BBC3A98}"/>
              </a:ext>
            </a:extLst>
          </p:cNvPr>
          <p:cNvSpPr txBox="1"/>
          <p:nvPr/>
        </p:nvSpPr>
        <p:spPr>
          <a:xfrm>
            <a:off x="222172" y="3363825"/>
            <a:ext cx="395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2-D, 1-D local minima becomes a saddle point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5EB43-2773-42DE-B9B7-BC40CCDDD802}"/>
              </a:ext>
            </a:extLst>
          </p:cNvPr>
          <p:cNvSpPr txBox="1"/>
          <p:nvPr/>
        </p:nvSpPr>
        <p:spPr>
          <a:xfrm>
            <a:off x="4685409" y="1195702"/>
            <a:ext cx="20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minima in 2-D</a:t>
            </a:r>
          </a:p>
        </p:txBody>
      </p:sp>
    </p:spTree>
    <p:extLst>
      <p:ext uri="{BB962C8B-B14F-4D97-AF65-F5344CB8AC3E}">
        <p14:creationId xmlns:p14="http://schemas.microsoft.com/office/powerpoint/2010/main" val="335508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  <p:bldP spid="16" grpId="0"/>
      <p:bldP spid="4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AF1E-493F-42FA-8463-8F8B11FF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of Training: Training with 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07BB8-AB77-4C1E-A422-A249A584C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Review: Optimization with Batch</a:t>
                </a:r>
              </a:p>
              <a:p>
                <a:pPr lvl="1"/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data into multiple batches, where one batch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data.</a:t>
                </a:r>
              </a:p>
              <a:p>
                <a:pPr lvl="1"/>
                <a:r>
                  <a:rPr lang="en-US" dirty="0"/>
                  <a:t>Compute the loss for each batch and update parameters.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07BB8-AB77-4C1E-A422-A249A584C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C3935F2-F62E-4EE0-ABDC-CA2DAF8A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26" y="2218266"/>
            <a:ext cx="6072779" cy="3731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04730-A5E0-4C75-9453-3FB892D13288}"/>
              </a:ext>
            </a:extLst>
          </p:cNvPr>
          <p:cNvSpPr txBox="1"/>
          <p:nvPr/>
        </p:nvSpPr>
        <p:spPr>
          <a:xfrm>
            <a:off x="5285065" y="5967583"/>
            <a:ext cx="3129094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Thus, the data in a batch is not same between two epochs</a:t>
            </a:r>
          </a:p>
        </p:txBody>
      </p:sp>
    </p:spTree>
    <p:extLst>
      <p:ext uri="{BB962C8B-B14F-4D97-AF65-F5344CB8AC3E}">
        <p14:creationId xmlns:p14="http://schemas.microsoft.com/office/powerpoint/2010/main" val="24192676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81" y="2920369"/>
            <a:ext cx="4800001" cy="360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Batch </a:t>
            </a:r>
            <a:r>
              <a:rPr lang="en-US" altLang="zh-TW" dirty="0" err="1"/>
              <a:t>v.s</a:t>
            </a:r>
            <a:r>
              <a:rPr lang="en-US" altLang="zh-TW" dirty="0"/>
              <a:t>. Large Batch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2" y="2942929"/>
            <a:ext cx="4800000" cy="36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5546" y="1777148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N (Full batch)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80262" y="4508001"/>
            <a:ext cx="176044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04854" y="3677004"/>
            <a:ext cx="16981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all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61587" y="3591070"/>
            <a:ext cx="180716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See only one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/>
          <p:cNvCxnSpPr>
            <a:cxnSpLocks/>
            <a:endCxn id="8" idx="3"/>
          </p:cNvCxnSpPr>
          <p:nvPr/>
        </p:nvCxnSpPr>
        <p:spPr>
          <a:xfrm flipH="1" flipV="1">
            <a:off x="7040705" y="4923500"/>
            <a:ext cx="160195" cy="606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53653" y="2297134"/>
            <a:ext cx="330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after seeing all the 20 examples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996472" y="2652802"/>
            <a:ext cx="400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20 times in an epoch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054993" y="3557099"/>
            <a:ext cx="591165" cy="449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472" y="2267716"/>
            <a:ext cx="33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 for each example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26EE91-C1B5-4870-A4BE-967B2C709DCE}"/>
              </a:ext>
            </a:extLst>
          </p:cNvPr>
          <p:cNvSpPr txBox="1"/>
          <p:nvPr/>
        </p:nvSpPr>
        <p:spPr>
          <a:xfrm>
            <a:off x="695546" y="1344155"/>
            <a:ext cx="418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Consider 20 examples (N=20)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8EB098F-2B7D-4424-9620-ECD976AA1DB0}"/>
              </a:ext>
            </a:extLst>
          </p:cNvPr>
          <p:cNvSpPr txBox="1"/>
          <p:nvPr/>
        </p:nvSpPr>
        <p:spPr>
          <a:xfrm>
            <a:off x="4996472" y="1764521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Batch size = 1</a:t>
            </a:r>
            <a:endParaRPr kumimoji="0" lang="zh-TW" altLang="en-US" sz="2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5F65BD-6640-4845-B2F3-88361F10B858}"/>
              </a:ext>
            </a:extLst>
          </p:cNvPr>
          <p:cNvSpPr txBox="1"/>
          <p:nvPr/>
        </p:nvSpPr>
        <p:spPr>
          <a:xfrm>
            <a:off x="831408" y="5646306"/>
            <a:ext cx="3644431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Long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powerful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3555A23-D25A-4EE3-984A-E4A68E8762BF}"/>
              </a:ext>
            </a:extLst>
          </p:cNvPr>
          <p:cNvSpPr txBox="1"/>
          <p:nvPr/>
        </p:nvSpPr>
        <p:spPr>
          <a:xfrm>
            <a:off x="4954030" y="5646306"/>
            <a:ext cx="3843642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Short time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cooldown, but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noisy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6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8" grpId="0"/>
      <p:bldP spid="13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627C-B5EF-41AC-B1B2-7D60827C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Batch </a:t>
            </a:r>
            <a:r>
              <a:rPr lang="en-US" dirty="0" err="1"/>
              <a:t>v.s</a:t>
            </a:r>
            <a:r>
              <a:rPr lang="en-US" dirty="0"/>
              <a:t>. Large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9139-E664-4DA2-97E4-F410129A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6299457" cy="5455590"/>
          </a:xfrm>
        </p:spPr>
        <p:txBody>
          <a:bodyPr/>
          <a:lstStyle/>
          <a:p>
            <a:r>
              <a:rPr lang="en-US" dirty="0"/>
              <a:t>Smaller batch size has a better performance.</a:t>
            </a:r>
          </a:p>
          <a:p>
            <a:r>
              <a:rPr lang="en-US" dirty="0"/>
              <a:t>“Noisy” update is better for training a model:</a:t>
            </a:r>
          </a:p>
          <a:p>
            <a:r>
              <a:rPr lang="en-US" dirty="0"/>
              <a:t>Comparing training accuracy on small and large batch</a:t>
            </a:r>
          </a:p>
          <a:p>
            <a:pPr lvl="1"/>
            <a:r>
              <a:rPr lang="en-US" dirty="0"/>
              <a:t>MNIST is a image set for handing writing numbers</a:t>
            </a:r>
          </a:p>
          <a:p>
            <a:pPr lvl="1"/>
            <a:r>
              <a:rPr lang="en-US" dirty="0"/>
              <a:t>CIFAR-10 is a image set for different 10 objects (i.e. airplanes, horse, ship, etc. 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Smaller batch provides better accuracy.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AFB98-43C3-4AF1-90CE-F2C4903B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107" y="681037"/>
            <a:ext cx="1698157" cy="170296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5DB39C-6C07-4F97-9AF9-5944E1D3C8C4}"/>
              </a:ext>
            </a:extLst>
          </p:cNvPr>
          <p:cNvGrpSpPr/>
          <p:nvPr/>
        </p:nvGrpSpPr>
        <p:grpSpPr>
          <a:xfrm>
            <a:off x="6815165" y="2468086"/>
            <a:ext cx="1924039" cy="1702968"/>
            <a:chOff x="4706889" y="2030136"/>
            <a:chExt cx="3185057" cy="26317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56B9E3-82FA-457B-8366-DBFE50584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6889" y="2030136"/>
              <a:ext cx="3185057" cy="2631784"/>
            </a:xfrm>
            <a:prstGeom prst="rect">
              <a:avLst/>
            </a:prstGeom>
          </p:spPr>
        </p:pic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3AA1EA6B-0800-4D50-A26D-9CA108C3219D}"/>
                </a:ext>
              </a:extLst>
            </p:cNvPr>
            <p:cNvSpPr/>
            <p:nvPr/>
          </p:nvSpPr>
          <p:spPr>
            <a:xfrm>
              <a:off x="5710921" y="3346027"/>
              <a:ext cx="444014" cy="21929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D78DBC5-D8B3-474B-A540-B1D95BE0A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46" y="3319569"/>
            <a:ext cx="3137344" cy="2737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CE12D8-33EE-479B-855B-0D63A4364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650" y="3319569"/>
            <a:ext cx="3152134" cy="27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1419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33B4C35-35EE-44AE-A757-2A7BD6A2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02" y="1130611"/>
            <a:ext cx="7886700" cy="4963305"/>
          </a:xfrm>
        </p:spPr>
        <p:txBody>
          <a:bodyPr/>
          <a:lstStyle/>
          <a:p>
            <a:r>
              <a:rPr lang="en-US" dirty="0"/>
              <a:t>Consider the physical world:</a:t>
            </a:r>
          </a:p>
          <a:p>
            <a:pPr lvl="1"/>
            <a:r>
              <a:rPr lang="en-US" dirty="0"/>
              <a:t>If we roll a ball from a slope: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cxnSpLocks/>
          </p:cNvCxnSpPr>
          <p:nvPr/>
        </p:nvCxnSpPr>
        <p:spPr>
          <a:xfrm>
            <a:off x="1542915" y="3238604"/>
            <a:ext cx="572461" cy="6237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Gradient …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570348 w 7754816"/>
              <a:gd name="connsiteY4" fmla="*/ 2665276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6928083 w 7754816"/>
              <a:gd name="connsiteY5" fmla="*/ 2911461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710889 w 7754816"/>
              <a:gd name="connsiteY4" fmla="*/ 2916288 h 4208267"/>
              <a:gd name="connsiteX5" fmla="*/ 7209165 w 7754816"/>
              <a:gd name="connsiteY5" fmla="*/ 3270049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250972" y="3474713"/>
                  <a:pt x="5732254" y="3511062"/>
                </a:cubicBezTo>
                <a:cubicBezTo>
                  <a:pt x="6213536" y="3547411"/>
                  <a:pt x="6464737" y="2956457"/>
                  <a:pt x="6710889" y="2916288"/>
                </a:cubicBezTo>
                <a:cubicBezTo>
                  <a:pt x="6957041" y="2876119"/>
                  <a:pt x="7067416" y="3090812"/>
                  <a:pt x="7209165" y="3270049"/>
                </a:cubicBezTo>
                <a:cubicBezTo>
                  <a:pt x="7350914" y="3449286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value of a network parameter w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19BB0A2-55FC-43C8-A21A-1E1C6B57D8DF}"/>
              </a:ext>
            </a:extLst>
          </p:cNvPr>
          <p:cNvCxnSpPr>
            <a:cxnSpLocks/>
          </p:cNvCxnSpPr>
          <p:nvPr/>
        </p:nvCxnSpPr>
        <p:spPr>
          <a:xfrm>
            <a:off x="3178104" y="4246346"/>
            <a:ext cx="77942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BD802C6-CB2A-4EFE-9C2A-D4046E809B68}"/>
              </a:ext>
            </a:extLst>
          </p:cNvPr>
          <p:cNvCxnSpPr>
            <a:cxnSpLocks/>
          </p:cNvCxnSpPr>
          <p:nvPr/>
        </p:nvCxnSpPr>
        <p:spPr>
          <a:xfrm>
            <a:off x="4967244" y="4439100"/>
            <a:ext cx="663073" cy="20794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E9104CA-39DF-47E1-89AC-844400377840}"/>
              </a:ext>
            </a:extLst>
          </p:cNvPr>
          <p:cNvCxnSpPr>
            <a:cxnSpLocks/>
          </p:cNvCxnSpPr>
          <p:nvPr/>
        </p:nvCxnSpPr>
        <p:spPr>
          <a:xfrm flipV="1">
            <a:off x="6803787" y="4683994"/>
            <a:ext cx="331537" cy="2173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103D7D5-4E2C-47EF-B3B2-092DBCCE65F9}"/>
              </a:ext>
            </a:extLst>
          </p:cNvPr>
          <p:cNvSpPr txBox="1"/>
          <p:nvPr/>
        </p:nvSpPr>
        <p:spPr>
          <a:xfrm>
            <a:off x="3377038" y="2418900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How about put this phenomenon in gradient descent?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89853-55F6-490D-8B20-0C4A48B9BD6A}"/>
              </a:ext>
            </a:extLst>
          </p:cNvPr>
          <p:cNvSpPr txBox="1"/>
          <p:nvPr/>
        </p:nvSpPr>
        <p:spPr>
          <a:xfrm>
            <a:off x="5683766" y="3857069"/>
            <a:ext cx="345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 ball stop at local minima? </a:t>
            </a:r>
          </a:p>
          <a:p>
            <a:r>
              <a:rPr lang="en-US" dirty="0"/>
              <a:t>NO -&gt; due to momentum (inertial)</a:t>
            </a:r>
          </a:p>
        </p:txBody>
      </p:sp>
    </p:spTree>
    <p:extLst>
      <p:ext uri="{BB962C8B-B14F-4D97-AF65-F5344CB8AC3E}">
        <p14:creationId xmlns:p14="http://schemas.microsoft.com/office/powerpoint/2010/main" val="22914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30" grpId="0" animBg="1"/>
      <p:bldP spid="38" grpId="0" animBg="1"/>
      <p:bldP spid="39" grpId="0" animBg="1"/>
      <p:bldP spid="40" grpId="0" animBg="1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(Vanilla) Gradient Descent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422174" y="2717227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119857" y="3337491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960582" y="3992290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195780" y="4979154"/>
            <a:ext cx="780335" cy="9741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862211" y="4817963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71194" y="4319804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74068" y="233499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168277" y="2032344"/>
                <a:ext cx="30553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Starting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7" y="2032344"/>
                <a:ext cx="3055326" cy="470000"/>
              </a:xfrm>
              <a:prstGeom prst="rect">
                <a:avLst/>
              </a:prstGeom>
              <a:blipFill>
                <a:blip r:embed="rId3"/>
                <a:stretch>
                  <a:fillRect l="-319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68277" y="2619828"/>
                <a:ext cx="439395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7" y="2619828"/>
                <a:ext cx="4393958" cy="470000"/>
              </a:xfrm>
              <a:prstGeom prst="rect">
                <a:avLst/>
              </a:prstGeom>
              <a:blipFill>
                <a:blip r:embed="rId4"/>
                <a:stretch>
                  <a:fillRect l="-2219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169741" y="3221046"/>
                <a:ext cx="416901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41" y="3221046"/>
                <a:ext cx="4169019" cy="470000"/>
              </a:xfrm>
              <a:prstGeom prst="rect">
                <a:avLst/>
              </a:prstGeom>
              <a:blipFill>
                <a:blip r:embed="rId5"/>
                <a:stretch>
                  <a:fillRect l="-219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84902" y="3779118"/>
                <a:ext cx="399317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02" y="3779118"/>
                <a:ext cx="3993172" cy="470000"/>
              </a:xfrm>
              <a:prstGeom prst="rect">
                <a:avLst/>
              </a:prstGeom>
              <a:blipFill>
                <a:blip r:embed="rId6"/>
                <a:stretch>
                  <a:fillRect l="-244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86366" y="4356069"/>
                <a:ext cx="416901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66" y="4356069"/>
                <a:ext cx="4169019" cy="470000"/>
              </a:xfrm>
              <a:prstGeom prst="rect">
                <a:avLst/>
              </a:prstGeom>
              <a:blipFill>
                <a:blip r:embed="rId7"/>
                <a:stretch>
                  <a:fillRect l="-2339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2652379" y="2974971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009859" y="3445571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987054" y="4414030"/>
            <a:ext cx="412353" cy="5662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552407" y="4576468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561390" y="4110059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6307999" y="5040472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89519" y="279215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19" y="2792155"/>
                <a:ext cx="689088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630829" y="3333998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29" y="3333998"/>
                <a:ext cx="689088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404647" y="396186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47" y="3961865"/>
                <a:ext cx="689088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328686" y="4760151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86" y="4760151"/>
                <a:ext cx="689088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28650" y="2023993"/>
                <a:ext cx="1078707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23993"/>
                <a:ext cx="1078707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748937" y="2585587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937" y="2585587"/>
                <a:ext cx="689088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998472" y="3368862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72" y="3368862"/>
                <a:ext cx="689088" cy="47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166094" y="4518579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94" y="4518579"/>
                <a:ext cx="689088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1313389" y="262370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+ 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Starting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70000"/>
              </a:xfrm>
              <a:prstGeom prst="rect">
                <a:avLst/>
              </a:prstGeom>
              <a:blipFill>
                <a:blip r:embed="rId2"/>
                <a:stretch>
                  <a:fillRect l="-3538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01909" y="2402286"/>
                <a:ext cx="399317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70000"/>
              </a:xfrm>
              <a:prstGeom prst="rect">
                <a:avLst/>
              </a:prstGeom>
              <a:blipFill>
                <a:blip r:embed="rId3"/>
                <a:stretch>
                  <a:fillRect l="-244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087536" y="3442919"/>
                <a:ext cx="33601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70000"/>
              </a:xfrm>
              <a:prstGeom prst="rect">
                <a:avLst/>
              </a:prstGeom>
              <a:blipFill>
                <a:blip r:embed="rId4"/>
                <a:stretch>
                  <a:fillRect l="-290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20584" y="3960557"/>
                <a:ext cx="399317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Compute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70000"/>
              </a:xfrm>
              <a:prstGeom prst="rect">
                <a:avLst/>
              </a:prstGeom>
              <a:blipFill>
                <a:blip r:embed="rId5"/>
                <a:stretch>
                  <a:fillRect l="-244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101909" y="1930581"/>
                <a:ext cx="33601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1930581"/>
                <a:ext cx="3360126" cy="470000"/>
              </a:xfrm>
              <a:prstGeom prst="rect">
                <a:avLst/>
              </a:prstGeom>
              <a:blipFill>
                <a:blip r:embed="rId6"/>
                <a:stretch>
                  <a:fillRect l="-290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87535" y="2925645"/>
                <a:ext cx="405927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70000"/>
              </a:xfrm>
              <a:prstGeom prst="rect">
                <a:avLst/>
              </a:prstGeom>
              <a:blipFill>
                <a:blip r:embed="rId7"/>
                <a:stretch>
                  <a:fillRect l="-2406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95139" y="4492400"/>
                <a:ext cx="404406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zh-TW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</m:oMath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70000"/>
              </a:xfrm>
              <a:prstGeom prst="rect">
                <a:avLst/>
              </a:prstGeom>
              <a:blipFill>
                <a:blip r:embed="rId8"/>
                <a:stretch>
                  <a:fillRect l="-2413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01909" y="4954994"/>
                <a:ext cx="33601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TW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𝜽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p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  <m:sup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</m:oMath>
                </a14:m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70000"/>
              </a:xfrm>
              <a:prstGeom prst="rect">
                <a:avLst/>
              </a:prstGeom>
              <a:blipFill>
                <a:blip r:embed="rId9"/>
                <a:stretch>
                  <a:fillRect l="-2904" t="-7792" b="-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1482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756401" y="3512567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633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28310" y="5706908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2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52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43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2704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633384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703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42629" y="5036311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142629" y="4537020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028358" y="304565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58" y="3045655"/>
                <a:ext cx="689088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143986" y="3536864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6" y="3536864"/>
                <a:ext cx="689088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07205" y="4191935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5" y="4191935"/>
                <a:ext cx="689088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046718" y="5185827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𝜽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18" y="5185827"/>
                <a:ext cx="689088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943216" y="2400299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16" y="2400299"/>
                <a:ext cx="689088" cy="47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504347" y="2572537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47" y="2572537"/>
                <a:ext cx="689088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988977" y="3639798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77" y="3639798"/>
                <a:ext cx="689088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39737" y="5423673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𝒈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37" y="5423673"/>
                <a:ext cx="689088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1282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769123" y="3495864"/>
            <a:ext cx="1008308" cy="39073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28928" y="3512687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646403" y="4503974"/>
            <a:ext cx="761038" cy="86574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2971614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3283325" y="5618033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667257" y="5706908"/>
            <a:ext cx="30800" cy="1044483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not just based on gradient, but previous movement.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38881" y="5776486"/>
            <a:ext cx="690196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142629" y="5535602"/>
            <a:ext cx="30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of the last step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Movement: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of last step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minus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gradient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at present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F46F3BF-88CF-4D75-8DD1-A2866ADFF5EC}"/>
                  </a:ext>
                </a:extLst>
              </p:cNvPr>
              <p:cNvSpPr txBox="1"/>
              <p:nvPr/>
            </p:nvSpPr>
            <p:spPr>
              <a:xfrm>
                <a:off x="1826596" y="2818804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F46F3BF-88CF-4D75-8DD1-A2866ADF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596" y="2818804"/>
                <a:ext cx="689088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F100E41-9AAD-49A6-AE4D-04A1C4F304CA}"/>
                  </a:ext>
                </a:extLst>
              </p:cNvPr>
              <p:cNvSpPr txBox="1"/>
              <p:nvPr/>
            </p:nvSpPr>
            <p:spPr>
              <a:xfrm>
                <a:off x="3125842" y="3711733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2F100E41-9AAD-49A6-AE4D-04A1C4F30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42" y="3711733"/>
                <a:ext cx="689088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4DB41E7-7E84-4CDF-9265-E775752DF103}"/>
                  </a:ext>
                </a:extLst>
              </p:cNvPr>
              <p:cNvSpPr txBox="1"/>
              <p:nvPr/>
            </p:nvSpPr>
            <p:spPr>
              <a:xfrm>
                <a:off x="3593647" y="4851659"/>
                <a:ext cx="689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zh-TW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4DB41E7-7E84-4CDF-9265-E775752D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647" y="4851659"/>
                <a:ext cx="689088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0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85" grpId="0" animBg="1"/>
      <p:bldP spid="57" grpId="0"/>
      <p:bldP spid="58" grpId="0" animBg="1"/>
      <p:bldP spid="56" grpId="0"/>
      <p:bldP spid="60" grpId="0"/>
      <p:bldP spid="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字方塊 29"/>
          <p:cNvSpPr txBox="1"/>
          <p:nvPr/>
        </p:nvSpPr>
        <p:spPr>
          <a:xfrm>
            <a:off x="3659781" y="1603241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Movement =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Negative of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𝐿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∕𝜕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𝑤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+ Last Movement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+ 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472766" y="6033714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𝐿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∕𝜕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𝑤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cxnSpLocks/>
          </p:cNvCxnSpPr>
          <p:nvPr/>
        </p:nvCxnSpPr>
        <p:spPr>
          <a:xfrm>
            <a:off x="3823353" y="5495199"/>
            <a:ext cx="649413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3828059" y="2459149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Negative of </a:t>
                  </a:r>
                  <a14:m>
                    <m:oMath xmlns:m="http://schemas.openxmlformats.org/officeDocument/2006/math"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∕</m:t>
                      </m:r>
                      <m:r>
                        <a:rPr kumimoji="0" lang="zh-TW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𝜕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a14:m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chemeClr val="accent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Last Movement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Real Movement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cxnSpLocks/>
          </p:cNvCxnSpPr>
          <p:nvPr/>
        </p:nvCxnSpPr>
        <p:spPr>
          <a:xfrm>
            <a:off x="3514278" y="5823538"/>
            <a:ext cx="95848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1A7550-11BD-4E4F-A59F-946F393274C8}"/>
              </a:ext>
            </a:extLst>
          </p:cNvPr>
          <p:cNvSpPr/>
          <p:nvPr/>
        </p:nvSpPr>
        <p:spPr>
          <a:xfrm>
            <a:off x="4572000" y="7150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With the momentum, even the gradient of loss is zero, we can still update the parameters based on the last movement.</a:t>
            </a:r>
          </a:p>
        </p:txBody>
      </p:sp>
    </p:spTree>
    <p:extLst>
      <p:ext uri="{BB962C8B-B14F-4D97-AF65-F5344CB8AC3E}">
        <p14:creationId xmlns:p14="http://schemas.microsoft.com/office/powerpoint/2010/main" val="36118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212338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of ML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/>
              <p:nvPr/>
            </p:nvSpPr>
            <p:spPr>
              <a:xfrm>
                <a:off x="951063" y="4071332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3" y="4071332"/>
                <a:ext cx="1363130" cy="369332"/>
              </a:xfrm>
              <a:prstGeom prst="rect">
                <a:avLst/>
              </a:prstGeom>
              <a:blipFill>
                <a:blip r:embed="rId8"/>
                <a:stretch>
                  <a:fillRect l="-491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722772-59EA-4A99-97F4-F003F4429719}"/>
              </a:ext>
            </a:extLst>
          </p:cNvPr>
          <p:cNvSpPr txBox="1"/>
          <p:nvPr/>
        </p:nvSpPr>
        <p:spPr>
          <a:xfrm>
            <a:off x="427259" y="2186317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Training: </a:t>
            </a:r>
            <a:endParaRPr kumimoji="0" lang="zh-TW" altLang="en-US" sz="240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777219F-63B6-4468-AF2E-13F2B919A9B5}"/>
                  </a:ext>
                </a:extLst>
              </p:cNvPr>
              <p:cNvSpPr txBox="1"/>
              <p:nvPr/>
            </p:nvSpPr>
            <p:spPr>
              <a:xfrm>
                <a:off x="4233829" y="4071332"/>
                <a:ext cx="686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777219F-63B6-4468-AF2E-13F2B919A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29" y="4071332"/>
                <a:ext cx="686534" cy="369332"/>
              </a:xfrm>
              <a:prstGeom prst="rect">
                <a:avLst/>
              </a:prstGeom>
              <a:blipFill>
                <a:blip r:embed="rId9"/>
                <a:stretch>
                  <a:fillRect l="-1071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324F856-FA85-4B36-94D3-AA6B2701778D}"/>
                  </a:ext>
                </a:extLst>
              </p:cNvPr>
              <p:cNvSpPr/>
              <p:nvPr/>
            </p:nvSpPr>
            <p:spPr>
              <a:xfrm>
                <a:off x="6350246" y="4009542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324F856-FA85-4B36-94D3-AA6B27017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246" y="4009542"/>
                <a:ext cx="2263440" cy="572849"/>
              </a:xfrm>
              <a:prstGeom prst="rect">
                <a:avLst/>
              </a:prstGeom>
              <a:blipFill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8D0333A-8E2F-46BA-B66E-7E6668749D0B}"/>
                  </a:ext>
                </a:extLst>
              </p:cNvPr>
              <p:cNvSpPr txBox="1"/>
              <p:nvPr/>
            </p:nvSpPr>
            <p:spPr>
              <a:xfrm>
                <a:off x="3619923" y="5359040"/>
                <a:ext cx="5460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Use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400" dirty="0">
                    <a:solidFill>
                      <a:prstClr val="black"/>
                    </a:solidFill>
                  </a:rPr>
                  <a:t>to label the testing data</a:t>
                </a:r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8D0333A-8E2F-46BA-B66E-7E6668749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923" y="5359040"/>
                <a:ext cx="5460646" cy="461665"/>
              </a:xfrm>
              <a:prstGeom prst="rect">
                <a:avLst/>
              </a:prstGeom>
              <a:blipFill>
                <a:blip r:embed="rId11"/>
                <a:stretch>
                  <a:fillRect l="-178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63106E42-5CF3-46BA-A141-8C7147AD29E5}"/>
              </a:ext>
            </a:extLst>
          </p:cNvPr>
          <p:cNvGrpSpPr/>
          <p:nvPr/>
        </p:nvGrpSpPr>
        <p:grpSpPr>
          <a:xfrm>
            <a:off x="427259" y="1700446"/>
            <a:ext cx="6072941" cy="461665"/>
            <a:chOff x="628650" y="1668280"/>
            <a:chExt cx="6072941" cy="46166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783A7FC-1F42-441D-97ED-10A079C08884}"/>
                </a:ext>
              </a:extLst>
            </p:cNvPr>
            <p:cNvSpPr txBox="1"/>
            <p:nvPr/>
          </p:nvSpPr>
          <p:spPr>
            <a:xfrm>
              <a:off x="628650" y="1668280"/>
              <a:ext cx="1933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BE9DC8A-4AF8-4D2A-9228-81A612B10EE5}"/>
                    </a:ext>
                  </a:extLst>
                </p:cNvPr>
                <p:cNvSpPr txBox="1"/>
                <p:nvPr/>
              </p:nvSpPr>
              <p:spPr>
                <a:xfrm>
                  <a:off x="2562381" y="1690689"/>
                  <a:ext cx="4139210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BE9DC8A-4AF8-4D2A-9228-81A612B10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381" y="1690689"/>
                  <a:ext cx="4139210" cy="4168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EFCE32-0E93-4C09-A72C-22288727DF51}"/>
              </a:ext>
            </a:extLst>
          </p:cNvPr>
          <p:cNvGrpSpPr/>
          <p:nvPr/>
        </p:nvGrpSpPr>
        <p:grpSpPr>
          <a:xfrm>
            <a:off x="427259" y="4777980"/>
            <a:ext cx="4791499" cy="461665"/>
            <a:chOff x="628650" y="2434818"/>
            <a:chExt cx="4791499" cy="46166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DC0FA75-F9AD-4372-A8CF-29CE88C04486}"/>
                </a:ext>
              </a:extLst>
            </p:cNvPr>
            <p:cNvSpPr txBox="1"/>
            <p:nvPr/>
          </p:nvSpPr>
          <p:spPr>
            <a:xfrm>
              <a:off x="628650" y="2434818"/>
              <a:ext cx="1933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Testing data: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0FA7C5-527B-48C5-844F-237249021FCE}"/>
                    </a:ext>
                  </a:extLst>
                </p:cNvPr>
                <p:cNvSpPr txBox="1"/>
                <p:nvPr/>
              </p:nvSpPr>
              <p:spPr>
                <a:xfrm>
                  <a:off x="2442411" y="2481433"/>
                  <a:ext cx="2977738" cy="4150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0FA7C5-527B-48C5-844F-237249021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2411" y="2481433"/>
                  <a:ext cx="2977738" cy="4150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25E4F1C-E39E-474D-8F4C-55CCEB552045}"/>
                  </a:ext>
                </a:extLst>
              </p:cNvPr>
              <p:cNvSpPr txBox="1"/>
              <p:nvPr/>
            </p:nvSpPr>
            <p:spPr>
              <a:xfrm>
                <a:off x="2244494" y="6024437"/>
                <a:ext cx="300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25E4F1C-E39E-474D-8F4C-55CCEB552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94" y="6024437"/>
                <a:ext cx="3007105" cy="369332"/>
              </a:xfrm>
              <a:prstGeom prst="rect">
                <a:avLst/>
              </a:prstGeom>
              <a:blipFill>
                <a:blip r:embed="rId1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7" grpId="0"/>
      <p:bldP spid="19" grpId="0"/>
      <p:bldP spid="20" grpId="0"/>
      <p:bldP spid="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29FB-152D-4321-9064-500556F1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 in Training a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B3A826-6A49-470B-ABF9-7746B6AE4BE4}"/>
              </a:ext>
            </a:extLst>
          </p:cNvPr>
          <p:cNvSpPr/>
          <p:nvPr/>
        </p:nvSpPr>
        <p:spPr>
          <a:xfrm>
            <a:off x="3289299" y="1213658"/>
            <a:ext cx="2226734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 on training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893C47-9448-4031-AD48-AB6D79B8D692}"/>
              </a:ext>
            </a:extLst>
          </p:cNvPr>
          <p:cNvCxnSpPr>
            <a:stCxn id="4" idx="2"/>
          </p:cNvCxnSpPr>
          <p:nvPr/>
        </p:nvCxnSpPr>
        <p:spPr>
          <a:xfrm flipH="1">
            <a:off x="3437467" y="1763991"/>
            <a:ext cx="965199" cy="581276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53807-452A-4938-8670-4E273FF94760}"/>
              </a:ext>
            </a:extLst>
          </p:cNvPr>
          <p:cNvSpPr/>
          <p:nvPr/>
        </p:nvSpPr>
        <p:spPr>
          <a:xfrm>
            <a:off x="2523062" y="235049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B494F4-4C29-48B0-98A0-AEF50F4614CF}"/>
              </a:ext>
            </a:extLst>
          </p:cNvPr>
          <p:cNvSpPr/>
          <p:nvPr/>
        </p:nvSpPr>
        <p:spPr>
          <a:xfrm>
            <a:off x="5130795" y="235049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58E414-FD6F-4F15-BF85-54410043152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402666" y="1763991"/>
            <a:ext cx="1409697" cy="5865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47B84A-6031-4049-821E-FD97613D131B}"/>
              </a:ext>
            </a:extLst>
          </p:cNvPr>
          <p:cNvSpPr txBox="1"/>
          <p:nvPr/>
        </p:nvSpPr>
        <p:spPr>
          <a:xfrm>
            <a:off x="909818" y="244099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FFEC3-817F-4309-9F47-A1A9C99AE8BD}"/>
              </a:ext>
            </a:extLst>
          </p:cNvPr>
          <p:cNvSpPr txBox="1"/>
          <p:nvPr/>
        </p:nvSpPr>
        <p:spPr>
          <a:xfrm>
            <a:off x="6870351" y="244099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FBDAE2-9618-451B-A065-D8162F57E5A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172038" y="2900832"/>
            <a:ext cx="1032592" cy="5865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404C14-1FFC-41FF-B450-5077EAF27C33}"/>
              </a:ext>
            </a:extLst>
          </p:cNvPr>
          <p:cNvSpPr/>
          <p:nvPr/>
        </p:nvSpPr>
        <p:spPr>
          <a:xfrm>
            <a:off x="1291501" y="3487340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Bias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A5529F-C71F-4090-A4FF-EF00BADCF6BE}"/>
              </a:ext>
            </a:extLst>
          </p:cNvPr>
          <p:cNvSpPr/>
          <p:nvPr/>
        </p:nvSpPr>
        <p:spPr>
          <a:xfrm>
            <a:off x="3279056" y="3490411"/>
            <a:ext cx="1794591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 Issue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91F493-02EA-4CB6-9C09-3C3ECDC44A0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3204630" y="2900832"/>
            <a:ext cx="971722" cy="589579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EA9DE-C33A-4332-B157-01971E05B8F7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812363" y="2900832"/>
            <a:ext cx="939625" cy="596505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27A6D0-33A2-44B3-A946-68D547D6F7F0}"/>
              </a:ext>
            </a:extLst>
          </p:cNvPr>
          <p:cNvSpPr/>
          <p:nvPr/>
        </p:nvSpPr>
        <p:spPr>
          <a:xfrm>
            <a:off x="5854692" y="3497337"/>
            <a:ext cx="1794591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 on testing data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271DAB7-9C7F-44B2-B249-730A7E9984F6}"/>
              </a:ext>
            </a:extLst>
          </p:cNvPr>
          <p:cNvSpPr/>
          <p:nvPr/>
        </p:nvSpPr>
        <p:spPr>
          <a:xfrm>
            <a:off x="1143000" y="3327400"/>
            <a:ext cx="1651000" cy="901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886A88-590D-4365-A47B-1CE7F9EFA6B5}"/>
              </a:ext>
            </a:extLst>
          </p:cNvPr>
          <p:cNvSpPr/>
          <p:nvPr/>
        </p:nvSpPr>
        <p:spPr>
          <a:xfrm>
            <a:off x="3094566" y="1035476"/>
            <a:ext cx="2595033" cy="901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87F42C-171A-415B-8D25-F91D0A946EB8}"/>
              </a:ext>
            </a:extLst>
          </p:cNvPr>
          <p:cNvSpPr/>
          <p:nvPr/>
        </p:nvSpPr>
        <p:spPr>
          <a:xfrm>
            <a:off x="2423583" y="2230739"/>
            <a:ext cx="1589624" cy="766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00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1686-4D44-42D3-8684-00E55C4C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25D9-5838-4BA9-9B42-0D4D0AEC1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bias happens if the model is too simple.</a:t>
            </a:r>
          </a:p>
          <a:p>
            <a:pPr lvl="1"/>
            <a:r>
              <a:rPr lang="en-US" b="1" dirty="0"/>
              <a:t>Model bias</a:t>
            </a:r>
            <a:r>
              <a:rPr lang="en-US" dirty="0"/>
              <a:t>: The correct function is not included in the answer pool.</a:t>
            </a:r>
          </a:p>
          <a:p>
            <a:pPr lvl="1"/>
            <a:r>
              <a:rPr lang="en-US" dirty="0"/>
              <a:t>It is similar to find a needle in the haystack, but there is no needle.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Redesign your model to make it more flexible (i.e., make your model to include more possible answers)</a:t>
            </a:r>
          </a:p>
          <a:p>
            <a:pPr lvl="1"/>
            <a:r>
              <a:rPr lang="en-US" dirty="0"/>
              <a:t>If the model is a neural network, make it deeper and wider (more layers and neurons).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35FFF-AC20-43E3-ADD0-21C1943C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60" y="2155344"/>
            <a:ext cx="2870005" cy="16946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5D6869-B053-4448-8395-01A7DABBC278}"/>
                  </a:ext>
                </a:extLst>
              </p:cNvPr>
              <p:cNvSpPr txBox="1"/>
              <p:nvPr/>
            </p:nvSpPr>
            <p:spPr>
              <a:xfrm>
                <a:off x="5011207" y="2263987"/>
                <a:ext cx="3149600" cy="1477328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correct function, </a:t>
                </a:r>
              </a:p>
              <a:p>
                <a:r>
                  <a:rPr lang="en-US" dirty="0"/>
                  <a:t>But the model does not include this answer since the model is too simple (i.e., the flexibility is too small).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5D6869-B053-4448-8395-01A7DABBC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207" y="2263987"/>
                <a:ext cx="3149600" cy="1477328"/>
              </a:xfrm>
              <a:prstGeom prst="rect">
                <a:avLst/>
              </a:prstGeom>
              <a:blipFill>
                <a:blip r:embed="rId3"/>
                <a:stretch>
                  <a:fillRect l="-1349" t="-1633" r="-1734" b="-4898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32C4E0A-53B1-49B2-BD96-9F0E3E062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989" y="5055657"/>
            <a:ext cx="3427635" cy="15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535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29FB-152D-4321-9064-500556F1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 in Training a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B3A826-6A49-470B-ABF9-7746B6AE4BE4}"/>
              </a:ext>
            </a:extLst>
          </p:cNvPr>
          <p:cNvSpPr/>
          <p:nvPr/>
        </p:nvSpPr>
        <p:spPr>
          <a:xfrm>
            <a:off x="3289299" y="1213658"/>
            <a:ext cx="2226734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 on training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893C47-9448-4031-AD48-AB6D79B8D692}"/>
              </a:ext>
            </a:extLst>
          </p:cNvPr>
          <p:cNvCxnSpPr>
            <a:stCxn id="4" idx="2"/>
          </p:cNvCxnSpPr>
          <p:nvPr/>
        </p:nvCxnSpPr>
        <p:spPr>
          <a:xfrm flipH="1">
            <a:off x="3437467" y="1763991"/>
            <a:ext cx="965199" cy="581276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53807-452A-4938-8670-4E273FF94760}"/>
              </a:ext>
            </a:extLst>
          </p:cNvPr>
          <p:cNvSpPr/>
          <p:nvPr/>
        </p:nvSpPr>
        <p:spPr>
          <a:xfrm>
            <a:off x="2523062" y="235049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B494F4-4C29-48B0-98A0-AEF50F4614CF}"/>
              </a:ext>
            </a:extLst>
          </p:cNvPr>
          <p:cNvSpPr/>
          <p:nvPr/>
        </p:nvSpPr>
        <p:spPr>
          <a:xfrm>
            <a:off x="5130795" y="2350499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58E414-FD6F-4F15-BF85-54410043152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402666" y="1763991"/>
            <a:ext cx="1409697" cy="5865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47B84A-6031-4049-821E-FD97613D131B}"/>
              </a:ext>
            </a:extLst>
          </p:cNvPr>
          <p:cNvSpPr txBox="1"/>
          <p:nvPr/>
        </p:nvSpPr>
        <p:spPr>
          <a:xfrm>
            <a:off x="909818" y="244099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FFEC3-817F-4309-9F47-A1A9C99AE8BD}"/>
              </a:ext>
            </a:extLst>
          </p:cNvPr>
          <p:cNvSpPr txBox="1"/>
          <p:nvPr/>
        </p:nvSpPr>
        <p:spPr>
          <a:xfrm>
            <a:off x="6870351" y="244099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FBDAE2-9618-451B-A065-D8162F57E5A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172038" y="2900832"/>
            <a:ext cx="1032592" cy="586508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404C14-1FFC-41FF-B450-5077EAF27C33}"/>
              </a:ext>
            </a:extLst>
          </p:cNvPr>
          <p:cNvSpPr/>
          <p:nvPr/>
        </p:nvSpPr>
        <p:spPr>
          <a:xfrm>
            <a:off x="1291501" y="3487340"/>
            <a:ext cx="1363135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Bias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A5529F-C71F-4090-A4FF-EF00BADCF6BE}"/>
              </a:ext>
            </a:extLst>
          </p:cNvPr>
          <p:cNvSpPr/>
          <p:nvPr/>
        </p:nvSpPr>
        <p:spPr>
          <a:xfrm>
            <a:off x="3279056" y="3490411"/>
            <a:ext cx="1794591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 Issue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91F493-02EA-4CB6-9C09-3C3ECDC44A09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3204630" y="2900832"/>
            <a:ext cx="971722" cy="589579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EA9DE-C33A-4332-B157-01971E05B8F7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812363" y="2900832"/>
            <a:ext cx="939625" cy="596505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27A6D0-33A2-44B3-A946-68D547D6F7F0}"/>
              </a:ext>
            </a:extLst>
          </p:cNvPr>
          <p:cNvSpPr/>
          <p:nvPr/>
        </p:nvSpPr>
        <p:spPr>
          <a:xfrm>
            <a:off x="5854692" y="3497337"/>
            <a:ext cx="1794591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 on testing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7894F4-0C83-485C-8464-8D3F8F9C0D98}"/>
              </a:ext>
            </a:extLst>
          </p:cNvPr>
          <p:cNvSpPr/>
          <p:nvPr/>
        </p:nvSpPr>
        <p:spPr>
          <a:xfrm>
            <a:off x="3117845" y="3311773"/>
            <a:ext cx="2123021" cy="901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2694B9-A63D-4040-8E63-457C300C5497}"/>
              </a:ext>
            </a:extLst>
          </p:cNvPr>
          <p:cNvCxnSpPr>
            <a:cxnSpLocks/>
          </p:cNvCxnSpPr>
          <p:nvPr/>
        </p:nvCxnSpPr>
        <p:spPr>
          <a:xfrm>
            <a:off x="2011013" y="4047670"/>
            <a:ext cx="0" cy="515863"/>
          </a:xfrm>
          <a:prstGeom prst="straightConnector1">
            <a:avLst/>
          </a:prstGeom>
          <a:ln w="127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39D6D5-13EA-456C-9B82-D98D9A2E6E69}"/>
              </a:ext>
            </a:extLst>
          </p:cNvPr>
          <p:cNvSpPr/>
          <p:nvPr/>
        </p:nvSpPr>
        <p:spPr>
          <a:xfrm>
            <a:off x="628649" y="4563533"/>
            <a:ext cx="2425366" cy="55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your model more complex</a:t>
            </a:r>
          </a:p>
        </p:txBody>
      </p:sp>
    </p:spTree>
    <p:extLst>
      <p:ext uri="{BB962C8B-B14F-4D97-AF65-F5344CB8AC3E}">
        <p14:creationId xmlns:p14="http://schemas.microsoft.com/office/powerpoint/2010/main" val="147190853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E1F2-98EA-4566-BC2D-BDFDE5E4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B178-7305-4824-B0B0-ED59E8C9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loss does not always imply model bias. It also could comes from the optimization issue.</a:t>
            </a:r>
          </a:p>
          <a:p>
            <a:pPr lvl="1"/>
            <a:r>
              <a:rPr lang="en-US" b="1" dirty="0"/>
              <a:t>Optimization issue</a:t>
            </a:r>
            <a:r>
              <a:rPr lang="en-US" dirty="0"/>
              <a:t>: The method you used to find the correct answer is wrong.</a:t>
            </a:r>
          </a:p>
          <a:p>
            <a:pPr lvl="1"/>
            <a:r>
              <a:rPr lang="en-US" dirty="0"/>
              <a:t>It is similar to find a needle in the haystack, but just cannot find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Solution: </a:t>
            </a:r>
          </a:p>
          <a:p>
            <a:pPr lvl="1"/>
            <a:r>
              <a:rPr lang="en-US" b="1" dirty="0"/>
              <a:t>More powerful optimization methods.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A6B2B-7C3F-4EB0-A3BA-49F04013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15" y="2812035"/>
            <a:ext cx="3600785" cy="2246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1FB56C-8F71-4E97-B13E-B389D38B35B6}"/>
                  </a:ext>
                </a:extLst>
              </p:cNvPr>
              <p:cNvSpPr txBox="1"/>
              <p:nvPr/>
            </p:nvSpPr>
            <p:spPr>
              <a:xfrm>
                <a:off x="5193093" y="2992121"/>
                <a:ext cx="3149600" cy="1754326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correct function, </a:t>
                </a:r>
              </a:p>
              <a:p>
                <a:r>
                  <a:rPr lang="en-US" dirty="0"/>
                  <a:t>And the model includes this answer. </a:t>
                </a:r>
              </a:p>
              <a:p>
                <a:r>
                  <a:rPr lang="en-US" dirty="0"/>
                  <a:t>But the way to find this correct answer is wrong (or not efficient enough).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1FB56C-8F71-4E97-B13E-B389D38B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093" y="2992121"/>
                <a:ext cx="3149600" cy="1754326"/>
              </a:xfrm>
              <a:prstGeom prst="rect">
                <a:avLst/>
              </a:prstGeom>
              <a:blipFill>
                <a:blip r:embed="rId3"/>
                <a:stretch>
                  <a:fillRect l="-1541" t="-1724" b="-4138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98481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D35962B7-781E-4BDD-993E-18A9CE1DCE4E}"/>
              </a:ext>
            </a:extLst>
          </p:cNvPr>
          <p:cNvSpPr/>
          <p:nvPr/>
        </p:nvSpPr>
        <p:spPr>
          <a:xfrm>
            <a:off x="4788807" y="4085084"/>
            <a:ext cx="3670777" cy="20719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0956FAA-0FC6-4DB3-9EE7-E62E08832A0F}"/>
              </a:ext>
            </a:extLst>
          </p:cNvPr>
          <p:cNvSpPr/>
          <p:nvPr/>
        </p:nvSpPr>
        <p:spPr>
          <a:xfrm>
            <a:off x="7326476" y="5669987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174D7A5-E917-430E-ACF6-84515720663F}"/>
                  </a:ext>
                </a:extLst>
              </p:cNvPr>
              <p:cNvSpPr txBox="1"/>
              <p:nvPr/>
            </p:nvSpPr>
            <p:spPr>
              <a:xfrm>
                <a:off x="7646798" y="5612961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174D7A5-E917-430E-ACF6-84515720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98" y="5612961"/>
                <a:ext cx="812787" cy="369332"/>
              </a:xfrm>
              <a:prstGeom prst="rect">
                <a:avLst/>
              </a:prstGeom>
              <a:blipFill>
                <a:blip r:embed="rId2"/>
                <a:stretch>
                  <a:fillRect l="-1268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70C4A24-BDD2-477A-86A1-6428BCD0FF6C}"/>
                  </a:ext>
                </a:extLst>
              </p:cNvPr>
              <p:cNvSpPr txBox="1"/>
              <p:nvPr/>
            </p:nvSpPr>
            <p:spPr>
              <a:xfrm>
                <a:off x="6304432" y="3381456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70C4A24-BDD2-477A-86A1-6428BCD0F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32" y="3381456"/>
                <a:ext cx="944361" cy="386709"/>
              </a:xfrm>
              <a:prstGeom prst="rect">
                <a:avLst/>
              </a:prstGeom>
              <a:blipFill>
                <a:blip r:embed="rId3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25ADF7-CBB3-482D-807C-43155BF2A89A}"/>
                  </a:ext>
                </a:extLst>
              </p:cNvPr>
              <p:cNvSpPr txBox="1"/>
              <p:nvPr/>
            </p:nvSpPr>
            <p:spPr>
              <a:xfrm>
                <a:off x="4187955" y="3891729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25ADF7-CBB3-482D-807C-43155BF2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955" y="3891729"/>
                <a:ext cx="944361" cy="386709"/>
              </a:xfrm>
              <a:prstGeom prst="rect">
                <a:avLst/>
              </a:prstGeom>
              <a:blipFill>
                <a:blip r:embed="rId4"/>
                <a:stretch>
                  <a:fillRect l="-10968" b="-29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CE5BF9BF-3D7D-425A-B926-C8729B1BDF0C}"/>
              </a:ext>
            </a:extLst>
          </p:cNvPr>
          <p:cNvSpPr/>
          <p:nvPr/>
        </p:nvSpPr>
        <p:spPr>
          <a:xfrm>
            <a:off x="6053335" y="4344533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A925474-5568-471D-99A3-A99A1B6E9F63}"/>
              </a:ext>
            </a:extLst>
          </p:cNvPr>
          <p:cNvSpPr/>
          <p:nvPr/>
        </p:nvSpPr>
        <p:spPr>
          <a:xfrm>
            <a:off x="5306786" y="4542545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2701D2D-5028-4671-B109-B06FC6C4EDF5}"/>
              </a:ext>
            </a:extLst>
          </p:cNvPr>
          <p:cNvSpPr/>
          <p:nvPr/>
        </p:nvSpPr>
        <p:spPr>
          <a:xfrm>
            <a:off x="7248793" y="4993961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710EA8A-5B12-4835-A982-1B8052AAFC58}"/>
                  </a:ext>
                </a:extLst>
              </p:cNvPr>
              <p:cNvSpPr txBox="1"/>
              <p:nvPr/>
            </p:nvSpPr>
            <p:spPr>
              <a:xfrm>
                <a:off x="8021869" y="3480132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710EA8A-5B12-4835-A982-1B8052AAF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869" y="3480132"/>
                <a:ext cx="875431" cy="369332"/>
              </a:xfrm>
              <a:prstGeom prst="rect">
                <a:avLst/>
              </a:prstGeom>
              <a:blipFill>
                <a:blip r:embed="rId5"/>
                <a:stretch>
                  <a:fillRect l="-1250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0BB8996-C13B-4D90-83A9-A668D63684AE}"/>
              </a:ext>
            </a:extLst>
          </p:cNvPr>
          <p:cNvCxnSpPr>
            <a:cxnSpLocks/>
          </p:cNvCxnSpPr>
          <p:nvPr/>
        </p:nvCxnSpPr>
        <p:spPr>
          <a:xfrm flipV="1">
            <a:off x="7442590" y="3905685"/>
            <a:ext cx="860788" cy="104758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41ABECE-5338-4E17-BE5E-9D7D033FE55D}"/>
              </a:ext>
            </a:extLst>
          </p:cNvPr>
          <p:cNvCxnSpPr>
            <a:cxnSpLocks/>
          </p:cNvCxnSpPr>
          <p:nvPr/>
        </p:nvCxnSpPr>
        <p:spPr>
          <a:xfrm flipV="1">
            <a:off x="6249367" y="3852747"/>
            <a:ext cx="392064" cy="46467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BB11AE2-E3F0-4CA7-B648-6727791FF96C}"/>
              </a:ext>
            </a:extLst>
          </p:cNvPr>
          <p:cNvCxnSpPr>
            <a:cxnSpLocks/>
          </p:cNvCxnSpPr>
          <p:nvPr/>
        </p:nvCxnSpPr>
        <p:spPr>
          <a:xfrm flipH="1" flipV="1">
            <a:off x="4788807" y="4344533"/>
            <a:ext cx="503609" cy="27932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7C8CCF-AB40-48DA-9A1E-58236A2F8E02}"/>
              </a:ext>
            </a:extLst>
          </p:cNvPr>
          <p:cNvSpPr txBox="1"/>
          <p:nvPr/>
        </p:nvSpPr>
        <p:spPr>
          <a:xfrm>
            <a:off x="603309" y="49289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A</a:t>
            </a:r>
            <a:r>
              <a:rPr lang="en-US" altLang="zh-TW" sz="2400" b="0" i="0" dirty="0">
                <a:effectLst/>
              </a:rPr>
              <a:t> needle is in a haystack …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2BB159-BC98-4153-9058-37A620B5D75D}"/>
              </a:ext>
            </a:extLst>
          </p:cNvPr>
          <p:cNvSpPr txBox="1"/>
          <p:nvPr/>
        </p:nvSpPr>
        <p:spPr>
          <a:xfrm>
            <a:off x="1871772" y="5435699"/>
            <a:ext cx="2865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… Just cannot find it.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38EF39B-EE3D-413C-B63F-0040FDEEF710}"/>
                  </a:ext>
                </a:extLst>
              </p:cNvPr>
              <p:cNvSpPr txBox="1"/>
              <p:nvPr/>
            </p:nvSpPr>
            <p:spPr>
              <a:xfrm>
                <a:off x="5484663" y="4953272"/>
                <a:ext cx="1363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zh-TW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38EF39B-EE3D-413C-B63F-0040FDEE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63" y="4953272"/>
                <a:ext cx="1363130" cy="369332"/>
              </a:xfrm>
              <a:prstGeom prst="rect">
                <a:avLst/>
              </a:prstGeom>
              <a:blipFill>
                <a:blip r:embed="rId6"/>
                <a:stretch>
                  <a:fillRect l="-49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>
            <a:extLst>
              <a:ext uri="{FF2B5EF4-FFF2-40B4-BE49-F238E27FC236}">
                <a16:creationId xmlns:a16="http://schemas.microsoft.com/office/drawing/2014/main" id="{E87F5868-603E-44F8-9E1F-7D1EF2FF87A3}"/>
              </a:ext>
            </a:extLst>
          </p:cNvPr>
          <p:cNvSpPr/>
          <p:nvPr/>
        </p:nvSpPr>
        <p:spPr>
          <a:xfrm>
            <a:off x="6996684" y="2351132"/>
            <a:ext cx="232228" cy="23222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E34761F-5233-429A-947D-B97F4DB02517}"/>
                  </a:ext>
                </a:extLst>
              </p:cNvPr>
              <p:cNvSpPr txBox="1"/>
              <p:nvPr/>
            </p:nvSpPr>
            <p:spPr>
              <a:xfrm>
                <a:off x="7317006" y="2294106"/>
                <a:ext cx="812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E34761F-5233-429A-947D-B97F4DB0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006" y="2294106"/>
                <a:ext cx="812787" cy="369332"/>
              </a:xfrm>
              <a:prstGeom prst="rect">
                <a:avLst/>
              </a:prstGeom>
              <a:blipFill>
                <a:blip r:embed="rId7"/>
                <a:stretch>
                  <a:fillRect l="-1268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橢圓 20">
            <a:extLst>
              <a:ext uri="{FF2B5EF4-FFF2-40B4-BE49-F238E27FC236}">
                <a16:creationId xmlns:a16="http://schemas.microsoft.com/office/drawing/2014/main" id="{9A494FA9-E243-485C-B8D8-E5DBC2CC19BD}"/>
              </a:ext>
            </a:extLst>
          </p:cNvPr>
          <p:cNvSpPr/>
          <p:nvPr/>
        </p:nvSpPr>
        <p:spPr>
          <a:xfrm>
            <a:off x="4748803" y="1133147"/>
            <a:ext cx="1873428" cy="12789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F0067E9-A48D-4EAF-8018-80D007A41D4E}"/>
                  </a:ext>
                </a:extLst>
              </p:cNvPr>
              <p:cNvSpPr txBox="1"/>
              <p:nvPr/>
            </p:nvSpPr>
            <p:spPr>
              <a:xfrm>
                <a:off x="6977918" y="894035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F0067E9-A48D-4EAF-8018-80D007A41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918" y="894035"/>
                <a:ext cx="944361" cy="386709"/>
              </a:xfrm>
              <a:prstGeom prst="rect">
                <a:avLst/>
              </a:prstGeom>
              <a:blipFill>
                <a:blip r:embed="rId8"/>
                <a:stretch>
                  <a:fillRect l="-11613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E4017E9-34CF-4B5B-B09C-E0E7BA25419C}"/>
                  </a:ext>
                </a:extLst>
              </p:cNvPr>
              <p:cNvSpPr txBox="1"/>
              <p:nvPr/>
            </p:nvSpPr>
            <p:spPr>
              <a:xfrm>
                <a:off x="5085824" y="450832"/>
                <a:ext cx="944361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TW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kumimoji="0" lang="en-US" altLang="zh-TW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E4017E9-34CF-4B5B-B09C-E0E7BA25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824" y="450832"/>
                <a:ext cx="944361" cy="386709"/>
              </a:xfrm>
              <a:prstGeom prst="rect">
                <a:avLst/>
              </a:prstGeom>
              <a:blipFill>
                <a:blip r:embed="rId9"/>
                <a:stretch>
                  <a:fillRect l="-10968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橢圓 23">
            <a:extLst>
              <a:ext uri="{FF2B5EF4-FFF2-40B4-BE49-F238E27FC236}">
                <a16:creationId xmlns:a16="http://schemas.microsoft.com/office/drawing/2014/main" id="{243FAA4F-5B98-4135-923D-2E666016D05B}"/>
              </a:ext>
            </a:extLst>
          </p:cNvPr>
          <p:cNvSpPr/>
          <p:nvPr/>
        </p:nvSpPr>
        <p:spPr>
          <a:xfrm>
            <a:off x="5899031" y="1326271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BE765853-F070-45D3-8653-BBD2FD96E805}"/>
              </a:ext>
            </a:extLst>
          </p:cNvPr>
          <p:cNvSpPr/>
          <p:nvPr/>
        </p:nvSpPr>
        <p:spPr>
          <a:xfrm>
            <a:off x="5396682" y="1221908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18A2A12-23E3-44CE-8A49-DC00F9627C13}"/>
              </a:ext>
            </a:extLst>
          </p:cNvPr>
          <p:cNvSpPr/>
          <p:nvPr/>
        </p:nvSpPr>
        <p:spPr>
          <a:xfrm>
            <a:off x="6291095" y="1835105"/>
            <a:ext cx="232228" cy="23222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8A0CA68-8B7D-466A-A4B2-020CC7DCF6E7}"/>
                  </a:ext>
                </a:extLst>
              </p:cNvPr>
              <p:cNvSpPr txBox="1"/>
              <p:nvPr/>
            </p:nvSpPr>
            <p:spPr>
              <a:xfrm>
                <a:off x="7209080" y="1733622"/>
                <a:ext cx="875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8A0CA68-8B7D-466A-A4B2-020CC7DC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080" y="1733622"/>
                <a:ext cx="875431" cy="369332"/>
              </a:xfrm>
              <a:prstGeom prst="rect">
                <a:avLst/>
              </a:prstGeom>
              <a:blipFill>
                <a:blip r:embed="rId10"/>
                <a:stretch>
                  <a:fillRect l="-1258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72B16DC-7567-41F4-AF33-5B4CA2499BBE}"/>
              </a:ext>
            </a:extLst>
          </p:cNvPr>
          <p:cNvCxnSpPr>
            <a:cxnSpLocks/>
          </p:cNvCxnSpPr>
          <p:nvPr/>
        </p:nvCxnSpPr>
        <p:spPr>
          <a:xfrm flipV="1">
            <a:off x="6578529" y="1934273"/>
            <a:ext cx="618486" cy="1216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4ACBA8D-E188-4F8B-8C58-FFB37B5E96EF}"/>
              </a:ext>
            </a:extLst>
          </p:cNvPr>
          <p:cNvCxnSpPr>
            <a:cxnSpLocks/>
          </p:cNvCxnSpPr>
          <p:nvPr/>
        </p:nvCxnSpPr>
        <p:spPr>
          <a:xfrm flipV="1">
            <a:off x="6131259" y="1095592"/>
            <a:ext cx="780409" cy="272152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C3AC233-BA7F-402C-A8B7-02630610A2C7}"/>
              </a:ext>
            </a:extLst>
          </p:cNvPr>
          <p:cNvCxnSpPr>
            <a:cxnSpLocks/>
          </p:cNvCxnSpPr>
          <p:nvPr/>
        </p:nvCxnSpPr>
        <p:spPr>
          <a:xfrm flipV="1">
            <a:off x="5520689" y="808020"/>
            <a:ext cx="37316" cy="431931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B328066-1AF4-4C03-A808-9F438AFA3B44}"/>
              </a:ext>
            </a:extLst>
          </p:cNvPr>
          <p:cNvSpPr txBox="1"/>
          <p:nvPr/>
        </p:nvSpPr>
        <p:spPr>
          <a:xfrm>
            <a:off x="5053904" y="2380797"/>
            <a:ext cx="1857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too small …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D24277-9F22-484E-92D4-83979E2D7227}"/>
              </a:ext>
            </a:extLst>
          </p:cNvPr>
          <p:cNvSpPr txBox="1"/>
          <p:nvPr/>
        </p:nvSpPr>
        <p:spPr>
          <a:xfrm>
            <a:off x="7481021" y="2607182"/>
            <a:ext cx="1634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small loss</a:t>
            </a:r>
            <a:endParaRPr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044D25A-5BA9-43F9-920E-B5B72ACD445A}"/>
              </a:ext>
            </a:extLst>
          </p:cNvPr>
          <p:cNvSpPr txBox="1"/>
          <p:nvPr/>
        </p:nvSpPr>
        <p:spPr>
          <a:xfrm>
            <a:off x="619100" y="163237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find a needle in a haystack …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008E231-2526-466A-9DCE-E569885F9608}"/>
              </a:ext>
            </a:extLst>
          </p:cNvPr>
          <p:cNvSpPr txBox="1"/>
          <p:nvPr/>
        </p:nvSpPr>
        <p:spPr>
          <a:xfrm>
            <a:off x="1257090" y="2123594"/>
            <a:ext cx="3597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</a:rPr>
              <a:t>… but there is no needle </a:t>
            </a:r>
            <a:endParaRPr lang="zh-TW" altLang="en-US" sz="2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28EFE3C-14B1-4E9E-A4B1-AF6A1347997B}"/>
              </a:ext>
            </a:extLst>
          </p:cNvPr>
          <p:cNvSpPr txBox="1"/>
          <p:nvPr/>
        </p:nvSpPr>
        <p:spPr>
          <a:xfrm>
            <a:off x="578600" y="3957770"/>
            <a:ext cx="3479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Optimization Issue</a:t>
            </a:r>
            <a:endParaRPr lang="zh-TW" altLang="en-US" sz="3200" b="1" i="1" u="sng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79048E1-4403-4E22-AAF5-314031C4F451}"/>
              </a:ext>
            </a:extLst>
          </p:cNvPr>
          <p:cNvSpPr txBox="1"/>
          <p:nvPr/>
        </p:nvSpPr>
        <p:spPr>
          <a:xfrm>
            <a:off x="619100" y="803204"/>
            <a:ext cx="2584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Model Bias </a:t>
            </a:r>
            <a:endParaRPr lang="zh-TW" altLang="en-US" sz="3200" b="1" i="1" u="sng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62894F8-351C-4376-B2BA-E152DB3FF82D}"/>
              </a:ext>
            </a:extLst>
          </p:cNvPr>
          <p:cNvSpPr txBox="1"/>
          <p:nvPr/>
        </p:nvSpPr>
        <p:spPr>
          <a:xfrm>
            <a:off x="1276722" y="3048102"/>
            <a:ext cx="319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Which one???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24935-BD2F-4D86-8833-75EAFB1F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Bias </a:t>
            </a:r>
            <a:r>
              <a:rPr lang="en-US" altLang="zh-TW" dirty="0" err="1"/>
              <a:t>v.s</a:t>
            </a:r>
            <a:r>
              <a:rPr lang="en-US" altLang="zh-TW" dirty="0"/>
              <a:t>. Optimization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6A7C6-CD91-4665-9CAC-448F17D7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Gaining the insights from comparison of different model structures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Two model structures: 20-layer and 56-layer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Loss on testing data -&gt; 20-layer has better performance -&gt; Overfitting?</a:t>
            </a:r>
          </a:p>
          <a:p>
            <a:pPr lvl="1"/>
            <a:r>
              <a:rPr lang="en-US" altLang="zh-TW" dirty="0">
                <a:solidFill>
                  <a:prstClr val="black"/>
                </a:solidFill>
              </a:rPr>
              <a:t>Loss on training data -&gt; loss on 56-layer is high -&gt; optimization issue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516E95-7DAF-45FF-8A30-9E457C00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1" y="2944812"/>
            <a:ext cx="4304735" cy="292074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C6AA08-72AE-49B3-A562-42B3B472BB0E}"/>
              </a:ext>
            </a:extLst>
          </p:cNvPr>
          <p:cNvSpPr txBox="1"/>
          <p:nvPr/>
        </p:nvSpPr>
        <p:spPr>
          <a:xfrm>
            <a:off x="1302395" y="5848034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 dirty="0"/>
              <a:t>Testing Data</a:t>
            </a:r>
            <a:endParaRPr lang="zh-TW" altLang="en-US" sz="2400" b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8D66C6-D5FA-41E9-BC70-F86FAA907EDF}"/>
              </a:ext>
            </a:extLst>
          </p:cNvPr>
          <p:cNvSpPr/>
          <p:nvPr/>
        </p:nvSpPr>
        <p:spPr>
          <a:xfrm>
            <a:off x="1629192" y="4550475"/>
            <a:ext cx="191533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Overfitting?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C25BA1-78DC-4030-B68A-680DD3598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4" y="2872245"/>
            <a:ext cx="4514850" cy="304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E8312E-4FC4-4070-A1A6-3A4D99A73903}"/>
              </a:ext>
            </a:extLst>
          </p:cNvPr>
          <p:cNvSpPr txBox="1"/>
          <p:nvPr/>
        </p:nvSpPr>
        <p:spPr>
          <a:xfrm>
            <a:off x="5730776" y="5891213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u="sng" dirty="0"/>
              <a:t>Training Data</a:t>
            </a:r>
            <a:endParaRPr lang="zh-TW" altLang="en-US" sz="2400" b="1" u="sng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684656-2538-4C7B-9785-9726B624E801}"/>
              </a:ext>
            </a:extLst>
          </p:cNvPr>
          <p:cNvSpPr/>
          <p:nvPr/>
        </p:nvSpPr>
        <p:spPr>
          <a:xfrm>
            <a:off x="6553245" y="2662531"/>
            <a:ext cx="249164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Optimization issue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3D1E6F9-EE46-41E0-9934-E0879FCC18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032646" y="3124196"/>
            <a:ext cx="766421" cy="707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www.mobanwang.com/icon/UploadFiles_8971/200909/20090903224008317.png">
            <a:extLst>
              <a:ext uri="{FF2B5EF4-FFF2-40B4-BE49-F238E27FC236}">
                <a16:creationId xmlns:a16="http://schemas.microsoft.com/office/drawing/2014/main" id="{479D8160-714C-4C71-8716-24B6974B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91" y="4433677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33975F-06C7-4CAF-A57A-C9B5FD087FDC}"/>
              </a:ext>
            </a:extLst>
          </p:cNvPr>
          <p:cNvSpPr txBox="1"/>
          <p:nvPr/>
        </p:nvSpPr>
        <p:spPr>
          <a:xfrm>
            <a:off x="5225261" y="152047"/>
            <a:ext cx="3819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Ref: http://arxiv.org/abs/1512.03385</a:t>
            </a:r>
            <a:endParaRPr lang="en-US" altLang="zh-TW" sz="18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944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35078</TotalTime>
  <Words>1673</Words>
  <Application>Microsoft Office PowerPoint</Application>
  <PresentationFormat>On-screen Show (4:3)</PresentationFormat>
  <Paragraphs>411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等线</vt:lpstr>
      <vt:lpstr>標楷體</vt:lpstr>
      <vt:lpstr>Lucida Grande</vt:lpstr>
      <vt:lpstr>新細明體</vt:lpstr>
      <vt:lpstr>Aharoni</vt:lpstr>
      <vt:lpstr>Arial</vt:lpstr>
      <vt:lpstr>Calibri</vt:lpstr>
      <vt:lpstr>Calibri Light</vt:lpstr>
      <vt:lpstr>Cambria Math</vt:lpstr>
      <vt:lpstr>Office Theme</vt:lpstr>
      <vt:lpstr>Lecture 3: Tips in Training a Model</vt:lpstr>
      <vt:lpstr>Framework of ML</vt:lpstr>
      <vt:lpstr>Framework of ML</vt:lpstr>
      <vt:lpstr>General Guide in Training a Model</vt:lpstr>
      <vt:lpstr>Model Bias</vt:lpstr>
      <vt:lpstr>General Guide in Training a Model</vt:lpstr>
      <vt:lpstr>Optimization Issue</vt:lpstr>
      <vt:lpstr>PowerPoint Presentation</vt:lpstr>
      <vt:lpstr>Model Bias v.s. Optimization Issue</vt:lpstr>
      <vt:lpstr>Optimization Issue</vt:lpstr>
      <vt:lpstr>General Guide in Training a Model</vt:lpstr>
      <vt:lpstr>Overfitting </vt:lpstr>
      <vt:lpstr>Overfitting Solution</vt:lpstr>
      <vt:lpstr>Overfitting Solution</vt:lpstr>
      <vt:lpstr>Overfitting </vt:lpstr>
      <vt:lpstr>Overfitting </vt:lpstr>
      <vt:lpstr>Bias-Complexity Trade-off</vt:lpstr>
      <vt:lpstr>General Guide in Training a Model</vt:lpstr>
      <vt:lpstr>Mismatch </vt:lpstr>
      <vt:lpstr>Optimization Fails Because….</vt:lpstr>
      <vt:lpstr>Small Gradient …</vt:lpstr>
      <vt:lpstr>Saddle Point v.s. Local Minima </vt:lpstr>
      <vt:lpstr>Tips of Training: Training with Batch</vt:lpstr>
      <vt:lpstr>Small Batch v.s. Large Batch</vt:lpstr>
      <vt:lpstr>Small Batch v.s. Large Batch</vt:lpstr>
      <vt:lpstr>Small Gradient …</vt:lpstr>
      <vt:lpstr>(Vanilla) Gradient Descent</vt:lpstr>
      <vt:lpstr>Gradient Descent + Momentum</vt:lpstr>
      <vt:lpstr>Gradient Descent + Momentum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193</cp:revision>
  <cp:lastPrinted>2022-02-11T16:43:52Z</cp:lastPrinted>
  <dcterms:created xsi:type="dcterms:W3CDTF">2021-08-26T23:31:47Z</dcterms:created>
  <dcterms:modified xsi:type="dcterms:W3CDTF">2023-09-14T04:13:33Z</dcterms:modified>
</cp:coreProperties>
</file>