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13">
  <p:sldMasterIdLst>
    <p:sldMasterId id="2147483768" r:id="rId1"/>
  </p:sldMasterIdLst>
  <p:sldIdLst>
    <p:sldId id="291" r:id="rId2"/>
    <p:sldId id="258" r:id="rId3"/>
    <p:sldId id="288" r:id="rId4"/>
    <p:sldId id="272" r:id="rId5"/>
    <p:sldId id="271" r:id="rId6"/>
    <p:sldId id="274" r:id="rId7"/>
    <p:sldId id="292" r:id="rId8"/>
    <p:sldId id="275" r:id="rId9"/>
    <p:sldId id="277" r:id="rId10"/>
    <p:sldId id="289" r:id="rId11"/>
    <p:sldId id="293" r:id="rId12"/>
    <p:sldId id="298" r:id="rId13"/>
    <p:sldId id="278" r:id="rId14"/>
    <p:sldId id="299" r:id="rId15"/>
    <p:sldId id="279" r:id="rId16"/>
    <p:sldId id="294" r:id="rId17"/>
    <p:sldId id="290" r:id="rId18"/>
    <p:sldId id="280" r:id="rId19"/>
    <p:sldId id="295" r:id="rId20"/>
    <p:sldId id="281" r:id="rId21"/>
    <p:sldId id="296" r:id="rId22"/>
    <p:sldId id="282" r:id="rId23"/>
    <p:sldId id="283" r:id="rId24"/>
    <p:sldId id="284" r:id="rId25"/>
    <p:sldId id="285" r:id="rId26"/>
    <p:sldId id="286" r:id="rId27"/>
    <p:sldId id="297" r:id="rId28"/>
    <p:sldId id="287"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sorterViewPr>
    <p:cViewPr>
      <p:scale>
        <a:sx n="66" d="100"/>
        <a:sy n="66" d="100"/>
      </p:scale>
      <p:origin x="0" y="-40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nzid\OneDrive\Documents\Professional\Research\17%20-%20Rsrc1_optimismTowardsSustainableDevelopment\Data\11.6.2%20-%20Annual%20mean%20levels%20of%20fine%20particulate%20matt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00B050"/>
              </a:solidFill>
              <a:ln w="19050">
                <a:solidFill>
                  <a:schemeClr val="lt1"/>
                </a:solidFill>
              </a:ln>
              <a:effectLst/>
            </c:spPr>
          </c:dPt>
          <c:dPt>
            <c:idx val="1"/>
            <c:bubble3D val="0"/>
            <c:explosion val="3"/>
            <c:spPr>
              <a:solidFill>
                <a:srgbClr val="FFFF00"/>
              </a:solidFill>
              <a:ln w="22225">
                <a:solidFill>
                  <a:schemeClr val="lt1"/>
                </a:solidFill>
              </a:ln>
              <a:effectLst/>
            </c:spPr>
          </c:dPt>
          <c:dPt>
            <c:idx val="2"/>
            <c:bubble3D val="0"/>
            <c:spPr>
              <a:solidFill>
                <a:srgbClr val="FF0000"/>
              </a:solidFill>
              <a:ln w="19050">
                <a:solidFill>
                  <a:schemeClr val="lt1"/>
                </a:solidFill>
              </a:ln>
              <a:effectLst/>
            </c:spPr>
          </c:dPt>
          <c:dLbls>
            <c:dLbl>
              <c:idx val="0"/>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Sheet2!$F$6:$H$6</c:f>
              <c:strCache>
                <c:ptCount val="3"/>
                <c:pt idx="0">
                  <c:v>Green (% PM2.5&lt;10)</c:v>
                </c:pt>
                <c:pt idx="1">
                  <c:v>Yellow (% PM2.5 10-20)</c:v>
                </c:pt>
                <c:pt idx="2">
                  <c:v>Red (% PM2.5&gt;20)</c:v>
                </c:pt>
              </c:strCache>
            </c:strRef>
          </c:cat>
          <c:val>
            <c:numRef>
              <c:f>Sheet2!$F$7:$H$7</c:f>
              <c:numCache>
                <c:formatCode>General</c:formatCode>
                <c:ptCount val="3"/>
                <c:pt idx="0">
                  <c:v>14</c:v>
                </c:pt>
                <c:pt idx="1">
                  <c:v>66</c:v>
                </c:pt>
                <c:pt idx="2">
                  <c:v>107</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7.7668720240165204E-2"/>
          <c:y val="0.88021395807497493"/>
          <c:w val="0.826583262867576"/>
          <c:h val="0.104605776270376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dirty="0" smtClean="0">
                <a:latin typeface="Times New Roman" panose="02020603050405020304" pitchFamily="18" charset="0"/>
                <a:cs typeface="Times New Roman" panose="02020603050405020304" pitchFamily="18" charset="0"/>
              </a:rPr>
              <a:t>NO</a:t>
            </a:r>
            <a:r>
              <a:rPr lang="en-US" baseline="-25000" dirty="0" smtClean="0">
                <a:latin typeface="Times New Roman" panose="02020603050405020304" pitchFamily="18" charset="0"/>
                <a:cs typeface="Times New Roman" panose="02020603050405020304" pitchFamily="18" charset="0"/>
              </a:rPr>
              <a:t>2 </a:t>
            </a:r>
            <a:r>
              <a:rPr lang="en-US" sz="1400" b="0" i="0" u="none" strike="noStrike" baseline="0" dirty="0" smtClean="0">
                <a:effectLst/>
                <a:latin typeface="Times New Roman" panose="02020603050405020304" pitchFamily="18" charset="0"/>
                <a:cs typeface="Times New Roman" panose="02020603050405020304" pitchFamily="18" charset="0"/>
              </a:rPr>
              <a:t>concentration Level Compared to Standard</a:t>
            </a:r>
            <a:endParaRPr lang="en-US"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standard!$J$44</c:f>
              <c:strCache>
                <c:ptCount val="1"/>
                <c:pt idx="0">
                  <c:v>Standard</c:v>
                </c:pt>
              </c:strCache>
            </c:strRef>
          </c:tx>
          <c:spPr>
            <a:ln w="28575" cap="rnd">
              <a:solidFill>
                <a:schemeClr val="tx1"/>
              </a:solidFill>
              <a:prstDash val="sysDash"/>
              <a:round/>
            </a:ln>
            <a:effectLst/>
          </c:spPr>
          <c:marker>
            <c:symbol val="none"/>
          </c:marker>
          <c:cat>
            <c:numRef>
              <c:f>standard!$I$45:$I$54</c:f>
              <c:numCache>
                <c:formatCode>[$-409]mmm\-yy;@</c:formatCode>
                <c:ptCount val="10"/>
                <c:pt idx="0">
                  <c:v>41306</c:v>
                </c:pt>
                <c:pt idx="1">
                  <c:v>41334</c:v>
                </c:pt>
                <c:pt idx="2">
                  <c:v>41365</c:v>
                </c:pt>
                <c:pt idx="3">
                  <c:v>41395</c:v>
                </c:pt>
                <c:pt idx="4">
                  <c:v>41426</c:v>
                </c:pt>
                <c:pt idx="5">
                  <c:v>41456</c:v>
                </c:pt>
                <c:pt idx="6">
                  <c:v>41487</c:v>
                </c:pt>
                <c:pt idx="7">
                  <c:v>41518</c:v>
                </c:pt>
                <c:pt idx="8">
                  <c:v>41548</c:v>
                </c:pt>
                <c:pt idx="9">
                  <c:v>41579</c:v>
                </c:pt>
              </c:numCache>
            </c:numRef>
          </c:cat>
          <c:val>
            <c:numRef>
              <c:f>standard!$J$45:$J$54</c:f>
              <c:numCache>
                <c:formatCode>General</c:formatCode>
                <c:ptCount val="10"/>
                <c:pt idx="0">
                  <c:v>5.2999999999999999E-2</c:v>
                </c:pt>
                <c:pt idx="1">
                  <c:v>5.2999999999999999E-2</c:v>
                </c:pt>
                <c:pt idx="2">
                  <c:v>5.2999999999999999E-2</c:v>
                </c:pt>
                <c:pt idx="3">
                  <c:v>5.2999999999999999E-2</c:v>
                </c:pt>
                <c:pt idx="4">
                  <c:v>5.2999999999999999E-2</c:v>
                </c:pt>
                <c:pt idx="5">
                  <c:v>5.2999999999999999E-2</c:v>
                </c:pt>
                <c:pt idx="6">
                  <c:v>5.2999999999999999E-2</c:v>
                </c:pt>
                <c:pt idx="7">
                  <c:v>5.2999999999999999E-2</c:v>
                </c:pt>
                <c:pt idx="8">
                  <c:v>5.2999999999999999E-2</c:v>
                </c:pt>
                <c:pt idx="9">
                  <c:v>5.2999999999999999E-2</c:v>
                </c:pt>
              </c:numCache>
            </c:numRef>
          </c:val>
          <c:smooth val="0"/>
        </c:ser>
        <c:ser>
          <c:idx val="1"/>
          <c:order val="1"/>
          <c:tx>
            <c:strRef>
              <c:f>standard!$K$44</c:f>
              <c:strCache>
                <c:ptCount val="1"/>
                <c:pt idx="0">
                  <c:v>Nitrogen dioxide (ppm)</c:v>
                </c:pt>
              </c:strCache>
            </c:strRef>
          </c:tx>
          <c:spPr>
            <a:ln w="28575" cap="rnd">
              <a:solidFill>
                <a:schemeClr val="tx1"/>
              </a:solidFill>
              <a:round/>
            </a:ln>
            <a:effectLst/>
          </c:spPr>
          <c:marker>
            <c:symbol val="none"/>
          </c:marker>
          <c:cat>
            <c:numRef>
              <c:f>standard!$I$45:$I$54</c:f>
              <c:numCache>
                <c:formatCode>[$-409]mmm\-yy;@</c:formatCode>
                <c:ptCount val="10"/>
                <c:pt idx="0">
                  <c:v>41306</c:v>
                </c:pt>
                <c:pt idx="1">
                  <c:v>41334</c:v>
                </c:pt>
                <c:pt idx="2">
                  <c:v>41365</c:v>
                </c:pt>
                <c:pt idx="3">
                  <c:v>41395</c:v>
                </c:pt>
                <c:pt idx="4">
                  <c:v>41426</c:v>
                </c:pt>
                <c:pt idx="5">
                  <c:v>41456</c:v>
                </c:pt>
                <c:pt idx="6">
                  <c:v>41487</c:v>
                </c:pt>
                <c:pt idx="7">
                  <c:v>41518</c:v>
                </c:pt>
                <c:pt idx="8">
                  <c:v>41548</c:v>
                </c:pt>
                <c:pt idx="9">
                  <c:v>41579</c:v>
                </c:pt>
              </c:numCache>
            </c:numRef>
          </c:cat>
          <c:val>
            <c:numRef>
              <c:f>standard!$K$45:$K$54</c:f>
              <c:numCache>
                <c:formatCode>General</c:formatCode>
                <c:ptCount val="10"/>
                <c:pt idx="0">
                  <c:v>1.6996418604651172E-2</c:v>
                </c:pt>
                <c:pt idx="1">
                  <c:v>1.8423401253918503E-2</c:v>
                </c:pt>
                <c:pt idx="2">
                  <c:v>1.8241565074135092E-2</c:v>
                </c:pt>
                <c:pt idx="3">
                  <c:v>2.2737314487632485E-2</c:v>
                </c:pt>
                <c:pt idx="4">
                  <c:v>2.4396243567752982E-2</c:v>
                </c:pt>
                <c:pt idx="5">
                  <c:v>1.8687078189300418E-2</c:v>
                </c:pt>
                <c:pt idx="6">
                  <c:v>1.9469688346883444E-2</c:v>
                </c:pt>
                <c:pt idx="7">
                  <c:v>2.4489829545454516E-2</c:v>
                </c:pt>
                <c:pt idx="8">
                  <c:v>9.9100000000000004E-3</c:v>
                </c:pt>
                <c:pt idx="9">
                  <c:v>1.1270769230769228E-2</c:v>
                </c:pt>
              </c:numCache>
            </c:numRef>
          </c:val>
          <c:smooth val="0"/>
        </c:ser>
        <c:dLbls>
          <c:showLegendKey val="0"/>
          <c:showVal val="0"/>
          <c:showCatName val="0"/>
          <c:showSerName val="0"/>
          <c:showPercent val="0"/>
          <c:showBubbleSize val="0"/>
        </c:dLbls>
        <c:smooth val="0"/>
        <c:axId val="-2142902704"/>
        <c:axId val="-2142894000"/>
      </c:lineChart>
      <c:dateAx>
        <c:axId val="-2142902704"/>
        <c:scaling>
          <c:orientation val="minMax"/>
        </c:scaling>
        <c:delete val="0"/>
        <c:axPos val="b"/>
        <c:numFmt formatCode="[$-409]mmm\-yy;@"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894000"/>
        <c:crosses val="autoZero"/>
        <c:auto val="1"/>
        <c:lblOffset val="100"/>
        <c:baseTimeUnit val="months"/>
      </c:dateAx>
      <c:valAx>
        <c:axId val="-214289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9027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lang="en-US" sz="1400" dirty="0" smtClean="0">
                <a:latin typeface="Times New Roman" panose="02020603050405020304" pitchFamily="18" charset="0"/>
                <a:cs typeface="Times New Roman" panose="02020603050405020304" pitchFamily="18" charset="0"/>
              </a:rPr>
              <a:t>SO</a:t>
            </a:r>
            <a:r>
              <a:rPr lang="en-US" sz="1400" baseline="-25000" dirty="0" smtClean="0">
                <a:latin typeface="Times New Roman" panose="02020603050405020304" pitchFamily="18" charset="0"/>
                <a:cs typeface="Times New Roman" panose="02020603050405020304" pitchFamily="18" charset="0"/>
              </a:rPr>
              <a:t>2 </a:t>
            </a:r>
            <a:r>
              <a:rPr lang="en-US" sz="1400" b="0" i="0" baseline="0" dirty="0" smtClean="0">
                <a:effectLst/>
                <a:latin typeface="Times New Roman" panose="02020603050405020304" pitchFamily="18" charset="0"/>
                <a:cs typeface="Times New Roman" panose="02020603050405020304" pitchFamily="18" charset="0"/>
              </a:rPr>
              <a:t>concentration Level Compared to Standard</a:t>
            </a:r>
            <a:endParaRPr lang="en-US" sz="1400" dirty="0" smtClean="0">
              <a:effectLst/>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endParaRPr lang="en-US"/>
        </a:p>
      </c:txPr>
    </c:title>
    <c:autoTitleDeleted val="0"/>
    <c:plotArea>
      <c:layout/>
      <c:lineChart>
        <c:grouping val="standard"/>
        <c:varyColors val="0"/>
        <c:ser>
          <c:idx val="0"/>
          <c:order val="0"/>
          <c:tx>
            <c:strRef>
              <c:f>standard!$L$5</c:f>
              <c:strCache>
                <c:ptCount val="1"/>
                <c:pt idx="0">
                  <c:v>Standard</c:v>
                </c:pt>
              </c:strCache>
            </c:strRef>
          </c:tx>
          <c:spPr>
            <a:ln w="28575" cap="rnd">
              <a:solidFill>
                <a:schemeClr val="tx1"/>
              </a:solidFill>
              <a:prstDash val="dash"/>
              <a:round/>
            </a:ln>
            <a:effectLst/>
          </c:spPr>
          <c:marker>
            <c:symbol val="none"/>
          </c:marker>
          <c:cat>
            <c:numRef>
              <c:f>standard!$K$6:$K$37</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standard!$L$6:$L$37</c:f>
              <c:numCache>
                <c:formatCode>General</c:formatCode>
                <c:ptCount val="32"/>
                <c:pt idx="0">
                  <c:v>0.03</c:v>
                </c:pt>
                <c:pt idx="1">
                  <c:v>0.03</c:v>
                </c:pt>
                <c:pt idx="2">
                  <c:v>0.03</c:v>
                </c:pt>
                <c:pt idx="3">
                  <c:v>0.03</c:v>
                </c:pt>
                <c:pt idx="4">
                  <c:v>0.03</c:v>
                </c:pt>
                <c:pt idx="5">
                  <c:v>0.03</c:v>
                </c:pt>
                <c:pt idx="6">
                  <c:v>0.03</c:v>
                </c:pt>
                <c:pt idx="7">
                  <c:v>0.03</c:v>
                </c:pt>
                <c:pt idx="8">
                  <c:v>0.03</c:v>
                </c:pt>
                <c:pt idx="9">
                  <c:v>0.03</c:v>
                </c:pt>
                <c:pt idx="10">
                  <c:v>0.03</c:v>
                </c:pt>
                <c:pt idx="11">
                  <c:v>0.03</c:v>
                </c:pt>
                <c:pt idx="12">
                  <c:v>0.03</c:v>
                </c:pt>
                <c:pt idx="13">
                  <c:v>0.03</c:v>
                </c:pt>
                <c:pt idx="14">
                  <c:v>0.03</c:v>
                </c:pt>
                <c:pt idx="15">
                  <c:v>0.03</c:v>
                </c:pt>
                <c:pt idx="16">
                  <c:v>0.03</c:v>
                </c:pt>
                <c:pt idx="17">
                  <c:v>0.03</c:v>
                </c:pt>
                <c:pt idx="18">
                  <c:v>0.03</c:v>
                </c:pt>
                <c:pt idx="19">
                  <c:v>0.03</c:v>
                </c:pt>
                <c:pt idx="20">
                  <c:v>0.03</c:v>
                </c:pt>
                <c:pt idx="21">
                  <c:v>0.03</c:v>
                </c:pt>
                <c:pt idx="22">
                  <c:v>0.03</c:v>
                </c:pt>
                <c:pt idx="23">
                  <c:v>0.03</c:v>
                </c:pt>
                <c:pt idx="24">
                  <c:v>0.03</c:v>
                </c:pt>
                <c:pt idx="25">
                  <c:v>0.03</c:v>
                </c:pt>
                <c:pt idx="26">
                  <c:v>0.03</c:v>
                </c:pt>
                <c:pt idx="27">
                  <c:v>0.03</c:v>
                </c:pt>
                <c:pt idx="28">
                  <c:v>0.03</c:v>
                </c:pt>
                <c:pt idx="29">
                  <c:v>0.03</c:v>
                </c:pt>
                <c:pt idx="30">
                  <c:v>0.03</c:v>
                </c:pt>
                <c:pt idx="31">
                  <c:v>0.03</c:v>
                </c:pt>
              </c:numCache>
            </c:numRef>
          </c:val>
          <c:smooth val="0"/>
        </c:ser>
        <c:ser>
          <c:idx val="1"/>
          <c:order val="1"/>
          <c:tx>
            <c:strRef>
              <c:f>standard!$M$5</c:f>
              <c:strCache>
                <c:ptCount val="1"/>
                <c:pt idx="0">
                  <c:v>Sulfur dioxide (ppm)</c:v>
                </c:pt>
              </c:strCache>
            </c:strRef>
          </c:tx>
          <c:spPr>
            <a:ln w="28575" cap="rnd">
              <a:solidFill>
                <a:schemeClr val="tx1"/>
              </a:solidFill>
              <a:round/>
            </a:ln>
            <a:effectLst/>
          </c:spPr>
          <c:marker>
            <c:symbol val="none"/>
          </c:marker>
          <c:cat>
            <c:numRef>
              <c:f>standard!$K$6:$K$37</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standard!$M$6:$M$37</c:f>
              <c:numCache>
                <c:formatCode>General</c:formatCode>
                <c:ptCount val="32"/>
                <c:pt idx="0">
                  <c:v>2.1446484374999992E-3</c:v>
                </c:pt>
                <c:pt idx="1">
                  <c:v>1.5209981851179665E-3</c:v>
                </c:pt>
                <c:pt idx="2">
                  <c:v>2.0779284369114885E-3</c:v>
                </c:pt>
                <c:pt idx="3">
                  <c:v>2.2760826446280979E-3</c:v>
                </c:pt>
                <c:pt idx="4">
                  <c:v>2.001273344651952E-3</c:v>
                </c:pt>
                <c:pt idx="5">
                  <c:v>2.1739065420560751E-3</c:v>
                </c:pt>
                <c:pt idx="6">
                  <c:v>1.9409328358208962E-3</c:v>
                </c:pt>
                <c:pt idx="7">
                  <c:v>2.4129283489096568E-3</c:v>
                </c:pt>
                <c:pt idx="8">
                  <c:v>1.6832687747035571E-2</c:v>
                </c:pt>
                <c:pt idx="9">
                  <c:v>3.0663183520599234E-2</c:v>
                </c:pt>
                <c:pt idx="10">
                  <c:v>1.6185312764447301E-2</c:v>
                </c:pt>
                <c:pt idx="11">
                  <c:v>9.2663779527559047E-3</c:v>
                </c:pt>
                <c:pt idx="12">
                  <c:v>7.1303651685393245E-3</c:v>
                </c:pt>
                <c:pt idx="13">
                  <c:v>7.2138005780346803E-3</c:v>
                </c:pt>
                <c:pt idx="14">
                  <c:v>4.0592119089317043E-3</c:v>
                </c:pt>
                <c:pt idx="15">
                  <c:v>4.3531472081218261E-3</c:v>
                </c:pt>
                <c:pt idx="16">
                  <c:v>2.6016553480475379E-3</c:v>
                </c:pt>
                <c:pt idx="17">
                  <c:v>2.8260785046728978E-3</c:v>
                </c:pt>
                <c:pt idx="18">
                  <c:v>2.523212686567165E-3</c:v>
                </c:pt>
                <c:pt idx="19">
                  <c:v>3.1368068535825538E-3</c:v>
                </c:pt>
                <c:pt idx="20">
                  <c:v>2.1882494071146244E-2</c:v>
                </c:pt>
                <c:pt idx="21">
                  <c:v>3.9862138576779005E-2</c:v>
                </c:pt>
                <c:pt idx="22">
                  <c:v>2.1040906593781491E-2</c:v>
                </c:pt>
                <c:pt idx="23">
                  <c:v>1.27886006825938E-2</c:v>
                </c:pt>
                <c:pt idx="24">
                  <c:v>1.1248034188034099E-2</c:v>
                </c:pt>
                <c:pt idx="25">
                  <c:v>9.9770870337477675E-3</c:v>
                </c:pt>
                <c:pt idx="26">
                  <c:v>1.2382905569007258E-2</c:v>
                </c:pt>
                <c:pt idx="27">
                  <c:v>1.2171091549295772E-2</c:v>
                </c:pt>
                <c:pt idx="28">
                  <c:v>1.4911887850467287E-2</c:v>
                </c:pt>
                <c:pt idx="29">
                  <c:v>1.3981360946745562E-2</c:v>
                </c:pt>
                <c:pt idx="30">
                  <c:v>1.4897707317073176E-2</c:v>
                </c:pt>
                <c:pt idx="31">
                  <c:v>1.6148640275387243E-2</c:v>
                </c:pt>
              </c:numCache>
            </c:numRef>
          </c:val>
          <c:smooth val="0"/>
        </c:ser>
        <c:dLbls>
          <c:showLegendKey val="0"/>
          <c:showVal val="0"/>
          <c:showCatName val="0"/>
          <c:showSerName val="0"/>
          <c:showPercent val="0"/>
          <c:showBubbleSize val="0"/>
        </c:dLbls>
        <c:smooth val="0"/>
        <c:axId val="-2142904880"/>
        <c:axId val="-2142904336"/>
      </c:lineChart>
      <c:dateAx>
        <c:axId val="-2142904880"/>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904336"/>
        <c:crosses val="autoZero"/>
        <c:auto val="1"/>
        <c:lblOffset val="100"/>
        <c:baseTimeUnit val="months"/>
      </c:dateAx>
      <c:valAx>
        <c:axId val="-214290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904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lang="en-US" sz="1400" dirty="0" smtClean="0">
                <a:latin typeface="Times New Roman" panose="02020603050405020304" pitchFamily="18" charset="0"/>
                <a:cs typeface="Times New Roman" panose="02020603050405020304" pitchFamily="18" charset="0"/>
              </a:rPr>
              <a:t>O</a:t>
            </a:r>
            <a:r>
              <a:rPr lang="en-US" sz="1400" baseline="-25000" dirty="0" smtClean="0">
                <a:latin typeface="Times New Roman" panose="02020603050405020304" pitchFamily="18" charset="0"/>
                <a:cs typeface="Times New Roman" panose="02020603050405020304" pitchFamily="18" charset="0"/>
              </a:rPr>
              <a:t>3 </a:t>
            </a:r>
            <a:r>
              <a:rPr lang="en-US" sz="1400" b="0" i="0" baseline="0" dirty="0" smtClean="0">
                <a:effectLst/>
                <a:latin typeface="Times New Roman" panose="02020603050405020304" pitchFamily="18" charset="0"/>
                <a:cs typeface="Times New Roman" panose="02020603050405020304" pitchFamily="18" charset="0"/>
              </a:rPr>
              <a:t>concentration Level Compared to Standard</a:t>
            </a:r>
            <a:endParaRPr lang="en-US" sz="1400" dirty="0" smtClean="0">
              <a:effectLst/>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endParaRPr lang="en-US"/>
        </a:p>
      </c:txPr>
    </c:title>
    <c:autoTitleDeleted val="0"/>
    <c:plotArea>
      <c:layout/>
      <c:lineChart>
        <c:grouping val="standard"/>
        <c:varyColors val="0"/>
        <c:ser>
          <c:idx val="0"/>
          <c:order val="0"/>
          <c:tx>
            <c:strRef>
              <c:f>standard!$P$102</c:f>
              <c:strCache>
                <c:ptCount val="1"/>
                <c:pt idx="0">
                  <c:v>Standard</c:v>
                </c:pt>
              </c:strCache>
            </c:strRef>
          </c:tx>
          <c:spPr>
            <a:ln w="28575" cap="rnd">
              <a:solidFill>
                <a:schemeClr val="tx1"/>
              </a:solidFill>
              <a:prstDash val="dash"/>
              <a:round/>
            </a:ln>
            <a:effectLst/>
          </c:spPr>
          <c:marker>
            <c:symbol val="none"/>
          </c:marker>
          <c:cat>
            <c:numRef>
              <c:f>standard!$O$103:$O$134</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standard!$P$103:$P$134</c:f>
              <c:numCache>
                <c:formatCode>General</c:formatCode>
                <c:ptCount val="32"/>
                <c:pt idx="0">
                  <c:v>0.12</c:v>
                </c:pt>
                <c:pt idx="1">
                  <c:v>0.12</c:v>
                </c:pt>
                <c:pt idx="2">
                  <c:v>0.12</c:v>
                </c:pt>
                <c:pt idx="3">
                  <c:v>0.12</c:v>
                </c:pt>
                <c:pt idx="4">
                  <c:v>0.12</c:v>
                </c:pt>
                <c:pt idx="5">
                  <c:v>0.12</c:v>
                </c:pt>
                <c:pt idx="6">
                  <c:v>0.12</c:v>
                </c:pt>
                <c:pt idx="7">
                  <c:v>0.12</c:v>
                </c:pt>
                <c:pt idx="8">
                  <c:v>0.12</c:v>
                </c:pt>
                <c:pt idx="9">
                  <c:v>0.12</c:v>
                </c:pt>
                <c:pt idx="10">
                  <c:v>0.12</c:v>
                </c:pt>
                <c:pt idx="11">
                  <c:v>0.12</c:v>
                </c:pt>
                <c:pt idx="12">
                  <c:v>0.12</c:v>
                </c:pt>
                <c:pt idx="13">
                  <c:v>0.12</c:v>
                </c:pt>
                <c:pt idx="14">
                  <c:v>0.12</c:v>
                </c:pt>
                <c:pt idx="15">
                  <c:v>0.12</c:v>
                </c:pt>
                <c:pt idx="16">
                  <c:v>0.12</c:v>
                </c:pt>
                <c:pt idx="17">
                  <c:v>0.12</c:v>
                </c:pt>
                <c:pt idx="18">
                  <c:v>0.12</c:v>
                </c:pt>
                <c:pt idx="19">
                  <c:v>0.12</c:v>
                </c:pt>
                <c:pt idx="20">
                  <c:v>0.12</c:v>
                </c:pt>
                <c:pt idx="21">
                  <c:v>0.12</c:v>
                </c:pt>
                <c:pt idx="22">
                  <c:v>0.12</c:v>
                </c:pt>
                <c:pt idx="23">
                  <c:v>0.12</c:v>
                </c:pt>
                <c:pt idx="24">
                  <c:v>0.12</c:v>
                </c:pt>
                <c:pt idx="25">
                  <c:v>0.12</c:v>
                </c:pt>
                <c:pt idx="26">
                  <c:v>0.12</c:v>
                </c:pt>
                <c:pt idx="27">
                  <c:v>0.12</c:v>
                </c:pt>
                <c:pt idx="28">
                  <c:v>0.12</c:v>
                </c:pt>
                <c:pt idx="29">
                  <c:v>0.12</c:v>
                </c:pt>
                <c:pt idx="30">
                  <c:v>0.12</c:v>
                </c:pt>
                <c:pt idx="31">
                  <c:v>0.12</c:v>
                </c:pt>
              </c:numCache>
            </c:numRef>
          </c:val>
          <c:smooth val="0"/>
        </c:ser>
        <c:ser>
          <c:idx val="1"/>
          <c:order val="1"/>
          <c:tx>
            <c:strRef>
              <c:f>standard!$Q$102</c:f>
              <c:strCache>
                <c:ptCount val="1"/>
                <c:pt idx="0">
                  <c:v>Ozone (ppm)</c:v>
                </c:pt>
              </c:strCache>
            </c:strRef>
          </c:tx>
          <c:spPr>
            <a:ln w="28575" cap="rnd">
              <a:solidFill>
                <a:schemeClr val="tx1"/>
              </a:solidFill>
              <a:round/>
            </a:ln>
            <a:effectLst/>
          </c:spPr>
          <c:marker>
            <c:symbol val="none"/>
          </c:marker>
          <c:cat>
            <c:numRef>
              <c:f>standard!$O$103:$O$134</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standard!$Q$103:$Q$134</c:f>
              <c:numCache>
                <c:formatCode>General</c:formatCode>
                <c:ptCount val="32"/>
                <c:pt idx="0" formatCode="0.00">
                  <c:v>3.0552083333333317E-3</c:v>
                </c:pt>
                <c:pt idx="1">
                  <c:v>6.5846189024390206E-3</c:v>
                </c:pt>
                <c:pt idx="2">
                  <c:v>9.777597955706983E-3</c:v>
                </c:pt>
                <c:pt idx="3">
                  <c:v>9.9181181959564595E-3</c:v>
                </c:pt>
                <c:pt idx="4">
                  <c:v>1.1628674304418971E-2</c:v>
                </c:pt>
                <c:pt idx="5">
                  <c:v>8.8292955326460497E-3</c:v>
                </c:pt>
                <c:pt idx="6">
                  <c:v>5.8375471698113232E-3</c:v>
                </c:pt>
                <c:pt idx="7">
                  <c:v>5.0205343511450402E-3</c:v>
                </c:pt>
                <c:pt idx="8">
                  <c:v>4.0394009216589864E-3</c:v>
                </c:pt>
                <c:pt idx="9">
                  <c:v>2.74790025549256E-3</c:v>
                </c:pt>
                <c:pt idx="10">
                  <c:v>1.6293975903614469E-3</c:v>
                </c:pt>
                <c:pt idx="11">
                  <c:v>3.9864705882352901E-3</c:v>
                </c:pt>
                <c:pt idx="12">
                  <c:v>2.9926476190476206E-3</c:v>
                </c:pt>
                <c:pt idx="13">
                  <c:v>1.7974248120300766E-3</c:v>
                </c:pt>
                <c:pt idx="14">
                  <c:v>6.08496163682864E-3</c:v>
                </c:pt>
                <c:pt idx="15">
                  <c:v>9.2782885906040318E-3</c:v>
                </c:pt>
                <c:pt idx="16">
                  <c:v>1.1047240589198022E-2</c:v>
                </c:pt>
                <c:pt idx="17">
                  <c:v>8.387830756013747E-3</c:v>
                </c:pt>
                <c:pt idx="18">
                  <c:v>5.5456698113207567E-3</c:v>
                </c:pt>
                <c:pt idx="19">
                  <c:v>4.7695076335877882E-3</c:v>
                </c:pt>
                <c:pt idx="20">
                  <c:v>3.8374308755760368E-3</c:v>
                </c:pt>
                <c:pt idx="21">
                  <c:v>2.6105052427179321E-3</c:v>
                </c:pt>
                <c:pt idx="22">
                  <c:v>1.5479277108433746E-3</c:v>
                </c:pt>
                <c:pt idx="23">
                  <c:v>3.908243902439025E-3</c:v>
                </c:pt>
                <c:pt idx="24">
                  <c:v>2.2688602442333776E-3</c:v>
                </c:pt>
                <c:pt idx="25">
                  <c:v>5.0301256983240287E-3</c:v>
                </c:pt>
                <c:pt idx="26">
                  <c:v>7.9163127413127525E-3</c:v>
                </c:pt>
                <c:pt idx="27">
                  <c:v>1.1402369146005498E-2</c:v>
                </c:pt>
                <c:pt idx="28">
                  <c:v>1.2452662632375181E-2</c:v>
                </c:pt>
                <c:pt idx="29">
                  <c:v>6.5962770562770527E-3</c:v>
                </c:pt>
                <c:pt idx="30">
                  <c:v>5.3128551136363642E-3</c:v>
                </c:pt>
                <c:pt idx="31">
                  <c:v>4.3888163884673696E-3</c:v>
                </c:pt>
              </c:numCache>
            </c:numRef>
          </c:val>
          <c:smooth val="0"/>
        </c:ser>
        <c:dLbls>
          <c:showLegendKey val="0"/>
          <c:showVal val="0"/>
          <c:showCatName val="0"/>
          <c:showSerName val="0"/>
          <c:showPercent val="0"/>
          <c:showBubbleSize val="0"/>
        </c:dLbls>
        <c:smooth val="0"/>
        <c:axId val="-2142903248"/>
        <c:axId val="-2142903792"/>
      </c:lineChart>
      <c:dateAx>
        <c:axId val="-2142903248"/>
        <c:scaling>
          <c:orientation val="minMax"/>
        </c:scaling>
        <c:delete val="0"/>
        <c:axPos val="b"/>
        <c:numFmt formatCode="[$-409]mmm\-yy;@"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903792"/>
        <c:crosses val="autoZero"/>
        <c:auto val="1"/>
        <c:lblOffset val="100"/>
        <c:baseTimeUnit val="months"/>
      </c:dateAx>
      <c:valAx>
        <c:axId val="-2142903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21429032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lang="en-US" sz="1400" dirty="0" smtClean="0">
                <a:latin typeface="Times New Roman" panose="02020603050405020304" pitchFamily="18" charset="0"/>
                <a:cs typeface="Times New Roman" panose="02020603050405020304" pitchFamily="18" charset="0"/>
              </a:rPr>
              <a:t>CO </a:t>
            </a:r>
            <a:r>
              <a:rPr lang="en-US" sz="1400" b="0" i="0" baseline="0" dirty="0" smtClean="0">
                <a:effectLst/>
                <a:latin typeface="Times New Roman" panose="02020603050405020304" pitchFamily="18" charset="0"/>
                <a:cs typeface="Times New Roman" panose="02020603050405020304" pitchFamily="18" charset="0"/>
              </a:rPr>
              <a:t>concentration Level Compared to Standard</a:t>
            </a:r>
            <a:endParaRPr lang="en-US" sz="1400" dirty="0" smtClean="0">
              <a:effectLst/>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endParaRPr lang="en-US"/>
        </a:p>
      </c:txPr>
    </c:title>
    <c:autoTitleDeleted val="0"/>
    <c:plotArea>
      <c:layout/>
      <c:lineChart>
        <c:grouping val="standard"/>
        <c:varyColors val="0"/>
        <c:ser>
          <c:idx val="0"/>
          <c:order val="0"/>
          <c:tx>
            <c:strRef>
              <c:f>standard!$O$62</c:f>
              <c:strCache>
                <c:ptCount val="1"/>
                <c:pt idx="0">
                  <c:v>Standard</c:v>
                </c:pt>
              </c:strCache>
            </c:strRef>
          </c:tx>
          <c:spPr>
            <a:ln w="28575" cap="rnd">
              <a:solidFill>
                <a:schemeClr val="tx1"/>
              </a:solidFill>
              <a:prstDash val="dash"/>
              <a:round/>
            </a:ln>
            <a:effectLst/>
          </c:spPr>
          <c:marker>
            <c:symbol val="none"/>
          </c:marker>
          <c:cat>
            <c:numRef>
              <c:f>standard!$N$63:$N$94</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standard!$O$63:$O$94</c:f>
              <c:numCache>
                <c:formatCode>General</c:formatCode>
                <c:ptCount val="32"/>
                <c:pt idx="0">
                  <c:v>35</c:v>
                </c:pt>
                <c:pt idx="1">
                  <c:v>35</c:v>
                </c:pt>
                <c:pt idx="2">
                  <c:v>35</c:v>
                </c:pt>
                <c:pt idx="3">
                  <c:v>35</c:v>
                </c:pt>
                <c:pt idx="4">
                  <c:v>35</c:v>
                </c:pt>
                <c:pt idx="5">
                  <c:v>35</c:v>
                </c:pt>
                <c:pt idx="6">
                  <c:v>35</c:v>
                </c:pt>
                <c:pt idx="7">
                  <c:v>35</c:v>
                </c:pt>
                <c:pt idx="8">
                  <c:v>35</c:v>
                </c:pt>
                <c:pt idx="9">
                  <c:v>35</c:v>
                </c:pt>
                <c:pt idx="10">
                  <c:v>35</c:v>
                </c:pt>
                <c:pt idx="11">
                  <c:v>35</c:v>
                </c:pt>
                <c:pt idx="12">
                  <c:v>35</c:v>
                </c:pt>
                <c:pt idx="13">
                  <c:v>35</c:v>
                </c:pt>
                <c:pt idx="14">
                  <c:v>35</c:v>
                </c:pt>
                <c:pt idx="15">
                  <c:v>35</c:v>
                </c:pt>
                <c:pt idx="16">
                  <c:v>35</c:v>
                </c:pt>
                <c:pt idx="17">
                  <c:v>35</c:v>
                </c:pt>
                <c:pt idx="18">
                  <c:v>35</c:v>
                </c:pt>
                <c:pt idx="19">
                  <c:v>35</c:v>
                </c:pt>
                <c:pt idx="20">
                  <c:v>35</c:v>
                </c:pt>
                <c:pt idx="21">
                  <c:v>35</c:v>
                </c:pt>
                <c:pt idx="22">
                  <c:v>35</c:v>
                </c:pt>
                <c:pt idx="23">
                  <c:v>35</c:v>
                </c:pt>
                <c:pt idx="24">
                  <c:v>35</c:v>
                </c:pt>
                <c:pt idx="25">
                  <c:v>35</c:v>
                </c:pt>
                <c:pt idx="26">
                  <c:v>35</c:v>
                </c:pt>
                <c:pt idx="27">
                  <c:v>35</c:v>
                </c:pt>
                <c:pt idx="28">
                  <c:v>35</c:v>
                </c:pt>
                <c:pt idx="29">
                  <c:v>35</c:v>
                </c:pt>
                <c:pt idx="30">
                  <c:v>35</c:v>
                </c:pt>
                <c:pt idx="31">
                  <c:v>35</c:v>
                </c:pt>
              </c:numCache>
            </c:numRef>
          </c:val>
          <c:smooth val="0"/>
        </c:ser>
        <c:ser>
          <c:idx val="1"/>
          <c:order val="1"/>
          <c:tx>
            <c:strRef>
              <c:f>standard!$P$62</c:f>
              <c:strCache>
                <c:ptCount val="1"/>
                <c:pt idx="0">
                  <c:v>Carbon monoxide (ppm)</c:v>
                </c:pt>
              </c:strCache>
            </c:strRef>
          </c:tx>
          <c:spPr>
            <a:ln w="28575" cap="rnd">
              <a:solidFill>
                <a:schemeClr val="tx1"/>
              </a:solidFill>
              <a:round/>
            </a:ln>
            <a:effectLst/>
          </c:spPr>
          <c:marker>
            <c:symbol val="none"/>
          </c:marker>
          <c:cat>
            <c:numRef>
              <c:f>standard!$N$63:$N$94</c:f>
              <c:numCache>
                <c:formatCode>[$-409]mmm\-yy;@</c:formatCode>
                <c:ptCount val="32"/>
                <c:pt idx="0">
                  <c:v>41244</c:v>
                </c:pt>
                <c:pt idx="1">
                  <c:v>41275</c:v>
                </c:pt>
                <c:pt idx="2">
                  <c:v>41306</c:v>
                </c:pt>
                <c:pt idx="3">
                  <c:v>41334</c:v>
                </c:pt>
                <c:pt idx="4">
                  <c:v>41365</c:v>
                </c:pt>
                <c:pt idx="5">
                  <c:v>41395</c:v>
                </c:pt>
                <c:pt idx="6">
                  <c:v>41426</c:v>
                </c:pt>
                <c:pt idx="7">
                  <c:v>41456</c:v>
                </c:pt>
                <c:pt idx="8">
                  <c:v>41487</c:v>
                </c:pt>
                <c:pt idx="9">
                  <c:v>41518</c:v>
                </c:pt>
                <c:pt idx="10">
                  <c:v>41548</c:v>
                </c:pt>
                <c:pt idx="11">
                  <c:v>41579</c:v>
                </c:pt>
                <c:pt idx="12">
                  <c:v>41609</c:v>
                </c:pt>
                <c:pt idx="13">
                  <c:v>41640</c:v>
                </c:pt>
                <c:pt idx="14">
                  <c:v>41671</c:v>
                </c:pt>
                <c:pt idx="15">
                  <c:v>41699</c:v>
                </c:pt>
                <c:pt idx="16">
                  <c:v>41730</c:v>
                </c:pt>
                <c:pt idx="17">
                  <c:v>41760</c:v>
                </c:pt>
                <c:pt idx="18">
                  <c:v>41791</c:v>
                </c:pt>
                <c:pt idx="19">
                  <c:v>41821</c:v>
                </c:pt>
                <c:pt idx="20">
                  <c:v>41852</c:v>
                </c:pt>
                <c:pt idx="21">
                  <c:v>41883</c:v>
                </c:pt>
                <c:pt idx="22">
                  <c:v>41913</c:v>
                </c:pt>
                <c:pt idx="23">
                  <c:v>41944</c:v>
                </c:pt>
                <c:pt idx="24">
                  <c:v>41974</c:v>
                </c:pt>
                <c:pt idx="25">
                  <c:v>42005</c:v>
                </c:pt>
                <c:pt idx="26">
                  <c:v>42036</c:v>
                </c:pt>
                <c:pt idx="27">
                  <c:v>42064</c:v>
                </c:pt>
                <c:pt idx="28">
                  <c:v>42095</c:v>
                </c:pt>
                <c:pt idx="29">
                  <c:v>42125</c:v>
                </c:pt>
                <c:pt idx="30">
                  <c:v>42156</c:v>
                </c:pt>
                <c:pt idx="31">
                  <c:v>42186</c:v>
                </c:pt>
              </c:numCache>
            </c:numRef>
          </c:cat>
          <c:val>
            <c:numRef>
              <c:f>standard!$P$63:$P$94</c:f>
              <c:numCache>
                <c:formatCode>General</c:formatCode>
                <c:ptCount val="32"/>
                <c:pt idx="0" formatCode="0.00">
                  <c:v>3.0529104477611937</c:v>
                </c:pt>
                <c:pt idx="1">
                  <c:v>3.683882978723406</c:v>
                </c:pt>
                <c:pt idx="2">
                  <c:v>2.2716598360655729</c:v>
                </c:pt>
                <c:pt idx="3">
                  <c:v>2.2003494176372698</c:v>
                </c:pt>
                <c:pt idx="4">
                  <c:v>1.3587339449541287</c:v>
                </c:pt>
                <c:pt idx="5">
                  <c:v>1.4920887245841041</c:v>
                </c:pt>
                <c:pt idx="6">
                  <c:v>1.2441516966067863</c:v>
                </c:pt>
                <c:pt idx="7">
                  <c:v>1.124371980676329</c:v>
                </c:pt>
                <c:pt idx="8">
                  <c:v>1.0416366366366383</c:v>
                </c:pt>
                <c:pt idx="9">
                  <c:v>1.0590841949778427</c:v>
                </c:pt>
                <c:pt idx="10">
                  <c:v>1.1316834532374105</c:v>
                </c:pt>
                <c:pt idx="11">
                  <c:v>1.2749077490774909</c:v>
                </c:pt>
                <c:pt idx="12">
                  <c:v>1.3856997084548106</c:v>
                </c:pt>
                <c:pt idx="13">
                  <c:v>1.2838873626373637</c:v>
                </c:pt>
                <c:pt idx="14">
                  <c:v>0.85736526946107727</c:v>
                </c:pt>
                <c:pt idx="15">
                  <c:v>0.50004016064257029</c:v>
                </c:pt>
                <c:pt idx="16">
                  <c:v>0.54349357798165154</c:v>
                </c:pt>
                <c:pt idx="17">
                  <c:v>0.59683548983364165</c:v>
                </c:pt>
                <c:pt idx="18">
                  <c:v>0.49766067864271452</c:v>
                </c:pt>
                <c:pt idx="19">
                  <c:v>0.44974879227053166</c:v>
                </c:pt>
                <c:pt idx="20">
                  <c:v>0.41665465465465534</c:v>
                </c:pt>
                <c:pt idx="21">
                  <c:v>0.4236336779911371</c:v>
                </c:pt>
                <c:pt idx="22">
                  <c:v>0.45267338129496421</c:v>
                </c:pt>
                <c:pt idx="23">
                  <c:v>0.58284210526315761</c:v>
                </c:pt>
                <c:pt idx="24">
                  <c:v>0.42047486033519538</c:v>
                </c:pt>
                <c:pt idx="25">
                  <c:v>0.62666095890410967</c:v>
                </c:pt>
                <c:pt idx="26">
                  <c:v>0.66898584905660408</c:v>
                </c:pt>
                <c:pt idx="27">
                  <c:v>0.51813211845102503</c:v>
                </c:pt>
                <c:pt idx="28">
                  <c:v>0.54607339449541403</c:v>
                </c:pt>
                <c:pt idx="29">
                  <c:v>0.32779342723004701</c:v>
                </c:pt>
                <c:pt idx="30">
                  <c:v>0.34258407079646003</c:v>
                </c:pt>
                <c:pt idx="31">
                  <c:v>0.35060728744939257</c:v>
                </c:pt>
              </c:numCache>
            </c:numRef>
          </c:val>
          <c:smooth val="0"/>
        </c:ser>
        <c:dLbls>
          <c:showLegendKey val="0"/>
          <c:showVal val="0"/>
          <c:showCatName val="0"/>
          <c:showSerName val="0"/>
          <c:showPercent val="0"/>
          <c:showBubbleSize val="0"/>
        </c:dLbls>
        <c:smooth val="0"/>
        <c:axId val="-191567856"/>
        <c:axId val="-191567312"/>
      </c:lineChart>
      <c:dateAx>
        <c:axId val="-191567856"/>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1567312"/>
        <c:crosses val="autoZero"/>
        <c:auto val="1"/>
        <c:lblOffset val="100"/>
        <c:baseTimeUnit val="months"/>
      </c:dateAx>
      <c:valAx>
        <c:axId val="-19156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15678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sz="1400" b="0" i="0" u="none" strike="noStrike" baseline="0" dirty="0" smtClean="0">
                <a:effectLst/>
              </a:rPr>
              <a:t>PM concentration Level Compared to Standard</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standard!$O$142</c:f>
              <c:strCache>
                <c:ptCount val="1"/>
                <c:pt idx="0">
                  <c:v>Standard</c:v>
                </c:pt>
              </c:strCache>
            </c:strRef>
          </c:tx>
          <c:spPr>
            <a:ln w="28575" cap="rnd">
              <a:solidFill>
                <a:schemeClr val="tx1"/>
              </a:solidFill>
              <a:prstDash val="dash"/>
              <a:round/>
            </a:ln>
            <a:effectLst/>
          </c:spPr>
          <c:marker>
            <c:symbol val="none"/>
          </c:marker>
          <c:cat>
            <c:numRef>
              <c:f>standard!$N$143:$N$172</c:f>
              <c:numCache>
                <c:formatCode>[$-409]mmm\-yy;@</c:formatCode>
                <c:ptCount val="30"/>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numCache>
            </c:numRef>
          </c:cat>
          <c:val>
            <c:numRef>
              <c:f>standard!$O$143:$O$172</c:f>
              <c:numCache>
                <c:formatCode>General</c:formatCode>
                <c:ptCount val="30"/>
                <c:pt idx="0">
                  <c:v>50</c:v>
                </c:pt>
                <c:pt idx="1">
                  <c:v>50</c:v>
                </c:pt>
                <c:pt idx="2">
                  <c:v>50</c:v>
                </c:pt>
                <c:pt idx="3">
                  <c:v>50</c:v>
                </c:pt>
                <c:pt idx="4">
                  <c:v>50</c:v>
                </c:pt>
                <c:pt idx="5">
                  <c:v>50</c:v>
                </c:pt>
                <c:pt idx="6">
                  <c:v>50</c:v>
                </c:pt>
                <c:pt idx="7">
                  <c:v>50</c:v>
                </c:pt>
                <c:pt idx="8">
                  <c:v>50</c:v>
                </c:pt>
                <c:pt idx="9">
                  <c:v>50</c:v>
                </c:pt>
                <c:pt idx="10">
                  <c:v>50</c:v>
                </c:pt>
                <c:pt idx="11">
                  <c:v>50</c:v>
                </c:pt>
                <c:pt idx="12">
                  <c:v>50</c:v>
                </c:pt>
                <c:pt idx="13">
                  <c:v>50</c:v>
                </c:pt>
                <c:pt idx="14">
                  <c:v>50</c:v>
                </c:pt>
                <c:pt idx="15">
                  <c:v>50</c:v>
                </c:pt>
                <c:pt idx="16">
                  <c:v>50</c:v>
                </c:pt>
                <c:pt idx="17">
                  <c:v>50</c:v>
                </c:pt>
                <c:pt idx="18">
                  <c:v>50</c:v>
                </c:pt>
                <c:pt idx="19">
                  <c:v>50</c:v>
                </c:pt>
                <c:pt idx="20">
                  <c:v>50</c:v>
                </c:pt>
                <c:pt idx="21">
                  <c:v>50</c:v>
                </c:pt>
                <c:pt idx="22">
                  <c:v>50</c:v>
                </c:pt>
                <c:pt idx="23">
                  <c:v>50</c:v>
                </c:pt>
                <c:pt idx="24">
                  <c:v>50</c:v>
                </c:pt>
                <c:pt idx="25">
                  <c:v>50</c:v>
                </c:pt>
                <c:pt idx="26">
                  <c:v>50</c:v>
                </c:pt>
                <c:pt idx="27">
                  <c:v>50</c:v>
                </c:pt>
                <c:pt idx="28">
                  <c:v>50</c:v>
                </c:pt>
                <c:pt idx="29">
                  <c:v>50</c:v>
                </c:pt>
              </c:numCache>
            </c:numRef>
          </c:val>
          <c:smooth val="0"/>
        </c:ser>
        <c:ser>
          <c:idx val="1"/>
          <c:order val="1"/>
          <c:tx>
            <c:strRef>
              <c:f>standard!$P$142</c:f>
              <c:strCache>
                <c:ptCount val="1"/>
                <c:pt idx="0">
                  <c:v>PM10 (ug/m3)</c:v>
                </c:pt>
              </c:strCache>
            </c:strRef>
          </c:tx>
          <c:spPr>
            <a:ln w="28575" cap="rnd">
              <a:solidFill>
                <a:schemeClr val="tx1"/>
              </a:solidFill>
              <a:round/>
            </a:ln>
            <a:effectLst/>
          </c:spPr>
          <c:marker>
            <c:symbol val="none"/>
          </c:marker>
          <c:cat>
            <c:numRef>
              <c:f>standard!$N$143:$N$172</c:f>
              <c:numCache>
                <c:formatCode>[$-409]mmm\-yy;@</c:formatCode>
                <c:ptCount val="30"/>
                <c:pt idx="0">
                  <c:v>41306</c:v>
                </c:pt>
                <c:pt idx="1">
                  <c:v>41334</c:v>
                </c:pt>
                <c:pt idx="2">
                  <c:v>41365</c:v>
                </c:pt>
                <c:pt idx="3">
                  <c:v>41395</c:v>
                </c:pt>
                <c:pt idx="4">
                  <c:v>41426</c:v>
                </c:pt>
                <c:pt idx="5">
                  <c:v>41456</c:v>
                </c:pt>
                <c:pt idx="6">
                  <c:v>41487</c:v>
                </c:pt>
                <c:pt idx="7">
                  <c:v>41518</c:v>
                </c:pt>
                <c:pt idx="8">
                  <c:v>41548</c:v>
                </c:pt>
                <c:pt idx="9">
                  <c:v>41579</c:v>
                </c:pt>
                <c:pt idx="10">
                  <c:v>41609</c:v>
                </c:pt>
                <c:pt idx="11">
                  <c:v>41640</c:v>
                </c:pt>
                <c:pt idx="12">
                  <c:v>41671</c:v>
                </c:pt>
                <c:pt idx="13">
                  <c:v>41699</c:v>
                </c:pt>
                <c:pt idx="14">
                  <c:v>41730</c:v>
                </c:pt>
                <c:pt idx="15">
                  <c:v>41760</c:v>
                </c:pt>
                <c:pt idx="16">
                  <c:v>41791</c:v>
                </c:pt>
                <c:pt idx="17">
                  <c:v>41821</c:v>
                </c:pt>
                <c:pt idx="18">
                  <c:v>41852</c:v>
                </c:pt>
                <c:pt idx="19">
                  <c:v>41883</c:v>
                </c:pt>
                <c:pt idx="20">
                  <c:v>41913</c:v>
                </c:pt>
                <c:pt idx="21">
                  <c:v>41944</c:v>
                </c:pt>
                <c:pt idx="22">
                  <c:v>41974</c:v>
                </c:pt>
                <c:pt idx="23">
                  <c:v>42005</c:v>
                </c:pt>
                <c:pt idx="24">
                  <c:v>42036</c:v>
                </c:pt>
                <c:pt idx="25">
                  <c:v>42064</c:v>
                </c:pt>
                <c:pt idx="26">
                  <c:v>42095</c:v>
                </c:pt>
                <c:pt idx="27">
                  <c:v>42125</c:v>
                </c:pt>
                <c:pt idx="28">
                  <c:v>42156</c:v>
                </c:pt>
                <c:pt idx="29">
                  <c:v>42186</c:v>
                </c:pt>
              </c:numCache>
            </c:numRef>
          </c:cat>
          <c:val>
            <c:numRef>
              <c:f>standard!$P$143:$P$172</c:f>
              <c:numCache>
                <c:formatCode>General</c:formatCode>
                <c:ptCount val="30"/>
                <c:pt idx="0">
                  <c:v>168.64218181818185</c:v>
                </c:pt>
                <c:pt idx="1">
                  <c:v>139.51688888888893</c:v>
                </c:pt>
                <c:pt idx="2">
                  <c:v>96.738741134751805</c:v>
                </c:pt>
                <c:pt idx="3">
                  <c:v>65.334183908046029</c:v>
                </c:pt>
                <c:pt idx="4">
                  <c:v>78.369817184643523</c:v>
                </c:pt>
                <c:pt idx="5">
                  <c:v>49.331158798283241</c:v>
                </c:pt>
                <c:pt idx="6">
                  <c:v>50.696851351351313</c:v>
                </c:pt>
                <c:pt idx="7">
                  <c:v>112.86983076923079</c:v>
                </c:pt>
                <c:pt idx="8">
                  <c:v>81.128583106266959</c:v>
                </c:pt>
                <c:pt idx="9">
                  <c:v>255.32704288939055</c:v>
                </c:pt>
                <c:pt idx="10">
                  <c:v>380.69510869565244</c:v>
                </c:pt>
                <c:pt idx="11">
                  <c:v>369.5509510869565</c:v>
                </c:pt>
                <c:pt idx="12">
                  <c:v>316.44326332794833</c:v>
                </c:pt>
                <c:pt idx="13">
                  <c:v>250.12444444444446</c:v>
                </c:pt>
                <c:pt idx="14">
                  <c:v>125.76036347517736</c:v>
                </c:pt>
                <c:pt idx="15">
                  <c:v>84.934439080459839</c:v>
                </c:pt>
                <c:pt idx="16">
                  <c:v>78.369817184643523</c:v>
                </c:pt>
                <c:pt idx="17">
                  <c:v>44.398042918454919</c:v>
                </c:pt>
                <c:pt idx="18">
                  <c:v>30.418110810810788</c:v>
                </c:pt>
                <c:pt idx="19">
                  <c:v>33.860949230769236</c:v>
                </c:pt>
                <c:pt idx="20">
                  <c:v>5.6790008174386877</c:v>
                </c:pt>
                <c:pt idx="21">
                  <c:v>19.50345029239767</c:v>
                </c:pt>
                <c:pt idx="22">
                  <c:v>44.553647260273941</c:v>
                </c:pt>
                <c:pt idx="23">
                  <c:v>56.911666666666683</c:v>
                </c:pt>
                <c:pt idx="24">
                  <c:v>38.793757700205326</c:v>
                </c:pt>
                <c:pt idx="25">
                  <c:v>43.685692883895165</c:v>
                </c:pt>
                <c:pt idx="26">
                  <c:v>29.364509151414314</c:v>
                </c:pt>
                <c:pt idx="27">
                  <c:v>46.194351851851835</c:v>
                </c:pt>
                <c:pt idx="28">
                  <c:v>36.473171521035631</c:v>
                </c:pt>
                <c:pt idx="29">
                  <c:v>58.666769480519356</c:v>
                </c:pt>
              </c:numCache>
            </c:numRef>
          </c:val>
          <c:smooth val="0"/>
        </c:ser>
        <c:dLbls>
          <c:showLegendKey val="0"/>
          <c:showVal val="0"/>
          <c:showCatName val="0"/>
          <c:showSerName val="0"/>
          <c:showPercent val="0"/>
          <c:showBubbleSize val="0"/>
        </c:dLbls>
        <c:smooth val="0"/>
        <c:axId val="-191580368"/>
        <c:axId val="-191578736"/>
      </c:lineChart>
      <c:dateAx>
        <c:axId val="-191580368"/>
        <c:scaling>
          <c:orientation val="minMax"/>
        </c:scaling>
        <c:delete val="0"/>
        <c:axPos val="b"/>
        <c:numFmt formatCode="[$-409]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1578736"/>
        <c:crosses val="autoZero"/>
        <c:auto val="1"/>
        <c:lblOffset val="100"/>
        <c:baseTimeUnit val="months"/>
      </c:dateAx>
      <c:valAx>
        <c:axId val="-19157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1580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84263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2824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6984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09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78416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6195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9817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5996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8658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48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4906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88821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15126" y="1041311"/>
            <a:ext cx="8361229" cy="129802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600" dirty="0" smtClean="0">
                <a:latin typeface="Times New Roman" panose="02020603050405020304" pitchFamily="18" charset="0"/>
                <a:cs typeface="Times New Roman" panose="02020603050405020304" pitchFamily="18" charset="0"/>
              </a:rPr>
              <a:t>Air Pollution Removal by Urban Trees in Khulna City</a:t>
            </a:r>
            <a:endParaRPr lang="en-US" sz="3600"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3960803" y="69250"/>
            <a:ext cx="4269877" cy="662200"/>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Course</a:t>
            </a:r>
            <a:r>
              <a:rPr lang="en-US" sz="1600" dirty="0" smtClean="0"/>
              <a:t> No: URP 4000</a:t>
            </a:r>
          </a:p>
          <a:p>
            <a:r>
              <a:rPr lang="en-US" sz="1600" dirty="0" smtClean="0"/>
              <a:t>Course Title: Project/Thesis</a:t>
            </a:r>
            <a:endParaRPr lang="en-US" sz="1600" dirty="0"/>
          </a:p>
        </p:txBody>
      </p:sp>
      <p:sp>
        <p:nvSpPr>
          <p:cNvPr id="6" name="Subtitle 2"/>
          <p:cNvSpPr txBox="1">
            <a:spLocks/>
          </p:cNvSpPr>
          <p:nvPr/>
        </p:nvSpPr>
        <p:spPr>
          <a:xfrm>
            <a:off x="1409700" y="2380619"/>
            <a:ext cx="4499335" cy="2678474"/>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600" u="sng" dirty="0" smtClean="0">
                <a:latin typeface="Times New Roman" panose="02020603050405020304" pitchFamily="18" charset="0"/>
                <a:cs typeface="Times New Roman" panose="02020603050405020304" pitchFamily="18" charset="0"/>
              </a:rPr>
              <a:t>Thesis Supervisor</a:t>
            </a:r>
          </a:p>
          <a:p>
            <a:r>
              <a:rPr lang="en-US" sz="2000" b="1" dirty="0" smtClean="0">
                <a:latin typeface="Times New Roman" panose="02020603050405020304" pitchFamily="18" charset="0"/>
                <a:cs typeface="Times New Roman" panose="02020603050405020304" pitchFamily="18" charset="0"/>
              </a:rPr>
              <a:t>Tusar Kanti Roy</a:t>
            </a:r>
          </a:p>
          <a:p>
            <a:r>
              <a:rPr lang="en-US" sz="1400" dirty="0" smtClean="0">
                <a:latin typeface="Times New Roman" panose="02020603050405020304" pitchFamily="18" charset="0"/>
                <a:cs typeface="Times New Roman" panose="02020603050405020304" pitchFamily="18" charset="0"/>
              </a:rPr>
              <a:t>Assistant Professor, Department of Urban and Regional Planning.</a:t>
            </a:r>
          </a:p>
          <a:p>
            <a:endParaRPr lang="en-US" sz="1400" dirty="0" smtClean="0">
              <a:latin typeface="Times New Roman" panose="02020603050405020304" pitchFamily="18" charset="0"/>
              <a:cs typeface="Times New Roman" panose="02020603050405020304" pitchFamily="18" charset="0"/>
            </a:endParaRPr>
          </a:p>
          <a:p>
            <a:r>
              <a:rPr lang="en-US" sz="1600" u="sng" dirty="0" smtClean="0">
                <a:latin typeface="Times New Roman" panose="02020603050405020304" pitchFamily="18" charset="0"/>
                <a:cs typeface="Times New Roman" panose="02020603050405020304" pitchFamily="18" charset="0"/>
              </a:rPr>
              <a:t>Examiner</a:t>
            </a:r>
          </a:p>
          <a:p>
            <a:r>
              <a:rPr lang="en-US" sz="2000" b="1" dirty="0" smtClean="0">
                <a:latin typeface="Times New Roman" panose="02020603050405020304" pitchFamily="18" charset="0"/>
                <a:cs typeface="Times New Roman" panose="02020603050405020304" pitchFamily="18" charset="0"/>
              </a:rPr>
              <a:t>Palash Chandra Das</a:t>
            </a:r>
          </a:p>
          <a:p>
            <a:r>
              <a:rPr lang="en-US" sz="1200" dirty="0" smtClean="0">
                <a:latin typeface="Times New Roman" panose="02020603050405020304" pitchFamily="18" charset="0"/>
                <a:cs typeface="Times New Roman" panose="02020603050405020304" pitchFamily="18" charset="0"/>
              </a:rPr>
              <a:t>Lecturer, Department of Urban and Regional Planning</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6722772" y="2691588"/>
            <a:ext cx="3901315" cy="153267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600" u="sng" dirty="0" smtClean="0">
                <a:latin typeface="Times New Roman" panose="02020603050405020304" pitchFamily="18" charset="0"/>
                <a:cs typeface="Times New Roman" panose="02020603050405020304" pitchFamily="18" charset="0"/>
              </a:rPr>
              <a:t>Submitted by:</a:t>
            </a:r>
          </a:p>
          <a:p>
            <a:r>
              <a:rPr lang="en-US" sz="2000" b="1" dirty="0" smtClean="0">
                <a:latin typeface="Times New Roman" panose="02020603050405020304" pitchFamily="18" charset="0"/>
                <a:cs typeface="Times New Roman" panose="02020603050405020304" pitchFamily="18" charset="0"/>
              </a:rPr>
              <a:t>K.M. Iqbal</a:t>
            </a:r>
            <a:r>
              <a:rPr lang="en-US" sz="2000" dirty="0" smtClean="0">
                <a:latin typeface="Times New Roman" panose="02020603050405020304" pitchFamily="18" charset="0"/>
                <a:cs typeface="Times New Roman" panose="02020603050405020304" pitchFamily="18" charset="0"/>
              </a:rPr>
              <a:t> (1217031)</a:t>
            </a:r>
          </a:p>
          <a:p>
            <a:r>
              <a:rPr lang="en-US" sz="2000" b="1" dirty="0" smtClean="0">
                <a:latin typeface="Times New Roman" panose="02020603050405020304" pitchFamily="18" charset="0"/>
                <a:cs typeface="Times New Roman" panose="02020603050405020304" pitchFamily="18" charset="0"/>
              </a:rPr>
              <a:t>Md. Zayedur Rahman </a:t>
            </a:r>
            <a:r>
              <a:rPr lang="en-US" sz="2000" dirty="0" smtClean="0">
                <a:latin typeface="Times New Roman" panose="02020603050405020304" pitchFamily="18" charset="0"/>
                <a:cs typeface="Times New Roman" panose="02020603050405020304" pitchFamily="18" charset="0"/>
              </a:rPr>
              <a:t>(1217054)</a:t>
            </a:r>
          </a:p>
          <a:p>
            <a:r>
              <a:rPr lang="en-US" sz="2000" b="1" dirty="0" smtClean="0">
                <a:latin typeface="Times New Roman" panose="02020603050405020304" pitchFamily="18" charset="0"/>
                <a:cs typeface="Times New Roman" panose="02020603050405020304" pitchFamily="18" charset="0"/>
              </a:rPr>
              <a:t>Sunzid Hassan </a:t>
            </a:r>
            <a:r>
              <a:rPr lang="en-US" sz="2000" dirty="0" smtClean="0">
                <a:latin typeface="Times New Roman" panose="02020603050405020304" pitchFamily="18" charset="0"/>
                <a:cs typeface="Times New Roman" panose="02020603050405020304" pitchFamily="18" charset="0"/>
              </a:rPr>
              <a:t>(1217062)</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98271" y="5059093"/>
            <a:ext cx="836123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Department of Urban and Regional Planning</a:t>
            </a:r>
          </a:p>
          <a:p>
            <a:pPr algn="ctr"/>
            <a:r>
              <a:rPr lang="en-US" dirty="0" smtClean="0">
                <a:latin typeface="Times New Roman" panose="02020603050405020304" pitchFamily="18" charset="0"/>
                <a:cs typeface="Times New Roman" panose="02020603050405020304" pitchFamily="18" charset="0"/>
              </a:rPr>
              <a:t>Khulna University of Engineering &amp; Technology</a:t>
            </a:r>
            <a:endParaRPr lang="en-US" dirty="0">
              <a:latin typeface="Times New Roman" panose="02020603050405020304" pitchFamily="18" charset="0"/>
              <a:cs typeface="Times New Roman" panose="02020603050405020304" pitchFamily="18" charset="0"/>
            </a:endParaRPr>
          </a:p>
        </p:txBody>
      </p:sp>
      <p:pic>
        <p:nvPicPr>
          <p:cNvPr id="10" name="Picture 9" descr="C:\Users\sunzi_000\AppData\Local\Microsoft\Windows\INetCache\Content.Word\Logo_KUET_sv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3316" y="5839506"/>
            <a:ext cx="704850" cy="876300"/>
          </a:xfrm>
          <a:prstGeom prst="rect">
            <a:avLst/>
          </a:prstGeom>
          <a:noFill/>
          <a:ln>
            <a:noFill/>
          </a:ln>
        </p:spPr>
      </p:pic>
    </p:spTree>
    <p:extLst>
      <p:ext uri="{BB962C8B-B14F-4D97-AF65-F5344CB8AC3E}">
        <p14:creationId xmlns:p14="http://schemas.microsoft.com/office/powerpoint/2010/main" val="418957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685800"/>
            <a:ext cx="9601200" cy="891540"/>
          </a:xfrm>
        </p:spPr>
        <p:txBody>
          <a:bodyPr/>
          <a:lstStyle/>
          <a:p>
            <a:r>
              <a:rPr lang="en-US" dirty="0" smtClean="0"/>
              <a:t>Study Area</a:t>
            </a:r>
            <a:endParaRPr lang="en-US" dirty="0"/>
          </a:p>
        </p:txBody>
      </p:sp>
      <p:sp>
        <p:nvSpPr>
          <p:cNvPr id="3" name="Content Placeholder 2"/>
          <p:cNvSpPr>
            <a:spLocks noGrp="1"/>
          </p:cNvSpPr>
          <p:nvPr>
            <p:ph sz="half" idx="1"/>
          </p:nvPr>
        </p:nvSpPr>
        <p:spPr>
          <a:xfrm>
            <a:off x="1371600" y="2438399"/>
            <a:ext cx="4447786" cy="3429001"/>
          </a:xfrm>
        </p:spPr>
        <p:txBody>
          <a:bodyPr>
            <a:normAutofit/>
          </a:bodyPr>
          <a:lstStyle/>
          <a:p>
            <a:r>
              <a:rPr lang="en-US" dirty="0" smtClean="0"/>
              <a:t>The study area is Khulna City.</a:t>
            </a:r>
            <a:endParaRPr lang="en-US" dirty="0"/>
          </a:p>
          <a:p>
            <a:r>
              <a:rPr lang="en-US" dirty="0" smtClean="0"/>
              <a:t>State </a:t>
            </a:r>
            <a:r>
              <a:rPr lang="en-US" dirty="0"/>
              <a:t>of tree </a:t>
            </a:r>
            <a:r>
              <a:rPr lang="en-US" dirty="0" smtClean="0"/>
              <a:t>cover</a:t>
            </a:r>
          </a:p>
          <a:p>
            <a:pPr lvl="1"/>
            <a:r>
              <a:rPr lang="en-US" i="0" dirty="0" smtClean="0"/>
              <a:t>Khulna has only 6.35% tree cover. That is, 288ha among 4534 ha.</a:t>
            </a:r>
          </a:p>
        </p:txBody>
      </p:sp>
      <p:sp>
        <p:nvSpPr>
          <p:cNvPr id="4" name="Content Placeholder 3"/>
          <p:cNvSpPr>
            <a:spLocks noGrp="1"/>
          </p:cNvSpPr>
          <p:nvPr>
            <p:ph sz="half" idx="2"/>
          </p:nvPr>
        </p:nvSpPr>
        <p:spPr>
          <a:xfrm>
            <a:off x="8211641" y="6216249"/>
            <a:ext cx="2774714" cy="407576"/>
          </a:xfrm>
        </p:spPr>
        <p:txBody>
          <a:bodyPr>
            <a:normAutofit/>
          </a:bodyPr>
          <a:lstStyle/>
          <a:p>
            <a:pPr marL="0" indent="0">
              <a:buNone/>
            </a:pPr>
            <a:r>
              <a:rPr lang="en-US" dirty="0" smtClean="0"/>
              <a:t>Fig: Study Area Map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62" y="0"/>
            <a:ext cx="4399466" cy="6222380"/>
          </a:xfrm>
          <a:prstGeom prst="rect">
            <a:avLst/>
          </a:prstGeom>
        </p:spPr>
      </p:pic>
    </p:spTree>
    <p:extLst>
      <p:ext uri="{BB962C8B-B14F-4D97-AF65-F5344CB8AC3E}">
        <p14:creationId xmlns:p14="http://schemas.microsoft.com/office/powerpoint/2010/main" val="245408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38100"/>
            <a:ext cx="9601200" cy="685800"/>
          </a:xfrm>
        </p:spPr>
        <p:txBody>
          <a:bodyPr>
            <a:normAutofit fontScale="90000"/>
          </a:bodyPr>
          <a:lstStyle/>
          <a:p>
            <a:r>
              <a:rPr lang="en-US" dirty="0">
                <a:latin typeface="Times New Roman" panose="02020603050405020304" pitchFamily="18" charset="0"/>
                <a:cs typeface="Times New Roman" panose="02020603050405020304" pitchFamily="18" charset="0"/>
              </a:rPr>
              <a:t>State of air </a:t>
            </a:r>
            <a:r>
              <a:rPr lang="en-US" dirty="0" smtClean="0">
                <a:latin typeface="Times New Roman" panose="02020603050405020304" pitchFamily="18" charset="0"/>
                <a:cs typeface="Times New Roman" panose="02020603050405020304" pitchFamily="18" charset="0"/>
              </a:rPr>
              <a:t>pollution in Study Area</a:t>
            </a:r>
            <a:endParaRPr lang="en-US" dirty="0">
              <a:latin typeface="Times New Roman" panose="02020603050405020304" pitchFamily="18" charset="0"/>
              <a:cs typeface="Times New Roman" panose="02020603050405020304" pitchFamily="18" charset="0"/>
            </a:endParaRPr>
          </a:p>
        </p:txBody>
      </p:sp>
      <p:graphicFrame>
        <p:nvGraphicFramePr>
          <p:cNvPr id="7" name="Chart 6"/>
          <p:cNvGraphicFramePr/>
          <p:nvPr>
            <p:extLst>
              <p:ext uri="{D42A27DB-BD31-4B8C-83A1-F6EECF244321}">
                <p14:modId xmlns:p14="http://schemas.microsoft.com/office/powerpoint/2010/main" val="1832394658"/>
              </p:ext>
            </p:extLst>
          </p:nvPr>
        </p:nvGraphicFramePr>
        <p:xfrm>
          <a:off x="1371600" y="914400"/>
          <a:ext cx="4754880" cy="25603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3311089734"/>
              </p:ext>
            </p:extLst>
          </p:nvPr>
        </p:nvGraphicFramePr>
        <p:xfrm>
          <a:off x="1371600" y="3848100"/>
          <a:ext cx="4754880" cy="256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extLst>
              <p:ext uri="{D42A27DB-BD31-4B8C-83A1-F6EECF244321}">
                <p14:modId xmlns:p14="http://schemas.microsoft.com/office/powerpoint/2010/main" val="751526330"/>
              </p:ext>
            </p:extLst>
          </p:nvPr>
        </p:nvGraphicFramePr>
        <p:xfrm>
          <a:off x="6819900" y="895350"/>
          <a:ext cx="4754880" cy="25603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extLst>
              <p:ext uri="{D42A27DB-BD31-4B8C-83A1-F6EECF244321}">
                <p14:modId xmlns:p14="http://schemas.microsoft.com/office/powerpoint/2010/main" val="4187798295"/>
              </p:ext>
            </p:extLst>
          </p:nvPr>
        </p:nvGraphicFramePr>
        <p:xfrm>
          <a:off x="6827520" y="3829050"/>
          <a:ext cx="4754880" cy="2560320"/>
        </p:xfrm>
        <a:graphic>
          <a:graphicData uri="http://schemas.openxmlformats.org/drawingml/2006/chart">
            <c:chart xmlns:c="http://schemas.openxmlformats.org/drawingml/2006/chart" xmlns:r="http://schemas.openxmlformats.org/officeDocument/2006/relationships" r:id="rId5"/>
          </a:graphicData>
        </a:graphic>
      </p:graphicFrame>
      <p:sp>
        <p:nvSpPr>
          <p:cNvPr id="3" name="Rectangle 2"/>
          <p:cNvSpPr/>
          <p:nvPr/>
        </p:nvSpPr>
        <p:spPr>
          <a:xfrm>
            <a:off x="994229" y="3541265"/>
            <a:ext cx="5609771" cy="276999"/>
          </a:xfrm>
          <a:prstGeom prst="rect">
            <a:avLst/>
          </a:prstGeom>
        </p:spPr>
        <p:txBody>
          <a:bodyPr wrap="square">
            <a:spAutoFit/>
          </a:bodyPr>
          <a:lstStyle/>
          <a:p>
            <a:r>
              <a:rPr lang="en-US" sz="1200" dirty="0" smtClean="0">
                <a:latin typeface="Times New Roman" panose="02020603050405020304" pitchFamily="18" charset="0"/>
                <a:ea typeface="Calibri" panose="020F0502020204030204" pitchFamily="34" charset="0"/>
                <a:cs typeface="Vrinda"/>
              </a:rPr>
              <a:t>Fig: NO</a:t>
            </a:r>
            <a:r>
              <a:rPr lang="en-US" sz="1200" baseline="-25000" dirty="0" smtClean="0">
                <a:latin typeface="Times New Roman" panose="02020603050405020304" pitchFamily="18" charset="0"/>
                <a:ea typeface="Calibri" panose="020F0502020204030204" pitchFamily="34" charset="0"/>
                <a:cs typeface="Vrinda"/>
              </a:rPr>
              <a:t>2</a:t>
            </a:r>
            <a:r>
              <a:rPr lang="en-US" sz="1200" dirty="0" smtClean="0">
                <a:latin typeface="Times New Roman" panose="02020603050405020304" pitchFamily="18" charset="0"/>
                <a:ea typeface="Calibri" panose="020F0502020204030204" pitchFamily="34" charset="0"/>
                <a:cs typeface="Vrinda"/>
              </a:rPr>
              <a:t> concentration </a:t>
            </a:r>
            <a:r>
              <a:rPr lang="en-US" sz="1200" dirty="0">
                <a:latin typeface="Times New Roman" panose="02020603050405020304" pitchFamily="18" charset="0"/>
                <a:ea typeface="Calibri" panose="020F0502020204030204" pitchFamily="34" charset="0"/>
                <a:cs typeface="Vrinda"/>
              </a:rPr>
              <a:t>Level Compared to Standard [Data Source: DoE Khulna, 2017].</a:t>
            </a:r>
            <a:endParaRPr lang="en-US" sz="1200" dirty="0"/>
          </a:p>
        </p:txBody>
      </p:sp>
      <p:sp>
        <p:nvSpPr>
          <p:cNvPr id="11" name="Rectangle 10"/>
          <p:cNvSpPr/>
          <p:nvPr/>
        </p:nvSpPr>
        <p:spPr>
          <a:xfrm>
            <a:off x="6582229" y="3541265"/>
            <a:ext cx="5609771" cy="276999"/>
          </a:xfrm>
          <a:prstGeom prst="rect">
            <a:avLst/>
          </a:prstGeom>
        </p:spPr>
        <p:txBody>
          <a:bodyPr wrap="square">
            <a:spAutoFit/>
          </a:bodyPr>
          <a:lstStyle/>
          <a:p>
            <a:r>
              <a:rPr lang="en-US" sz="1200" dirty="0" smtClean="0">
                <a:latin typeface="Times New Roman" panose="02020603050405020304" pitchFamily="18" charset="0"/>
                <a:ea typeface="Calibri" panose="020F0502020204030204" pitchFamily="34" charset="0"/>
                <a:cs typeface="Vrinda"/>
              </a:rPr>
              <a:t>Fig: O</a:t>
            </a:r>
            <a:r>
              <a:rPr lang="en-US" sz="1200" baseline="-25000" dirty="0" smtClean="0">
                <a:latin typeface="Times New Roman" panose="02020603050405020304" pitchFamily="18" charset="0"/>
                <a:ea typeface="Calibri" panose="020F0502020204030204" pitchFamily="34" charset="0"/>
                <a:cs typeface="Vrinda"/>
              </a:rPr>
              <a:t>3</a:t>
            </a:r>
            <a:r>
              <a:rPr lang="en-US" sz="1200" dirty="0" smtClean="0">
                <a:latin typeface="Times New Roman" panose="02020603050405020304" pitchFamily="18" charset="0"/>
                <a:ea typeface="Calibri" panose="020F0502020204030204" pitchFamily="34" charset="0"/>
                <a:cs typeface="Vrinda"/>
              </a:rPr>
              <a:t> concentration </a:t>
            </a:r>
            <a:r>
              <a:rPr lang="en-US" sz="1200" dirty="0">
                <a:latin typeface="Times New Roman" panose="02020603050405020304" pitchFamily="18" charset="0"/>
                <a:ea typeface="Calibri" panose="020F0502020204030204" pitchFamily="34" charset="0"/>
                <a:cs typeface="Vrinda"/>
              </a:rPr>
              <a:t>Level Compared to Standard [Data Source: DoE Khulna, 2017].</a:t>
            </a:r>
            <a:endParaRPr lang="en-US" sz="1200" dirty="0"/>
          </a:p>
        </p:txBody>
      </p:sp>
      <p:sp>
        <p:nvSpPr>
          <p:cNvPr id="12" name="Rectangle 11"/>
          <p:cNvSpPr/>
          <p:nvPr/>
        </p:nvSpPr>
        <p:spPr>
          <a:xfrm>
            <a:off x="972458" y="6497129"/>
            <a:ext cx="5609771" cy="276999"/>
          </a:xfrm>
          <a:prstGeom prst="rect">
            <a:avLst/>
          </a:prstGeom>
        </p:spPr>
        <p:txBody>
          <a:bodyPr wrap="square">
            <a:spAutoFit/>
          </a:bodyPr>
          <a:lstStyle/>
          <a:p>
            <a:r>
              <a:rPr lang="en-US" sz="1200" dirty="0" smtClean="0">
                <a:latin typeface="Times New Roman" panose="02020603050405020304" pitchFamily="18" charset="0"/>
                <a:ea typeface="Calibri" panose="020F0502020204030204" pitchFamily="34" charset="0"/>
                <a:cs typeface="Vrinda"/>
              </a:rPr>
              <a:t>Fig: SO</a:t>
            </a:r>
            <a:r>
              <a:rPr lang="en-US" sz="1200" baseline="-25000" dirty="0" smtClean="0">
                <a:latin typeface="Times New Roman" panose="02020603050405020304" pitchFamily="18" charset="0"/>
                <a:ea typeface="Calibri" panose="020F0502020204030204" pitchFamily="34" charset="0"/>
                <a:cs typeface="Vrinda"/>
              </a:rPr>
              <a:t>2</a:t>
            </a:r>
            <a:r>
              <a:rPr lang="en-US" sz="1200" dirty="0" smtClean="0">
                <a:latin typeface="Times New Roman" panose="02020603050405020304" pitchFamily="18" charset="0"/>
                <a:ea typeface="Calibri" panose="020F0502020204030204" pitchFamily="34" charset="0"/>
                <a:cs typeface="Vrinda"/>
              </a:rPr>
              <a:t> concentration </a:t>
            </a:r>
            <a:r>
              <a:rPr lang="en-US" sz="1200" dirty="0">
                <a:latin typeface="Times New Roman" panose="02020603050405020304" pitchFamily="18" charset="0"/>
                <a:ea typeface="Calibri" panose="020F0502020204030204" pitchFamily="34" charset="0"/>
                <a:cs typeface="Vrinda"/>
              </a:rPr>
              <a:t>Level Compared to Standard [Data Source: DoE Khulna, 2017].</a:t>
            </a:r>
            <a:endParaRPr lang="en-US" sz="1200" dirty="0"/>
          </a:p>
        </p:txBody>
      </p:sp>
      <p:sp>
        <p:nvSpPr>
          <p:cNvPr id="13" name="Rectangle 12"/>
          <p:cNvSpPr/>
          <p:nvPr/>
        </p:nvSpPr>
        <p:spPr>
          <a:xfrm>
            <a:off x="6604000" y="6497129"/>
            <a:ext cx="5609771" cy="276999"/>
          </a:xfrm>
          <a:prstGeom prst="rect">
            <a:avLst/>
          </a:prstGeom>
        </p:spPr>
        <p:txBody>
          <a:bodyPr wrap="square">
            <a:spAutoFit/>
          </a:bodyPr>
          <a:lstStyle/>
          <a:p>
            <a:r>
              <a:rPr lang="en-US" sz="1200" dirty="0" smtClean="0">
                <a:latin typeface="Times New Roman" panose="02020603050405020304" pitchFamily="18" charset="0"/>
                <a:ea typeface="Calibri" panose="020F0502020204030204" pitchFamily="34" charset="0"/>
                <a:cs typeface="Vrinda"/>
              </a:rPr>
              <a:t>Fig: CO concentration </a:t>
            </a:r>
            <a:r>
              <a:rPr lang="en-US" sz="1200" dirty="0">
                <a:latin typeface="Times New Roman" panose="02020603050405020304" pitchFamily="18" charset="0"/>
                <a:ea typeface="Calibri" panose="020F0502020204030204" pitchFamily="34" charset="0"/>
                <a:cs typeface="Vrinda"/>
              </a:rPr>
              <a:t>Level Compared to Standard [Data Source: DoE Khulna, 2017].</a:t>
            </a:r>
            <a:endParaRPr lang="en-US" sz="1200" dirty="0"/>
          </a:p>
        </p:txBody>
      </p:sp>
    </p:spTree>
    <p:extLst>
      <p:ext uri="{BB962C8B-B14F-4D97-AF65-F5344CB8AC3E}">
        <p14:creationId xmlns:p14="http://schemas.microsoft.com/office/powerpoint/2010/main" val="4100169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71600" y="685800"/>
            <a:ext cx="9601200" cy="685800"/>
          </a:xfrm>
        </p:spPr>
        <p:txBody>
          <a:bodyPr>
            <a:normAutofit fontScale="90000"/>
          </a:bodyPr>
          <a:lstStyle/>
          <a:p>
            <a:r>
              <a:rPr lang="en-US" dirty="0"/>
              <a:t>State of air </a:t>
            </a:r>
            <a:r>
              <a:rPr lang="en-US" dirty="0" smtClean="0"/>
              <a:t>pollution in Study Area</a:t>
            </a:r>
            <a:endParaRPr lang="en-US" dirty="0"/>
          </a:p>
        </p:txBody>
      </p:sp>
      <p:graphicFrame>
        <p:nvGraphicFramePr>
          <p:cNvPr id="11" name="Chart 10"/>
          <p:cNvGraphicFramePr/>
          <p:nvPr>
            <p:extLst>
              <p:ext uri="{D42A27DB-BD31-4B8C-83A1-F6EECF244321}">
                <p14:modId xmlns:p14="http://schemas.microsoft.com/office/powerpoint/2010/main" val="3360258295"/>
              </p:ext>
            </p:extLst>
          </p:nvPr>
        </p:nvGraphicFramePr>
        <p:xfrm>
          <a:off x="5543550" y="2171700"/>
          <a:ext cx="5429250" cy="3695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371600" y="2286000"/>
            <a:ext cx="3562350" cy="3139321"/>
          </a:xfrm>
          <a:prstGeom prst="rect">
            <a:avLst/>
          </a:prstGeom>
          <a:noFill/>
        </p:spPr>
        <p:txBody>
          <a:bodyPr wrap="square" rtlCol="0">
            <a:spAutoFit/>
          </a:bodyPr>
          <a:lstStyle/>
          <a:p>
            <a:r>
              <a:rPr lang="en-US" dirty="0"/>
              <a:t>State of air </a:t>
            </a:r>
            <a:r>
              <a:rPr lang="en-US" dirty="0" smtClean="0"/>
              <a:t>pollution</a:t>
            </a:r>
          </a:p>
          <a:p>
            <a:endParaRPr lang="en-US" dirty="0"/>
          </a:p>
          <a:p>
            <a:r>
              <a:rPr lang="en-US" dirty="0" smtClean="0"/>
              <a:t>Almost </a:t>
            </a:r>
            <a:r>
              <a:rPr lang="en-US" dirty="0"/>
              <a:t>every air pollutants average level in air of Khulna city is under </a:t>
            </a:r>
            <a:r>
              <a:rPr lang="en-US" dirty="0" smtClean="0"/>
              <a:t>standard.</a:t>
            </a:r>
          </a:p>
          <a:p>
            <a:endParaRPr lang="en-US" dirty="0"/>
          </a:p>
          <a:p>
            <a:r>
              <a:rPr lang="en-US" dirty="0" smtClean="0"/>
              <a:t>However</a:t>
            </a:r>
            <a:r>
              <a:rPr lang="en-US" dirty="0"/>
              <a:t>, average concentration level of particulate matter is highest among different pollutants.</a:t>
            </a:r>
          </a:p>
          <a:p>
            <a:endParaRPr lang="en-US" dirty="0"/>
          </a:p>
        </p:txBody>
      </p:sp>
      <p:sp>
        <p:nvSpPr>
          <p:cNvPr id="12" name="Rectangle 11"/>
          <p:cNvSpPr/>
          <p:nvPr/>
        </p:nvSpPr>
        <p:spPr>
          <a:xfrm>
            <a:off x="5463722" y="6003643"/>
            <a:ext cx="5609771" cy="276999"/>
          </a:xfrm>
          <a:prstGeom prst="rect">
            <a:avLst/>
          </a:prstGeom>
        </p:spPr>
        <p:txBody>
          <a:bodyPr wrap="square">
            <a:spAutoFit/>
          </a:bodyPr>
          <a:lstStyle/>
          <a:p>
            <a:r>
              <a:rPr lang="en-US" sz="1200" dirty="0" smtClean="0">
                <a:latin typeface="Times New Roman" panose="02020603050405020304" pitchFamily="18" charset="0"/>
                <a:ea typeface="Calibri" panose="020F0502020204030204" pitchFamily="34" charset="0"/>
                <a:cs typeface="Vrinda"/>
              </a:rPr>
              <a:t>Fig: PM concentration </a:t>
            </a:r>
            <a:r>
              <a:rPr lang="en-US" sz="1200" dirty="0">
                <a:latin typeface="Times New Roman" panose="02020603050405020304" pitchFamily="18" charset="0"/>
                <a:ea typeface="Calibri" panose="020F0502020204030204" pitchFamily="34" charset="0"/>
                <a:cs typeface="Vrinda"/>
              </a:rPr>
              <a:t>Level Compared to Standard [Data Source: DoE Khulna, 2017].</a:t>
            </a:r>
            <a:endParaRPr lang="en-US" sz="1200" dirty="0"/>
          </a:p>
        </p:txBody>
      </p:sp>
    </p:spTree>
    <p:extLst>
      <p:ext uri="{BB962C8B-B14F-4D97-AF65-F5344CB8AC3E}">
        <p14:creationId xmlns:p14="http://schemas.microsoft.com/office/powerpoint/2010/main" val="2233929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732"/>
            <a:ext cx="9601200" cy="743758"/>
          </a:xfrm>
        </p:spPr>
        <p:txBody>
          <a:bodyPr>
            <a:normAutofit/>
          </a:bodyPr>
          <a:lstStyle/>
          <a:p>
            <a:r>
              <a:rPr lang="en-US" dirty="0" smtClean="0"/>
              <a:t>Data Collection</a:t>
            </a:r>
            <a:endParaRPr lang="en-US" dirty="0"/>
          </a:p>
        </p:txBody>
      </p:sp>
      <p:sp>
        <p:nvSpPr>
          <p:cNvPr id="3" name="Content Placeholder 2"/>
          <p:cNvSpPr>
            <a:spLocks noGrp="1"/>
          </p:cNvSpPr>
          <p:nvPr>
            <p:ph idx="1"/>
          </p:nvPr>
        </p:nvSpPr>
        <p:spPr>
          <a:xfrm>
            <a:off x="1371599" y="914400"/>
            <a:ext cx="10438328" cy="5640946"/>
          </a:xfrm>
        </p:spPr>
        <p:txBody>
          <a:bodyPr>
            <a:normAutofit/>
          </a:bodyPr>
          <a:lstStyle/>
          <a:p>
            <a:r>
              <a:rPr lang="en-US" dirty="0" smtClean="0"/>
              <a:t>Air pollution concentration data</a:t>
            </a:r>
          </a:p>
          <a:p>
            <a:pPr lvl="1"/>
            <a:r>
              <a:rPr lang="en-US" i="0" dirty="0" smtClean="0"/>
              <a:t>Concentration data of SO</a:t>
            </a:r>
            <a:r>
              <a:rPr lang="en-US" i="0" baseline="-25000" dirty="0" smtClean="0"/>
              <a:t>2</a:t>
            </a:r>
            <a:r>
              <a:rPr lang="en-US" i="0" dirty="0" smtClean="0"/>
              <a:t>, NO</a:t>
            </a:r>
            <a:r>
              <a:rPr lang="en-US" i="0" baseline="-25000" dirty="0" smtClean="0"/>
              <a:t>2</a:t>
            </a:r>
            <a:r>
              <a:rPr lang="en-US" i="0" dirty="0" smtClean="0"/>
              <a:t>, CO, O</a:t>
            </a:r>
            <a:r>
              <a:rPr lang="en-US" i="0" baseline="-25000" dirty="0" smtClean="0"/>
              <a:t>3</a:t>
            </a:r>
            <a:r>
              <a:rPr lang="en-US" i="0" dirty="0" smtClean="0"/>
              <a:t>, PM10 was obtained from DoE (Department of Environment), Khulna. The data source is CAMS (Continuous Air Monitoring System, Funded by WB) project.</a:t>
            </a:r>
          </a:p>
          <a:p>
            <a:r>
              <a:rPr lang="en-US" dirty="0" smtClean="0"/>
              <a:t>Meteorological data</a:t>
            </a:r>
          </a:p>
          <a:p>
            <a:pPr lvl="1"/>
            <a:r>
              <a:rPr lang="en-US" i="0" dirty="0" smtClean="0"/>
              <a:t>Wind speed, temperature, weather station height.</a:t>
            </a:r>
          </a:p>
          <a:p>
            <a:r>
              <a:rPr lang="en-US" dirty="0" smtClean="0"/>
              <a:t>Tree cover % data</a:t>
            </a:r>
          </a:p>
          <a:p>
            <a:pPr lvl="1"/>
            <a:r>
              <a:rPr lang="en-US" i="0" dirty="0" smtClean="0"/>
              <a:t>Obtained by uploading KML file of study area in Global Forest Change websites dataset.</a:t>
            </a:r>
          </a:p>
          <a:p>
            <a:r>
              <a:rPr lang="en-US" dirty="0" smtClean="0"/>
              <a:t>Data required for determination of mixing height</a:t>
            </a:r>
          </a:p>
          <a:p>
            <a:pPr lvl="1"/>
            <a:r>
              <a:rPr lang="en-US" i="0" dirty="0" smtClean="0"/>
              <a:t>Area of study area, data required for determination of pollution emission</a:t>
            </a:r>
          </a:p>
          <a:p>
            <a:r>
              <a:rPr lang="en-US" dirty="0" smtClean="0"/>
              <a:t>Other data required by model</a:t>
            </a:r>
          </a:p>
          <a:p>
            <a:pPr lvl="1"/>
            <a:r>
              <a:rPr lang="en-US" i="0" dirty="0" smtClean="0"/>
              <a:t>Roughness length, stomatal resistance, Leaf Area Index</a:t>
            </a:r>
            <a:endParaRPr lang="en-US" i="0" dirty="0"/>
          </a:p>
        </p:txBody>
      </p:sp>
    </p:spTree>
    <p:extLst>
      <p:ext uri="{BB962C8B-B14F-4D97-AF65-F5344CB8AC3E}">
        <p14:creationId xmlns:p14="http://schemas.microsoft.com/office/powerpoint/2010/main" val="729281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732"/>
            <a:ext cx="9601200" cy="743758"/>
          </a:xfrm>
        </p:spPr>
        <p:txBody>
          <a:bodyPr>
            <a:normAutofit fontScale="90000"/>
          </a:bodyPr>
          <a:lstStyle/>
          <a:p>
            <a:r>
              <a:rPr lang="en-US" dirty="0" smtClean="0"/>
              <a:t>Data </a:t>
            </a:r>
            <a:r>
              <a:rPr lang="en-US" dirty="0"/>
              <a:t>Analysis: Air Quality </a:t>
            </a:r>
            <a:r>
              <a:rPr lang="en-US" dirty="0" smtClean="0"/>
              <a:t>Improvement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9" y="798490"/>
                <a:ext cx="10438328" cy="5756856"/>
              </a:xfrm>
            </p:spPr>
            <p:txBody>
              <a:bodyPr>
                <a:normAutofit fontScale="92500" lnSpcReduction="20000"/>
              </a:bodyPr>
              <a:lstStyle/>
              <a:p>
                <a:r>
                  <a:rPr lang="en-US" dirty="0" smtClean="0"/>
                  <a:t>% pollutant removed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𝑡𝑜𝑡𝑎𝑙</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num>
                            <m:den>
                              <m:r>
                                <a:rPr lang="en-US" i="1">
                                  <a:latin typeface="Cambria Math" panose="02040503050406030204" pitchFamily="18" charset="0"/>
                                </a:rPr>
                                <m:t>100</m:t>
                              </m:r>
                            </m:den>
                          </m:f>
                        </m:num>
                        <m:den>
                          <m:r>
                            <a:rPr lang="en-US" i="1">
                              <a:latin typeface="Cambria Math" panose="02040503050406030204" pitchFamily="18" charset="0"/>
                            </a:rPr>
                            <m:t>𝐹</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num>
                            <m:den>
                              <m:r>
                                <a:rPr lang="en-US" i="1">
                                  <a:latin typeface="Cambria Math" panose="02040503050406030204" pitchFamily="18" charset="0"/>
                                </a:rPr>
                                <m:t>100</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𝑡𝑜𝑡𝑎𝑙</m:t>
                              </m:r>
                            </m:sub>
                          </m:sSub>
                        </m:den>
                      </m:f>
                      <m:r>
                        <a:rPr lang="en-US" i="1">
                          <a:latin typeface="Cambria Math" panose="02040503050406030204" pitchFamily="18" charset="0"/>
                        </a:rPr>
                        <m:t>×100</m:t>
                      </m:r>
                    </m:oMath>
                  </m:oMathPara>
                </a14:m>
                <a:endParaRPr lang="en-US" dirty="0" smtClean="0"/>
              </a:p>
              <a:p>
                <a:pPr marL="0" indent="0">
                  <a:buNone/>
                </a:pPr>
                <a:endParaRPr lang="en-US" i="1" dirty="0"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𝐶</m:t>
                      </m:r>
                    </m:oMath>
                  </m:oMathPara>
                </a14:m>
                <a:endParaRPr lang="en-US" dirty="0"/>
              </a:p>
              <a:p>
                <a:pPr marL="0" indent="0">
                  <a:buNone/>
                </a:pPr>
                <a:r>
                  <a:rPr lang="en-US" dirty="0" smtClean="0"/>
                  <a:t>T</a:t>
                </a:r>
                <a:r>
                  <a:rPr lang="en-US" baseline="-25000" dirty="0" smtClean="0"/>
                  <a:t>c</a:t>
                </a:r>
                <a:r>
                  <a:rPr lang="en-US" dirty="0"/>
                  <a:t>	=	Total tree cover in the city (%)</a:t>
                </a:r>
              </a:p>
              <a:p>
                <a:pPr marL="0" indent="0">
                  <a:buNone/>
                </a:pPr>
                <a:r>
                  <a:rPr lang="en-US" dirty="0"/>
                  <a:t>F	=	Pollutant flux (gm</a:t>
                </a:r>
                <a:r>
                  <a:rPr lang="en-US" baseline="30000" dirty="0"/>
                  <a:t>-2</a:t>
                </a:r>
                <a:r>
                  <a:rPr lang="en-US" dirty="0"/>
                  <a:t>h</a:t>
                </a:r>
                <a:r>
                  <a:rPr lang="en-US" baseline="30000" dirty="0"/>
                  <a:t>-1</a:t>
                </a:r>
                <a:r>
                  <a:rPr lang="en-US" dirty="0"/>
                  <a:t>)</a:t>
                </a:r>
              </a:p>
              <a:p>
                <a:pPr marL="0" indent="0">
                  <a:buNone/>
                </a:pPr>
                <a:r>
                  <a:rPr lang="en-US" dirty="0"/>
                  <a:t>M</a:t>
                </a:r>
                <a:r>
                  <a:rPr lang="en-US" baseline="-25000" dirty="0"/>
                  <a:t>total</a:t>
                </a:r>
                <a:r>
                  <a:rPr lang="en-US" dirty="0"/>
                  <a:t>	=	Total air pollutant mass per unit tree cover (gm</a:t>
                </a:r>
                <a:r>
                  <a:rPr lang="en-US" baseline="30000" dirty="0"/>
                  <a:t>-2</a:t>
                </a:r>
                <a:r>
                  <a:rPr lang="en-US" dirty="0"/>
                  <a:t>h</a:t>
                </a:r>
                <a:r>
                  <a:rPr lang="en-US" baseline="30000" dirty="0"/>
                  <a:t>-1</a:t>
                </a:r>
                <a:r>
                  <a:rPr lang="en-US" dirty="0"/>
                  <a:t>)</a:t>
                </a:r>
              </a:p>
              <a:p>
                <a:pPr marL="0" indent="0">
                  <a:buNone/>
                </a:pPr>
                <a:r>
                  <a:rPr lang="en-US" dirty="0"/>
                  <a:t>H	=	Urban mixing height (m)</a:t>
                </a:r>
              </a:p>
              <a:p>
                <a:pPr marL="0" indent="0">
                  <a:buNone/>
                </a:pPr>
                <a:r>
                  <a:rPr lang="en-US" dirty="0"/>
                  <a:t>C	=	Air pollutant concentration (gm</a:t>
                </a:r>
                <a:r>
                  <a:rPr lang="en-US" baseline="30000" dirty="0"/>
                  <a:t>-3</a:t>
                </a:r>
                <a:r>
                  <a:rPr lang="en-US" dirty="0"/>
                  <a:t>h</a:t>
                </a:r>
                <a:r>
                  <a:rPr lang="en-US" baseline="30000" dirty="0"/>
                  <a:t>-1</a:t>
                </a:r>
                <a:r>
                  <a:rPr lang="en-US" dirty="0" smtClean="0"/>
                  <a:t>)</a:t>
                </a:r>
              </a:p>
              <a:p>
                <a:r>
                  <a:rPr lang="en-US" dirty="0" smtClean="0"/>
                  <a:t>Amount of pollution removed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𝑃𝑜𝑙𝑙𝑢𝑡𝑖𝑜𝑛</m:t>
                      </m:r>
                      <m:r>
                        <a:rPr lang="en-US" b="0" i="1" smtClean="0">
                          <a:latin typeface="Cambria Math" panose="02040503050406030204" pitchFamily="18" charset="0"/>
                        </a:rPr>
                        <m:t> </m:t>
                      </m:r>
                      <m:r>
                        <a:rPr lang="en-US" b="0" i="1" smtClean="0">
                          <a:latin typeface="Cambria Math" panose="02040503050406030204" pitchFamily="18" charset="0"/>
                        </a:rPr>
                        <m:t>𝑟𝑒𝑚𝑜𝑣𝑒</m:t>
                      </m:r>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𝑝𝑜𝑙𝑙𝑢𝑡𝑖𝑜𝑛</m:t>
                      </m:r>
                      <m:r>
                        <a:rPr lang="en-US" b="0" i="1" smtClean="0">
                          <a:latin typeface="Cambria Math" panose="02040503050406030204" pitchFamily="18" charset="0"/>
                        </a:rPr>
                        <m:t>∗</m:t>
                      </m:r>
                      <m:r>
                        <a:rPr lang="en-US" b="0" i="1" smtClean="0">
                          <a:latin typeface="Cambria Math" panose="02040503050406030204" pitchFamily="18" charset="0"/>
                        </a:rPr>
                        <m:t>𝐼𝑢𝑛𝑖𝑡</m:t>
                      </m:r>
                    </m:oMath>
                  </m:oMathPara>
                </a14:m>
                <a:endParaRPr lang="en-US" dirty="0" smtClean="0"/>
              </a:p>
              <a:p>
                <a:r>
                  <a:rPr lang="en-US" dirty="0" smtClean="0"/>
                  <a:t>Concentration Change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𝐶</m:t>
                          </m:r>
                        </m:num>
                        <m:den>
                          <m:r>
                            <a:rPr lang="en-US" i="1">
                              <a:latin typeface="Cambria Math" panose="02040503050406030204" pitchFamily="18" charset="0"/>
                            </a:rPr>
                            <m:t>1−</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𝑡𝑜𝑡𝑎𝑙</m:t>
                                  </m:r>
                                </m:sub>
                              </m:sSub>
                            </m:num>
                            <m:den>
                              <m:r>
                                <a:rPr lang="en-US" i="1">
                                  <a:latin typeface="Cambria Math" panose="02040503050406030204" pitchFamily="18" charset="0"/>
                                </a:rPr>
                                <m:t>100</m:t>
                              </m:r>
                            </m:den>
                          </m:f>
                        </m:den>
                      </m:f>
                      <m:r>
                        <a:rPr lang="en-US" i="1">
                          <a:latin typeface="Cambria Math" panose="02040503050406030204" pitchFamily="18" charset="0"/>
                        </a:rPr>
                        <m:t>−</m:t>
                      </m:r>
                      <m:r>
                        <a:rPr lang="en-US" i="1">
                          <a:latin typeface="Cambria Math" panose="02040503050406030204" pitchFamily="18" charset="0"/>
                        </a:rPr>
                        <m:t>𝐶</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9" y="798490"/>
                <a:ext cx="10438328" cy="5756856"/>
              </a:xfrm>
              <a:blipFill rotWithShape="0">
                <a:blip r:embed="rId2"/>
                <a:stretch>
                  <a:fillRect l="-526" t="-1907"/>
                </a:stretch>
              </a:blipFill>
            </p:spPr>
            <p:txBody>
              <a:bodyPr/>
              <a:lstStyle/>
              <a:p>
                <a:r>
                  <a:rPr lang="en-US">
                    <a:noFill/>
                  </a:rPr>
                  <a:t> </a:t>
                </a:r>
              </a:p>
            </p:txBody>
          </p:sp>
        </mc:Fallback>
      </mc:AlternateContent>
    </p:spTree>
    <p:extLst>
      <p:ext uri="{BB962C8B-B14F-4D97-AF65-F5344CB8AC3E}">
        <p14:creationId xmlns:p14="http://schemas.microsoft.com/office/powerpoint/2010/main" val="746633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5740"/>
            <a:ext cx="9601200" cy="891540"/>
          </a:xfrm>
        </p:spPr>
        <p:txBody>
          <a:bodyPr/>
          <a:lstStyle/>
          <a:p>
            <a:r>
              <a:rPr lang="en-US" dirty="0" smtClean="0"/>
              <a:t>Data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937260"/>
                <a:ext cx="10309860" cy="5760720"/>
              </a:xfrm>
            </p:spPr>
            <p:txBody>
              <a:bodyPr>
                <a:noAutofit/>
              </a:bodyPr>
              <a:lstStyle/>
              <a:p>
                <a:r>
                  <a:rPr lang="en-US" sz="1800" dirty="0" smtClean="0">
                    <a:latin typeface="Times New Roman" panose="02020603050405020304" pitchFamily="18" charset="0"/>
                    <a:ea typeface="Tahoma" panose="020B0604030504040204" pitchFamily="34" charset="0"/>
                    <a:cs typeface="Times New Roman" panose="02020603050405020304" pitchFamily="18" charset="0"/>
                  </a:rPr>
                  <a:t>Pollution flux and deposition velocity calculation</a:t>
                </a:r>
                <a:endParaRPr lang="en-US" sz="1800" i="1"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𝐹</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𝑑</m:t>
                          </m:r>
                        </m:sub>
                      </m:sSub>
                      <m:r>
                        <a:rPr lang="en-US" sz="1800" i="1">
                          <a:latin typeface="Cambria Math" panose="02040503050406030204" pitchFamily="18" charset="0"/>
                        </a:rPr>
                        <m:t>×</m:t>
                      </m:r>
                      <m:r>
                        <a:rPr lang="en-US" sz="1800" i="1">
                          <a:latin typeface="Cambria Math" panose="02040503050406030204" pitchFamily="18" charset="0"/>
                        </a:rPr>
                        <m:t>𝐶</m:t>
                      </m:r>
                      <m:r>
                        <a:rPr lang="en-US" sz="1800" i="1">
                          <a:latin typeface="Cambria Math" panose="02040503050406030204" pitchFamily="18" charset="0"/>
                        </a:rPr>
                        <m:t>×3600</m:t>
                      </m:r>
                    </m:oMath>
                  </m:oMathPara>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F</a:t>
                </a:r>
                <a:r>
                  <a:rPr lang="en-US" sz="1800" dirty="0">
                    <a:latin typeface="Times New Roman" panose="02020603050405020304" pitchFamily="18" charset="0"/>
                    <a:ea typeface="Tahoma" panose="020B0604030504040204" pitchFamily="34" charset="0"/>
                    <a:cs typeface="Times New Roman" panose="02020603050405020304" pitchFamily="18" charset="0"/>
                  </a:rPr>
                  <a:t>	=	Pollutant flux (gm</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-2</a:t>
                </a:r>
                <a:r>
                  <a:rPr lang="en-US" sz="1800" dirty="0">
                    <a:latin typeface="Times New Roman" panose="02020603050405020304" pitchFamily="18" charset="0"/>
                    <a:ea typeface="Tahoma" panose="020B0604030504040204" pitchFamily="34" charset="0"/>
                    <a:cs typeface="Times New Roman" panose="02020603050405020304" pitchFamily="18" charset="0"/>
                  </a:rPr>
                  <a:t>h</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-1</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V</a:t>
                </a:r>
                <a:r>
                  <a:rPr lang="en-US" sz="1800" i="1" baseline="-25000" dirty="0">
                    <a:latin typeface="Times New Roman" panose="02020603050405020304" pitchFamily="18" charset="0"/>
                    <a:ea typeface="Tahoma" panose="020B0604030504040204" pitchFamily="34" charset="0"/>
                    <a:cs typeface="Times New Roman" panose="02020603050405020304" pitchFamily="18" charset="0"/>
                  </a:rPr>
                  <a:t>d</a:t>
                </a:r>
                <a:r>
                  <a:rPr lang="en-US" sz="1800" dirty="0">
                    <a:latin typeface="Times New Roman" panose="02020603050405020304" pitchFamily="18" charset="0"/>
                    <a:ea typeface="Tahoma" panose="020B0604030504040204" pitchFamily="34" charset="0"/>
                    <a:cs typeface="Times New Roman" panose="02020603050405020304" pitchFamily="18" charset="0"/>
                  </a:rPr>
                  <a:t>	=	Deposition velocity (ms</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-1</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C</a:t>
                </a:r>
                <a:r>
                  <a:rPr lang="en-US" sz="1800" dirty="0">
                    <a:latin typeface="Times New Roman" panose="02020603050405020304" pitchFamily="18" charset="0"/>
                    <a:ea typeface="Tahoma" panose="020B0604030504040204" pitchFamily="34" charset="0"/>
                    <a:cs typeface="Times New Roman" panose="02020603050405020304" pitchFamily="18" charset="0"/>
                  </a:rPr>
                  <a:t>	=	Air pollutant concentration (gm</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-3</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1800" i="1"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𝑑</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1</m:t>
                          </m:r>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𝑎</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𝑏</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𝑐</m:t>
                              </m:r>
                            </m:sub>
                          </m:sSub>
                        </m:den>
                      </m:f>
                    </m:oMath>
                  </m:oMathPara>
                </a14:m>
                <a:endParaRPr lang="en-US" sz="1800" dirty="0" smtClean="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800" dirty="0" smtClean="0">
                    <a:latin typeface="Times New Roman" panose="02020603050405020304" pitchFamily="18" charset="0"/>
                    <a:ea typeface="Tahoma" panose="020B0604030504040204" pitchFamily="34" charset="0"/>
                    <a:cs typeface="Times New Roman" panose="02020603050405020304" pitchFamily="18" charset="0"/>
                  </a:rPr>
                  <a:t>For PM10</a:t>
                </a:r>
              </a:p>
              <a:p>
                <a:pPr marL="0" indent="0">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𝑑</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𝑉</m:t>
                          </m:r>
                        </m:e>
                        <m:sub>
                          <m:r>
                            <a:rPr lang="en-US" sz="1800" i="1">
                              <a:latin typeface="Cambria Math" panose="02040503050406030204" pitchFamily="18" charset="0"/>
                            </a:rPr>
                            <m:t>𝑑</m:t>
                          </m:r>
                          <m:r>
                            <a:rPr lang="en-US" sz="1800" i="1">
                              <a:latin typeface="Cambria Math" panose="02040503050406030204" pitchFamily="18" charset="0"/>
                            </a:rPr>
                            <m:t>,</m:t>
                          </m:r>
                          <m:r>
                            <a:rPr lang="en-US" sz="1800" i="1">
                              <a:latin typeface="Cambria Math" panose="02040503050406030204" pitchFamily="18" charset="0"/>
                            </a:rPr>
                            <m:t>𝑃𝑀</m:t>
                          </m:r>
                          <m:r>
                            <a:rPr lang="en-US" sz="1800" i="1">
                              <a:latin typeface="Cambria Math" panose="02040503050406030204" pitchFamily="18" charset="0"/>
                            </a:rPr>
                            <m:t>10,</m:t>
                          </m:r>
                          <m:r>
                            <a:rPr lang="en-US" sz="1800" i="1">
                              <a:latin typeface="Cambria Math" panose="02040503050406030204" pitchFamily="18" charset="0"/>
                            </a:rPr>
                            <m:t>𝑎𝑣𝑔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𝐵𝐴𝐼</m:t>
                          </m:r>
                          <m:r>
                            <a:rPr lang="en-US" sz="1800" i="1">
                              <a:latin typeface="Cambria Math" panose="02040503050406030204" pitchFamily="18" charset="0"/>
                            </a:rPr>
                            <m:t>+</m:t>
                          </m:r>
                          <m:r>
                            <a:rPr lang="en-US" sz="1800" i="1">
                              <a:latin typeface="Cambria Math" panose="02040503050406030204" pitchFamily="18" charset="0"/>
                            </a:rPr>
                            <m:t>𝐿𝐴𝐼</m:t>
                          </m:r>
                        </m:num>
                        <m:den>
                          <m:r>
                            <a:rPr lang="en-US" sz="1800" i="1">
                              <a:latin typeface="Cambria Math" panose="02040503050406030204" pitchFamily="18" charset="0"/>
                            </a:rPr>
                            <m:t>𝐵𝐴𝐼</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𝐿𝐴𝐼</m:t>
                              </m:r>
                            </m:e>
                            <m:sub>
                              <m:r>
                                <a:rPr lang="en-US" sz="1800" i="1">
                                  <a:latin typeface="Cambria Math" panose="02040503050406030204" pitchFamily="18" charset="0"/>
                                </a:rPr>
                                <m:t>𝑃𝑀</m:t>
                              </m:r>
                              <m:r>
                                <a:rPr lang="en-US" sz="1800" i="1">
                                  <a:latin typeface="Cambria Math" panose="02040503050406030204" pitchFamily="18" charset="0"/>
                                </a:rPr>
                                <m:t>10</m:t>
                              </m:r>
                            </m:sub>
                          </m:sSub>
                        </m:den>
                      </m:f>
                    </m:oMath>
                  </m:oMathPara>
                </a14:m>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R</a:t>
                </a:r>
                <a:r>
                  <a:rPr lang="en-US" sz="1800" i="1" baseline="-25000" dirty="0">
                    <a:latin typeface="Times New Roman" panose="02020603050405020304" pitchFamily="18" charset="0"/>
                    <a:ea typeface="Tahoma" panose="020B0604030504040204" pitchFamily="34" charset="0"/>
                    <a:cs typeface="Times New Roman" panose="02020603050405020304" pitchFamily="18" charset="0"/>
                  </a:rPr>
                  <a:t>a</a:t>
                </a:r>
                <a:r>
                  <a:rPr lang="en-US" sz="1800" dirty="0">
                    <a:latin typeface="Times New Roman" panose="02020603050405020304" pitchFamily="18" charset="0"/>
                    <a:ea typeface="Tahoma" panose="020B0604030504040204" pitchFamily="34" charset="0"/>
                    <a:cs typeface="Times New Roman" panose="02020603050405020304" pitchFamily="18" charset="0"/>
                  </a:rPr>
                  <a:t>	=	Aerodynamic resistance (sm</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-1</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R</a:t>
                </a:r>
                <a:r>
                  <a:rPr lang="en-US" sz="1800" i="1" baseline="-25000" dirty="0">
                    <a:latin typeface="Times New Roman" panose="02020603050405020304" pitchFamily="18" charset="0"/>
                    <a:ea typeface="Tahoma" panose="020B0604030504040204" pitchFamily="34" charset="0"/>
                    <a:cs typeface="Times New Roman" panose="02020603050405020304" pitchFamily="18" charset="0"/>
                  </a:rPr>
                  <a:t>b</a:t>
                </a:r>
                <a:r>
                  <a:rPr lang="en-US" sz="1800" dirty="0">
                    <a:latin typeface="Times New Roman" panose="02020603050405020304" pitchFamily="18" charset="0"/>
                    <a:ea typeface="Tahoma" panose="020B0604030504040204" pitchFamily="34" charset="0"/>
                    <a:cs typeface="Times New Roman" panose="02020603050405020304" pitchFamily="18" charset="0"/>
                  </a:rPr>
                  <a:t>	=	Quasi-laminar boundary layer resistance for a type of air pollution (sm</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-1</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R</a:t>
                </a:r>
                <a:r>
                  <a:rPr lang="en-US" sz="1800" i="1" baseline="-25000" dirty="0">
                    <a:latin typeface="Times New Roman" panose="02020603050405020304" pitchFamily="18" charset="0"/>
                    <a:ea typeface="Tahoma" panose="020B0604030504040204" pitchFamily="34" charset="0"/>
                    <a:cs typeface="Times New Roman" panose="02020603050405020304" pitchFamily="18" charset="0"/>
                  </a:rPr>
                  <a:t>c</a:t>
                </a:r>
                <a:r>
                  <a:rPr lang="en-US" sz="1800" dirty="0">
                    <a:latin typeface="Times New Roman" panose="02020603050405020304" pitchFamily="18" charset="0"/>
                    <a:ea typeface="Tahoma" panose="020B0604030504040204" pitchFamily="34" charset="0"/>
                    <a:cs typeface="Times New Roman" panose="02020603050405020304" pitchFamily="18" charset="0"/>
                  </a:rPr>
                  <a:t>	=	Canopy resistance (sm</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-1</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BAI</a:t>
                </a:r>
                <a:r>
                  <a:rPr lang="en-US" sz="1800" dirty="0">
                    <a:latin typeface="Times New Roman" panose="02020603050405020304" pitchFamily="18" charset="0"/>
                    <a:ea typeface="Tahoma" panose="020B0604030504040204" pitchFamily="34" charset="0"/>
                    <a:cs typeface="Times New Roman" panose="02020603050405020304" pitchFamily="18" charset="0"/>
                  </a:rPr>
                  <a:t>	=	Bark area index</a:t>
                </a:r>
              </a:p>
              <a:p>
                <a:pPr marL="0" indent="0">
                  <a:buNone/>
                </a:pPr>
                <a:r>
                  <a:rPr lang="en-US" sz="1800" i="1" dirty="0">
                    <a:latin typeface="Times New Roman" panose="02020603050405020304" pitchFamily="18" charset="0"/>
                    <a:ea typeface="Tahoma" panose="020B0604030504040204" pitchFamily="34" charset="0"/>
                    <a:cs typeface="Times New Roman" panose="02020603050405020304" pitchFamily="18" charset="0"/>
                  </a:rPr>
                  <a:t>LAI</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a:t>
                </a:r>
                <a:r>
                  <a:rPr lang="en-US" sz="1800" dirty="0">
                    <a:latin typeface="Times New Roman" panose="02020603050405020304" pitchFamily="18" charset="0"/>
                    <a:ea typeface="Tahoma" panose="020B0604030504040204" pitchFamily="34" charset="0"/>
                    <a:cs typeface="Times New Roman" panose="02020603050405020304" pitchFamily="18" charset="0"/>
                  </a:rPr>
                  <a:t>	Leaf area index</a:t>
                </a:r>
              </a:p>
              <a:p>
                <a:pPr marL="0" indent="0">
                  <a:buNone/>
                </a:pPr>
                <a:r>
                  <a:rPr lang="en-US" sz="1800" i="1" dirty="0" smtClean="0">
                    <a:latin typeface="Times New Roman" panose="02020603050405020304" pitchFamily="18" charset="0"/>
                    <a:ea typeface="Tahoma" panose="020B0604030504040204" pitchFamily="34" charset="0"/>
                    <a:cs typeface="Times New Roman" panose="02020603050405020304" pitchFamily="18" charset="0"/>
                  </a:rPr>
                  <a:t>V</a:t>
                </a:r>
                <a:r>
                  <a:rPr lang="en-US" sz="1800" i="1" baseline="-25000" dirty="0" smtClean="0">
                    <a:latin typeface="Times New Roman" panose="02020603050405020304" pitchFamily="18" charset="0"/>
                    <a:ea typeface="Tahoma" panose="020B0604030504040204" pitchFamily="34" charset="0"/>
                    <a:cs typeface="Times New Roman" panose="02020603050405020304" pitchFamily="18" charset="0"/>
                  </a:rPr>
                  <a:t>d,PM10,avg</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Average </a:t>
                </a:r>
                <a:r>
                  <a:rPr lang="en-US" sz="1800" dirty="0">
                    <a:latin typeface="Times New Roman" panose="02020603050405020304" pitchFamily="18" charset="0"/>
                    <a:ea typeface="Tahoma" panose="020B0604030504040204" pitchFamily="34" charset="0"/>
                    <a:cs typeface="Times New Roman" panose="02020603050405020304" pitchFamily="18" charset="0"/>
                  </a:rPr>
                  <a:t>deposition velocity for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PM10</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smtClean="0">
                    <a:latin typeface="Times New Roman" panose="02020603050405020304" pitchFamily="18" charset="0"/>
                    <a:ea typeface="Tahoma" panose="020B0604030504040204" pitchFamily="34" charset="0"/>
                    <a:cs typeface="Times New Roman" panose="02020603050405020304" pitchFamily="18" charset="0"/>
                  </a:rPr>
                  <a:t>= 0.0064ms</a:t>
                </a:r>
                <a:r>
                  <a:rPr lang="en-US" sz="1800" baseline="30000" dirty="0" smtClean="0">
                    <a:latin typeface="Times New Roman" panose="02020603050405020304" pitchFamily="18" charset="0"/>
                    <a:ea typeface="Tahoma" panose="020B0604030504040204" pitchFamily="34" charset="0"/>
                    <a:cs typeface="Times New Roman" panose="02020603050405020304" pitchFamily="18" charset="0"/>
                  </a:rPr>
                  <a:t>-1 </a:t>
                </a:r>
                <a:r>
                  <a:rPr lang="en-US" sz="1800" baseline="30000" dirty="0">
                    <a:latin typeface="Times New Roman" panose="02020603050405020304" pitchFamily="18" charset="0"/>
                    <a:ea typeface="Tahoma" panose="020B0604030504040204" pitchFamily="34" charset="0"/>
                    <a:cs typeface="Times New Roman" panose="02020603050405020304" pitchFamily="18" charset="0"/>
                  </a:rPr>
                  <a:t>(Lovett, 1994</a:t>
                </a:r>
                <a:r>
                  <a:rPr lang="en-US" sz="1800" baseline="30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937260"/>
                <a:ext cx="10309860" cy="5760720"/>
              </a:xfrm>
              <a:blipFill rotWithShape="0">
                <a:blip r:embed="rId2"/>
                <a:stretch>
                  <a:fillRect l="-473" t="-847" b="-3175"/>
                </a:stretch>
              </a:blipFill>
            </p:spPr>
            <p:txBody>
              <a:bodyPr/>
              <a:lstStyle/>
              <a:p>
                <a:r>
                  <a:rPr lang="en-US">
                    <a:noFill/>
                  </a:rPr>
                  <a:t> </a:t>
                </a:r>
              </a:p>
            </p:txBody>
          </p:sp>
        </mc:Fallback>
      </mc:AlternateContent>
    </p:spTree>
    <p:extLst>
      <p:ext uri="{BB962C8B-B14F-4D97-AF65-F5344CB8AC3E}">
        <p14:creationId xmlns:p14="http://schemas.microsoft.com/office/powerpoint/2010/main" val="4207471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9848"/>
            <a:ext cx="9601200" cy="667127"/>
          </a:xfrm>
        </p:spPr>
        <p:txBody>
          <a:bodyPr>
            <a:normAutofit fontScale="90000"/>
          </a:bodyPr>
          <a:lstStyle/>
          <a:p>
            <a:r>
              <a:rPr lang="en-US" dirty="0" smtClean="0"/>
              <a:t>Data Analysis: Calculation of Ra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1825" y="901520"/>
                <a:ext cx="10645355" cy="5808371"/>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Aerodynamic Resistance Calculation as </a:t>
                </a:r>
                <a:r>
                  <a:rPr lang="en-US" dirty="0">
                    <a:latin typeface="Times New Roman" panose="02020603050405020304" pitchFamily="18" charset="0"/>
                    <a:cs typeface="Times New Roman" panose="02020603050405020304" pitchFamily="18" charset="0"/>
                  </a:rPr>
                  <a:t>(Killus, et al., 1984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𝑎</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num>
                        <m:den>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m:t>
                              </m:r>
                            </m:sub>
                            <m:sup>
                              <m:r>
                                <a:rPr lang="en-US" i="1">
                                  <a:latin typeface="Cambria Math" panose="02040503050406030204" pitchFamily="18" charset="0"/>
                                </a:rPr>
                                <m:t>2</m:t>
                              </m:r>
                            </m:sup>
                          </m:sSubSup>
                        </m:den>
                      </m:f>
                    </m:oMath>
                  </m:oMathPara>
                </a14:m>
                <a:endParaRPr lang="en-US"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u(z)</a:t>
                </a:r>
                <a:r>
                  <a:rPr lang="en-US" dirty="0">
                    <a:latin typeface="Times New Roman" panose="02020603050405020304" pitchFamily="18" charset="0"/>
                    <a:cs typeface="Times New Roman" panose="02020603050405020304" pitchFamily="18" charset="0"/>
                  </a:rPr>
                  <a:t>	=	Mean wind speed at height z (ms</a:t>
                </a:r>
                <a:r>
                  <a:rPr lang="en-US" baseline="30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a:p>
                <a:pPr marL="0" indent="0">
                  <a:buNone/>
                </a:pPr>
                <a:r>
                  <a:rPr lang="en-US" i="1"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	=	Friction velocity (ms</a:t>
                </a:r>
                <a:r>
                  <a:rPr lang="en-US" baseline="30000"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Pasquill = A: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𝐿</m:t>
                        </m:r>
                      </m:den>
                    </m:f>
                    <m:r>
                      <a:rPr lang="en-US" i="1">
                        <a:latin typeface="Cambria Math" panose="02040503050406030204" pitchFamily="18" charset="0"/>
                      </a:rPr>
                      <m:t>=−0.0875∗</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0</m:t>
                        </m:r>
                      </m:sub>
                      <m:sup>
                        <m:r>
                          <a:rPr lang="en-US" i="1">
                            <a:latin typeface="Cambria Math" panose="02040503050406030204" pitchFamily="18" charset="0"/>
                          </a:rPr>
                          <m:t>−0.1029</m:t>
                        </m:r>
                      </m:sup>
                    </m:sSubSup>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	=	Monin-Obuhkov stability length</a:t>
                </a:r>
              </a:p>
              <a:p>
                <a:pPr marL="0" indent="0">
                  <a:buNone/>
                </a:pPr>
                <a:r>
                  <a:rPr lang="en-US" dirty="0">
                    <a:latin typeface="Times New Roman" panose="02020603050405020304" pitchFamily="18" charset="0"/>
                    <a:cs typeface="Times New Roman" panose="02020603050405020304" pitchFamily="18" charset="0"/>
                  </a:rPr>
                  <a:t>z</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	Roughness </a:t>
                </a:r>
                <a:r>
                  <a:rPr lang="en-US" dirty="0" smtClean="0">
                    <a:latin typeface="Times New Roman" panose="02020603050405020304" pitchFamily="18" charset="0"/>
                    <a:cs typeface="Times New Roman" panose="02020603050405020304" pitchFamily="18" charset="0"/>
                  </a:rPr>
                  <a:t>length</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1825" y="901520"/>
                <a:ext cx="10645355" cy="5808371"/>
              </a:xfrm>
              <a:blipFill rotWithShape="0">
                <a:blip r:embed="rId2"/>
                <a:stretch>
                  <a:fillRect l="-572" t="-944"/>
                </a:stretch>
              </a:blipFill>
            </p:spPr>
            <p:txBody>
              <a:bodyPr/>
              <a:lstStyle/>
              <a:p>
                <a:r>
                  <a:rPr lang="en-US">
                    <a:noFill/>
                  </a:rPr>
                  <a:t> </a:t>
                </a:r>
              </a:p>
            </p:txBody>
          </p:sp>
        </mc:Fallback>
      </mc:AlternateContent>
    </p:spTree>
    <p:extLst>
      <p:ext uri="{BB962C8B-B14F-4D97-AF65-F5344CB8AC3E}">
        <p14:creationId xmlns:p14="http://schemas.microsoft.com/office/powerpoint/2010/main" val="1073749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1364"/>
            <a:ext cx="9601200" cy="667127"/>
          </a:xfrm>
        </p:spPr>
        <p:txBody>
          <a:bodyPr>
            <a:normAutofit fontScale="90000"/>
          </a:bodyPr>
          <a:lstStyle/>
          <a:p>
            <a:r>
              <a:rPr lang="en-US" dirty="0" smtClean="0"/>
              <a:t>Data </a:t>
            </a:r>
            <a:r>
              <a:rPr lang="en-US" dirty="0"/>
              <a:t>Analysis : Calculation of 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81825" y="1068946"/>
                <a:ext cx="10645355" cy="564094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𝑑</m:t>
                                      </m:r>
                                    </m:num>
                                    <m:den>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den>
                                  </m:f>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𝑀</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𝑑</m:t>
                                  </m:r>
                                </m:num>
                                <m:den>
                                  <m:r>
                                    <a:rPr lang="en-US" i="1">
                                      <a:latin typeface="Cambria Math" panose="02040503050406030204" pitchFamily="18" charset="0"/>
                                    </a:rPr>
                                    <m:t>𝐿</m:t>
                                  </m:r>
                                </m:den>
                              </m:f>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𝑀</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m:t>
                                      </m:r>
                                    </m:sub>
                                  </m:sSub>
                                </m:num>
                                <m:den>
                                  <m:r>
                                    <a:rPr lang="en-US" i="1">
                                      <a:latin typeface="Cambria Math" panose="02040503050406030204" pitchFamily="18" charset="0"/>
                                    </a:rPr>
                                    <m:t>𝐿</m:t>
                                  </m:r>
                                </m:den>
                              </m:f>
                            </m:e>
                          </m:d>
                        </m:den>
                      </m:f>
                    </m:oMath>
                  </m:oMathPara>
                </a14:m>
                <a:endParaRPr lang="en-US" dirty="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ψ</a:t>
                </a:r>
                <a:r>
                  <a:rPr lang="en-US" i="1" baseline="-25000" dirty="0" smtClean="0">
                    <a:latin typeface="Times New Roman" panose="02020603050405020304" pitchFamily="18" charset="0"/>
                    <a:cs typeface="Times New Roman" panose="02020603050405020304" pitchFamily="18" charset="0"/>
                  </a:rPr>
                  <a:t>M</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Stability function for momentum</a:t>
                </a:r>
              </a:p>
              <a:p>
                <a:pPr marL="0" indent="0">
                  <a:buNone/>
                </a:pPr>
                <a:r>
                  <a:rPr lang="en-US" dirty="0">
                    <a:latin typeface="Times New Roman" panose="02020603050405020304" pitchFamily="18" charset="0"/>
                    <a:cs typeface="Times New Roman" panose="02020603050405020304" pitchFamily="18" charset="0"/>
                  </a:rPr>
                  <a:t>Stability function for momentum is calculated as (Ulden, A.P., &amp; Holtlag, 1985</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𝜓</m:t>
                          </m:r>
                        </m:e>
                        <m:sub>
                          <m:r>
                            <a:rPr lang="en-US" i="1">
                              <a:latin typeface="Cambria Math" panose="02040503050406030204" pitchFamily="18" charset="0"/>
                            </a:rPr>
                            <m:t>𝑀</m:t>
                          </m:r>
                        </m:sub>
                      </m:sSub>
                      <m:r>
                        <a:rPr lang="en-US" i="1">
                          <a:latin typeface="Cambria Math" panose="02040503050406030204" pitchFamily="18" charset="0"/>
                        </a:rPr>
                        <m:t>=2</m:t>
                      </m:r>
                      <m:r>
                        <a:rPr lang="en-US" i="1">
                          <a:latin typeface="Cambria Math" panose="02040503050406030204" pitchFamily="18" charset="0"/>
                        </a:rPr>
                        <m:t>𝑙𝑛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𝑥</m:t>
                              </m:r>
                            </m:num>
                            <m:den>
                              <m:r>
                                <a:rPr lang="en-US" i="1">
                                  <a:latin typeface="Cambria Math" panose="02040503050406030204" pitchFamily="18" charset="0"/>
                                </a:rPr>
                                <m:t>2</m:t>
                              </m:r>
                            </m:den>
                          </m:f>
                        </m:e>
                      </m:d>
                      <m:r>
                        <a:rPr lang="en-US" i="1">
                          <a:latin typeface="Cambria Math" panose="02040503050406030204" pitchFamily="18" charset="0"/>
                        </a:rPr>
                        <m:t>+</m:t>
                      </m:r>
                      <m:r>
                        <a:rPr lang="en-US" i="1">
                          <a:latin typeface="Cambria Math" panose="02040503050406030204" pitchFamily="18" charset="0"/>
                        </a:rPr>
                        <m:t>𝑙𝑛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r>
                                <a:rPr lang="en-US" i="1">
                                  <a:latin typeface="Cambria Math" panose="02040503050406030204" pitchFamily="18" charset="0"/>
                                </a:rPr>
                                <m:t>2</m:t>
                              </m:r>
                            </m:den>
                          </m:f>
                        </m:e>
                      </m:d>
                      <m:r>
                        <a:rPr lang="en-US" i="1">
                          <a:latin typeface="Cambria Math" panose="02040503050406030204" pitchFamily="18" charset="0"/>
                        </a:rPr>
                        <m:t>−2</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tan</m:t>
                              </m:r>
                            </m:e>
                            <m:sup>
                              <m:r>
                                <a:rPr lang="en-US" i="1">
                                  <a:latin typeface="Cambria Math" panose="02040503050406030204" pitchFamily="18" charset="0"/>
                                </a:rPr>
                                <m:t>−1</m:t>
                              </m:r>
                            </m:sup>
                          </m:sSup>
                        </m:fName>
                        <m:e>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𝜋</m:t>
                              </m:r>
                            </m:num>
                            <m:den>
                              <m:r>
                                <a:rPr lang="en-US" i="1">
                                  <a:latin typeface="Cambria Math" panose="02040503050406030204" pitchFamily="18" charset="0"/>
                                </a:rPr>
                                <m:t>2</m:t>
                              </m:r>
                            </m:den>
                          </m:f>
                        </m:e>
                      </m:func>
                    </m:oMath>
                  </m:oMathPara>
                </a14:m>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is calculated as (Dyer, A.J., &amp; Bradley, 1982)</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1−28∗</m:t>
                                  </m:r>
                                  <m:f>
                                    <m:fPr>
                                      <m:ctrlPr>
                                        <a:rPr lang="en-US" i="1">
                                          <a:latin typeface="Cambria Math" panose="02040503050406030204" pitchFamily="18" charset="0"/>
                                        </a:rPr>
                                      </m:ctrlPr>
                                    </m:fPr>
                                    <m:num>
                                      <m:r>
                                        <a:rPr lang="en-US" i="1">
                                          <a:latin typeface="Cambria Math" panose="02040503050406030204" pitchFamily="18" charset="0"/>
                                        </a:rPr>
                                        <m:t>𝑧</m:t>
                                      </m:r>
                                    </m:num>
                                    <m:den>
                                      <m:r>
                                        <a:rPr lang="en-US" i="1">
                                          <a:latin typeface="Cambria Math" panose="02040503050406030204" pitchFamily="18" charset="0"/>
                                        </a:rPr>
                                        <m:t>𝐿</m:t>
                                      </m:r>
                                    </m:den>
                                  </m:f>
                                </m:e>
                              </m:d>
                            </m:e>
                            <m:sup>
                              <m:r>
                                <a:rPr lang="en-US" i="1">
                                  <a:latin typeface="Cambria Math" panose="02040503050406030204" pitchFamily="18" charset="0"/>
                                </a:rPr>
                                <m:t>0.25</m:t>
                              </m:r>
                            </m:sup>
                          </m:sSup>
                        </m:den>
                      </m:f>
                    </m:oMath>
                  </m:oMathPara>
                </a14:m>
                <a:endParaRPr lang="en-US"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81825" y="1068946"/>
                <a:ext cx="10645355" cy="5640946"/>
              </a:xfrm>
              <a:blipFill rotWithShape="0">
                <a:blip r:embed="rId2"/>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2956623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Data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77340"/>
                <a:ext cx="9601200" cy="4290060"/>
              </a:xfrm>
            </p:spPr>
            <p:txBody>
              <a:bodyPr/>
              <a:lstStyle/>
              <a:p>
                <a:pPr marL="0" indent="0">
                  <a:buNone/>
                </a:pPr>
                <a:r>
                  <a:rPr lang="en-US" dirty="0"/>
                  <a:t>Quasi-laminar boundary layer resistance (R</a:t>
                </a:r>
                <a:r>
                  <a:rPr lang="en-US" baseline="-25000" dirty="0"/>
                  <a:t>b</a:t>
                </a:r>
                <a:r>
                  <a:rPr lang="en-US" dirty="0"/>
                  <a:t>) is calculated as (Pederson, et al., 1995):</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𝑏</m:t>
                          </m:r>
                        </m:sub>
                      </m:sSub>
                      <m:r>
                        <a:rPr lang="en-US" i="1">
                          <a:latin typeface="Cambria Math" panose="02040503050406030204" pitchFamily="18" charset="0"/>
                        </a:rPr>
                        <m:t>=2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𝑆𝑐</m:t>
                              </m:r>
                            </m:e>
                          </m:d>
                        </m:e>
                        <m:sup>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𝑃𝑟</m:t>
                              </m:r>
                            </m:e>
                          </m:d>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m:t>
                                  </m:r>
                                </m:sub>
                              </m:sSub>
                            </m:e>
                          </m:d>
                        </m:e>
                        <m:sup>
                          <m:r>
                            <a:rPr lang="en-US" i="1">
                              <a:latin typeface="Cambria Math" panose="02040503050406030204" pitchFamily="18" charset="0"/>
                            </a:rPr>
                            <m:t>−1</m:t>
                          </m:r>
                        </m:sup>
                      </m:sSup>
                    </m:oMath>
                  </m:oMathPara>
                </a14:m>
                <a:endParaRPr lang="en-US" dirty="0" smtClean="0"/>
              </a:p>
              <a:p>
                <a:pPr marL="0" indent="0">
                  <a:buNone/>
                </a:pPr>
                <a:r>
                  <a:rPr lang="en-US" i="1" dirty="0"/>
                  <a:t>Sc</a:t>
                </a:r>
                <a:r>
                  <a:rPr lang="en-US" dirty="0"/>
                  <a:t>	=	Schmidt number</a:t>
                </a:r>
              </a:p>
              <a:p>
                <a:pPr marL="0" indent="0">
                  <a:buNone/>
                </a:pPr>
                <a:r>
                  <a:rPr lang="en-US" i="1" dirty="0"/>
                  <a:t>Pr</a:t>
                </a:r>
                <a:r>
                  <a:rPr lang="en-US" dirty="0"/>
                  <a:t>	=	Prandtl number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77340"/>
                <a:ext cx="9601200" cy="4290060"/>
              </a:xfrm>
              <a:blipFill rotWithShape="0">
                <a:blip r:embed="rId2"/>
                <a:stretch>
                  <a:fillRect l="-635" t="-1420"/>
                </a:stretch>
              </a:blipFill>
            </p:spPr>
            <p:txBody>
              <a:bodyPr/>
              <a:lstStyle/>
              <a:p>
                <a:r>
                  <a:rPr lang="en-US">
                    <a:noFill/>
                  </a:rPr>
                  <a:t> </a:t>
                </a:r>
              </a:p>
            </p:txBody>
          </p:sp>
        </mc:Fallback>
      </mc:AlternateContent>
    </p:spTree>
    <p:extLst>
      <p:ext uri="{BB962C8B-B14F-4D97-AF65-F5344CB8AC3E}">
        <p14:creationId xmlns:p14="http://schemas.microsoft.com/office/powerpoint/2010/main" val="2890952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Data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77340"/>
                <a:ext cx="9601200" cy="4290060"/>
              </a:xfrm>
            </p:spPr>
            <p:txBody>
              <a:bodyPr/>
              <a:lstStyle/>
              <a:p>
                <a:pPr marL="0" indent="0">
                  <a:buNone/>
                </a:pPr>
                <a:r>
                  <a:rPr lang="en-US" dirty="0"/>
                  <a:t>The canopy resistances for NO</a:t>
                </a:r>
                <a:r>
                  <a:rPr lang="en-US" baseline="-25000" dirty="0"/>
                  <a:t>2</a:t>
                </a:r>
                <a:r>
                  <a:rPr lang="en-US" dirty="0"/>
                  <a:t>, O</a:t>
                </a:r>
                <a:r>
                  <a:rPr lang="en-US" baseline="-25000" dirty="0"/>
                  <a:t>3</a:t>
                </a:r>
                <a:r>
                  <a:rPr lang="en-US" dirty="0"/>
                  <a:t>, and SO</a:t>
                </a:r>
                <a:r>
                  <a:rPr lang="en-US" baseline="-25000" dirty="0"/>
                  <a:t>2</a:t>
                </a:r>
                <a:r>
                  <a:rPr lang="en-US" dirty="0"/>
                  <a:t> can be calculated as: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𝑚</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𝑠𝑜𝑖𝑙</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den>
                      </m:f>
                    </m:oMath>
                  </m:oMathPara>
                </a14:m>
                <a:endParaRPr lang="en-US" dirty="0"/>
              </a:p>
              <a:p>
                <a:pPr marL="0" indent="0">
                  <a:buNone/>
                </a:pPr>
                <a:r>
                  <a:rPr lang="en-US" i="1" dirty="0" smtClean="0"/>
                  <a:t>r</a:t>
                </a:r>
                <a:r>
                  <a:rPr lang="en-US" i="1" baseline="-25000" dirty="0" smtClean="0"/>
                  <a:t>s</a:t>
                </a:r>
                <a:r>
                  <a:rPr lang="en-US" dirty="0"/>
                  <a:t>	=	Stomatal resistance</a:t>
                </a:r>
              </a:p>
              <a:p>
                <a:pPr marL="0" indent="0">
                  <a:buNone/>
                </a:pPr>
                <a:r>
                  <a:rPr lang="en-US" i="1" dirty="0"/>
                  <a:t>r</a:t>
                </a:r>
                <a:r>
                  <a:rPr lang="en-US" i="1" baseline="-25000" dirty="0"/>
                  <a:t>m</a:t>
                </a:r>
                <a:r>
                  <a:rPr lang="en-US" dirty="0"/>
                  <a:t>	=	Mesophyll resistance</a:t>
                </a:r>
              </a:p>
              <a:p>
                <a:pPr marL="0" indent="0">
                  <a:buNone/>
                </a:pPr>
                <a:r>
                  <a:rPr lang="en-US" i="1" dirty="0" smtClean="0"/>
                  <a:t>r</a:t>
                </a:r>
                <a:r>
                  <a:rPr lang="en-US" i="1" baseline="-25000" dirty="0" smtClean="0"/>
                  <a:t>soil</a:t>
                </a:r>
                <a:r>
                  <a:rPr lang="en-US" dirty="0"/>
                  <a:t>	=	Soil resistance</a:t>
                </a:r>
              </a:p>
              <a:p>
                <a:pPr marL="0" indent="0">
                  <a:buNone/>
                </a:pPr>
                <a:r>
                  <a:rPr lang="en-US" i="1" dirty="0"/>
                  <a:t>r</a:t>
                </a:r>
                <a:r>
                  <a:rPr lang="en-US" i="1" baseline="-25000" dirty="0"/>
                  <a:t>t</a:t>
                </a:r>
                <a:r>
                  <a:rPr lang="en-US" dirty="0"/>
                  <a:t>	=	Cuticular resistance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77340"/>
                <a:ext cx="9601200" cy="4290060"/>
              </a:xfrm>
              <a:blipFill rotWithShape="0">
                <a:blip r:embed="rId2"/>
                <a:stretch>
                  <a:fillRect l="-635" t="-1420"/>
                </a:stretch>
              </a:blipFill>
            </p:spPr>
            <p:txBody>
              <a:bodyPr/>
              <a:lstStyle/>
              <a:p>
                <a:r>
                  <a:rPr lang="en-US">
                    <a:noFill/>
                  </a:rPr>
                  <a:t> </a:t>
                </a:r>
              </a:p>
            </p:txBody>
          </p:sp>
        </mc:Fallback>
      </mc:AlternateContent>
    </p:spTree>
    <p:extLst>
      <p:ext uri="{BB962C8B-B14F-4D97-AF65-F5344CB8AC3E}">
        <p14:creationId xmlns:p14="http://schemas.microsoft.com/office/powerpoint/2010/main" val="66661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50949"/>
            <a:ext cx="9601200" cy="891540"/>
          </a:xfrm>
        </p:spPr>
        <p:txBody>
          <a:bodyPr/>
          <a:lstStyle/>
          <a:p>
            <a:r>
              <a:rPr lang="en-US" dirty="0" smtClean="0"/>
              <a:t>Content of this Presentation</a:t>
            </a:r>
            <a:endParaRPr lang="en-US" dirty="0"/>
          </a:p>
        </p:txBody>
      </p:sp>
      <p:sp>
        <p:nvSpPr>
          <p:cNvPr id="3" name="Content Placeholder 2"/>
          <p:cNvSpPr>
            <a:spLocks noGrp="1"/>
          </p:cNvSpPr>
          <p:nvPr>
            <p:ph idx="1"/>
          </p:nvPr>
        </p:nvSpPr>
        <p:spPr>
          <a:xfrm>
            <a:off x="1371600" y="1242489"/>
            <a:ext cx="7562850" cy="5506041"/>
          </a:xfrm>
        </p:spPr>
        <p:txBody>
          <a:bodyPr>
            <a:normAutofit lnSpcReduction="1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UFORE-D Dry Deposition Model</a:t>
            </a:r>
          </a:p>
          <a:p>
            <a:pPr marL="457200" indent="-457200">
              <a:buFont typeface="+mj-lt"/>
              <a:buAutoNum type="arabicPeriod"/>
            </a:pPr>
            <a:r>
              <a:rPr lang="en-US" dirty="0" smtClean="0"/>
              <a:t>Case Study</a:t>
            </a:r>
          </a:p>
          <a:p>
            <a:pPr marL="457200" indent="-457200">
              <a:buFont typeface="+mj-lt"/>
              <a:buAutoNum type="arabicPeriod"/>
            </a:pPr>
            <a:r>
              <a:rPr lang="en-US" dirty="0" smtClean="0"/>
              <a:t>Air Pollution Discussion</a:t>
            </a:r>
          </a:p>
          <a:p>
            <a:pPr marL="457200" indent="-457200">
              <a:buFont typeface="+mj-lt"/>
              <a:buAutoNum type="arabicPeriod"/>
            </a:pPr>
            <a:r>
              <a:rPr lang="en-US" dirty="0" smtClean="0"/>
              <a:t>Significance of Urban Trees in Urban Development Thinking</a:t>
            </a:r>
          </a:p>
          <a:p>
            <a:pPr marL="457200" indent="-457200">
              <a:buFont typeface="+mj-lt"/>
              <a:buAutoNum type="arabicPeriod"/>
            </a:pPr>
            <a:r>
              <a:rPr lang="en-US" dirty="0" smtClean="0"/>
              <a:t>Study Area</a:t>
            </a:r>
          </a:p>
          <a:p>
            <a:pPr marL="457200" indent="-457200">
              <a:buFont typeface="+mj-lt"/>
              <a:buAutoNum type="arabicPeriod"/>
            </a:pPr>
            <a:r>
              <a:rPr lang="en-US" dirty="0" smtClean="0"/>
              <a:t>Methodology</a:t>
            </a:r>
          </a:p>
          <a:p>
            <a:pPr marL="457200" indent="-457200">
              <a:buFont typeface="+mj-lt"/>
              <a:buAutoNum type="arabicPeriod"/>
            </a:pPr>
            <a:r>
              <a:rPr lang="en-US" dirty="0" smtClean="0"/>
              <a:t>Data Analysis</a:t>
            </a:r>
          </a:p>
          <a:p>
            <a:pPr marL="457200" indent="-457200">
              <a:buFont typeface="+mj-lt"/>
              <a:buAutoNum type="arabicPeriod"/>
            </a:pPr>
            <a:r>
              <a:rPr lang="en-US" dirty="0" smtClean="0"/>
              <a:t>Findings</a:t>
            </a:r>
          </a:p>
          <a:p>
            <a:pPr marL="457200" indent="-457200">
              <a:buFont typeface="+mj-lt"/>
              <a:buAutoNum type="arabicPeriod"/>
            </a:pPr>
            <a:r>
              <a:rPr lang="en-US" dirty="0" smtClean="0"/>
              <a:t>Recommendations</a:t>
            </a:r>
          </a:p>
          <a:p>
            <a:pPr marL="457200" indent="-457200">
              <a:buFont typeface="+mj-lt"/>
              <a:buAutoNum type="arabicPeriod"/>
            </a:pPr>
            <a:r>
              <a:rPr lang="en-US" dirty="0" smtClean="0"/>
              <a:t>Further Scope</a:t>
            </a:r>
          </a:p>
          <a:p>
            <a:pPr marL="457200" indent="-457200">
              <a:buFont typeface="+mj-lt"/>
              <a:buAutoNum type="arabicPeriod"/>
            </a:pPr>
            <a:r>
              <a:rPr lang="en-US" dirty="0" smtClean="0"/>
              <a:t>Limitations</a:t>
            </a:r>
          </a:p>
          <a:p>
            <a:pPr marL="457200" indent="-457200">
              <a:buFont typeface="+mj-lt"/>
              <a:buAutoNum type="arabicPeriod"/>
            </a:pPr>
            <a:r>
              <a:rPr lang="en-US" dirty="0" smtClean="0"/>
              <a:t>Conclusion</a:t>
            </a:r>
            <a:endParaRPr lang="en-US" dirty="0"/>
          </a:p>
        </p:txBody>
      </p:sp>
    </p:spTree>
    <p:extLst>
      <p:ext uri="{BB962C8B-B14F-4D97-AF65-F5344CB8AC3E}">
        <p14:creationId xmlns:p14="http://schemas.microsoft.com/office/powerpoint/2010/main" val="8320736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Data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577340"/>
                <a:ext cx="9601200" cy="4290060"/>
              </a:xfrm>
            </p:spPr>
            <p:txBody>
              <a:bodyPr>
                <a:normAutofit lnSpcReduction="10000"/>
              </a:bodyPr>
              <a:lstStyle/>
              <a:p>
                <a:r>
                  <a:rPr lang="en-US" dirty="0" smtClean="0"/>
                  <a:t>No study on mixing height in Bangladesh.</a:t>
                </a:r>
              </a:p>
              <a:p>
                <a:r>
                  <a:rPr lang="en-US" dirty="0" smtClean="0"/>
                  <a:t>Calculated following </a:t>
                </a:r>
                <a:r>
                  <a:rPr lang="en-US" dirty="0"/>
                  <a:t>method specified in (Benarie, 1975).</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num>
                        <m:den>
                          <m:r>
                            <a:rPr lang="en-US" i="1">
                              <a:latin typeface="Cambria Math" panose="02040503050406030204" pitchFamily="18" charset="0"/>
                            </a:rPr>
                            <m:t>𝐿</m:t>
                          </m:r>
                          <m:r>
                            <a:rPr lang="en-US" i="1">
                              <a:latin typeface="Cambria Math" panose="02040503050406030204" pitchFamily="18" charset="0"/>
                            </a:rPr>
                            <m:t>𝜒</m:t>
                          </m:r>
                          <m:rad>
                            <m:radPr>
                              <m:degHide m:val="on"/>
                              <m:ctrlPr>
                                <a:rPr lang="en-US" i="1">
                                  <a:latin typeface="Cambria Math" panose="02040503050406030204" pitchFamily="18" charset="0"/>
                                </a:rPr>
                              </m:ctrlPr>
                            </m:radPr>
                            <m:deg/>
                            <m:e>
                              <m:r>
                                <a:rPr lang="en-US" i="1">
                                  <a:latin typeface="Cambria Math" panose="02040503050406030204" pitchFamily="18" charset="0"/>
                                </a:rPr>
                                <m:t>𝑆</m:t>
                              </m:r>
                            </m:e>
                          </m:rad>
                        </m:den>
                      </m:f>
                    </m:oMath>
                  </m:oMathPara>
                </a14:m>
                <a:endParaRPr lang="en-US" dirty="0"/>
              </a:p>
              <a:p>
                <a:pPr marL="0" indent="0">
                  <a:buNone/>
                </a:pPr>
                <a:r>
                  <a:rPr lang="en-US" dirty="0" smtClean="0"/>
                  <a:t>χ</a:t>
                </a:r>
                <a:r>
                  <a:rPr lang="en-US" dirty="0"/>
                  <a:t>	=	annual mean pollutant concentration, averaged over the whole area, g/m</a:t>
                </a:r>
                <a:r>
                  <a:rPr lang="en-US" baseline="30000" dirty="0"/>
                  <a:t>3</a:t>
                </a:r>
                <a:endParaRPr lang="en-US" dirty="0"/>
              </a:p>
              <a:p>
                <a:pPr marL="0" indent="0">
                  <a:buNone/>
                </a:pPr>
                <a:r>
                  <a:rPr lang="en-US" dirty="0"/>
                  <a:t>S	=	surface m</a:t>
                </a:r>
                <a:r>
                  <a:rPr lang="en-US" baseline="30000" dirty="0"/>
                  <a:t>2</a:t>
                </a:r>
                <a:endParaRPr lang="en-US" dirty="0"/>
              </a:p>
              <a:p>
                <a:pPr marL="0" indent="0">
                  <a:buNone/>
                </a:pPr>
                <a:r>
                  <a:rPr lang="en-US" dirty="0"/>
                  <a:t>L	=	total annual wind path over the area	=	365*86400m</a:t>
                </a:r>
              </a:p>
              <a:p>
                <a:pPr marL="0" indent="0">
                  <a:buNone/>
                </a:pPr>
                <a:r>
                  <a:rPr lang="en-US" dirty="0"/>
                  <a:t>U	=	the mean surface wind velocity ms</a:t>
                </a:r>
                <a:r>
                  <a:rPr lang="en-US" baseline="30000" dirty="0"/>
                  <a:t>-1</a:t>
                </a:r>
                <a:endParaRPr lang="en-US" dirty="0"/>
              </a:p>
              <a:p>
                <a:pPr marL="0" indent="0">
                  <a:buNone/>
                </a:pPr>
                <a:r>
                  <a:rPr lang="en-US" dirty="0"/>
                  <a:t>H	=	mixing height</a:t>
                </a:r>
              </a:p>
              <a:p>
                <a:pPr marL="0" indent="0">
                  <a:buNone/>
                </a:pPr>
                <a:r>
                  <a:rPr lang="en-US" dirty="0"/>
                  <a:t>E	=	integral source strength, the pollution emission</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577340"/>
                <a:ext cx="9601200" cy="4290060"/>
              </a:xfrm>
              <a:blipFill rotWithShape="0">
                <a:blip r:embed="rId2"/>
                <a:stretch>
                  <a:fillRect l="-635" t="-2131"/>
                </a:stretch>
              </a:blipFill>
            </p:spPr>
            <p:txBody>
              <a:bodyPr/>
              <a:lstStyle/>
              <a:p>
                <a:r>
                  <a:rPr lang="en-US">
                    <a:noFill/>
                  </a:rPr>
                  <a:t> </a:t>
                </a:r>
              </a:p>
            </p:txBody>
          </p:sp>
        </mc:Fallback>
      </mc:AlternateContent>
    </p:spTree>
    <p:extLst>
      <p:ext uri="{BB962C8B-B14F-4D97-AF65-F5344CB8AC3E}">
        <p14:creationId xmlns:p14="http://schemas.microsoft.com/office/powerpoint/2010/main" val="243716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Data Analysis</a:t>
            </a:r>
            <a:endParaRPr lang="en-US" dirty="0"/>
          </a:p>
        </p:txBody>
      </p:sp>
      <p:sp>
        <p:nvSpPr>
          <p:cNvPr id="3" name="Content Placeholder 2"/>
          <p:cNvSpPr>
            <a:spLocks noGrp="1"/>
          </p:cNvSpPr>
          <p:nvPr>
            <p:ph idx="1"/>
          </p:nvPr>
        </p:nvSpPr>
        <p:spPr>
          <a:xfrm>
            <a:off x="1371600" y="1577340"/>
            <a:ext cx="9601200" cy="4290060"/>
          </a:xfrm>
        </p:spPr>
        <p:txBody>
          <a:bodyPr>
            <a:noAutofit/>
          </a:bodyPr>
          <a:lstStyle/>
          <a:p>
            <a:r>
              <a:rPr lang="en-US" sz="2400" dirty="0" smtClean="0"/>
              <a:t>Tree cover data obtained from Globalforestwatch.org</a:t>
            </a:r>
          </a:p>
          <a:p>
            <a:endParaRPr lang="en-US" sz="2400" dirty="0" smtClean="0"/>
          </a:p>
          <a:p>
            <a:r>
              <a:rPr lang="en-US" sz="2400" dirty="0" smtClean="0"/>
              <a:t>High reliability</a:t>
            </a:r>
          </a:p>
          <a:p>
            <a:pPr lvl="1"/>
            <a:r>
              <a:rPr lang="en-US" sz="2400" i="0" dirty="0" smtClean="0"/>
              <a:t>Data generated with collaboration of Matt Hansen, Google Earth, and NASA</a:t>
            </a:r>
          </a:p>
          <a:p>
            <a:pPr lvl="1"/>
            <a:r>
              <a:rPr lang="en-US" sz="2400" i="0" dirty="0" smtClean="0"/>
              <a:t>Used in numerous scholarly articles, used by UN, in Google Earth Platform</a:t>
            </a:r>
          </a:p>
          <a:p>
            <a:endParaRPr lang="en-US" sz="2400" dirty="0" smtClean="0"/>
          </a:p>
          <a:p>
            <a:r>
              <a:rPr lang="en-US" sz="2400" dirty="0" smtClean="0"/>
              <a:t>Uploaded KML file of study area</a:t>
            </a:r>
          </a:p>
          <a:p>
            <a:r>
              <a:rPr lang="en-US" sz="2400" i="0" dirty="0" smtClean="0"/>
              <a:t>Results: t</a:t>
            </a:r>
            <a:r>
              <a:rPr lang="en-US" sz="2400" dirty="0" smtClean="0"/>
              <a:t>ree </a:t>
            </a:r>
            <a:r>
              <a:rPr lang="en-US" sz="2400" dirty="0"/>
              <a:t>cover </a:t>
            </a:r>
            <a:r>
              <a:rPr lang="en-US" sz="2400" dirty="0" smtClean="0"/>
              <a:t>only </a:t>
            </a:r>
            <a:r>
              <a:rPr lang="en-US" sz="2400" i="0" dirty="0" smtClean="0"/>
              <a:t>6.35% in Khulna</a:t>
            </a:r>
            <a:endParaRPr lang="en-US" sz="2400" i="0" dirty="0"/>
          </a:p>
        </p:txBody>
      </p:sp>
    </p:spTree>
    <p:extLst>
      <p:ext uri="{BB962C8B-B14F-4D97-AF65-F5344CB8AC3E}">
        <p14:creationId xmlns:p14="http://schemas.microsoft.com/office/powerpoint/2010/main" val="249765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0"/>
            <a:ext cx="9601200" cy="891540"/>
          </a:xfrm>
        </p:spPr>
        <p:txBody>
          <a:bodyPr/>
          <a:lstStyle/>
          <a:p>
            <a:r>
              <a:rPr lang="en-US" dirty="0" smtClean="0"/>
              <a:t>Findings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2098780"/>
              </p:ext>
            </p:extLst>
          </p:nvPr>
        </p:nvGraphicFramePr>
        <p:xfrm>
          <a:off x="1371600" y="1425808"/>
          <a:ext cx="9867900" cy="5039936"/>
        </p:xfrm>
        <a:graphic>
          <a:graphicData uri="http://schemas.openxmlformats.org/drawingml/2006/table">
            <a:tbl>
              <a:tblPr firstRow="1" bandRow="1">
                <a:tableStyleId>{00A15C55-8517-42AA-B614-E9B94910E393}</a:tableStyleId>
              </a:tblPr>
              <a:tblGrid>
                <a:gridCol w="1644650"/>
                <a:gridCol w="1644650"/>
                <a:gridCol w="1644650"/>
                <a:gridCol w="1644650"/>
                <a:gridCol w="1644650"/>
                <a:gridCol w="1644650"/>
              </a:tblGrid>
              <a:tr h="951374">
                <a:tc>
                  <a:txBody>
                    <a:bodyPr/>
                    <a:lstStyle/>
                    <a:p>
                      <a:pPr marL="0" marR="0" algn="ctr">
                        <a:lnSpc>
                          <a:spcPct val="150000"/>
                        </a:lnSpc>
                        <a:spcBef>
                          <a:spcPts val="0"/>
                        </a:spcBef>
                        <a:spcAft>
                          <a:spcPts val="0"/>
                        </a:spcAft>
                      </a:pPr>
                      <a:r>
                        <a:rPr lang="en-US" sz="1800" dirty="0">
                          <a:effectLst/>
                        </a:rPr>
                        <a:t>In Jan-Jul of 2015</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800" kern="1200" dirty="0">
                          <a:effectLst/>
                        </a:rPr>
                        <a:t>NO</a:t>
                      </a:r>
                      <a:r>
                        <a:rPr lang="en-US" sz="1800" kern="1200" baseline="-25000" dirty="0">
                          <a:effectLst/>
                        </a:rPr>
                        <a:t>2</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800" kern="1200" dirty="0">
                          <a:effectLst/>
                        </a:rPr>
                        <a:t>O</a:t>
                      </a:r>
                      <a:r>
                        <a:rPr lang="en-US" sz="1800" kern="1200" baseline="-25000" dirty="0">
                          <a:effectLst/>
                        </a:rPr>
                        <a:t>3</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800" kern="1200" dirty="0">
                          <a:effectLst/>
                        </a:rPr>
                        <a:t>SO</a:t>
                      </a:r>
                      <a:r>
                        <a:rPr lang="en-US" sz="1800" kern="1200" baseline="-25000" dirty="0">
                          <a:effectLst/>
                        </a:rPr>
                        <a:t>2</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800" kern="1200" dirty="0">
                          <a:effectLst/>
                        </a:rPr>
                        <a:t>CO</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ctr">
                        <a:lnSpc>
                          <a:spcPct val="150000"/>
                        </a:lnSpc>
                        <a:spcBef>
                          <a:spcPts val="0"/>
                        </a:spcBef>
                        <a:spcAft>
                          <a:spcPts val="0"/>
                        </a:spcAft>
                      </a:pPr>
                      <a:r>
                        <a:rPr lang="en-US" sz="1800" kern="1200" dirty="0">
                          <a:effectLst/>
                        </a:rPr>
                        <a:t>PM10</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r>
              <a:tr h="951374">
                <a:tc>
                  <a:txBody>
                    <a:bodyPr/>
                    <a:lstStyle/>
                    <a:p>
                      <a:pPr marL="0" marR="0" algn="just">
                        <a:lnSpc>
                          <a:spcPct val="150000"/>
                        </a:lnSpc>
                        <a:spcBef>
                          <a:spcPts val="0"/>
                        </a:spcBef>
                        <a:spcAft>
                          <a:spcPts val="0"/>
                        </a:spcAft>
                      </a:pPr>
                      <a:r>
                        <a:rPr lang="en-US" sz="1800" dirty="0">
                          <a:effectLst/>
                        </a:rPr>
                        <a:t>Pollutant Removed (%)</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0.15</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0.20</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0.21</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0.0008</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0.22</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r>
              <a:tr h="951374">
                <a:tc>
                  <a:txBody>
                    <a:bodyPr/>
                    <a:lstStyle/>
                    <a:p>
                      <a:pPr marL="0" marR="0" algn="just">
                        <a:lnSpc>
                          <a:spcPct val="150000"/>
                        </a:lnSpc>
                        <a:spcBef>
                          <a:spcPts val="0"/>
                        </a:spcBef>
                        <a:spcAft>
                          <a:spcPts val="0"/>
                        </a:spcAft>
                      </a:pPr>
                      <a:r>
                        <a:rPr lang="en-US" sz="1800" dirty="0">
                          <a:effectLst/>
                        </a:rPr>
                        <a:t>Concentration Change (ppm)</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0.00001</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0.00002</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0.00003</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0.00004</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smtClean="0">
                          <a:effectLst/>
                        </a:rPr>
                        <a:t>0.1 </a:t>
                      </a:r>
                      <a:r>
                        <a:rPr lang="en-US" sz="1800" kern="1200" dirty="0" smtClean="0">
                          <a:solidFill>
                            <a:schemeClr val="dk1"/>
                          </a:solidFill>
                          <a:effectLst/>
                          <a:latin typeface="+mn-lt"/>
                          <a:ea typeface="+mn-ea"/>
                          <a:cs typeface="+mn-cs"/>
                        </a:rPr>
                        <a:t>(μg/m</a:t>
                      </a:r>
                      <a:r>
                        <a:rPr lang="en-US" sz="1800" kern="1200" baseline="30000" dirty="0" smtClean="0">
                          <a:solidFill>
                            <a:schemeClr val="dk1"/>
                          </a:solidFill>
                          <a:effectLst/>
                          <a:latin typeface="+mn-lt"/>
                          <a:ea typeface="+mn-ea"/>
                          <a:cs typeface="+mn-cs"/>
                        </a:rPr>
                        <a:t>3</a:t>
                      </a:r>
                      <a:r>
                        <a:rPr lang="en-US" sz="1800" kern="1200" dirty="0" smtClean="0">
                          <a:solidFill>
                            <a:schemeClr val="dk1"/>
                          </a:solidFill>
                          <a:effectLst/>
                          <a:latin typeface="+mn-lt"/>
                          <a:ea typeface="+mn-ea"/>
                          <a:cs typeface="+mn-cs"/>
                        </a:rPr>
                        <a:t>)</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r>
              <a:tr h="1086973">
                <a:tc>
                  <a:txBody>
                    <a:bodyPr/>
                    <a:lstStyle/>
                    <a:p>
                      <a:pPr marL="0" marR="0" algn="just">
                        <a:lnSpc>
                          <a:spcPct val="150000"/>
                        </a:lnSpc>
                        <a:spcBef>
                          <a:spcPts val="0"/>
                        </a:spcBef>
                        <a:spcAft>
                          <a:spcPts val="0"/>
                        </a:spcAft>
                      </a:pPr>
                      <a:r>
                        <a:rPr lang="en-US" sz="1800" dirty="0">
                          <a:effectLst/>
                        </a:rPr>
                        <a:t>Amount Removed (tons)</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2.16</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2.24</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4.17</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0.56</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14.35</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r>
              <a:tr h="951374">
                <a:tc>
                  <a:txBody>
                    <a:bodyPr/>
                    <a:lstStyle/>
                    <a:p>
                      <a:pPr marL="0" marR="0" algn="just">
                        <a:lnSpc>
                          <a:spcPct val="150000"/>
                        </a:lnSpc>
                        <a:spcBef>
                          <a:spcPts val="0"/>
                        </a:spcBef>
                        <a:spcAft>
                          <a:spcPts val="0"/>
                        </a:spcAft>
                      </a:pPr>
                      <a:r>
                        <a:rPr lang="en-US" sz="1800" dirty="0">
                          <a:effectLst/>
                        </a:rPr>
                        <a:t>Monetary Value (USD)</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$25703.22</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$26605.86</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$12139.00</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$951.19</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c>
                  <a:txBody>
                    <a:bodyPr/>
                    <a:lstStyle/>
                    <a:p>
                      <a:pPr marL="0" marR="0" algn="just">
                        <a:lnSpc>
                          <a:spcPct val="150000"/>
                        </a:lnSpc>
                        <a:spcBef>
                          <a:spcPts val="0"/>
                        </a:spcBef>
                        <a:spcAft>
                          <a:spcPts val="0"/>
                        </a:spcAft>
                      </a:pPr>
                      <a:r>
                        <a:rPr lang="en-US" sz="1800" dirty="0">
                          <a:effectLst/>
                        </a:rPr>
                        <a:t>$113,953.89</a:t>
                      </a:r>
                      <a:endParaRPr lang="en-US" sz="1800" dirty="0">
                        <a:effectLst/>
                        <a:latin typeface="Times New Roman" panose="02020603050405020304" pitchFamily="18" charset="0"/>
                        <a:ea typeface="Calibri" panose="020F0502020204030204" pitchFamily="34" charset="0"/>
                        <a:cs typeface="Vrinda"/>
                      </a:endParaRPr>
                    </a:p>
                  </a:txBody>
                  <a:tcPr marL="68580" marR="68580" marT="0" marB="0"/>
                </a:tc>
              </a:tr>
            </a:tbl>
          </a:graphicData>
        </a:graphic>
      </p:graphicFrame>
    </p:spTree>
    <p:extLst>
      <p:ext uri="{BB962C8B-B14F-4D97-AF65-F5344CB8AC3E}">
        <p14:creationId xmlns:p14="http://schemas.microsoft.com/office/powerpoint/2010/main" val="173983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Recommendations</a:t>
            </a:r>
            <a:endParaRPr lang="en-US" dirty="0"/>
          </a:p>
        </p:txBody>
      </p:sp>
      <p:sp>
        <p:nvSpPr>
          <p:cNvPr id="3" name="Content Placeholder 2"/>
          <p:cNvSpPr>
            <a:spLocks noGrp="1"/>
          </p:cNvSpPr>
          <p:nvPr>
            <p:ph idx="1"/>
          </p:nvPr>
        </p:nvSpPr>
        <p:spPr>
          <a:xfrm>
            <a:off x="1371600" y="1577340"/>
            <a:ext cx="10404088" cy="4290060"/>
          </a:xfrm>
        </p:spPr>
        <p:txBody>
          <a:bodyPr>
            <a:noAutofit/>
          </a:bodyPr>
          <a:lstStyle/>
          <a:p>
            <a:r>
              <a:rPr lang="en-US" sz="2400" dirty="0" smtClean="0"/>
              <a:t>Higher need for increasing ward wise tree cover. Tree cover should be increased in ward no 07, 11, 20, 21, 23, 27 and 29.</a:t>
            </a:r>
          </a:p>
          <a:p>
            <a:r>
              <a:rPr lang="en-US" sz="2400" dirty="0" smtClean="0"/>
              <a:t>Prevention measure instead of mitigation measure to reduce air pollution</a:t>
            </a:r>
          </a:p>
          <a:p>
            <a:pPr lvl="1"/>
            <a:r>
              <a:rPr lang="en-US" sz="2400" i="0" dirty="0" smtClean="0"/>
              <a:t>Include </a:t>
            </a:r>
            <a:r>
              <a:rPr lang="en-US" sz="2400" i="0" dirty="0"/>
              <a:t>Strategy in Khulna Master </a:t>
            </a:r>
            <a:r>
              <a:rPr lang="en-US" sz="2400" i="0" dirty="0" smtClean="0"/>
              <a:t>Plan</a:t>
            </a:r>
          </a:p>
          <a:p>
            <a:pPr lvl="1"/>
            <a:r>
              <a:rPr lang="en-US" sz="2400" i="0" dirty="0" smtClean="0"/>
              <a:t>Fitting DPF(Diesel Particulate Filter) in vehicles with diesel engine</a:t>
            </a:r>
          </a:p>
          <a:p>
            <a:pPr lvl="1"/>
            <a:r>
              <a:rPr lang="en-US" sz="2400" i="0" dirty="0" smtClean="0"/>
              <a:t>Use of green brick kiln in Khulna</a:t>
            </a:r>
          </a:p>
          <a:p>
            <a:pPr lvl="1"/>
            <a:r>
              <a:rPr lang="en-US" sz="2400" i="0" dirty="0" smtClean="0"/>
              <a:t>Ban two stroke vehicles in Khulna</a:t>
            </a:r>
          </a:p>
          <a:p>
            <a:pPr lvl="1"/>
            <a:r>
              <a:rPr lang="en-US" sz="2400" i="0" dirty="0" smtClean="0"/>
              <a:t>Others: Better pollution data collection, increasing capacity of DoE Khulna so that they can execute air pollution reduction measures, integrating development authorities and environmental management authorities to control air pollution etc.</a:t>
            </a:r>
          </a:p>
        </p:txBody>
      </p:sp>
    </p:spTree>
    <p:extLst>
      <p:ext uri="{BB962C8B-B14F-4D97-AF65-F5344CB8AC3E}">
        <p14:creationId xmlns:p14="http://schemas.microsoft.com/office/powerpoint/2010/main" val="1122856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Further Scope</a:t>
            </a:r>
            <a:endParaRPr lang="en-US" dirty="0"/>
          </a:p>
        </p:txBody>
      </p:sp>
      <p:sp>
        <p:nvSpPr>
          <p:cNvPr id="3" name="Content Placeholder 2"/>
          <p:cNvSpPr>
            <a:spLocks noGrp="1"/>
          </p:cNvSpPr>
          <p:nvPr>
            <p:ph idx="1"/>
          </p:nvPr>
        </p:nvSpPr>
        <p:spPr>
          <a:xfrm>
            <a:off x="1371600" y="1577339"/>
            <a:ext cx="10314878" cy="4778855"/>
          </a:xfrm>
        </p:spPr>
        <p:txBody>
          <a:bodyPr>
            <a:normAutofit/>
          </a:bodyPr>
          <a:lstStyle/>
          <a:p>
            <a:r>
              <a:rPr lang="en-US" sz="2400" dirty="0" smtClean="0"/>
              <a:t>Framework for Convenience of Study over Larger Area in Bangladesh</a:t>
            </a:r>
          </a:p>
          <a:p>
            <a:pPr lvl="1"/>
            <a:r>
              <a:rPr lang="en-US" sz="2400" i="0" dirty="0" smtClean="0"/>
              <a:t>This study introduces methodology that addresses the data limitations of Bangladesh, and provides solution to conduct the study. Thus methodology of this study is applicable all over the country.</a:t>
            </a:r>
          </a:p>
          <a:p>
            <a:pPr lvl="1"/>
            <a:r>
              <a:rPr lang="en-US" sz="2400" i="0" dirty="0" smtClean="0"/>
              <a:t>Further more, a calculation model is prepared under this study that can enable further study in other parts of Bangladesh with convenience.</a:t>
            </a:r>
          </a:p>
          <a:p>
            <a:r>
              <a:rPr lang="en-US" sz="2400" dirty="0" smtClean="0"/>
              <a:t>Air Pollution Monitoring Platform</a:t>
            </a:r>
          </a:p>
          <a:p>
            <a:pPr lvl="1"/>
            <a:r>
              <a:rPr lang="en-US" sz="2400" i="0" dirty="0" smtClean="0"/>
              <a:t>It is possible to make a web based monitoring platform that takes required data, conduct analysis and alert authority is pollution after removal by tree is higher than standard.</a:t>
            </a:r>
          </a:p>
        </p:txBody>
      </p:sp>
    </p:spTree>
    <p:extLst>
      <p:ext uri="{BB962C8B-B14F-4D97-AF65-F5344CB8AC3E}">
        <p14:creationId xmlns:p14="http://schemas.microsoft.com/office/powerpoint/2010/main" val="294076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66700"/>
            <a:ext cx="9601200" cy="704850"/>
          </a:xfrm>
        </p:spPr>
        <p:txBody>
          <a:bodyPr/>
          <a:lstStyle/>
          <a:p>
            <a:r>
              <a:rPr lang="en-US" dirty="0" smtClean="0"/>
              <a:t>Limitations</a:t>
            </a:r>
            <a:endParaRPr lang="en-US" dirty="0"/>
          </a:p>
        </p:txBody>
      </p:sp>
      <p:sp>
        <p:nvSpPr>
          <p:cNvPr id="3" name="Content Placeholder 2"/>
          <p:cNvSpPr>
            <a:spLocks noGrp="1"/>
          </p:cNvSpPr>
          <p:nvPr>
            <p:ph idx="1"/>
          </p:nvPr>
        </p:nvSpPr>
        <p:spPr>
          <a:xfrm>
            <a:off x="1371600" y="1066800"/>
            <a:ext cx="10515600" cy="5638800"/>
          </a:xfrm>
        </p:spPr>
        <p:txBody>
          <a:bodyPr>
            <a:noAutofit/>
          </a:bodyPr>
          <a:lstStyle/>
          <a:p>
            <a:r>
              <a:rPr lang="en-US" sz="2400" dirty="0" smtClean="0"/>
              <a:t>Requirement of </a:t>
            </a:r>
            <a:r>
              <a:rPr lang="en-US" sz="2400" b="1" dirty="0" smtClean="0"/>
              <a:t>various and continued meteorological data</a:t>
            </a:r>
            <a:r>
              <a:rPr lang="en-US" sz="2400" dirty="0" smtClean="0"/>
              <a:t> for an extended period of time. But data of larger period is of not continuous in Bangladesh.</a:t>
            </a:r>
          </a:p>
          <a:p>
            <a:r>
              <a:rPr lang="en-US" sz="2400" dirty="0" smtClean="0"/>
              <a:t>Validation Problem: There is </a:t>
            </a:r>
            <a:r>
              <a:rPr lang="en-US" sz="2400" b="1" dirty="0" smtClean="0"/>
              <a:t>only one meteorological data source</a:t>
            </a:r>
            <a:r>
              <a:rPr lang="en-US" sz="2400" dirty="0" smtClean="0"/>
              <a:t> in Bangladesh. It’s the </a:t>
            </a:r>
            <a:r>
              <a:rPr lang="en-US" sz="2400" b="1" dirty="0" smtClean="0"/>
              <a:t>CAMS</a:t>
            </a:r>
            <a:r>
              <a:rPr lang="en-US" sz="2400" dirty="0" smtClean="0"/>
              <a:t> (Continuous Air Monitoring System, funded by World Bank). The data source is legitimate, but validation by comparison is not possible in Bangladesh.</a:t>
            </a:r>
          </a:p>
          <a:p>
            <a:r>
              <a:rPr lang="en-US" sz="2400" b="1" dirty="0" smtClean="0"/>
              <a:t>Absence of similar study in Bangladesh</a:t>
            </a:r>
            <a:r>
              <a:rPr lang="en-US" sz="2400" dirty="0" smtClean="0"/>
              <a:t>: Thus it wasn’t possible to compare results.</a:t>
            </a:r>
          </a:p>
          <a:p>
            <a:pPr marL="0" indent="0">
              <a:buNone/>
            </a:pPr>
            <a:r>
              <a:rPr lang="en-US" sz="2400" dirty="0"/>
              <a:t>	</a:t>
            </a:r>
            <a:r>
              <a:rPr lang="en-US" sz="2400" dirty="0" smtClean="0"/>
              <a:t>No scholarly article was found about air pollution removal by trees 	in Bangladesh.</a:t>
            </a:r>
          </a:p>
          <a:p>
            <a:pPr marL="0" indent="0">
              <a:buNone/>
            </a:pPr>
            <a:r>
              <a:rPr lang="en-US" sz="2400" dirty="0"/>
              <a:t>	</a:t>
            </a:r>
            <a:r>
              <a:rPr lang="en-US" sz="2400" dirty="0" smtClean="0"/>
              <a:t>Dr. Md. Ashaduzzaman, Associate Professor, Forestry and Wood 	Technology Discipline, Khulna University told authors of this study 	that there is no similar study conducted in Bangladesh.</a:t>
            </a:r>
          </a:p>
        </p:txBody>
      </p:sp>
    </p:spTree>
    <p:extLst>
      <p:ext uri="{BB962C8B-B14F-4D97-AF65-F5344CB8AC3E}">
        <p14:creationId xmlns:p14="http://schemas.microsoft.com/office/powerpoint/2010/main" val="296891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Conclusion</a:t>
            </a:r>
            <a:endParaRPr lang="en-US" dirty="0"/>
          </a:p>
        </p:txBody>
      </p:sp>
      <p:sp>
        <p:nvSpPr>
          <p:cNvPr id="3" name="Content Placeholder 2"/>
          <p:cNvSpPr>
            <a:spLocks noGrp="1"/>
          </p:cNvSpPr>
          <p:nvPr>
            <p:ph idx="1"/>
          </p:nvPr>
        </p:nvSpPr>
        <p:spPr>
          <a:xfrm>
            <a:off x="1371599" y="1577340"/>
            <a:ext cx="10351477" cy="4893798"/>
          </a:xfrm>
        </p:spPr>
        <p:txBody>
          <a:bodyPr>
            <a:noAutofit/>
          </a:bodyPr>
          <a:lstStyle/>
          <a:p>
            <a:r>
              <a:rPr lang="en-US" sz="2400" dirty="0"/>
              <a:t>Modeling air pollution removal reveals the magnitude of tree effects on improving urban air </a:t>
            </a:r>
            <a:r>
              <a:rPr lang="en-US" sz="2400" dirty="0" smtClean="0"/>
              <a:t>quality.</a:t>
            </a:r>
          </a:p>
          <a:p>
            <a:r>
              <a:rPr lang="en-US" sz="2400" dirty="0" smtClean="0"/>
              <a:t>The </a:t>
            </a:r>
            <a:r>
              <a:rPr lang="en-US" sz="2400" dirty="0"/>
              <a:t>effects </a:t>
            </a:r>
            <a:r>
              <a:rPr lang="en-US" sz="2400"/>
              <a:t>of </a:t>
            </a:r>
            <a:r>
              <a:rPr lang="en-US" sz="2400" smtClean="0"/>
              <a:t>trees </a:t>
            </a:r>
            <a:r>
              <a:rPr lang="en-US" sz="2400" dirty="0"/>
              <a:t>in Khulna are relatively small with less than one percent air quality improvement for different pollutants, but depending upon the pollutant, this small percent have substantial health impacts for local residents (Nowak, Hirabayashi, Bodine, &amp; Greenfield, 2014</a:t>
            </a:r>
            <a:r>
              <a:rPr lang="en-US" sz="2400" dirty="0" smtClean="0"/>
              <a:t>).</a:t>
            </a:r>
          </a:p>
          <a:p>
            <a:r>
              <a:rPr lang="en-US" sz="2400" dirty="0" smtClean="0"/>
              <a:t>The </a:t>
            </a:r>
            <a:r>
              <a:rPr lang="en-US" sz="2400" dirty="0"/>
              <a:t>removal of 23.48 tons of pollution reduced in 7 months of 2015 by trees can improve air quality and offset local </a:t>
            </a:r>
            <a:r>
              <a:rPr lang="en-US" sz="2400" dirty="0" smtClean="0"/>
              <a:t>emissions.</a:t>
            </a:r>
          </a:p>
          <a:p>
            <a:r>
              <a:rPr lang="en-US" sz="2400" dirty="0" smtClean="0"/>
              <a:t>Urban </a:t>
            </a:r>
            <a:r>
              <a:rPr lang="en-US" sz="2400" dirty="0"/>
              <a:t>planners need to consider the impact of urban tree and green spaces on local air quality to create better and more informed plans that ensure air purification and sustain human health in cities.</a:t>
            </a:r>
            <a:endParaRPr lang="en-US" sz="2400" dirty="0" smtClean="0"/>
          </a:p>
        </p:txBody>
      </p:sp>
    </p:spTree>
    <p:extLst>
      <p:ext uri="{BB962C8B-B14F-4D97-AF65-F5344CB8AC3E}">
        <p14:creationId xmlns:p14="http://schemas.microsoft.com/office/powerpoint/2010/main" val="2421697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Acknowledgement</a:t>
            </a:r>
            <a:endParaRPr lang="en-US" dirty="0"/>
          </a:p>
        </p:txBody>
      </p:sp>
      <p:sp>
        <p:nvSpPr>
          <p:cNvPr id="3" name="Content Placeholder 2"/>
          <p:cNvSpPr>
            <a:spLocks noGrp="1"/>
          </p:cNvSpPr>
          <p:nvPr>
            <p:ph idx="1"/>
          </p:nvPr>
        </p:nvSpPr>
        <p:spPr>
          <a:xfrm>
            <a:off x="1371600" y="1577340"/>
            <a:ext cx="10426390" cy="4845762"/>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We’ll like to pay our deep gratitude to the Supervisor of this study, </a:t>
            </a:r>
            <a:r>
              <a:rPr lang="en-US" sz="2200" b="1" dirty="0" smtClean="0">
                <a:latin typeface="Times New Roman" panose="02020603050405020304" pitchFamily="18" charset="0"/>
                <a:cs typeface="Times New Roman" panose="02020603050405020304" pitchFamily="18" charset="0"/>
              </a:rPr>
              <a:t>Tusar Kanti Roy</a:t>
            </a:r>
            <a:r>
              <a:rPr lang="en-US" sz="2200" dirty="0" smtClean="0">
                <a:latin typeface="Times New Roman" panose="02020603050405020304" pitchFamily="18" charset="0"/>
                <a:cs typeface="Times New Roman" panose="02020603050405020304" pitchFamily="18" charset="0"/>
              </a:rPr>
              <a:t>, Assistant Professor, DURP KUET for his continuous support, encouragement for this work.</a:t>
            </a:r>
          </a:p>
          <a:p>
            <a:pPr marL="0" indent="0" algn="just">
              <a:buNone/>
            </a:pPr>
            <a:r>
              <a:rPr lang="en-US" sz="2200" dirty="0" smtClean="0">
                <a:latin typeface="Times New Roman" panose="02020603050405020304" pitchFamily="18" charset="0"/>
                <a:cs typeface="Times New Roman" panose="02020603050405020304" pitchFamily="18" charset="0"/>
              </a:rPr>
              <a:t>We’ll like </a:t>
            </a:r>
            <a:r>
              <a:rPr lang="en-US" sz="2200" dirty="0">
                <a:latin typeface="Times New Roman" panose="02020603050405020304" pitchFamily="18" charset="0"/>
                <a:cs typeface="Times New Roman" panose="02020603050405020304" pitchFamily="18" charset="0"/>
              </a:rPr>
              <a:t>to thank </a:t>
            </a:r>
            <a:r>
              <a:rPr lang="en-US" sz="2200" dirty="0" smtClean="0">
                <a:latin typeface="Times New Roman" panose="02020603050405020304" pitchFamily="18" charset="0"/>
                <a:cs typeface="Times New Roman" panose="02020603050405020304" pitchFamily="18" charset="0"/>
              </a:rPr>
              <a:t>our Examiner </a:t>
            </a:r>
            <a:r>
              <a:rPr lang="en-US" sz="2200" b="1" dirty="0" smtClean="0">
                <a:latin typeface="Times New Roman" panose="02020603050405020304" pitchFamily="18" charset="0"/>
                <a:cs typeface="Times New Roman" panose="02020603050405020304" pitchFamily="18" charset="0"/>
              </a:rPr>
              <a:t>Palash </a:t>
            </a:r>
            <a:r>
              <a:rPr lang="en-US" sz="2200" b="1" dirty="0">
                <a:latin typeface="Times New Roman" panose="02020603050405020304" pitchFamily="18" charset="0"/>
                <a:cs typeface="Times New Roman" panose="02020603050405020304" pitchFamily="18" charset="0"/>
              </a:rPr>
              <a:t>Chandra </a:t>
            </a:r>
            <a:r>
              <a:rPr lang="en-US" sz="2200" b="1" dirty="0" smtClean="0">
                <a:latin typeface="Times New Roman" panose="02020603050405020304" pitchFamily="18" charset="0"/>
                <a:cs typeface="Times New Roman" panose="02020603050405020304" pitchFamily="18" charset="0"/>
              </a:rPr>
              <a:t>Das</a:t>
            </a:r>
            <a:r>
              <a:rPr lang="en-US" sz="2200" dirty="0" smtClean="0">
                <a:latin typeface="Times New Roman" panose="02020603050405020304" pitchFamily="18" charset="0"/>
                <a:cs typeface="Times New Roman" panose="02020603050405020304" pitchFamily="18" charset="0"/>
              </a:rPr>
              <a:t>, Lecturer, DURP KUET.</a:t>
            </a:r>
          </a:p>
          <a:p>
            <a:pPr marL="0" indent="0" algn="just">
              <a:buNone/>
            </a:pPr>
            <a:r>
              <a:rPr lang="en-US" sz="2200" dirty="0">
                <a:latin typeface="Times New Roman" panose="02020603050405020304" pitchFamily="18" charset="0"/>
                <a:cs typeface="Times New Roman" panose="02020603050405020304" pitchFamily="18" charset="0"/>
              </a:rPr>
              <a:t>We’re thankful to </a:t>
            </a:r>
            <a:r>
              <a:rPr lang="en-US" sz="2200" b="1" dirty="0">
                <a:latin typeface="Times New Roman" panose="02020603050405020304" pitchFamily="18" charset="0"/>
                <a:cs typeface="Times New Roman" panose="02020603050405020304" pitchFamily="18" charset="0"/>
              </a:rPr>
              <a:t>Satoshi </a:t>
            </a:r>
            <a:r>
              <a:rPr lang="en-US" sz="2200" b="1" dirty="0" smtClean="0">
                <a:latin typeface="Times New Roman" panose="02020603050405020304" pitchFamily="18" charset="0"/>
                <a:cs typeface="Times New Roman" panose="02020603050405020304" pitchFamily="18" charset="0"/>
              </a:rPr>
              <a:t>Hirabayashi</a:t>
            </a:r>
            <a:r>
              <a:rPr lang="en-US" sz="2200" dirty="0">
                <a:latin typeface="Times New Roman" panose="02020603050405020304" pitchFamily="18" charset="0"/>
                <a:cs typeface="Times New Roman" panose="02020603050405020304" pitchFamily="18" charset="0"/>
              </a:rPr>
              <a:t>, GIS/Environmental </a:t>
            </a:r>
            <a:r>
              <a:rPr lang="en-US" sz="2200" dirty="0" smtClean="0">
                <a:latin typeface="Times New Roman" panose="02020603050405020304" pitchFamily="18" charset="0"/>
                <a:cs typeface="Times New Roman" panose="02020603050405020304" pitchFamily="18" charset="0"/>
              </a:rPr>
              <a:t>Modeler, The </a:t>
            </a:r>
            <a:r>
              <a:rPr lang="en-US" sz="2200" dirty="0">
                <a:latin typeface="Times New Roman" panose="02020603050405020304" pitchFamily="18" charset="0"/>
                <a:cs typeface="Times New Roman" panose="02020603050405020304" pitchFamily="18" charset="0"/>
              </a:rPr>
              <a:t>Davey </a:t>
            </a:r>
            <a:r>
              <a:rPr lang="en-US" sz="2200" dirty="0" smtClean="0">
                <a:latin typeface="Times New Roman" panose="02020603050405020304" pitchFamily="18" charset="0"/>
                <a:cs typeface="Times New Roman" panose="02020603050405020304" pitchFamily="18" charset="0"/>
              </a:rPr>
              <a:t>Institute, c/o </a:t>
            </a:r>
            <a:r>
              <a:rPr lang="en-US" sz="2200" dirty="0">
                <a:latin typeface="Times New Roman" panose="02020603050405020304" pitchFamily="18" charset="0"/>
                <a:cs typeface="Times New Roman" panose="02020603050405020304" pitchFamily="18" charset="0"/>
              </a:rPr>
              <a:t>US Forest </a:t>
            </a:r>
            <a:r>
              <a:rPr lang="en-US" sz="2200" dirty="0" smtClean="0">
                <a:latin typeface="Times New Roman" panose="02020603050405020304" pitchFamily="18" charset="0"/>
                <a:cs typeface="Times New Roman" panose="02020603050405020304" pitchFamily="18" charset="0"/>
              </a:rPr>
              <a:t>Service for assisting us with methodology related problems of this study.</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Md. Kamruzzaman</a:t>
            </a:r>
            <a:r>
              <a:rPr lang="en-US" sz="2200" dirty="0" smtClean="0">
                <a:latin typeface="Times New Roman" panose="02020603050405020304" pitchFamily="18" charset="0"/>
                <a:cs typeface="Times New Roman" panose="02020603050405020304" pitchFamily="18" charset="0"/>
              </a:rPr>
              <a:t>, Senior Chemist, DoE Khulna has helped us with data and suggestion from the very beginning of this study.</a:t>
            </a:r>
          </a:p>
          <a:p>
            <a:pPr marL="0" indent="0" algn="just">
              <a:buNone/>
            </a:pPr>
            <a:r>
              <a:rPr lang="en-US" sz="2200" b="1" dirty="0" smtClean="0">
                <a:latin typeface="Times New Roman" panose="02020603050405020304" pitchFamily="18" charset="0"/>
                <a:cs typeface="Times New Roman" panose="02020603050405020304" pitchFamily="18" charset="0"/>
              </a:rPr>
              <a:t>Dr. Md. Ashaduzzaman</a:t>
            </a:r>
            <a:r>
              <a:rPr lang="en-US" sz="2200" dirty="0" smtClean="0">
                <a:latin typeface="Times New Roman" panose="02020603050405020304" pitchFamily="18" charset="0"/>
                <a:cs typeface="Times New Roman" panose="02020603050405020304" pitchFamily="18" charset="0"/>
              </a:rPr>
              <a:t>, Associate Professor, Forestry and Wood Technology Discipline, Khulna University has provided with suggestions for our study.</a:t>
            </a:r>
          </a:p>
          <a:p>
            <a:pPr marL="0" indent="0" algn="just">
              <a:buNone/>
            </a:pPr>
            <a:r>
              <a:rPr lang="en-US" sz="2200" dirty="0" smtClean="0">
                <a:latin typeface="Times New Roman" panose="02020603050405020304" pitchFamily="18" charset="0"/>
                <a:cs typeface="Times New Roman" panose="02020603050405020304" pitchFamily="18" charset="0"/>
              </a:rPr>
              <a:t>We’ll like to thank the honorable faculty members of DURP.</a:t>
            </a:r>
          </a:p>
          <a:p>
            <a:pPr marL="0" indent="0" algn="just">
              <a:buNone/>
            </a:pPr>
            <a:r>
              <a:rPr lang="en-US" sz="2200" dirty="0" smtClean="0">
                <a:latin typeface="Times New Roman" panose="02020603050405020304" pitchFamily="18" charset="0"/>
                <a:cs typeface="Times New Roman" panose="02020603050405020304" pitchFamily="18" charset="0"/>
              </a:rPr>
              <a:t>Lastly we’ll like to thank all the people who helped us with our study.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07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References</a:t>
            </a:r>
            <a:endParaRPr lang="en-US" dirty="0"/>
          </a:p>
        </p:txBody>
      </p:sp>
      <p:sp>
        <p:nvSpPr>
          <p:cNvPr id="3" name="Content Placeholder 2"/>
          <p:cNvSpPr>
            <a:spLocks noGrp="1"/>
          </p:cNvSpPr>
          <p:nvPr>
            <p:ph idx="1"/>
          </p:nvPr>
        </p:nvSpPr>
        <p:spPr>
          <a:xfrm>
            <a:off x="1371600" y="2069709"/>
            <a:ext cx="9601200" cy="4290060"/>
          </a:xfrm>
        </p:spPr>
        <p:txBody>
          <a:bodyPr/>
          <a:lstStyle/>
          <a:p>
            <a:r>
              <a:rPr lang="en-US" dirty="0"/>
              <a:t>Department of Environment of Government of Bangladesh. (2012). Air Pollution Reduction Strategy for Bangladesh. Dhaka: Government of Bangladesh</a:t>
            </a:r>
            <a:r>
              <a:rPr lang="en-US" dirty="0" smtClean="0"/>
              <a:t>.</a:t>
            </a:r>
          </a:p>
          <a:p>
            <a:r>
              <a:rPr lang="en-US" dirty="0" smtClean="0"/>
              <a:t>Selmi</a:t>
            </a:r>
            <a:r>
              <a:rPr lang="en-US" dirty="0"/>
              <a:t>, W., Weber, C., Rivière, E., Blond, N., Mehdi, L., &amp; Nowak, D. (2016, April 28). Air pollution removal by trees in public green spaces in Strasbourg </a:t>
            </a:r>
            <a:r>
              <a:rPr lang="en-US"/>
              <a:t>City</a:t>
            </a:r>
            <a:r>
              <a:rPr lang="en-US" smtClean="0"/>
              <a:t>, France</a:t>
            </a:r>
            <a:r>
              <a:rPr lang="en-US" dirty="0"/>
              <a:t>. Urban Forestry &amp; Urban Greening, 192-201.</a:t>
            </a:r>
          </a:p>
          <a:p>
            <a:r>
              <a:rPr lang="en-US" dirty="0" smtClean="0"/>
              <a:t>UN-Habitat</a:t>
            </a:r>
            <a:r>
              <a:rPr lang="en-US" dirty="0"/>
              <a:t>. (2012). About: World Urban Campaign. Retrieved April 16, 2017, from http://www.worldurbancampaign.org/about</a:t>
            </a:r>
          </a:p>
          <a:p>
            <a:r>
              <a:rPr lang="en-US" dirty="0"/>
              <a:t>United Nations. (2016). Resolution adopted by the General Assembly. United Nations.</a:t>
            </a:r>
          </a:p>
          <a:p>
            <a:endParaRPr lang="en-US" dirty="0" smtClean="0"/>
          </a:p>
        </p:txBody>
      </p:sp>
    </p:spTree>
    <p:extLst>
      <p:ext uri="{BB962C8B-B14F-4D97-AF65-F5344CB8AC3E}">
        <p14:creationId xmlns:p14="http://schemas.microsoft.com/office/powerpoint/2010/main" val="1387634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12441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Introduction</a:t>
            </a:r>
            <a:endParaRPr lang="en-US" dirty="0"/>
          </a:p>
        </p:txBody>
      </p:sp>
      <p:sp>
        <p:nvSpPr>
          <p:cNvPr id="3" name="Content Placeholder 2"/>
          <p:cNvSpPr>
            <a:spLocks noGrp="1"/>
          </p:cNvSpPr>
          <p:nvPr>
            <p:ph idx="1"/>
          </p:nvPr>
        </p:nvSpPr>
        <p:spPr>
          <a:xfrm>
            <a:off x="1371600" y="1577340"/>
            <a:ext cx="10195560" cy="5029200"/>
          </a:xfrm>
        </p:spPr>
        <p:txBody>
          <a:bodyPr>
            <a:normAutofit/>
          </a:bodyPr>
          <a:lstStyle/>
          <a:p>
            <a:pPr>
              <a:lnSpc>
                <a:spcPct val="100000"/>
              </a:lnSpc>
            </a:pPr>
            <a:r>
              <a:rPr lang="en-US" dirty="0" smtClean="0"/>
              <a:t>Pure air is vital for survival of life, but increasing air pollution causes various damage.</a:t>
            </a:r>
          </a:p>
          <a:p>
            <a:pPr>
              <a:lnSpc>
                <a:spcPct val="100000"/>
              </a:lnSpc>
            </a:pPr>
            <a:r>
              <a:rPr lang="en-US" dirty="0" smtClean="0"/>
              <a:t>Tree leaf absorbs different pollution of air.</a:t>
            </a:r>
          </a:p>
          <a:p>
            <a:pPr>
              <a:lnSpc>
                <a:spcPct val="100000"/>
              </a:lnSpc>
            </a:pPr>
            <a:endParaRPr lang="en-US" b="1" dirty="0" smtClean="0"/>
          </a:p>
          <a:p>
            <a:pPr>
              <a:lnSpc>
                <a:spcPct val="100000"/>
              </a:lnSpc>
            </a:pPr>
            <a:r>
              <a:rPr lang="en-US" b="1" dirty="0" smtClean="0"/>
              <a:t>Objectives</a:t>
            </a:r>
          </a:p>
          <a:p>
            <a:pPr lvl="1">
              <a:lnSpc>
                <a:spcPct val="100000"/>
              </a:lnSpc>
            </a:pPr>
            <a:r>
              <a:rPr lang="en-US" i="0" dirty="0" smtClean="0"/>
              <a:t>To analyze current air pollution situation in Khulna city.</a:t>
            </a:r>
          </a:p>
          <a:p>
            <a:pPr lvl="1">
              <a:lnSpc>
                <a:spcPct val="100000"/>
              </a:lnSpc>
            </a:pPr>
            <a:r>
              <a:rPr lang="en-US" i="0" dirty="0" smtClean="0"/>
              <a:t>To measure air pollution removal by urban trees in Khulna city.</a:t>
            </a:r>
          </a:p>
          <a:p>
            <a:pPr lvl="1">
              <a:lnSpc>
                <a:spcPct val="100000"/>
              </a:lnSpc>
            </a:pPr>
            <a:r>
              <a:rPr lang="en-US" i="0" dirty="0" smtClean="0"/>
              <a:t>To provide strategies for air pollution control for Khulna city</a:t>
            </a:r>
            <a:endParaRPr lang="en-US" dirty="0" smtClean="0"/>
          </a:p>
          <a:p>
            <a:pPr>
              <a:lnSpc>
                <a:spcPct val="100000"/>
              </a:lnSpc>
            </a:pPr>
            <a:endParaRPr lang="en-US" dirty="0" smtClean="0"/>
          </a:p>
          <a:p>
            <a:pPr>
              <a:lnSpc>
                <a:spcPct val="100000"/>
              </a:lnSpc>
            </a:pPr>
            <a:r>
              <a:rPr lang="en-US" dirty="0" smtClean="0"/>
              <a:t>Low pollution level in air is necessary for good quality urban life.</a:t>
            </a:r>
          </a:p>
          <a:p>
            <a:pPr>
              <a:lnSpc>
                <a:spcPct val="100000"/>
              </a:lnSpc>
            </a:pPr>
            <a:r>
              <a:rPr lang="en-US" dirty="0" smtClean="0"/>
              <a:t>Thus it is necessary to measure effectiveness of tree as a measure to improve air quality.</a:t>
            </a:r>
            <a:endParaRPr lang="en-US" dirty="0"/>
          </a:p>
        </p:txBody>
      </p:sp>
    </p:spTree>
    <p:extLst>
      <p:ext uri="{BB962C8B-B14F-4D97-AF65-F5344CB8AC3E}">
        <p14:creationId xmlns:p14="http://schemas.microsoft.com/office/powerpoint/2010/main" val="132314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UFORE-D Dry Deposition Model</a:t>
            </a:r>
            <a:endParaRPr lang="en-US" dirty="0"/>
          </a:p>
        </p:txBody>
      </p:sp>
      <p:sp>
        <p:nvSpPr>
          <p:cNvPr id="3" name="Content Placeholder 2"/>
          <p:cNvSpPr>
            <a:spLocks noGrp="1"/>
          </p:cNvSpPr>
          <p:nvPr>
            <p:ph idx="1"/>
          </p:nvPr>
        </p:nvSpPr>
        <p:spPr>
          <a:xfrm>
            <a:off x="1371600" y="1577340"/>
            <a:ext cx="10195560" cy="4800600"/>
          </a:xfrm>
        </p:spPr>
        <p:txBody>
          <a:bodyPr/>
          <a:lstStyle/>
          <a:p>
            <a:pPr>
              <a:lnSpc>
                <a:spcPct val="100000"/>
              </a:lnSpc>
            </a:pPr>
            <a:r>
              <a:rPr lang="en-US" dirty="0"/>
              <a:t>Urban Forest </a:t>
            </a:r>
            <a:r>
              <a:rPr lang="en-US" dirty="0" smtClean="0"/>
              <a:t>Effects Dry Deposition </a:t>
            </a:r>
            <a:r>
              <a:rPr lang="en-US" dirty="0"/>
              <a:t>(</a:t>
            </a:r>
            <a:r>
              <a:rPr lang="en-US" dirty="0" smtClean="0"/>
              <a:t>UFORE-D) </a:t>
            </a:r>
            <a:r>
              <a:rPr lang="en-US" dirty="0"/>
              <a:t>model </a:t>
            </a:r>
            <a:r>
              <a:rPr lang="en-US" dirty="0" smtClean="0"/>
              <a:t>is </a:t>
            </a:r>
            <a:r>
              <a:rPr lang="en-US" dirty="0"/>
              <a:t>used to assess </a:t>
            </a:r>
            <a:r>
              <a:rPr lang="en-US" dirty="0" smtClean="0"/>
              <a:t>air pollution removal by trees.</a:t>
            </a:r>
          </a:p>
          <a:p>
            <a:pPr>
              <a:lnSpc>
                <a:spcPct val="100000"/>
              </a:lnSpc>
            </a:pPr>
            <a:r>
              <a:rPr lang="en-US" dirty="0" smtClean="0"/>
              <a:t>This model is used in numerous scholarly article </a:t>
            </a:r>
          </a:p>
          <a:p>
            <a:pPr>
              <a:lnSpc>
                <a:spcPct val="100000"/>
              </a:lnSpc>
            </a:pPr>
            <a:r>
              <a:rPr lang="en-US" dirty="0" smtClean="0"/>
              <a:t>This model is used to assess pollution removal in widely used platform for tree service determination, i-Tree Eco.</a:t>
            </a:r>
          </a:p>
          <a:p>
            <a:pPr>
              <a:lnSpc>
                <a:spcPct val="100000"/>
              </a:lnSpc>
            </a:pPr>
            <a:r>
              <a:rPr lang="en-US" dirty="0" smtClean="0"/>
              <a:t>Used to calculated removal of:</a:t>
            </a:r>
          </a:p>
          <a:p>
            <a:pPr lvl="1">
              <a:lnSpc>
                <a:spcPct val="100000"/>
              </a:lnSpc>
            </a:pPr>
            <a:r>
              <a:rPr lang="en-US" dirty="0" smtClean="0"/>
              <a:t>NO</a:t>
            </a:r>
            <a:r>
              <a:rPr lang="en-US" baseline="-25000" dirty="0" smtClean="0"/>
              <a:t>2</a:t>
            </a:r>
            <a:endParaRPr lang="en-US" baseline="-25000" dirty="0"/>
          </a:p>
          <a:p>
            <a:pPr lvl="1">
              <a:lnSpc>
                <a:spcPct val="100000"/>
              </a:lnSpc>
            </a:pPr>
            <a:r>
              <a:rPr lang="en-US" dirty="0" smtClean="0"/>
              <a:t>SO</a:t>
            </a:r>
            <a:r>
              <a:rPr lang="en-US" baseline="-25000" dirty="0" smtClean="0"/>
              <a:t>2</a:t>
            </a:r>
          </a:p>
          <a:p>
            <a:pPr lvl="1">
              <a:lnSpc>
                <a:spcPct val="100000"/>
              </a:lnSpc>
            </a:pPr>
            <a:r>
              <a:rPr lang="en-US" dirty="0" smtClean="0"/>
              <a:t>CO</a:t>
            </a:r>
          </a:p>
          <a:p>
            <a:pPr lvl="1">
              <a:lnSpc>
                <a:spcPct val="100000"/>
              </a:lnSpc>
            </a:pPr>
            <a:r>
              <a:rPr lang="en-US" dirty="0" smtClean="0"/>
              <a:t>O</a:t>
            </a:r>
            <a:r>
              <a:rPr lang="en-US" baseline="-25000" dirty="0" smtClean="0"/>
              <a:t>3</a:t>
            </a:r>
          </a:p>
          <a:p>
            <a:pPr lvl="1">
              <a:lnSpc>
                <a:spcPct val="100000"/>
              </a:lnSpc>
            </a:pPr>
            <a:r>
              <a:rPr lang="en-US" dirty="0" smtClean="0"/>
              <a:t>PM10</a:t>
            </a:r>
          </a:p>
        </p:txBody>
      </p:sp>
    </p:spTree>
    <p:extLst>
      <p:ext uri="{BB962C8B-B14F-4D97-AF65-F5344CB8AC3E}">
        <p14:creationId xmlns:p14="http://schemas.microsoft.com/office/powerpoint/2010/main" val="740171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Case Study</a:t>
            </a:r>
            <a:endParaRPr lang="en-US" dirty="0"/>
          </a:p>
        </p:txBody>
      </p:sp>
      <p:sp>
        <p:nvSpPr>
          <p:cNvPr id="3" name="Content Placeholder 2"/>
          <p:cNvSpPr>
            <a:spLocks noGrp="1"/>
          </p:cNvSpPr>
          <p:nvPr>
            <p:ph idx="1"/>
          </p:nvPr>
        </p:nvSpPr>
        <p:spPr>
          <a:xfrm>
            <a:off x="1371600" y="1577340"/>
            <a:ext cx="9601200" cy="4290060"/>
          </a:xfrm>
        </p:spPr>
        <p:txBody>
          <a:bodyPr/>
          <a:lstStyle/>
          <a:p>
            <a:pPr marL="0" indent="0">
              <a:buNone/>
            </a:pPr>
            <a:r>
              <a:rPr lang="en-US" dirty="0"/>
              <a:t>Air pollution removal by trees in public green spaces in </a:t>
            </a:r>
            <a:r>
              <a:rPr lang="en-US" dirty="0" smtClean="0"/>
              <a:t>Strasbourg city</a:t>
            </a:r>
            <a:r>
              <a:rPr lang="en-US" dirty="0"/>
              <a:t>, </a:t>
            </a:r>
            <a:r>
              <a:rPr lang="en-US" dirty="0" smtClean="0"/>
              <a:t>France:</a:t>
            </a:r>
          </a:p>
          <a:p>
            <a:r>
              <a:rPr lang="en-US" dirty="0" smtClean="0"/>
              <a:t>The study integrates i-Tree Eco model in order to estimate air pollution removal by urban trees for the first time in a French city.</a:t>
            </a:r>
          </a:p>
          <a:p>
            <a:r>
              <a:rPr lang="en-US" dirty="0" smtClean="0"/>
              <a:t>It shows public trees of city reduces 88 tons of pollution in a year. 1 ton CO, 14 ton NO</a:t>
            </a:r>
            <a:r>
              <a:rPr lang="en-US" baseline="-25000" dirty="0" smtClean="0"/>
              <a:t>2</a:t>
            </a:r>
            <a:r>
              <a:rPr lang="en-US" dirty="0" smtClean="0"/>
              <a:t>, 56 ton O</a:t>
            </a:r>
            <a:r>
              <a:rPr lang="en-US" baseline="-25000" dirty="0" smtClean="0"/>
              <a:t>3</a:t>
            </a:r>
            <a:r>
              <a:rPr lang="en-US" dirty="0" smtClean="0"/>
              <a:t>, 12 ton PM</a:t>
            </a:r>
            <a:r>
              <a:rPr lang="en-US" baseline="-25000" dirty="0" smtClean="0"/>
              <a:t>10</a:t>
            </a:r>
            <a:r>
              <a:rPr lang="en-US" dirty="0" smtClean="0"/>
              <a:t>, 5 ton PM</a:t>
            </a:r>
            <a:r>
              <a:rPr lang="en-US" baseline="-25000" dirty="0" smtClean="0"/>
              <a:t>2.5</a:t>
            </a:r>
            <a:r>
              <a:rPr lang="en-US" dirty="0" smtClean="0"/>
              <a:t>.</a:t>
            </a:r>
          </a:p>
          <a:p>
            <a:r>
              <a:rPr lang="en-US" dirty="0" smtClean="0"/>
              <a:t>Tree removed about 6.60% PM</a:t>
            </a:r>
            <a:r>
              <a:rPr lang="en-US" baseline="-25000" dirty="0" smtClean="0"/>
              <a:t>10</a:t>
            </a:r>
            <a:r>
              <a:rPr lang="en-US" dirty="0" smtClean="0"/>
              <a:t>, but reduces only 0.03% of CO, 1.50% of PM</a:t>
            </a:r>
            <a:r>
              <a:rPr lang="en-US" baseline="-25000" dirty="0" smtClean="0"/>
              <a:t>2.5</a:t>
            </a:r>
            <a:r>
              <a:rPr lang="en-US" dirty="0" smtClean="0"/>
              <a:t>, 0.50% of SO</a:t>
            </a:r>
            <a:r>
              <a:rPr lang="en-US" baseline="-25000" dirty="0" smtClean="0"/>
              <a:t>2</a:t>
            </a:r>
            <a:r>
              <a:rPr lang="en-US" dirty="0" smtClean="0"/>
              <a:t>.</a:t>
            </a:r>
          </a:p>
          <a:p>
            <a:r>
              <a:rPr lang="en-US" dirty="0" smtClean="0"/>
              <a:t>The study concludes that urban tree is significant  element to reduce air pollution, but not the only solution to the problem.</a:t>
            </a:r>
          </a:p>
          <a:p>
            <a:pPr marL="0" indent="0">
              <a:buNone/>
            </a:pPr>
            <a:r>
              <a:rPr lang="en-US" dirty="0" smtClean="0"/>
              <a:t>[Source: Selmi</a:t>
            </a:r>
            <a:r>
              <a:rPr lang="en-US" dirty="0"/>
              <a:t>, et al., </a:t>
            </a:r>
            <a:r>
              <a:rPr lang="en-US" dirty="0" smtClean="0"/>
              <a:t>2016.]</a:t>
            </a:r>
          </a:p>
          <a:p>
            <a:endParaRPr lang="en-US" dirty="0"/>
          </a:p>
        </p:txBody>
      </p:sp>
    </p:spTree>
    <p:extLst>
      <p:ext uri="{BB962C8B-B14F-4D97-AF65-F5344CB8AC3E}">
        <p14:creationId xmlns:p14="http://schemas.microsoft.com/office/powerpoint/2010/main" val="3840907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1540"/>
          </a:xfrm>
        </p:spPr>
        <p:txBody>
          <a:bodyPr/>
          <a:lstStyle/>
          <a:p>
            <a:r>
              <a:rPr lang="en-US" dirty="0" smtClean="0"/>
              <a:t>Air Pollutants Discussion</a:t>
            </a:r>
            <a:endParaRPr lang="en-US" dirty="0"/>
          </a:p>
        </p:txBody>
      </p:sp>
      <p:sp>
        <p:nvSpPr>
          <p:cNvPr id="3" name="Content Placeholder 2"/>
          <p:cNvSpPr>
            <a:spLocks noGrp="1"/>
          </p:cNvSpPr>
          <p:nvPr>
            <p:ph idx="1"/>
          </p:nvPr>
        </p:nvSpPr>
        <p:spPr>
          <a:xfrm>
            <a:off x="1371600" y="1577339"/>
            <a:ext cx="9882554" cy="4987583"/>
          </a:xfrm>
        </p:spPr>
        <p:txBody>
          <a:bodyPr>
            <a:normAutofit/>
          </a:bodyPr>
          <a:lstStyle/>
          <a:p>
            <a:r>
              <a:rPr lang="en-US" dirty="0" smtClean="0"/>
              <a:t>Air Quality Standard</a:t>
            </a:r>
          </a:p>
          <a:p>
            <a:pPr lvl="1"/>
            <a:r>
              <a:rPr lang="en-US" i="0" dirty="0"/>
              <a:t>35ppm </a:t>
            </a:r>
            <a:r>
              <a:rPr lang="en-US" i="0" dirty="0" smtClean="0"/>
              <a:t>(hourly avg.) </a:t>
            </a:r>
            <a:r>
              <a:rPr lang="en-US" i="0" dirty="0"/>
              <a:t>for </a:t>
            </a:r>
            <a:r>
              <a:rPr lang="en-US" i="0" dirty="0" smtClean="0"/>
              <a:t>CO, 0.053ppm (annual avg.) for NOx, 50 </a:t>
            </a:r>
            <a:r>
              <a:rPr lang="el-GR" i="0" dirty="0" smtClean="0">
                <a:latin typeface="Cambria Math" panose="02040503050406030204" pitchFamily="18" charset="0"/>
                <a:ea typeface="Cambria Math" panose="02040503050406030204" pitchFamily="18" charset="0"/>
              </a:rPr>
              <a:t>μ</a:t>
            </a:r>
            <a:r>
              <a:rPr lang="en-US" i="0" dirty="0" smtClean="0">
                <a:latin typeface="Cambria Math" panose="02040503050406030204" pitchFamily="18" charset="0"/>
                <a:ea typeface="Cambria Math" panose="02040503050406030204" pitchFamily="18" charset="0"/>
              </a:rPr>
              <a:t>g/m</a:t>
            </a:r>
            <a:r>
              <a:rPr lang="en-US" i="0" baseline="30000" dirty="0" smtClean="0">
                <a:latin typeface="Cambria Math" panose="02040503050406030204" pitchFamily="18" charset="0"/>
                <a:ea typeface="Cambria Math" panose="02040503050406030204" pitchFamily="18" charset="0"/>
              </a:rPr>
              <a:t>3</a:t>
            </a:r>
            <a:r>
              <a:rPr lang="en-US" i="0" dirty="0">
                <a:latin typeface="Cambria Math" panose="02040503050406030204" pitchFamily="18" charset="0"/>
                <a:ea typeface="Cambria Math" panose="02040503050406030204" pitchFamily="18" charset="0"/>
              </a:rPr>
              <a:t> </a:t>
            </a:r>
            <a:r>
              <a:rPr lang="en-US" i="0" dirty="0" smtClean="0"/>
              <a:t>(annual </a:t>
            </a:r>
            <a:r>
              <a:rPr lang="en-US" i="0" dirty="0"/>
              <a:t>avg</a:t>
            </a:r>
            <a:r>
              <a:rPr lang="en-US" i="0" dirty="0" smtClean="0"/>
              <a:t>.) </a:t>
            </a:r>
            <a:r>
              <a:rPr lang="en-US" i="0" dirty="0" smtClean="0">
                <a:latin typeface="Cambria Math" panose="02040503050406030204" pitchFamily="18" charset="0"/>
                <a:ea typeface="Cambria Math" panose="02040503050406030204" pitchFamily="18" charset="0"/>
              </a:rPr>
              <a:t>for PM10, 0.12ppm (hourly avg.) for O</a:t>
            </a:r>
            <a:r>
              <a:rPr lang="en-US" i="0" baseline="-25000" dirty="0" smtClean="0">
                <a:latin typeface="Cambria Math" panose="02040503050406030204" pitchFamily="18" charset="0"/>
                <a:ea typeface="Cambria Math" panose="02040503050406030204" pitchFamily="18" charset="0"/>
              </a:rPr>
              <a:t>3</a:t>
            </a:r>
            <a:r>
              <a:rPr lang="en-US" i="0" dirty="0" smtClean="0">
                <a:latin typeface="Cambria Math" panose="02040503050406030204" pitchFamily="18" charset="0"/>
                <a:ea typeface="Cambria Math" panose="02040503050406030204" pitchFamily="18" charset="0"/>
              </a:rPr>
              <a:t>, 0.03 ppm (annual avg.) for for SO</a:t>
            </a:r>
            <a:r>
              <a:rPr lang="en-US" i="0" baseline="-25000" dirty="0" smtClean="0">
                <a:latin typeface="Cambria Math" panose="02040503050406030204" pitchFamily="18" charset="0"/>
                <a:ea typeface="Cambria Math" panose="02040503050406030204" pitchFamily="18" charset="0"/>
              </a:rPr>
              <a:t>2</a:t>
            </a:r>
            <a:endParaRPr lang="en-US" i="0" baseline="-25000" dirty="0" smtClean="0"/>
          </a:p>
          <a:p>
            <a:endParaRPr lang="en-US" dirty="0" smtClean="0"/>
          </a:p>
          <a:p>
            <a:r>
              <a:rPr lang="en-US" dirty="0" smtClean="0"/>
              <a:t>Major sources of air pollution</a:t>
            </a:r>
          </a:p>
          <a:p>
            <a:pPr lvl="1"/>
            <a:r>
              <a:rPr lang="en-US" i="0" dirty="0" smtClean="0"/>
              <a:t>Motor vehicle, Power plant, Brick kiln, industries, construction works etc.</a:t>
            </a:r>
          </a:p>
          <a:p>
            <a:endParaRPr lang="en-US" dirty="0" smtClean="0"/>
          </a:p>
          <a:p>
            <a:r>
              <a:rPr lang="en-US" dirty="0" smtClean="0"/>
              <a:t>Effects of air pollution</a:t>
            </a:r>
          </a:p>
          <a:p>
            <a:pPr lvl="1"/>
            <a:r>
              <a:rPr lang="en-US" i="0" dirty="0" smtClean="0"/>
              <a:t>Direct physical damage </a:t>
            </a:r>
            <a:r>
              <a:rPr lang="en-US" i="0" dirty="0"/>
              <a:t>including respiratory </a:t>
            </a:r>
            <a:r>
              <a:rPr lang="en-US" i="0" dirty="0" smtClean="0"/>
              <a:t>disease, premature death etc.</a:t>
            </a:r>
          </a:p>
          <a:p>
            <a:pPr marL="530352" lvl="1" indent="0">
              <a:buNone/>
            </a:pPr>
            <a:endParaRPr lang="en-US" i="0" dirty="0"/>
          </a:p>
          <a:p>
            <a:pPr marL="530352" lvl="1" indent="0">
              <a:buNone/>
            </a:pPr>
            <a:r>
              <a:rPr lang="en-US" i="0" dirty="0" smtClean="0"/>
              <a:t>[Source: Department of Environment, 2017]</a:t>
            </a:r>
            <a:endParaRPr lang="en-US" i="0" dirty="0"/>
          </a:p>
        </p:txBody>
      </p:sp>
    </p:spTree>
    <p:extLst>
      <p:ext uri="{BB962C8B-B14F-4D97-AF65-F5344CB8AC3E}">
        <p14:creationId xmlns:p14="http://schemas.microsoft.com/office/powerpoint/2010/main" val="77865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7650"/>
            <a:ext cx="9601200" cy="891540"/>
          </a:xfrm>
        </p:spPr>
        <p:txBody>
          <a:bodyPr>
            <a:normAutofit fontScale="90000"/>
          </a:bodyPr>
          <a:lstStyle/>
          <a:p>
            <a:r>
              <a:rPr lang="en-US" dirty="0"/>
              <a:t>Tree as air pollution reduction measure</a:t>
            </a:r>
          </a:p>
        </p:txBody>
      </p:sp>
      <p:sp>
        <p:nvSpPr>
          <p:cNvPr id="3" name="Content Placeholder 2"/>
          <p:cNvSpPr>
            <a:spLocks noGrp="1"/>
          </p:cNvSpPr>
          <p:nvPr>
            <p:ph idx="1"/>
          </p:nvPr>
        </p:nvSpPr>
        <p:spPr>
          <a:xfrm>
            <a:off x="1371600" y="1577340"/>
            <a:ext cx="10229850" cy="5071110"/>
          </a:xfrm>
        </p:spPr>
        <p:txBody>
          <a:bodyPr>
            <a:normAutofit/>
          </a:bodyPr>
          <a:lstStyle/>
          <a:p>
            <a:pPr marL="0" indent="0">
              <a:buNone/>
            </a:pPr>
            <a:r>
              <a:rPr lang="en-US" dirty="0" smtClean="0"/>
              <a:t>Limitations in air pollution prevention measure increases importance of pollution mitigation by tree.</a:t>
            </a:r>
          </a:p>
          <a:p>
            <a:r>
              <a:rPr lang="en-US" dirty="0" smtClean="0"/>
              <a:t>Limitations in prevention measure</a:t>
            </a:r>
          </a:p>
          <a:p>
            <a:pPr lvl="1"/>
            <a:r>
              <a:rPr lang="en-US" i="0" dirty="0" smtClean="0"/>
              <a:t>In Bangladesh, preventive measures lack success because of poor governance, lack of data and monitoring capacity.</a:t>
            </a:r>
          </a:p>
          <a:p>
            <a:r>
              <a:rPr lang="en-US" i="0" dirty="0" smtClean="0"/>
              <a:t>Priority in industrialization</a:t>
            </a:r>
          </a:p>
          <a:p>
            <a:pPr lvl="1"/>
            <a:r>
              <a:rPr lang="en-US" i="0" dirty="0" smtClean="0"/>
              <a:t>As a developing country, industries are often allowed to release pollution in order to keep production price low.</a:t>
            </a:r>
          </a:p>
          <a:p>
            <a:r>
              <a:rPr lang="en-US" dirty="0" smtClean="0"/>
              <a:t>Lack of priority about pollution reduction in construction and industrial approach.</a:t>
            </a:r>
          </a:p>
          <a:p>
            <a:r>
              <a:rPr lang="en-US" dirty="0" smtClean="0"/>
              <a:t>Important natural air pollution remover</a:t>
            </a:r>
          </a:p>
          <a:p>
            <a:r>
              <a:rPr lang="en-US" i="0" dirty="0" smtClean="0"/>
              <a:t>Controllable approach</a:t>
            </a:r>
          </a:p>
          <a:p>
            <a:pPr lvl="1"/>
            <a:r>
              <a:rPr lang="en-US" i="0" dirty="0" smtClean="0"/>
              <a:t>Unlike natural pollution reducer like rain</a:t>
            </a:r>
            <a:r>
              <a:rPr lang="en-US" i="0" dirty="0"/>
              <a:t> </a:t>
            </a:r>
            <a:r>
              <a:rPr lang="en-US" i="0" dirty="0" smtClean="0"/>
              <a:t>or water body, trees can be controlled, increased.</a:t>
            </a:r>
          </a:p>
        </p:txBody>
      </p:sp>
    </p:spTree>
    <p:extLst>
      <p:ext uri="{BB962C8B-B14F-4D97-AF65-F5344CB8AC3E}">
        <p14:creationId xmlns:p14="http://schemas.microsoft.com/office/powerpoint/2010/main" val="280724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3350"/>
            <a:ext cx="9601200" cy="1257300"/>
          </a:xfrm>
        </p:spPr>
        <p:txBody>
          <a:bodyPr>
            <a:normAutofit fontScale="90000"/>
          </a:bodyPr>
          <a:lstStyle/>
          <a:p>
            <a:r>
              <a:rPr lang="en-US" dirty="0" smtClean="0"/>
              <a:t>Significance of Urban Trees in Urban Development Thinking</a:t>
            </a:r>
            <a:endParaRPr lang="en-US" dirty="0"/>
          </a:p>
        </p:txBody>
      </p:sp>
      <p:sp>
        <p:nvSpPr>
          <p:cNvPr id="3" name="Content Placeholder 2"/>
          <p:cNvSpPr>
            <a:spLocks noGrp="1"/>
          </p:cNvSpPr>
          <p:nvPr>
            <p:ph idx="1"/>
          </p:nvPr>
        </p:nvSpPr>
        <p:spPr>
          <a:xfrm>
            <a:off x="1123218" y="1548705"/>
            <a:ext cx="7677150" cy="5242025"/>
          </a:xfrm>
        </p:spPr>
        <p:txBody>
          <a:bodyPr>
            <a:normAutofit lnSpcReduction="10000"/>
          </a:bodyPr>
          <a:lstStyle/>
          <a:p>
            <a:r>
              <a:rPr lang="en-US" sz="2200" dirty="0" smtClean="0"/>
              <a:t>World Urban Campaign</a:t>
            </a:r>
          </a:p>
          <a:p>
            <a:pPr lvl="1"/>
            <a:r>
              <a:rPr lang="en-US" sz="2200" i="0" dirty="0" smtClean="0"/>
              <a:t>WUC is a advocacy and partnership platform of UN-Habitat.</a:t>
            </a:r>
          </a:p>
          <a:p>
            <a:pPr lvl="1"/>
            <a:r>
              <a:rPr lang="en-US" sz="2200" i="0" dirty="0" smtClean="0"/>
              <a:t>Green city is one of 6 thematic area of WUC, which seeks to achieve carbon efficient sustainable city.</a:t>
            </a:r>
          </a:p>
          <a:p>
            <a:r>
              <a:rPr lang="en-US" sz="2200" dirty="0" smtClean="0"/>
              <a:t>Sustainable Development Goals</a:t>
            </a:r>
          </a:p>
          <a:p>
            <a:pPr lvl="1"/>
            <a:r>
              <a:rPr lang="en-US" sz="2200" i="0" dirty="0" smtClean="0"/>
              <a:t>SDG 11 is the only goal dedicated to cities. The second indicator of 6</a:t>
            </a:r>
            <a:r>
              <a:rPr lang="en-US" sz="2200" i="0" baseline="30000" dirty="0" smtClean="0"/>
              <a:t>th</a:t>
            </a:r>
            <a:r>
              <a:rPr lang="en-US" sz="2200" i="0" dirty="0" smtClean="0"/>
              <a:t> standard of goal 11 is to keep PM10 and PM2.5 within standard in air.</a:t>
            </a:r>
          </a:p>
          <a:p>
            <a:r>
              <a:rPr lang="en-US" sz="2200" dirty="0" smtClean="0"/>
              <a:t>New Urban Agenda</a:t>
            </a:r>
          </a:p>
          <a:p>
            <a:pPr lvl="1"/>
            <a:r>
              <a:rPr lang="en-US" sz="2200" i="0" dirty="0" smtClean="0"/>
              <a:t>Quito Papers and New Urban Agenda has area of commitment about increasing public parks, gardens etc. in urban area.</a:t>
            </a:r>
          </a:p>
          <a:p>
            <a:pPr marL="530352" lvl="1" indent="0">
              <a:buNone/>
            </a:pPr>
            <a:endParaRPr lang="en-US" i="0" dirty="0" smtClean="0"/>
          </a:p>
          <a:p>
            <a:pPr marL="530352" lvl="1" indent="0">
              <a:buNone/>
            </a:pPr>
            <a:r>
              <a:rPr lang="en-US" i="0" dirty="0" smtClean="0"/>
              <a:t>[Source: UN-Habitat 2012, United Nations, 2016]</a:t>
            </a:r>
            <a:endParaRPr lang="en-US" i="0" dirty="0"/>
          </a:p>
        </p:txBody>
      </p:sp>
      <p:graphicFrame>
        <p:nvGraphicFramePr>
          <p:cNvPr id="4" name="Chart 3"/>
          <p:cNvGraphicFramePr>
            <a:graphicFrameLocks/>
          </p:cNvGraphicFramePr>
          <p:nvPr>
            <p:extLst>
              <p:ext uri="{D42A27DB-BD31-4B8C-83A1-F6EECF244321}">
                <p14:modId xmlns:p14="http://schemas.microsoft.com/office/powerpoint/2010/main" val="379132163"/>
              </p:ext>
            </p:extLst>
          </p:nvPr>
        </p:nvGraphicFramePr>
        <p:xfrm>
          <a:off x="8514618" y="1548706"/>
          <a:ext cx="3982182" cy="41606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800368" y="5867400"/>
            <a:ext cx="3524982" cy="923330"/>
          </a:xfrm>
          <a:prstGeom prst="rect">
            <a:avLst/>
          </a:prstGeom>
          <a:noFill/>
        </p:spPr>
        <p:txBody>
          <a:bodyPr wrap="square" rtlCol="0">
            <a:spAutoFit/>
          </a:bodyPr>
          <a:lstStyle/>
          <a:p>
            <a:r>
              <a:rPr lang="en-US" dirty="0" smtClean="0"/>
              <a:t>Fig: Air </a:t>
            </a:r>
            <a:r>
              <a:rPr lang="en-US" dirty="0"/>
              <a:t>Quality Performance based on SDG </a:t>
            </a:r>
            <a:r>
              <a:rPr lang="en-US" dirty="0" smtClean="0"/>
              <a:t>11 (Data source: </a:t>
            </a:r>
            <a:r>
              <a:rPr lang="en-US" dirty="0"/>
              <a:t>United Nations Statistics, 2017</a:t>
            </a:r>
          </a:p>
        </p:txBody>
      </p:sp>
    </p:spTree>
    <p:extLst>
      <p:ext uri="{BB962C8B-B14F-4D97-AF65-F5344CB8AC3E}">
        <p14:creationId xmlns:p14="http://schemas.microsoft.com/office/powerpoint/2010/main" val="352043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7150"/>
            <a:ext cx="9601200" cy="704850"/>
          </a:xfrm>
        </p:spPr>
        <p:txBody>
          <a:bodyPr/>
          <a:lstStyle/>
          <a:p>
            <a:r>
              <a:rPr lang="en-US" dirty="0" smtClean="0"/>
              <a:t>Methodology</a:t>
            </a:r>
            <a:endParaRPr lang="en-US" dirty="0"/>
          </a:p>
        </p:txBody>
      </p:sp>
      <p:pic>
        <p:nvPicPr>
          <p:cNvPr id="3" name="Picture 2"/>
          <p:cNvPicPr>
            <a:picLocks noChangeAspect="1"/>
          </p:cNvPicPr>
          <p:nvPr/>
        </p:nvPicPr>
        <p:blipFill>
          <a:blip r:embed="rId2"/>
          <a:stretch>
            <a:fillRect/>
          </a:stretch>
        </p:blipFill>
        <p:spPr>
          <a:xfrm>
            <a:off x="1068492" y="647700"/>
            <a:ext cx="10651282" cy="6187106"/>
          </a:xfrm>
          <a:prstGeom prst="rect">
            <a:avLst/>
          </a:prstGeom>
        </p:spPr>
      </p:pic>
    </p:spTree>
    <p:extLst>
      <p:ext uri="{BB962C8B-B14F-4D97-AF65-F5344CB8AC3E}">
        <p14:creationId xmlns:p14="http://schemas.microsoft.com/office/powerpoint/2010/main" val="2274603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TM10001105[[fn=Crop]]</Template>
  <TotalTime>1053</TotalTime>
  <Words>1933</Words>
  <Application>Microsoft Office PowerPoint</Application>
  <PresentationFormat>Widescreen</PresentationFormat>
  <Paragraphs>274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Cambria Math</vt:lpstr>
      <vt:lpstr>Franklin Gothic Book</vt:lpstr>
      <vt:lpstr>Tahoma</vt:lpstr>
      <vt:lpstr>Times New Roman</vt:lpstr>
      <vt:lpstr>Vrinda</vt:lpstr>
      <vt:lpstr>Crop</vt:lpstr>
      <vt:lpstr>PowerPoint Presentation</vt:lpstr>
      <vt:lpstr>Content of this Presentation</vt:lpstr>
      <vt:lpstr>Introduction</vt:lpstr>
      <vt:lpstr>UFORE-D Dry Deposition Model</vt:lpstr>
      <vt:lpstr>Case Study</vt:lpstr>
      <vt:lpstr>Air Pollutants Discussion</vt:lpstr>
      <vt:lpstr>Tree as air pollution reduction measure</vt:lpstr>
      <vt:lpstr>Significance of Urban Trees in Urban Development Thinking</vt:lpstr>
      <vt:lpstr>Methodology</vt:lpstr>
      <vt:lpstr>Study Area</vt:lpstr>
      <vt:lpstr>State of air pollution in Study Area</vt:lpstr>
      <vt:lpstr>State of air pollution in Study Area</vt:lpstr>
      <vt:lpstr>Data Collection</vt:lpstr>
      <vt:lpstr>Data Analysis: Air Quality Improvement</vt:lpstr>
      <vt:lpstr>Data Analysis</vt:lpstr>
      <vt:lpstr>Data Analysis: Calculation of Ra</vt:lpstr>
      <vt:lpstr>Data Analysis : Calculation of Ra</vt:lpstr>
      <vt:lpstr>Data Analysis</vt:lpstr>
      <vt:lpstr>Data Analysis</vt:lpstr>
      <vt:lpstr>Data Analysis</vt:lpstr>
      <vt:lpstr>Data Analysis</vt:lpstr>
      <vt:lpstr>Findings</vt:lpstr>
      <vt:lpstr>Recommendations</vt:lpstr>
      <vt:lpstr>Further Scope</vt:lpstr>
      <vt:lpstr>Limitations</vt:lpstr>
      <vt:lpstr>Conclusion</vt:lpstr>
      <vt:lpstr>Acknowledgement</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pollutant removal by urban trees in Khulna city</dc:title>
  <dc:creator>Sunzid Hassan</dc:creator>
  <cp:lastModifiedBy>Sunzid Hassan</cp:lastModifiedBy>
  <cp:revision>53</cp:revision>
  <dcterms:created xsi:type="dcterms:W3CDTF">2017-05-05T08:17:26Z</dcterms:created>
  <dcterms:modified xsi:type="dcterms:W3CDTF">2017-05-06T21:00:40Z</dcterms:modified>
</cp:coreProperties>
</file>