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512" r:id="rId3"/>
    <p:sldId id="513" r:id="rId4"/>
    <p:sldId id="5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C50A-7C51-4BDB-BCDF-67BD78DE27D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F06AB-C2ED-47B7-9B0C-8BBDA14C5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70980-67D1-D91D-2F96-6CF4DBDC3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042700-B2D2-45AC-0230-FB34E779F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C04BF1-879F-3794-2363-B872A60EC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D4A47-25F8-EC03-D5E7-383E62BA6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834D3-AB6C-4E11-A7D3-C21061ADE6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1FC-2F0F-7C3A-2ADD-6A9702DB8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0F0F4-0D48-EDDF-6387-C638B73EC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F00E-258D-FD8A-879F-9A695DB6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CAA7-DB34-07EA-6BF7-32261742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3CD2-69D9-5BD3-3258-EE6F37B8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8EA-924A-0F8B-A2C8-0CFA4207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96E15-5E5F-2465-F73E-1911F263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E6FE-347A-BA6C-3555-F4BE6119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1A28-4112-E96F-8516-9592428C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5A54-C26E-4C1F-9242-6A5B36F0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BD4FC-BBBA-165D-CBFB-228300761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7F534-E50A-F158-5257-9D2F9D10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47F0-B959-2581-37DF-BBBD423C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9343-FAFC-BC0B-EAA1-B1E947B9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F3BA-99F0-457C-F941-81B4A5E0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D3AC-8E0E-16FE-AE02-439E926C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8EA6-4359-9F26-254E-C7CE9563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2F41-20CB-7676-5892-FDA7FAE3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5D59-A73F-29BB-75F2-127A1EA2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A2CA-735C-ECA4-685F-CCB6E05A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095D-DBC6-0238-E7D2-7342C939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7B7B-0835-A329-E2D5-46A88009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E3E0-4641-41D7-0814-C24CE934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7FA8-17DC-B224-7041-34AD67F8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9500-FCE1-C32A-B90B-04232F0C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0205-C4B5-EDC0-1F52-F5E83824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38D4-8934-9817-6BEF-166C0AD5D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38AB1-1ABF-E83F-999A-F7B8A85FC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422BC-A089-E59F-BEAE-2A87A9FA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79600-1C08-402F-183F-50BA4799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3186C-744D-FA9D-526E-471E6A9E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3BC0-BF4D-0656-D1CA-87D21D1F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348B4-FCA7-FB82-1F37-CAA7C62D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AE128-CF2A-CCE6-3C83-FE043862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DDBDB-38BE-A34E-2EF6-B115C93CF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612EC-BE69-DA39-132E-2045F055E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47642-E44C-DDEA-E44F-B317F80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03048-9BEC-881D-94DF-88C92B02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09362-8544-20BB-4163-F6695606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A50-1E0F-8D41-1072-B7B21D33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166FA-C53E-36EB-45A1-8464AA9A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571DB-1C7F-BD5A-6F97-161526C2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A8539-8FE4-7A98-C5E2-42C39B6C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4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91361-B3A5-3C6F-9932-36205DD4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320F3-594E-A407-FAD7-4676734C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66B8C-86CD-839C-D00E-EE06C45C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5CBF-D9AD-DC34-7813-268ABB88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E083-89FF-2487-CD52-185A7F52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FF10D-72F9-B912-50E6-08BA1CDF3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A8AC3-6351-9015-5668-5B603B79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5820F-680B-132E-66FA-34DE3DED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D848-6CF2-C906-903F-91BE63DF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5EF-FE30-9289-D362-0BF3E56F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E5309-C7F9-9F32-DCCE-420AA39B3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A259B-22F0-A469-59A6-CDEA0AB9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09CC-9157-2F5D-254E-717E1CB8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033A-F4E6-3F16-B9FB-3EEACD5F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865F9-BF37-5073-6954-DCD7FF91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9E726-C7FA-FB84-8311-92515BD3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3F23-6115-EA48-54FC-061E936D0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CC34-6C67-3612-8D3E-DEF89ED10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3328-2D00-4EFD-85EC-C9230796752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21D4-F2C1-DE54-2B12-81DF119A0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9ECF-C88E-AB1E-564B-F9676F036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B2158A-2CFC-3064-60DC-1205B18E4C60}"/>
              </a:ext>
            </a:extLst>
          </p:cNvPr>
          <p:cNvGrpSpPr/>
          <p:nvPr/>
        </p:nvGrpSpPr>
        <p:grpSpPr>
          <a:xfrm>
            <a:off x="6666930" y="2958676"/>
            <a:ext cx="1241112" cy="937260"/>
            <a:chOff x="935736" y="740664"/>
            <a:chExt cx="1241112" cy="93726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C253312-CA09-1B9C-30F3-EF722309A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" t="10191" r="48969" b="9028"/>
            <a:stretch/>
          </p:blipFill>
          <p:spPr bwMode="auto">
            <a:xfrm>
              <a:off x="935736" y="740664"/>
              <a:ext cx="1126812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2A17BB1-BD50-E43E-3FCD-044F58716F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" t="10191" r="48969" b="9028"/>
            <a:stretch/>
          </p:blipFill>
          <p:spPr bwMode="auto">
            <a:xfrm>
              <a:off x="992886" y="797814"/>
              <a:ext cx="1126812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5B8B93C-EF70-9542-47A0-26500407BE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" t="10191" r="48969" b="9028"/>
            <a:stretch/>
          </p:blipFill>
          <p:spPr bwMode="auto">
            <a:xfrm>
              <a:off x="1050036" y="854964"/>
              <a:ext cx="1126812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AAF98C-EDE3-5570-DDBF-F857DBB5F919}"/>
              </a:ext>
            </a:extLst>
          </p:cNvPr>
          <p:cNvSpPr txBox="1"/>
          <p:nvPr/>
        </p:nvSpPr>
        <p:spPr>
          <a:xfrm>
            <a:off x="6488934" y="2621861"/>
            <a:ext cx="1597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 RGB-D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E9C69-C00D-3939-8DB1-46A055FF1205}"/>
              </a:ext>
            </a:extLst>
          </p:cNvPr>
          <p:cNvSpPr txBox="1"/>
          <p:nvPr/>
        </p:nvSpPr>
        <p:spPr>
          <a:xfrm>
            <a:off x="8132988" y="3086821"/>
            <a:ext cx="1219509" cy="5502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ConceptGraph</a:t>
            </a:r>
            <a:endParaRPr lang="en-US" sz="1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D7AACB-A357-6A33-1C38-EE7276A09AF8}"/>
              </a:ext>
            </a:extLst>
          </p:cNvPr>
          <p:cNvGrpSpPr/>
          <p:nvPr/>
        </p:nvGrpSpPr>
        <p:grpSpPr>
          <a:xfrm>
            <a:off x="9654568" y="2714244"/>
            <a:ext cx="914400" cy="914400"/>
            <a:chOff x="4371975" y="854964"/>
            <a:chExt cx="914400" cy="914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508D7A-DA35-0B41-1EC7-1A6EA64D2F7B}"/>
                </a:ext>
              </a:extLst>
            </p:cNvPr>
            <p:cNvSpPr/>
            <p:nvPr/>
          </p:nvSpPr>
          <p:spPr>
            <a:xfrm>
              <a:off x="4371975" y="854964"/>
              <a:ext cx="9144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C5FE41-9501-B937-620A-77FAABDB9935}"/>
                </a:ext>
              </a:extLst>
            </p:cNvPr>
            <p:cNvGrpSpPr/>
            <p:nvPr/>
          </p:nvGrpSpPr>
          <p:grpSpPr>
            <a:xfrm>
              <a:off x="4440749" y="959258"/>
              <a:ext cx="776852" cy="705812"/>
              <a:chOff x="3595123" y="2249324"/>
              <a:chExt cx="776852" cy="70581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D92C1A-D8F3-7D63-1A09-9C4026312E5F}"/>
                  </a:ext>
                </a:extLst>
              </p:cNvPr>
              <p:cNvSpPr/>
              <p:nvPr/>
            </p:nvSpPr>
            <p:spPr>
              <a:xfrm>
                <a:off x="3595123" y="2612468"/>
                <a:ext cx="208126" cy="2081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6332BB5-B6C6-1E64-FF9E-E477713A45C3}"/>
                  </a:ext>
                </a:extLst>
              </p:cNvPr>
              <p:cNvSpPr/>
              <p:nvPr/>
            </p:nvSpPr>
            <p:spPr>
              <a:xfrm>
                <a:off x="4163849" y="2538884"/>
                <a:ext cx="208126" cy="2081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E0010C2-5610-364B-D10D-40A63220971A}"/>
                  </a:ext>
                </a:extLst>
              </p:cNvPr>
              <p:cNvSpPr/>
              <p:nvPr/>
            </p:nvSpPr>
            <p:spPr>
              <a:xfrm>
                <a:off x="3818488" y="2249324"/>
                <a:ext cx="208126" cy="20812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EAECAE3-FFA9-BBC5-8EE5-961E24335481}"/>
                  </a:ext>
                </a:extLst>
              </p:cNvPr>
              <p:cNvSpPr/>
              <p:nvPr/>
            </p:nvSpPr>
            <p:spPr>
              <a:xfrm>
                <a:off x="3879486" y="2747010"/>
                <a:ext cx="208126" cy="2081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F66A58B-90A9-E3BE-7ED0-693224DC4666}"/>
                  </a:ext>
                </a:extLst>
              </p:cNvPr>
              <p:cNvCxnSpPr>
                <a:stCxn id="12" idx="7"/>
                <a:endCxn id="14" idx="3"/>
              </p:cNvCxnSpPr>
              <p:nvPr/>
            </p:nvCxnSpPr>
            <p:spPr>
              <a:xfrm flipV="1">
                <a:off x="3772770" y="2426971"/>
                <a:ext cx="76197" cy="215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CD16816-58FF-891A-F2FE-B99238FA5311}"/>
                  </a:ext>
                </a:extLst>
              </p:cNvPr>
              <p:cNvCxnSpPr>
                <a:stCxn id="14" idx="5"/>
                <a:endCxn id="13" idx="0"/>
              </p:cNvCxnSpPr>
              <p:nvPr/>
            </p:nvCxnSpPr>
            <p:spPr>
              <a:xfrm>
                <a:off x="3996135" y="2426971"/>
                <a:ext cx="271777" cy="111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B9D2136-4A78-C852-E5EC-C69610B1F30D}"/>
                  </a:ext>
                </a:extLst>
              </p:cNvPr>
              <p:cNvCxnSpPr>
                <a:stCxn id="15" idx="7"/>
                <a:endCxn id="13" idx="3"/>
              </p:cNvCxnSpPr>
              <p:nvPr/>
            </p:nvCxnSpPr>
            <p:spPr>
              <a:xfrm flipV="1">
                <a:off x="4057133" y="2716531"/>
                <a:ext cx="137195" cy="60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9B8A878-B5AB-2BFA-621C-0F4B678933D1}"/>
              </a:ext>
            </a:extLst>
          </p:cNvPr>
          <p:cNvSpPr txBox="1"/>
          <p:nvPr/>
        </p:nvSpPr>
        <p:spPr>
          <a:xfrm>
            <a:off x="9216203" y="2394574"/>
            <a:ext cx="179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Semantic 3D Scene Graph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AC86BC-EDC6-BA05-DD1A-FCAC9400B34F}"/>
              </a:ext>
            </a:extLst>
          </p:cNvPr>
          <p:cNvSpPr txBox="1"/>
          <p:nvPr/>
        </p:nvSpPr>
        <p:spPr>
          <a:xfrm>
            <a:off x="8170437" y="5232889"/>
            <a:ext cx="1172303" cy="5502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SLAM/VSLAM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8317D0-4D3D-BE9A-DCC2-158361BE574A}"/>
              </a:ext>
            </a:extLst>
          </p:cNvPr>
          <p:cNvSpPr txBox="1"/>
          <p:nvPr/>
        </p:nvSpPr>
        <p:spPr>
          <a:xfrm>
            <a:off x="9517695" y="4782864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Occupancy Map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F0EC57-1F7A-4E94-8257-6A7F30F5D01C}"/>
              </a:ext>
            </a:extLst>
          </p:cNvPr>
          <p:cNvGrpSpPr/>
          <p:nvPr/>
        </p:nvGrpSpPr>
        <p:grpSpPr>
          <a:xfrm>
            <a:off x="9652328" y="5112722"/>
            <a:ext cx="916640" cy="914401"/>
            <a:chOff x="3531534" y="3979247"/>
            <a:chExt cx="916640" cy="91440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76FE54-C513-43C4-826A-696335C4BB77}"/>
                </a:ext>
              </a:extLst>
            </p:cNvPr>
            <p:cNvSpPr/>
            <p:nvPr/>
          </p:nvSpPr>
          <p:spPr>
            <a:xfrm>
              <a:off x="3533774" y="3979248"/>
              <a:ext cx="9144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Giving LaMa a shot">
              <a:extLst>
                <a:ext uri="{FF2B5EF4-FFF2-40B4-BE49-F238E27FC236}">
                  <a16:creationId xmlns:a16="http://schemas.microsoft.com/office/drawing/2014/main" id="{63809FD7-B282-425F-3F26-7FDD744CC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534" y="3979247"/>
              <a:ext cx="916640" cy="914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9" name="Picture 6" descr="Nose - Download free icons">
            <a:extLst>
              <a:ext uri="{FF2B5EF4-FFF2-40B4-BE49-F238E27FC236}">
                <a16:creationId xmlns:a16="http://schemas.microsoft.com/office/drawing/2014/main" id="{B1427845-DD04-98FF-ADE8-079D33C09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25" y="876232"/>
            <a:ext cx="634322" cy="543874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328492A-007A-2D31-3A9F-FE864C92C83D}"/>
              </a:ext>
            </a:extLst>
          </p:cNvPr>
          <p:cNvSpPr txBox="1"/>
          <p:nvPr/>
        </p:nvSpPr>
        <p:spPr>
          <a:xfrm>
            <a:off x="6367156" y="484553"/>
            <a:ext cx="176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E-Nose Chemical Reading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13DCF-E29A-22D8-8F17-A4BEEB0003DC}"/>
              </a:ext>
            </a:extLst>
          </p:cNvPr>
          <p:cNvSpPr txBox="1"/>
          <p:nvPr/>
        </p:nvSpPr>
        <p:spPr>
          <a:xfrm>
            <a:off x="8170437" y="806328"/>
            <a:ext cx="1219510" cy="917079"/>
          </a:xfrm>
          <a:prstGeom prst="rightArrow">
            <a:avLst>
              <a:gd name="adj1" fmla="val 50000"/>
              <a:gd name="adj2" fmla="val 313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LLM Query on </a:t>
            </a:r>
            <a:r>
              <a:rPr lang="en-US" sz="1200" dirty="0" err="1"/>
              <a:t>Flavornet</a:t>
            </a:r>
            <a:r>
              <a:rPr lang="en-US" sz="1200" dirty="0"/>
              <a:t> DB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D2BD6F-23B3-66C7-CD2C-BAAC51633988}"/>
              </a:ext>
            </a:extLst>
          </p:cNvPr>
          <p:cNvSpPr txBox="1"/>
          <p:nvPr/>
        </p:nvSpPr>
        <p:spPr>
          <a:xfrm>
            <a:off x="9614228" y="1146051"/>
            <a:ext cx="15675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Possible Odor Sources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E6D78F-7600-F966-3B39-F5576B3BA88F}"/>
              </a:ext>
            </a:extLst>
          </p:cNvPr>
          <p:cNvSpPr txBox="1"/>
          <p:nvPr/>
        </p:nvSpPr>
        <p:spPr>
          <a:xfrm rot="5400000">
            <a:off x="9743648" y="1514656"/>
            <a:ext cx="874395" cy="876909"/>
          </a:xfrm>
          <a:prstGeom prst="rightArrow">
            <a:avLst>
              <a:gd name="adj1" fmla="val 54028"/>
              <a:gd name="adj2" fmla="val 29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/>
              <a:t>LLM</a:t>
            </a:r>
          </a:p>
          <a:p>
            <a:pPr algn="ctr"/>
            <a:r>
              <a:rPr lang="en-US" sz="1200" dirty="0"/>
              <a:t>Query</a:t>
            </a:r>
          </a:p>
          <a:p>
            <a:pPr algn="ctr"/>
            <a:r>
              <a:rPr lang="en-US" sz="1200" dirty="0"/>
              <a:t>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FF768E-6436-B4DF-2981-9C7D0F75A142}"/>
              </a:ext>
            </a:extLst>
          </p:cNvPr>
          <p:cNvSpPr txBox="1"/>
          <p:nvPr/>
        </p:nvSpPr>
        <p:spPr>
          <a:xfrm rot="5400000">
            <a:off x="9608336" y="3544173"/>
            <a:ext cx="1092994" cy="1460551"/>
          </a:xfrm>
          <a:prstGeom prst="rightArrow">
            <a:avLst>
              <a:gd name="adj1" fmla="val 54028"/>
              <a:gd name="adj2" fmla="val 29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dirty="0"/>
              <a:t>Navigate</a:t>
            </a:r>
          </a:p>
          <a:p>
            <a:pPr algn="ctr"/>
            <a:r>
              <a:rPr lang="en-US" sz="1200" dirty="0"/>
              <a:t>To Object Position using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3CE05A5-4F9E-22FE-36C7-5F9BBC6D4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545" y="5180497"/>
            <a:ext cx="843282" cy="84328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6AA0421-6425-A29D-887A-A6923CA70093}"/>
              </a:ext>
            </a:extLst>
          </p:cNvPr>
          <p:cNvSpPr txBox="1"/>
          <p:nvPr/>
        </p:nvSpPr>
        <p:spPr>
          <a:xfrm>
            <a:off x="6975431" y="4999651"/>
            <a:ext cx="549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LiDAR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EFC178-3C9F-6243-2B98-4FEFC3EA61AC}"/>
              </a:ext>
            </a:extLst>
          </p:cNvPr>
          <p:cNvSpPr txBox="1"/>
          <p:nvPr/>
        </p:nvSpPr>
        <p:spPr>
          <a:xfrm>
            <a:off x="667210" y="880082"/>
            <a:ext cx="4648911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Olfaction: E-nose chemical reading to potential odor source object identification using </a:t>
            </a:r>
            <a:r>
              <a:rPr lang="en-US" dirty="0" err="1"/>
              <a:t>Flavornet</a:t>
            </a:r>
            <a:r>
              <a:rPr lang="en-US" dirty="0"/>
              <a:t> DB and LLM reasoning.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Vision: Building a semantic 3D graph representation using RGB-D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Localization: Object query in 3D scene graph. Using object position for direct localization.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GADEN-VGR </a:t>
            </a:r>
            <a:r>
              <a:rPr lang="en-US" dirty="0"/>
              <a:t>simulation environment for vision-olfaction.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Real-world for semantic olfaction.</a:t>
            </a:r>
          </a:p>
        </p:txBody>
      </p:sp>
    </p:spTree>
    <p:extLst>
      <p:ext uri="{BB962C8B-B14F-4D97-AF65-F5344CB8AC3E}">
        <p14:creationId xmlns:p14="http://schemas.microsoft.com/office/powerpoint/2010/main" val="282857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6C837-D8E9-0364-88E2-269EDB67C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FF862ED-255C-DA3E-888E-CB7526232774}"/>
              </a:ext>
            </a:extLst>
          </p:cNvPr>
          <p:cNvSpPr/>
          <p:nvPr/>
        </p:nvSpPr>
        <p:spPr>
          <a:xfrm>
            <a:off x="2907104" y="1752418"/>
            <a:ext cx="1904449" cy="2571932"/>
          </a:xfrm>
          <a:prstGeom prst="roundRect">
            <a:avLst>
              <a:gd name="adj" fmla="val 575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7488991-872B-99BC-E481-0BE35B0847E0}"/>
              </a:ext>
            </a:extLst>
          </p:cNvPr>
          <p:cNvSpPr/>
          <p:nvPr/>
        </p:nvSpPr>
        <p:spPr>
          <a:xfrm>
            <a:off x="2928073" y="1824944"/>
            <a:ext cx="1855492" cy="1821123"/>
          </a:xfrm>
          <a:prstGeom prst="roundRect">
            <a:avLst>
              <a:gd name="adj" fmla="val 376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42A2B43-B81A-1FBF-20C7-AE6246D95746}"/>
              </a:ext>
            </a:extLst>
          </p:cNvPr>
          <p:cNvSpPr/>
          <p:nvPr/>
        </p:nvSpPr>
        <p:spPr>
          <a:xfrm>
            <a:off x="2928073" y="1825800"/>
            <a:ext cx="1855492" cy="1390894"/>
          </a:xfrm>
          <a:prstGeom prst="roundRect">
            <a:avLst>
              <a:gd name="adj" fmla="val 37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F1BBDC-2887-4738-CFFE-1318DE90F536}"/>
              </a:ext>
            </a:extLst>
          </p:cNvPr>
          <p:cNvSpPr/>
          <p:nvPr/>
        </p:nvSpPr>
        <p:spPr>
          <a:xfrm>
            <a:off x="5169796" y="2999880"/>
            <a:ext cx="2300984" cy="7232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E415AD-71B4-2DB8-5989-9C4920CBB86D}"/>
              </a:ext>
            </a:extLst>
          </p:cNvPr>
          <p:cNvSpPr/>
          <p:nvPr/>
        </p:nvSpPr>
        <p:spPr>
          <a:xfrm>
            <a:off x="5227049" y="3245173"/>
            <a:ext cx="638312" cy="3870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Vision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710DD-D6B4-E98F-F0BD-36F6F69CB02D}"/>
              </a:ext>
            </a:extLst>
          </p:cNvPr>
          <p:cNvSpPr/>
          <p:nvPr/>
        </p:nvSpPr>
        <p:spPr>
          <a:xfrm>
            <a:off x="5910550" y="3245173"/>
            <a:ext cx="701857" cy="3870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/>
                </a:solidFill>
              </a:rPr>
              <a:t>Olfaction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4DDF-57EC-2412-A678-A1444EC42AC3}"/>
              </a:ext>
            </a:extLst>
          </p:cNvPr>
          <p:cNvSpPr/>
          <p:nvPr/>
        </p:nvSpPr>
        <p:spPr>
          <a:xfrm>
            <a:off x="6645697" y="3245173"/>
            <a:ext cx="756910" cy="3870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Navigation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A6CE1-15EB-73A8-3C80-6BC7780F50A9}"/>
              </a:ext>
            </a:extLst>
          </p:cNvPr>
          <p:cNvSpPr txBox="1"/>
          <p:nvPr/>
        </p:nvSpPr>
        <p:spPr>
          <a:xfrm>
            <a:off x="5750576" y="2962767"/>
            <a:ext cx="1139424" cy="305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LLM Analysis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FDF2EB-E5C8-AF50-2E89-AB98780CEB00}"/>
              </a:ext>
            </a:extLst>
          </p:cNvPr>
          <p:cNvSpPr/>
          <p:nvPr/>
        </p:nvSpPr>
        <p:spPr>
          <a:xfrm>
            <a:off x="5290876" y="4121322"/>
            <a:ext cx="2112475" cy="274280"/>
          </a:xfrm>
          <a:prstGeom prst="roundRect">
            <a:avLst/>
          </a:prstGeom>
          <a:solidFill>
            <a:srgbClr val="DEEBF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Action Decision </a:t>
            </a:r>
            <a:r>
              <a:rPr lang="en-US" sz="1400" b="1" dirty="0">
                <a:solidFill>
                  <a:schemeClr val="tx1"/>
                </a:solidFill>
              </a:rPr>
              <a:t>Parser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4160C-BA30-0796-D7A9-4F9A53826485}"/>
              </a:ext>
            </a:extLst>
          </p:cNvPr>
          <p:cNvGrpSpPr/>
          <p:nvPr/>
        </p:nvGrpSpPr>
        <p:grpSpPr>
          <a:xfrm>
            <a:off x="5034804" y="1752418"/>
            <a:ext cx="2569306" cy="870303"/>
            <a:chOff x="4587235" y="1747038"/>
            <a:chExt cx="2585192" cy="87568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F91E09E-838A-6DA0-352E-183AB2DD7546}"/>
                </a:ext>
              </a:extLst>
            </p:cNvPr>
            <p:cNvSpPr/>
            <p:nvPr/>
          </p:nvSpPr>
          <p:spPr>
            <a:xfrm>
              <a:off x="4587235" y="1747038"/>
              <a:ext cx="2585192" cy="875684"/>
            </a:xfrm>
            <a:prstGeom prst="roundRect">
              <a:avLst>
                <a:gd name="adj" fmla="val 575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E63D2A-E3C0-36C5-49E6-9220D0354487}"/>
                </a:ext>
              </a:extLst>
            </p:cNvPr>
            <p:cNvSpPr txBox="1"/>
            <p:nvPr/>
          </p:nvSpPr>
          <p:spPr>
            <a:xfrm>
              <a:off x="4999554" y="1749090"/>
              <a:ext cx="1760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Environment Sensing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D783D1-DCFB-0C98-9531-B045F1CA6735}"/>
                </a:ext>
              </a:extLst>
            </p:cNvPr>
            <p:cNvGrpSpPr/>
            <p:nvPr/>
          </p:nvGrpSpPr>
          <p:grpSpPr>
            <a:xfrm>
              <a:off x="4661099" y="2084791"/>
              <a:ext cx="2461141" cy="438178"/>
              <a:chOff x="4670352" y="2084791"/>
              <a:chExt cx="2461141" cy="438178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3EE2322-954A-98B7-F7AD-63D47D3E2596}"/>
                  </a:ext>
                </a:extLst>
              </p:cNvPr>
              <p:cNvSpPr/>
              <p:nvPr/>
            </p:nvSpPr>
            <p:spPr>
              <a:xfrm>
                <a:off x="4670352" y="2100957"/>
                <a:ext cx="742764" cy="4220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accent1">
                        <a:lumMod val="75000"/>
                      </a:schemeClr>
                    </a:solidFill>
                  </a:rPr>
                  <a:t>Vision Sensing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CE48D7D-6E00-3EE9-084C-43EDB8F7EBD8}"/>
                  </a:ext>
                </a:extLst>
              </p:cNvPr>
              <p:cNvSpPr/>
              <p:nvPr/>
            </p:nvSpPr>
            <p:spPr>
              <a:xfrm>
                <a:off x="5488697" y="2098921"/>
                <a:ext cx="742764" cy="422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accent2"/>
                    </a:solidFill>
                  </a:rPr>
                  <a:t>Olfaction Sensing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31D878B-C8CC-1714-924D-BC52E6AF00C5}"/>
                  </a:ext>
                </a:extLst>
              </p:cNvPr>
              <p:cNvSpPr/>
              <p:nvPr/>
            </p:nvSpPr>
            <p:spPr>
              <a:xfrm>
                <a:off x="6318104" y="2084791"/>
                <a:ext cx="813389" cy="4313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accent6">
                        <a:lumMod val="50000"/>
                      </a:schemeClr>
                    </a:solidFill>
                  </a:rPr>
                  <a:t>Navigation Sensing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257A5A-7D5D-CC3E-2F43-65D5DCA4A683}"/>
              </a:ext>
            </a:extLst>
          </p:cNvPr>
          <p:cNvGrpSpPr/>
          <p:nvPr/>
        </p:nvGrpSpPr>
        <p:grpSpPr>
          <a:xfrm rot="5400000">
            <a:off x="3484679" y="3409027"/>
            <a:ext cx="369066" cy="1046792"/>
            <a:chOff x="3490391" y="1713190"/>
            <a:chExt cx="371348" cy="105326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3C478BF-58E6-7FB5-EED1-67147C409C34}"/>
                </a:ext>
              </a:extLst>
            </p:cNvPr>
            <p:cNvSpPr txBox="1"/>
            <p:nvPr/>
          </p:nvSpPr>
          <p:spPr>
            <a:xfrm rot="16200000">
              <a:off x="3524556" y="2479354"/>
              <a:ext cx="343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Act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27E6E3-C9F8-020B-F29C-2D6630B50C2F}"/>
                </a:ext>
              </a:extLst>
            </p:cNvPr>
            <p:cNvSpPr txBox="1"/>
            <p:nvPr/>
          </p:nvSpPr>
          <p:spPr>
            <a:xfrm rot="16200000">
              <a:off x="3463726" y="1830287"/>
              <a:ext cx="466453" cy="232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Sense</a:t>
              </a:r>
            </a:p>
          </p:txBody>
        </p:sp>
        <p:sp>
          <p:nvSpPr>
            <p:cNvPr id="31" name="Arrow: Curved Down 30">
              <a:extLst>
                <a:ext uri="{FF2B5EF4-FFF2-40B4-BE49-F238E27FC236}">
                  <a16:creationId xmlns:a16="http://schemas.microsoft.com/office/drawing/2014/main" id="{1962DF60-423D-8726-D864-50F316D4DCCF}"/>
                </a:ext>
              </a:extLst>
            </p:cNvPr>
            <p:cNvSpPr/>
            <p:nvPr/>
          </p:nvSpPr>
          <p:spPr>
            <a:xfrm>
              <a:off x="3502208" y="2142284"/>
              <a:ext cx="359531" cy="136725"/>
            </a:xfrm>
            <a:prstGeom prst="curvedDown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Arrow: Curved Down 32">
              <a:extLst>
                <a:ext uri="{FF2B5EF4-FFF2-40B4-BE49-F238E27FC236}">
                  <a16:creationId xmlns:a16="http://schemas.microsoft.com/office/drawing/2014/main" id="{70A0204B-D852-E99B-11AB-4D69F7EB25A2}"/>
                </a:ext>
              </a:extLst>
            </p:cNvPr>
            <p:cNvSpPr/>
            <p:nvPr/>
          </p:nvSpPr>
          <p:spPr>
            <a:xfrm rot="10800000">
              <a:off x="3490391" y="2359548"/>
              <a:ext cx="359531" cy="136725"/>
            </a:xfrm>
            <a:prstGeom prst="curvedDown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A5FDF8A-FFB3-70DA-B465-7653D91F78D6}"/>
              </a:ext>
            </a:extLst>
          </p:cNvPr>
          <p:cNvSpPr txBox="1"/>
          <p:nvPr/>
        </p:nvSpPr>
        <p:spPr>
          <a:xfrm>
            <a:off x="2992099" y="1765886"/>
            <a:ext cx="1761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AI2Thor Environment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567DE08-5974-DE7E-870B-D893F3318071}"/>
              </a:ext>
            </a:extLst>
          </p:cNvPr>
          <p:cNvCxnSpPr>
            <a:cxnSpLocks/>
            <a:stCxn id="49" idx="3"/>
            <a:endCxn id="19" idx="1"/>
          </p:cNvCxnSpPr>
          <p:nvPr/>
        </p:nvCxnSpPr>
        <p:spPr>
          <a:xfrm flipV="1">
            <a:off x="4635822" y="2187570"/>
            <a:ext cx="398982" cy="1740383"/>
          </a:xfrm>
          <a:prstGeom prst="bentConnector3">
            <a:avLst>
              <a:gd name="adj1" fmla="val 679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28032D6-5A52-7ADA-D876-A8B4B1F12D4D}"/>
              </a:ext>
            </a:extLst>
          </p:cNvPr>
          <p:cNvSpPr/>
          <p:nvPr/>
        </p:nvSpPr>
        <p:spPr>
          <a:xfrm>
            <a:off x="5643124" y="2580621"/>
            <a:ext cx="1359540" cy="452130"/>
          </a:xfrm>
          <a:prstGeom prst="downArrow">
            <a:avLst>
              <a:gd name="adj1" fmla="val 69467"/>
              <a:gd name="adj2" fmla="val 33250"/>
            </a:avLst>
          </a:prstGeom>
          <a:solidFill>
            <a:srgbClr val="DEEBF7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Multimodal Prompt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FAEB276-619F-E88A-C84C-AEB39391B2CE}"/>
              </a:ext>
            </a:extLst>
          </p:cNvPr>
          <p:cNvSpPr/>
          <p:nvPr/>
        </p:nvSpPr>
        <p:spPr>
          <a:xfrm>
            <a:off x="5643124" y="3684261"/>
            <a:ext cx="1359540" cy="452130"/>
          </a:xfrm>
          <a:prstGeom prst="downArrow">
            <a:avLst>
              <a:gd name="adj1" fmla="val 69467"/>
              <a:gd name="adj2" fmla="val 33250"/>
            </a:avLst>
          </a:prstGeom>
          <a:solidFill>
            <a:srgbClr val="FFF2C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Reasoning Output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95EF916-2D14-54D9-9AD1-4A86D9CC7A70}"/>
              </a:ext>
            </a:extLst>
          </p:cNvPr>
          <p:cNvCxnSpPr>
            <a:cxnSpLocks/>
            <a:stCxn id="15" idx="1"/>
            <a:endCxn id="49" idx="2"/>
          </p:cNvCxnSpPr>
          <p:nvPr/>
        </p:nvCxnSpPr>
        <p:spPr>
          <a:xfrm rot="10800000">
            <a:off x="4415854" y="4147922"/>
            <a:ext cx="875023" cy="1105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Robot with solid fill">
            <a:extLst>
              <a:ext uri="{FF2B5EF4-FFF2-40B4-BE49-F238E27FC236}">
                <a16:creationId xmlns:a16="http://schemas.microsoft.com/office/drawing/2014/main" id="{44F6D29A-E64B-D207-6A9E-A1D530FF3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5884" y="3707984"/>
            <a:ext cx="439938" cy="43993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21D4F129-9049-784B-EA5B-FC3820C46CDF}"/>
              </a:ext>
            </a:extLst>
          </p:cNvPr>
          <p:cNvGrpSpPr/>
          <p:nvPr/>
        </p:nvGrpSpPr>
        <p:grpSpPr>
          <a:xfrm>
            <a:off x="3238499" y="3248696"/>
            <a:ext cx="1212156" cy="370388"/>
            <a:chOff x="1252357" y="2186931"/>
            <a:chExt cx="1212156" cy="37038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EF51B69-48E9-D592-252E-411355B834DD}"/>
                </a:ext>
              </a:extLst>
            </p:cNvPr>
            <p:cNvGrpSpPr/>
            <p:nvPr/>
          </p:nvGrpSpPr>
          <p:grpSpPr>
            <a:xfrm>
              <a:off x="1298505" y="2218765"/>
              <a:ext cx="1166008" cy="338554"/>
              <a:chOff x="1714059" y="3718541"/>
              <a:chExt cx="1166008" cy="338554"/>
            </a:xfrm>
          </p:grpSpPr>
          <p:pic>
            <p:nvPicPr>
              <p:cNvPr id="3" name="Picture 6" descr="Nose - Download free icons">
                <a:extLst>
                  <a:ext uri="{FF2B5EF4-FFF2-40B4-BE49-F238E27FC236}">
                    <a16:creationId xmlns:a16="http://schemas.microsoft.com/office/drawing/2014/main" id="{06603962-7332-F36F-6968-3A318D1845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059" y="3721721"/>
                <a:ext cx="274320" cy="274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C21D6E-7899-2B0F-AF1D-C58066CD19E2}"/>
                  </a:ext>
                </a:extLst>
              </p:cNvPr>
              <p:cNvSpPr txBox="1"/>
              <p:nvPr/>
            </p:nvSpPr>
            <p:spPr>
              <a:xfrm>
                <a:off x="1909407" y="3718541"/>
                <a:ext cx="970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Olfaction Sensing</a:t>
                </a:r>
              </a:p>
              <a:p>
                <a:pPr algn="ctr"/>
                <a:r>
                  <a:rPr lang="en-US" sz="800" b="1" dirty="0"/>
                  <a:t>Con</a:t>
                </a:r>
                <a:r>
                  <a:rPr lang="en-US" sz="800" dirty="0"/>
                  <a:t>: 0.9</a:t>
                </a:r>
              </a:p>
            </p:txBody>
          </p:sp>
        </p:grpSp>
        <p:sp>
          <p:nvSpPr>
            <p:cNvPr id="36" name="Background - Sensor">
              <a:extLst>
                <a:ext uri="{FF2B5EF4-FFF2-40B4-BE49-F238E27FC236}">
                  <a16:creationId xmlns:a16="http://schemas.microsoft.com/office/drawing/2014/main" id="{C801027F-0C41-B781-4BAA-67E183372C6F}"/>
                </a:ext>
              </a:extLst>
            </p:cNvPr>
            <p:cNvSpPr/>
            <p:nvPr/>
          </p:nvSpPr>
          <p:spPr>
            <a:xfrm>
              <a:off x="1252357" y="2186931"/>
              <a:ext cx="1157550" cy="358630"/>
            </a:xfrm>
            <a:prstGeom prst="roundRect">
              <a:avLst>
                <a:gd name="adj" fmla="val 844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F7C59DA-B135-8306-7850-1E89914B3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946" y="2353876"/>
            <a:ext cx="822960" cy="822960"/>
          </a:xfrm>
          <a:prstGeom prst="rect">
            <a:avLst/>
          </a:prstGeom>
        </p:spPr>
      </p:pic>
      <p:sp>
        <p:nvSpPr>
          <p:cNvPr id="41" name="Background - Sensor">
            <a:extLst>
              <a:ext uri="{FF2B5EF4-FFF2-40B4-BE49-F238E27FC236}">
                <a16:creationId xmlns:a16="http://schemas.microsoft.com/office/drawing/2014/main" id="{B192C2E1-4E96-732E-AFB1-AFA5F99B4AA5}"/>
              </a:ext>
            </a:extLst>
          </p:cNvPr>
          <p:cNvSpPr/>
          <p:nvPr/>
        </p:nvSpPr>
        <p:spPr>
          <a:xfrm>
            <a:off x="3881672" y="2087131"/>
            <a:ext cx="859508" cy="1094467"/>
          </a:xfrm>
          <a:prstGeom prst="roundRect">
            <a:avLst>
              <a:gd name="adj" fmla="val 345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4CED87-B501-50DB-42BF-64D301D958A1}"/>
              </a:ext>
            </a:extLst>
          </p:cNvPr>
          <p:cNvGrpSpPr/>
          <p:nvPr/>
        </p:nvGrpSpPr>
        <p:grpSpPr>
          <a:xfrm>
            <a:off x="3972182" y="2066660"/>
            <a:ext cx="804092" cy="338554"/>
            <a:chOff x="1798695" y="4376646"/>
            <a:chExt cx="804092" cy="33855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95BDDD-BD06-5C03-2DC5-F68F8A872325}"/>
                </a:ext>
              </a:extLst>
            </p:cNvPr>
            <p:cNvSpPr txBox="1"/>
            <p:nvPr/>
          </p:nvSpPr>
          <p:spPr>
            <a:xfrm>
              <a:off x="1967677" y="4376646"/>
              <a:ext cx="635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Navigation</a:t>
              </a:r>
            </a:p>
            <a:p>
              <a:pPr algn="ctr"/>
              <a:r>
                <a:rPr lang="en-US" sz="800" dirty="0"/>
                <a:t>Sensing</a:t>
              </a:r>
            </a:p>
          </p:txBody>
        </p:sp>
        <p:pic>
          <p:nvPicPr>
            <p:cNvPr id="1026" name="Picture 2" descr="Path icons for free download | Freepik">
              <a:extLst>
                <a:ext uri="{FF2B5EF4-FFF2-40B4-BE49-F238E27FC236}">
                  <a16:creationId xmlns:a16="http://schemas.microsoft.com/office/drawing/2014/main" id="{40189703-F35B-0627-BE3D-217984655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695" y="4444186"/>
              <a:ext cx="208728" cy="20872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DBBF14-8FBA-A3A9-ECA4-C1ACC1A13A9B}"/>
              </a:ext>
            </a:extLst>
          </p:cNvPr>
          <p:cNvGrpSpPr/>
          <p:nvPr/>
        </p:nvGrpSpPr>
        <p:grpSpPr>
          <a:xfrm>
            <a:off x="2966479" y="2044266"/>
            <a:ext cx="874904" cy="1137331"/>
            <a:chOff x="1261317" y="2104826"/>
            <a:chExt cx="874904" cy="11373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F56C26-C83C-C390-3BCB-37BFCEEB6AC0}"/>
                </a:ext>
              </a:extLst>
            </p:cNvPr>
            <p:cNvGrpSpPr/>
            <p:nvPr/>
          </p:nvGrpSpPr>
          <p:grpSpPr>
            <a:xfrm>
              <a:off x="1318862" y="2104826"/>
              <a:ext cx="817359" cy="338554"/>
              <a:chOff x="1683571" y="2155812"/>
              <a:chExt cx="817359" cy="338554"/>
            </a:xfrm>
          </p:grpSpPr>
          <p:pic>
            <p:nvPicPr>
              <p:cNvPr id="9" name="Picture 8" descr="231,200+ Eye Icon Stock Illustrations, Royalty-Free Vector ...">
                <a:extLst>
                  <a:ext uri="{FF2B5EF4-FFF2-40B4-BE49-F238E27FC236}">
                    <a16:creationId xmlns:a16="http://schemas.microsoft.com/office/drawing/2014/main" id="{42666569-70FD-DB0A-BE83-FF457DAABE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571" y="2186178"/>
                <a:ext cx="266123" cy="274320"/>
              </a:xfrm>
              <a:prstGeom prst="rect">
                <a:avLst/>
              </a:prstGeom>
              <a:noFill/>
              <a:ln w="63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245251-160D-E71C-C817-37551468EDF5}"/>
                  </a:ext>
                </a:extLst>
              </p:cNvPr>
              <p:cNvSpPr txBox="1"/>
              <p:nvPr/>
            </p:nvSpPr>
            <p:spPr>
              <a:xfrm>
                <a:off x="1771791" y="2155812"/>
                <a:ext cx="729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Vision Sensing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32D8716-886A-6642-4E8E-30ED35D8E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5234" y="2390481"/>
              <a:ext cx="822960" cy="822960"/>
            </a:xfrm>
            <a:prstGeom prst="rect">
              <a:avLst/>
            </a:prstGeom>
          </p:spPr>
        </p:pic>
        <p:sp>
          <p:nvSpPr>
            <p:cNvPr id="2" name="Background - Sensor">
              <a:extLst>
                <a:ext uri="{FF2B5EF4-FFF2-40B4-BE49-F238E27FC236}">
                  <a16:creationId xmlns:a16="http://schemas.microsoft.com/office/drawing/2014/main" id="{563755C0-37E5-1575-46E6-E97C7F0660C8}"/>
                </a:ext>
              </a:extLst>
            </p:cNvPr>
            <p:cNvSpPr/>
            <p:nvPr/>
          </p:nvSpPr>
          <p:spPr>
            <a:xfrm>
              <a:off x="1261317" y="2160934"/>
              <a:ext cx="850795" cy="1081223"/>
            </a:xfrm>
            <a:prstGeom prst="roundRect">
              <a:avLst>
                <a:gd name="adj" fmla="val 4245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90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46C770-FEF7-93C0-B294-5F05C24E2020}"/>
              </a:ext>
            </a:extLst>
          </p:cNvPr>
          <p:cNvGrpSpPr/>
          <p:nvPr/>
        </p:nvGrpSpPr>
        <p:grpSpPr>
          <a:xfrm>
            <a:off x="1129354" y="1345214"/>
            <a:ext cx="7431430" cy="4826982"/>
            <a:chOff x="3799222" y="3490106"/>
            <a:chExt cx="10635084" cy="42884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041C8FB-FDDE-B903-D5FE-8A39C5DBF8A1}"/>
                </a:ext>
              </a:extLst>
            </p:cNvPr>
            <p:cNvSpPr/>
            <p:nvPr/>
          </p:nvSpPr>
          <p:spPr>
            <a:xfrm>
              <a:off x="3799222" y="3490106"/>
              <a:ext cx="10635084" cy="42884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Sequentially perform the following input analysis to select the best action:</a:t>
              </a:r>
            </a:p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Visual Analysis: do you see an object that is a possible source for {goal}?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If yes, list the most likely object's name.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If yes, and the front is obstacle free, move forward.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Olfactory Analysis: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2"/>
                  </a:solidFill>
                </a:rPr>
                <a:t>If the sensed concentration decreases, turn back.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2"/>
                  </a:solidFill>
                </a:rPr>
                <a:t>If the sensed concentration increases and front is obstacle free, move forward.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2"/>
                  </a:solidFill>
                </a:rPr>
                <a:t>If the sensed concentration stays the same, focus on visual and navigation analysis.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Navigation Analysis: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If the front is blocked, turn to the side that is obstacle free and is more likely to lead you to the possible {goal} related object.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If the last action was to turn (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Action_id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= 2 or 3), and the forward direction is blocked, then Turn Back.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73BD30-3935-F6C0-CAF0-E0E67F54AFD2}"/>
                </a:ext>
              </a:extLst>
            </p:cNvPr>
            <p:cNvSpPr txBox="1"/>
            <p:nvPr/>
          </p:nvSpPr>
          <p:spPr>
            <a:xfrm>
              <a:off x="9816472" y="3509581"/>
              <a:ext cx="4498980" cy="3281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Semantic Analysis Instructions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88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1810A-C78E-468E-7764-E095582D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9AB8158-E7E2-3F1B-72A9-907CFC5AE1C0}"/>
              </a:ext>
            </a:extLst>
          </p:cNvPr>
          <p:cNvSpPr txBox="1"/>
          <p:nvPr/>
        </p:nvSpPr>
        <p:spPr>
          <a:xfrm>
            <a:off x="440436" y="358180"/>
            <a:ext cx="11311128" cy="596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Vision branch: RGBD &gt; environment knowledge.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Object Detection using YOLO.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3D coordinate of the detected objects: using YOLO bounding box coordinate, 90</a:t>
            </a:r>
            <a:r>
              <a:rPr lang="en-US" sz="1600" baseline="30000" dirty="0"/>
              <a:t>th</a:t>
            </a:r>
            <a:r>
              <a:rPr lang="en-US" sz="1600" dirty="0"/>
              <a:t> percentile depth (instead of midpoint), robot position/orientation, camera parameters.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Environment knowledge: storing 3D object points.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Olfaction branch: odor semantic and concentration.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2D odor dispersion model &gt; turbulent concentration.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E-nose chemical mix (VOC, CO, CO2, etc.) &gt; lookup odor semantics.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Fusion - 2 behaviors: exploration and OSL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Exploration: visit unseen parts of the environment to update environment knowledge.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OSL: if odor concentration &gt; threshold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Calculate cosine similarity of the detected odor type to the objects in environment knowledge. Generate a sorted list of object coordinates to visit.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Localize the top object – if odor concentration decreases while moving towards it, localize the second object, and so on.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Source declaration: if the robot reaches within a threshold of the object, while odor detection keeps on rising.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Point-goal navigation while avoiding obstacles: RL or path planning for action selection &gt; low-level controller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20957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484</Words>
  <Application>Microsoft Office PowerPoint</Application>
  <PresentationFormat>Widescreen</PresentationFormat>
  <Paragraphs>67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Sunzid Hassan</dc:creator>
  <cp:lastModifiedBy>Sunzid Hassan</cp:lastModifiedBy>
  <cp:revision>14</cp:revision>
  <dcterms:created xsi:type="dcterms:W3CDTF">2025-01-24T18:31:34Z</dcterms:created>
  <dcterms:modified xsi:type="dcterms:W3CDTF">2025-02-28T21:59:38Z</dcterms:modified>
</cp:coreProperties>
</file>