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8" r:id="rId16"/>
    <p:sldId id="279" r:id="rId17"/>
    <p:sldId id="280" r:id="rId18"/>
    <p:sldId id="269" r:id="rId19"/>
    <p:sldId id="270" r:id="rId20"/>
    <p:sldId id="271" r:id="rId21"/>
    <p:sldId id="272" r:id="rId22"/>
    <p:sldId id="273"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460"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3/27/2022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3/27/2022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3474"/>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9</a:t>
            </a:r>
            <a:br>
              <a:rPr lang="en-US" dirty="0"/>
            </a:br>
            <a:r>
              <a:rPr lang="en-US" dirty="0"/>
              <a:t>Exam 1 Review</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3/25/2022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3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There are two ways this problem could be solved. We can use the </a:t>
                </a:r>
                <a:r>
                  <a:rPr lang="en-US" dirty="0" err="1"/>
                  <a:t>Renkin</a:t>
                </a:r>
                <a:r>
                  <a:rPr lang="en-US" dirty="0"/>
                  <a:t> and Curry empirical equation. But we need to note that the formula only applies to solutes in water at 37</a:t>
                </a:r>
                <a:r>
                  <a:rPr lang="en-US" baseline="30000" dirty="0"/>
                  <a:t>o</a:t>
                </a:r>
                <a:r>
                  <a:rPr lang="en-US" dirty="0"/>
                  <a:t>C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=0.76 </m:t>
                    </m:r>
                    <m:r>
                      <a:rPr lang="en-US" b="0" i="1" smtClean="0">
                        <a:latin typeface="Cambria Math" panose="02040503050406030204" pitchFamily="18" charset="0"/>
                        <a:ea typeface="Cambria Math" panose="02040503050406030204" pitchFamily="18" charset="0"/>
                      </a:rPr>
                      <m:t>𝑐𝑃</m:t>
                    </m:r>
                  </m:oMath>
                </a14:m>
                <a:r>
                  <a:rPr lang="en-US" dirty="0"/>
                  <a:t>).</a:t>
                </a:r>
              </a:p>
              <a:p>
                <a:pPr marL="0" indent="0">
                  <a:buNone/>
                </a:pPr>
                <a:r>
                  <a:rPr lang="en-US" dirty="0"/>
                  <a:t>We first need to adjust the diffusivity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r>
                        <a:rPr lang="en-US" b="0" i="1" smtClean="0">
                          <a:latin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1</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2</m:t>
                                  </m:r>
                                </m:sub>
                              </m:sSub>
                            </m:den>
                          </m:f>
                        </m:e>
                      </m:d>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2</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1</m:t>
                                  </m:r>
                                </m:sub>
                              </m:sSub>
                            </m:den>
                          </m:f>
                        </m:e>
                      </m:d>
                    </m:oMath>
                  </m:oMathPara>
                </a14:m>
                <a:endParaRPr lang="en-US" b="0" dirty="0">
                  <a:ea typeface="Cambria Math" panose="02040503050406030204" pitchFamily="18" charset="0"/>
                </a:endParaRP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−6</m:t>
                              </m:r>
                            </m:sup>
                          </m:sSup>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𝑐</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𝑚</m:t>
                                  </m:r>
                                </m:e>
                                <m:sup>
                                  <m:r>
                                    <a:rPr lang="en-US" i="1">
                                      <a:latin typeface="Cambria Math" panose="02040503050406030204" pitchFamily="18" charset="0"/>
                                      <a:ea typeface="Cambria Math" panose="02040503050406030204" pitchFamily="18" charset="0"/>
                                    </a:rPr>
                                    <m:t>2</m:t>
                                  </m:r>
                                </m:sup>
                              </m:sSup>
                            </m:num>
                            <m:den>
                              <m:r>
                                <a:rPr lang="en-US" i="1">
                                  <a:latin typeface="Cambria Math" panose="02040503050406030204" pitchFamily="18" charset="0"/>
                                  <a:ea typeface="Cambria Math" panose="02040503050406030204" pitchFamily="18" charset="0"/>
                                </a:rPr>
                                <m:t>𝑠</m:t>
                              </m:r>
                            </m:den>
                          </m:f>
                        </m:e>
                      </m:d>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0.86 </m:t>
                              </m:r>
                              <m:r>
                                <a:rPr lang="en-US" b="0" i="1" smtClean="0">
                                  <a:latin typeface="Cambria Math" panose="02040503050406030204" pitchFamily="18" charset="0"/>
                                  <a:ea typeface="Cambria Math" panose="02040503050406030204" pitchFamily="18" charset="0"/>
                                </a:rPr>
                                <m:t>𝑐𝑃</m:t>
                              </m:r>
                            </m:num>
                            <m:den>
                              <m:r>
                                <a:rPr lang="en-US" b="0" i="1" smtClean="0">
                                  <a:latin typeface="Cambria Math" panose="02040503050406030204" pitchFamily="18" charset="0"/>
                                  <a:ea typeface="Cambria Math" panose="02040503050406030204" pitchFamily="18" charset="0"/>
                                </a:rPr>
                                <m:t>0.76 </m:t>
                              </m:r>
                              <m:r>
                                <a:rPr lang="en-US" b="0" i="1" smtClean="0">
                                  <a:latin typeface="Cambria Math" panose="02040503050406030204" pitchFamily="18" charset="0"/>
                                  <a:ea typeface="Cambria Math" panose="02040503050406030204" pitchFamily="18" charset="0"/>
                                </a:rPr>
                                <m:t>𝑐𝑃</m:t>
                              </m:r>
                            </m:den>
                          </m:f>
                        </m:e>
                      </m:d>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37+273.15</m:t>
                              </m:r>
                            </m:num>
                            <m:den>
                              <m:r>
                                <a:rPr lang="en-US" b="0" i="1" smtClean="0">
                                  <a:latin typeface="Cambria Math" panose="02040503050406030204" pitchFamily="18" charset="0"/>
                                  <a:ea typeface="Cambria Math" panose="02040503050406030204" pitchFamily="18" charset="0"/>
                                </a:rPr>
                                <m:t>25+273.15</m:t>
                              </m:r>
                            </m:den>
                          </m:f>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4</m:t>
                      </m:r>
                      <m:r>
                        <a:rPr lang="en-US" b="0" i="1" smtClean="0">
                          <a:latin typeface="Cambria Math" panose="02040503050406030204" pitchFamily="18" charset="0"/>
                        </a:rPr>
                        <m:t>.708</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−6</m:t>
                          </m:r>
                        </m:sup>
                      </m:sSup>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𝑐</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𝑚</m:t>
                              </m:r>
                            </m:e>
                            <m:sup>
                              <m:r>
                                <a:rPr lang="en-US" i="1">
                                  <a:latin typeface="Cambria Math" panose="02040503050406030204" pitchFamily="18" charset="0"/>
                                  <a:ea typeface="Cambria Math" panose="02040503050406030204" pitchFamily="18" charset="0"/>
                                </a:rPr>
                                <m:t>2</m:t>
                              </m:r>
                            </m:sup>
                          </m:sSup>
                        </m:num>
                        <m:den>
                          <m:r>
                            <a:rPr lang="en-US" i="1">
                              <a:latin typeface="Cambria Math" panose="02040503050406030204" pitchFamily="18" charset="0"/>
                              <a:ea typeface="Cambria Math" panose="02040503050406030204" pitchFamily="18" charset="0"/>
                            </a:rPr>
                            <m:t>𝑠</m:t>
                          </m:r>
                        </m:den>
                      </m:f>
                    </m:oMath>
                  </m:oMathPara>
                </a14:m>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a:p>
        </p:txBody>
      </p:sp>
    </p:spTree>
    <p:extLst>
      <p:ext uri="{BB962C8B-B14F-4D97-AF65-F5344CB8AC3E}">
        <p14:creationId xmlns:p14="http://schemas.microsoft.com/office/powerpoint/2010/main" val="411020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3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Using the </a:t>
                </a:r>
                <a:r>
                  <a:rPr lang="en-US" dirty="0" err="1"/>
                  <a:t>Renkin</a:t>
                </a:r>
                <a:r>
                  <a:rPr lang="en-US" dirty="0"/>
                  <a:t> and Curry empirical equation, we can solve for MW.</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𝑠</m:t>
                              </m:r>
                            </m:den>
                          </m:f>
                        </m:e>
                      </m:d>
                      <m:r>
                        <a:rPr lang="en-US" b="0" i="1" smtClean="0">
                          <a:latin typeface="Cambria Math" panose="02040503050406030204" pitchFamily="18" charset="0"/>
                        </a:rPr>
                        <m:t>=1.013</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𝑀𝑊</m:t>
                              </m:r>
                            </m:e>
                          </m:d>
                        </m:e>
                        <m:sup>
                          <m:r>
                            <a:rPr lang="en-US" b="0" i="1" smtClean="0">
                              <a:latin typeface="Cambria Math" panose="02040503050406030204" pitchFamily="18" charset="0"/>
                              <a:ea typeface="Cambria Math" panose="02040503050406030204" pitchFamily="18" charset="0"/>
                            </a:rPr>
                            <m:t>−0.46</m:t>
                          </m:r>
                        </m:sup>
                      </m:sSup>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0" smtClean="0">
                                          <a:latin typeface="Cambria Math" panose="02040503050406030204" pitchFamily="18" charset="0"/>
                                        </a:rPr>
                                      </m:ctrlPr>
                                    </m:dPr>
                                    <m:e>
                                      <m:r>
                                        <a:rPr lang="en-US" i="1">
                                          <a:latin typeface="Cambria Math" panose="02040503050406030204" pitchFamily="18" charset="0"/>
                                        </a:rPr>
                                        <m:t>4.708</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−6</m:t>
                                          </m:r>
                                        </m:sup>
                                      </m:sSup>
                                    </m:e>
                                  </m:d>
                                </m:num>
                                <m:den>
                                  <m:d>
                                    <m:dPr>
                                      <m:ctrlPr>
                                        <a:rPr lang="en-US" b="0" i="1" smtClean="0">
                                          <a:latin typeface="Cambria Math" panose="02040503050406030204" pitchFamily="18" charset="0"/>
                                        </a:rPr>
                                      </m:ctrlPr>
                                    </m:dPr>
                                    <m:e>
                                      <m:r>
                                        <a:rPr lang="en-US" i="1">
                                          <a:latin typeface="Cambria Math" panose="02040503050406030204" pitchFamily="18" charset="0"/>
                                        </a:rPr>
                                        <m:t>1.013</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−4</m:t>
                                          </m:r>
                                        </m:sup>
                                      </m:sSup>
                                    </m:e>
                                  </m:d>
                                </m:den>
                              </m:f>
                            </m:e>
                          </m:d>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0.46</m:t>
                              </m:r>
                            </m:den>
                          </m:f>
                        </m:sup>
                      </m:sSup>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𝑀𝑊</m:t>
                      </m:r>
                      <m:r>
                        <a:rPr lang="en-US" b="0" i="1" smtClean="0">
                          <a:latin typeface="Cambria Math" panose="02040503050406030204" pitchFamily="18" charset="0"/>
                        </a:rPr>
                        <m:t>=789.5</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𝑚𝑜𝑙</m:t>
                          </m:r>
                        </m:den>
                      </m:f>
                    </m:oMath>
                  </m:oMathPara>
                </a14:m>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11</a:t>
            </a:fld>
            <a:endParaRPr lang="en-US"/>
          </a:p>
        </p:txBody>
      </p:sp>
    </p:spTree>
    <p:extLst>
      <p:ext uri="{BB962C8B-B14F-4D97-AF65-F5344CB8AC3E}">
        <p14:creationId xmlns:p14="http://schemas.microsoft.com/office/powerpoint/2010/main" val="283144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3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We can also use the Stokes-Einstein equation and solve for the solute radius: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𝑅𝑇</m:t>
                          </m:r>
                        </m:num>
                        <m:den>
                          <m:r>
                            <a:rPr lang="en-US" b="0" i="1" smtClean="0">
                              <a:latin typeface="Cambria Math" panose="02040503050406030204" pitchFamily="18" charset="0"/>
                            </a:rPr>
                            <m:t>6</m:t>
                          </m:r>
                          <m:r>
                            <a:rPr lang="en-US" b="0" i="1" smtClean="0">
                              <a:latin typeface="Cambria Math" panose="02040503050406030204" pitchFamily="18" charset="0"/>
                              <a:ea typeface="Cambria Math" panose="02040503050406030204" pitchFamily="18" charset="0"/>
                            </a:rPr>
                            <m:t>𝜋𝜇</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𝑎</m:t>
                              </m:r>
                            </m:sub>
                          </m:sSub>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8</m:t>
                              </m:r>
                              <m:r>
                                <a:rPr lang="en-US" b="0" i="1" smtClean="0">
                                  <a:latin typeface="Cambria Math" panose="02040503050406030204" pitchFamily="18" charset="0"/>
                                </a:rPr>
                                <m:t>.314</m:t>
                              </m:r>
                              <m:f>
                                <m:fPr>
                                  <m:ctrlPr>
                                    <a:rPr lang="en-US" b="0" i="1" smtClean="0">
                                      <a:latin typeface="Cambria Math" panose="02040503050406030204" pitchFamily="18" charset="0"/>
                                    </a:rPr>
                                  </m:ctrlPr>
                                </m:fPr>
                                <m:num>
                                  <m:r>
                                    <a:rPr lang="en-US" b="0" i="1" smtClean="0">
                                      <a:latin typeface="Cambria Math" panose="02040503050406030204" pitchFamily="18" charset="0"/>
                                    </a:rPr>
                                    <m:t>𝐽</m:t>
                                  </m:r>
                                </m:num>
                                <m:den>
                                  <m:r>
                                    <a:rPr lang="en-US" b="0" i="1" smtClean="0">
                                      <a:latin typeface="Cambria Math" panose="02040503050406030204" pitchFamily="18" charset="0"/>
                                    </a:rPr>
                                    <m:t>𝑚𝑜𝑙</m:t>
                                  </m:r>
                                  <m:r>
                                    <a:rPr lang="en-US" b="0" i="1" smtClean="0">
                                      <a:latin typeface="Cambria Math" panose="02040503050406030204" pitchFamily="18" charset="0"/>
                                    </a:rPr>
                                    <m:t> </m:t>
                                  </m:r>
                                  <m:r>
                                    <a:rPr lang="en-US" b="0" i="1" smtClean="0">
                                      <a:latin typeface="Cambria Math" panose="02040503050406030204" pitchFamily="18" charset="0"/>
                                    </a:rPr>
                                    <m:t>𝐾</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25+273.15</m:t>
                              </m:r>
                            </m:e>
                          </m:d>
                          <m:r>
                            <a:rPr lang="en-US" b="0" i="1" smtClean="0">
                              <a:latin typeface="Cambria Math" panose="02040503050406030204" pitchFamily="18" charset="0"/>
                            </a:rPr>
                            <m:t>𝐾</m:t>
                          </m:r>
                        </m:num>
                        <m:den>
                          <m:r>
                            <a:rPr lang="en-US" b="0" i="1" smtClean="0">
                              <a:latin typeface="Cambria Math" panose="02040503050406030204" pitchFamily="18" charset="0"/>
                            </a:rPr>
                            <m:t>6</m:t>
                          </m:r>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0.00086 </m:t>
                              </m:r>
                              <m:r>
                                <a:rPr lang="en-US" b="0" i="1" smtClean="0">
                                  <a:latin typeface="Cambria Math" panose="02040503050406030204" pitchFamily="18" charset="0"/>
                                  <a:ea typeface="Cambria Math" panose="02040503050406030204" pitchFamily="18" charset="0"/>
                                </a:rPr>
                                <m:t>𝑃𝑎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6.023×</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23</m:t>
                                  </m:r>
                                </m:sup>
                              </m:s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𝑚𝑜𝑙</m:t>
                                  </m:r>
                                </m:den>
                              </m:f>
                            </m:e>
                          </m:d>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4</m:t>
                              </m:r>
                              <m:r>
                                <a:rPr lang="en-US"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m:t>
                                  </m:r>
                                </m:sup>
                              </m:sSup>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𝑠</m:t>
                                  </m:r>
                                </m:den>
                              </m:f>
                            </m:e>
                          </m:d>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=0.635 </m:t>
                      </m:r>
                      <m:r>
                        <a:rPr lang="en-US" b="0" i="1" smtClean="0">
                          <a:latin typeface="Cambria Math" panose="02040503050406030204" pitchFamily="18" charset="0"/>
                        </a:rPr>
                        <m:t>𝑛𝑚</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12</a:t>
            </a:fld>
            <a:endParaRPr lang="en-US"/>
          </a:p>
        </p:txBody>
      </p:sp>
    </p:spTree>
    <p:extLst>
      <p:ext uri="{BB962C8B-B14F-4D97-AF65-F5344CB8AC3E}">
        <p14:creationId xmlns:p14="http://schemas.microsoft.com/office/powerpoint/2010/main" val="63913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3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92500" lnSpcReduction="20000"/>
              </a:bodyPr>
              <a:lstStyle/>
              <a:p>
                <a:pPr marL="0" indent="0">
                  <a:buNone/>
                </a:pPr>
                <a:r>
                  <a:rPr lang="en-US" dirty="0"/>
                  <a:t>Assuming the molecule is a sphere with radius a, we can approximate its molecular weight.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d>
                                    <m:dPr>
                                      <m:ctrlPr>
                                        <a:rPr lang="en-US" b="0" i="1" smtClean="0">
                                          <a:latin typeface="Cambria Math" panose="02040503050406030204" pitchFamily="18" charset="0"/>
                                        </a:rPr>
                                      </m:ctrlPr>
                                    </m:dPr>
                                    <m:e>
                                      <m:r>
                                        <a:rPr lang="en-US" b="0" i="1" smtClean="0">
                                          <a:latin typeface="Cambria Math" panose="02040503050406030204" pitchFamily="18" charset="0"/>
                                        </a:rPr>
                                        <m:t>𝑀𝑊</m:t>
                                      </m:r>
                                    </m:e>
                                  </m:d>
                                </m:num>
                                <m:den>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𝜋𝜌</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𝑎</m:t>
                                      </m:r>
                                    </m:sub>
                                  </m:sSub>
                                </m:den>
                              </m:f>
                            </m:e>
                          </m:d>
                        </m:e>
                        <m:sup>
                          <m:r>
                            <a:rPr lang="en-US" b="0" i="1" smtClean="0">
                              <a:latin typeface="Cambria Math" panose="02040503050406030204" pitchFamily="18" charset="0"/>
                            </a:rPr>
                            <m:t>1/3</m:t>
                          </m:r>
                        </m:sup>
                      </m:sSup>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𝑀𝑊</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den>
                      </m:f>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𝜌</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𝑎</m:t>
                          </m:r>
                        </m:sub>
                      </m:sSub>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𝑀𝑊</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den>
                      </m:f>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6.35</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−8</m:t>
                                  </m:r>
                                </m:sup>
                              </m:sSup>
                              <m:r>
                                <a:rPr lang="en-US" b="0" i="1" smtClean="0">
                                  <a:latin typeface="Cambria Math" panose="02040503050406030204" pitchFamily="18" charset="0"/>
                                  <a:ea typeface="Cambria Math" panose="02040503050406030204" pitchFamily="18" charset="0"/>
                                </a:rPr>
                                <m:t>𝑐𝑚</m:t>
                              </m:r>
                            </m:e>
                          </m:d>
                        </m:e>
                        <m:sup>
                          <m:r>
                            <a:rPr lang="en-US" b="0" i="1" smtClean="0">
                              <a:latin typeface="Cambria Math" panose="02040503050406030204" pitchFamily="18" charset="0"/>
                              <a:ea typeface="Cambria Math" panose="02040503050406030204" pitchFamily="18" charset="0"/>
                            </a:rPr>
                            <m:t>3</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𝑔</m:t>
                              </m:r>
                            </m:num>
                            <m:den>
                              <m:r>
                                <a:rPr lang="en-US" b="0" i="1" smtClean="0">
                                  <a:latin typeface="Cambria Math" panose="02040503050406030204" pitchFamily="18" charset="0"/>
                                  <a:ea typeface="Cambria Math" panose="02040503050406030204" pitchFamily="18" charset="0"/>
                                </a:rPr>
                                <m:t>𝑐</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den>
                          </m:f>
                        </m:e>
                      </m:d>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6.023×</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23</m:t>
                              </m:r>
                            </m:sup>
                          </m:sSup>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𝑚𝑜𝑙</m:t>
                              </m:r>
                            </m:den>
                          </m:f>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𝑀𝑊</m:t>
                      </m:r>
                      <m:r>
                        <a:rPr lang="en-US" b="0" i="1" smtClean="0">
                          <a:latin typeface="Cambria Math" panose="02040503050406030204" pitchFamily="18" charset="0"/>
                        </a:rPr>
                        <m:t>=645.1</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𝑚𝑜𝑙</m:t>
                          </m:r>
                        </m:den>
                      </m:f>
                    </m:oMath>
                  </m:oMathPara>
                </a14:m>
                <a:endParaRPr lang="en-US" dirty="0"/>
              </a:p>
              <a:p>
                <a:pPr marL="0" indent="0">
                  <a:buNone/>
                </a:pPr>
                <a:r>
                  <a:rPr lang="en-US" dirty="0"/>
                  <a:t>The two values are a little different; the larger the molecule the more the two methods deviate.</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993" t="-2753" b="-275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a:p>
        </p:txBody>
      </p:sp>
    </p:spTree>
    <p:extLst>
      <p:ext uri="{BB962C8B-B14F-4D97-AF65-F5344CB8AC3E}">
        <p14:creationId xmlns:p14="http://schemas.microsoft.com/office/powerpoint/2010/main" val="302766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4</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A hollow fiber membrane separator with a nominal molecular weight cutoff of 100 </a:t>
            </a:r>
            <a:r>
              <a:rPr lang="en-US" dirty="0" err="1"/>
              <a:t>kDa</a:t>
            </a:r>
            <a:r>
              <a:rPr lang="en-US" dirty="0"/>
              <a:t> is fed a solution of proteins at a rate of 250 mL/min. The composition of the protein solution is protein A (4 g/L; MW = 20,000), protein B (7 g/L; MW = 150,000), and protein C (6 g/L; MW = 300,000). The filtrate flow rate is found to be 116.2 mL/min and the flow rate of retentate is found to be 133.8 mL/min. The concentration in protein A in the retentate is found to be 5.84 g/L. What is the concentration of A in the filtrate? What are the concentrations of B and C in the retentate?</a:t>
            </a:r>
          </a:p>
          <a:p>
            <a:pPr marL="0" indent="0">
              <a:buNone/>
            </a:pP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a:p>
        </p:txBody>
      </p:sp>
    </p:spTree>
    <p:extLst>
      <p:ext uri="{BB962C8B-B14F-4D97-AF65-F5344CB8AC3E}">
        <p14:creationId xmlns:p14="http://schemas.microsoft.com/office/powerpoint/2010/main" val="240533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4 Solution </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It might help to draw a picture to organize your thoughts.</a:t>
            </a:r>
          </a:p>
          <a:p>
            <a:pPr marL="0" indent="0">
              <a:buNone/>
            </a:pPr>
            <a:endParaRPr lang="en-US" dirty="0"/>
          </a:p>
          <a:p>
            <a:pPr marL="0" indent="0">
              <a:buNone/>
            </a:pP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15</a:t>
            </a:fld>
            <a:endParaRPr lang="en-US"/>
          </a:p>
        </p:txBody>
      </p:sp>
      <p:sp>
        <p:nvSpPr>
          <p:cNvPr id="5" name="Rectangle 4">
            <a:extLst>
              <a:ext uri="{FF2B5EF4-FFF2-40B4-BE49-F238E27FC236}">
                <a16:creationId xmlns:a16="http://schemas.microsoft.com/office/drawing/2014/main" id="{D4B49E76-2747-41CF-A2CF-3E0E00C24E08}"/>
              </a:ext>
            </a:extLst>
          </p:cNvPr>
          <p:cNvSpPr/>
          <p:nvPr/>
        </p:nvSpPr>
        <p:spPr>
          <a:xfrm>
            <a:off x="3120961" y="2714609"/>
            <a:ext cx="4135772" cy="2273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Separator</a:t>
            </a:r>
            <a:endParaRPr lang="en-US" dirty="0">
              <a:solidFill>
                <a:schemeClr val="tx1"/>
              </a:solidFill>
            </a:endParaRPr>
          </a:p>
        </p:txBody>
      </p:sp>
      <p:cxnSp>
        <p:nvCxnSpPr>
          <p:cNvPr id="7" name="Straight Arrow Connector 6">
            <a:extLst>
              <a:ext uri="{FF2B5EF4-FFF2-40B4-BE49-F238E27FC236}">
                <a16:creationId xmlns:a16="http://schemas.microsoft.com/office/drawing/2014/main" id="{940C8A10-CADF-4F57-BE3C-B61FB47D707D}"/>
              </a:ext>
            </a:extLst>
          </p:cNvPr>
          <p:cNvCxnSpPr/>
          <p:nvPr/>
        </p:nvCxnSpPr>
        <p:spPr>
          <a:xfrm>
            <a:off x="1629482" y="3117281"/>
            <a:ext cx="1220756" cy="0"/>
          </a:xfrm>
          <a:prstGeom prst="straightConnector1">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D3DE9-9527-4A0C-90BD-EEAF0672A432}"/>
              </a:ext>
            </a:extLst>
          </p:cNvPr>
          <p:cNvCxnSpPr/>
          <p:nvPr/>
        </p:nvCxnSpPr>
        <p:spPr>
          <a:xfrm>
            <a:off x="6721151" y="1906556"/>
            <a:ext cx="1220756" cy="0"/>
          </a:xfrm>
          <a:prstGeom prst="straightConnector1">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18BF6EC-96AB-49D5-95F2-17125AE0CA44}"/>
              </a:ext>
            </a:extLst>
          </p:cNvPr>
          <p:cNvCxnSpPr/>
          <p:nvPr/>
        </p:nvCxnSpPr>
        <p:spPr>
          <a:xfrm>
            <a:off x="6721151" y="5772543"/>
            <a:ext cx="1220756" cy="0"/>
          </a:xfrm>
          <a:prstGeom prst="straightConnector1">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90859C4-43A5-4C29-8C5C-460BF25CAE81}"/>
              </a:ext>
            </a:extLst>
          </p:cNvPr>
          <p:cNvCxnSpPr/>
          <p:nvPr/>
        </p:nvCxnSpPr>
        <p:spPr>
          <a:xfrm>
            <a:off x="6721151" y="1906556"/>
            <a:ext cx="0" cy="808053"/>
          </a:xfrm>
          <a:prstGeom prst="line">
            <a:avLst/>
          </a:prstGeom>
          <a:ln w="698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A7F98A-72CD-480C-A22A-82D673FFBA13}"/>
              </a:ext>
            </a:extLst>
          </p:cNvPr>
          <p:cNvCxnSpPr/>
          <p:nvPr/>
        </p:nvCxnSpPr>
        <p:spPr>
          <a:xfrm>
            <a:off x="6690049" y="4988026"/>
            <a:ext cx="0" cy="808053"/>
          </a:xfrm>
          <a:prstGeom prst="line">
            <a:avLst/>
          </a:prstGeom>
          <a:ln w="698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59B2F5C-784B-4B61-B39A-710C4386AD9D}"/>
                  </a:ext>
                </a:extLst>
              </p:cNvPr>
              <p:cNvSpPr txBox="1"/>
              <p:nvPr/>
            </p:nvSpPr>
            <p:spPr>
              <a:xfrm>
                <a:off x="318780" y="2985064"/>
                <a:ext cx="1921080" cy="1995867"/>
              </a:xfrm>
              <a:prstGeom prst="rect">
                <a:avLst/>
              </a:prstGeom>
              <a:noFill/>
            </p:spPr>
            <p:txBody>
              <a:bodyPr wrap="square" rtlCol="0">
                <a:spAutoFit/>
              </a:bodyPr>
              <a:lstStyle/>
              <a:p>
                <a:r>
                  <a:rPr lang="en-US" dirty="0"/>
                  <a:t>In-feed</a:t>
                </a: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r>
                        <a:rPr lang="en-US" b="0" i="1" smtClean="0">
                          <a:latin typeface="Cambria Math" panose="02040503050406030204" pitchFamily="18" charset="0"/>
                        </a:rPr>
                        <m:t>=250</m:t>
                      </m:r>
                      <m:f>
                        <m:fPr>
                          <m:ctrlPr>
                            <a:rPr lang="en-US" b="0" i="1" smtClean="0">
                              <a:latin typeface="Cambria Math" panose="02040503050406030204" pitchFamily="18" charset="0"/>
                            </a:rPr>
                          </m:ctrlPr>
                        </m:fPr>
                        <m:num>
                          <m:r>
                            <a:rPr lang="en-US" b="0" i="1" smtClean="0">
                              <a:latin typeface="Cambria Math" panose="02040503050406030204" pitchFamily="18" charset="0"/>
                            </a:rPr>
                            <m:t>𝑚𝐿</m:t>
                          </m:r>
                        </m:num>
                        <m:den>
                          <m:r>
                            <a:rPr lang="en-US" b="0" i="1" smtClean="0">
                              <a:latin typeface="Cambria Math" panose="02040503050406030204" pitchFamily="18" charset="0"/>
                            </a:rPr>
                            <m:t>𝑚𝑖𝑛</m:t>
                          </m:r>
                        </m:den>
                      </m:f>
                    </m:oMath>
                  </m:oMathPara>
                </a14:m>
                <a:endParaRPr lang="en-US" dirty="0"/>
              </a:p>
              <a:p>
                <a:endParaRPr lang="en-US"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=4 </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𝐿</m:t>
                      </m:r>
                    </m:oMath>
                  </m:oMathPara>
                </a14:m>
                <a:endParaRPr lang="en-US"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sub>
                      </m:sSub>
                      <m:r>
                        <a:rPr lang="en-US" b="0" i="1" smtClean="0">
                          <a:latin typeface="Cambria Math" panose="02040503050406030204" pitchFamily="18" charset="0"/>
                        </a:rPr>
                        <m:t>=7 </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𝐿</m:t>
                      </m:r>
                    </m:oMath>
                  </m:oMathPara>
                </a14:m>
                <a:endParaRPr lang="en-US"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=6 </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𝐿</m:t>
                      </m:r>
                    </m:oMath>
                  </m:oMathPara>
                </a14:m>
                <a:endParaRPr lang="en-US" dirty="0"/>
              </a:p>
            </p:txBody>
          </p:sp>
        </mc:Choice>
        <mc:Fallback>
          <p:sp>
            <p:nvSpPr>
              <p:cNvPr id="13" name="TextBox 12">
                <a:extLst>
                  <a:ext uri="{FF2B5EF4-FFF2-40B4-BE49-F238E27FC236}">
                    <a16:creationId xmlns:a16="http://schemas.microsoft.com/office/drawing/2014/main" id="{459B2F5C-784B-4B61-B39A-710C4386AD9D}"/>
                  </a:ext>
                </a:extLst>
              </p:cNvPr>
              <p:cNvSpPr txBox="1">
                <a:spLocks noRot="1" noChangeAspect="1" noMove="1" noResize="1" noEditPoints="1" noAdjustHandles="1" noChangeArrowheads="1" noChangeShapeType="1" noTextEdit="1"/>
              </p:cNvSpPr>
              <p:nvPr/>
            </p:nvSpPr>
            <p:spPr>
              <a:xfrm>
                <a:off x="318780" y="2985064"/>
                <a:ext cx="1921080" cy="1995867"/>
              </a:xfrm>
              <a:prstGeom prst="rect">
                <a:avLst/>
              </a:prstGeom>
              <a:blipFill>
                <a:blip r:embed="rId2"/>
                <a:stretch>
                  <a:fillRect l="-2540" t="-1835" b="-15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BFA5E6C-2494-42DE-B662-11124111FC4D}"/>
                  </a:ext>
                </a:extLst>
              </p:cNvPr>
              <p:cNvSpPr txBox="1"/>
              <p:nvPr/>
            </p:nvSpPr>
            <p:spPr>
              <a:xfrm>
                <a:off x="7813110" y="1379291"/>
                <a:ext cx="1921080" cy="2062616"/>
              </a:xfrm>
              <a:prstGeom prst="rect">
                <a:avLst/>
              </a:prstGeom>
              <a:noFill/>
            </p:spPr>
            <p:txBody>
              <a:bodyPr wrap="square" rtlCol="0">
                <a:spAutoFit/>
              </a:bodyPr>
              <a:lstStyle/>
              <a:p>
                <a:r>
                  <a:rPr lang="en-US" dirty="0"/>
                  <a:t>Filtrate</a:t>
                </a: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𝑓</m:t>
                          </m:r>
                        </m:sub>
                      </m:sSub>
                      <m:r>
                        <a:rPr lang="en-US" b="0" i="1" smtClean="0">
                          <a:latin typeface="Cambria Math" panose="02040503050406030204" pitchFamily="18" charset="0"/>
                        </a:rPr>
                        <m:t>=116.2</m:t>
                      </m:r>
                      <m:f>
                        <m:fPr>
                          <m:ctrlPr>
                            <a:rPr lang="en-US" b="0" i="1" smtClean="0">
                              <a:latin typeface="Cambria Math" panose="02040503050406030204" pitchFamily="18" charset="0"/>
                            </a:rPr>
                          </m:ctrlPr>
                        </m:fPr>
                        <m:num>
                          <m:r>
                            <a:rPr lang="en-US" b="0" i="1" smtClean="0">
                              <a:latin typeface="Cambria Math" panose="02040503050406030204" pitchFamily="18" charset="0"/>
                            </a:rPr>
                            <m:t>𝑚𝐿</m:t>
                          </m:r>
                        </m:num>
                        <m:den>
                          <m:r>
                            <a:rPr lang="en-US" b="0" i="1" smtClean="0">
                              <a:latin typeface="Cambria Math" panose="02040503050406030204" pitchFamily="18" charset="0"/>
                            </a:rPr>
                            <m:t>𝑚𝑖𝑛</m:t>
                          </m:r>
                        </m:den>
                      </m:f>
                    </m:oMath>
                  </m:oMathPara>
                </a14:m>
                <a:endParaRPr lang="en-US" dirty="0"/>
              </a:p>
              <a:p>
                <a:endParaRPr lang="en-US"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𝑓</m:t>
                          </m:r>
                        </m:sub>
                      </m:sSub>
                      <m:r>
                        <a:rPr lang="en-US" b="0" i="1" smtClean="0">
                          <a:latin typeface="Cambria Math" panose="02040503050406030204" pitchFamily="18" charset="0"/>
                        </a:rPr>
                        <m:t>=?</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𝑓</m:t>
                          </m:r>
                        </m:sub>
                      </m:sSub>
                      <m:r>
                        <a:rPr lang="en-US" b="0" i="1" smtClean="0">
                          <a:latin typeface="Cambria Math" panose="02040503050406030204" pitchFamily="18" charset="0"/>
                        </a:rPr>
                        <m:t>=0</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𝑓</m:t>
                          </m:r>
                        </m:sub>
                      </m:sSub>
                      <m:r>
                        <a:rPr lang="en-US" b="0" i="1" smtClean="0">
                          <a:latin typeface="Cambria Math" panose="02040503050406030204" pitchFamily="18" charset="0"/>
                        </a:rPr>
                        <m:t>=0</m:t>
                      </m:r>
                    </m:oMath>
                  </m:oMathPara>
                </a14:m>
                <a:endParaRPr lang="en-US" dirty="0"/>
              </a:p>
            </p:txBody>
          </p:sp>
        </mc:Choice>
        <mc:Fallback>
          <p:sp>
            <p:nvSpPr>
              <p:cNvPr id="14" name="TextBox 13">
                <a:extLst>
                  <a:ext uri="{FF2B5EF4-FFF2-40B4-BE49-F238E27FC236}">
                    <a16:creationId xmlns:a16="http://schemas.microsoft.com/office/drawing/2014/main" id="{BBFA5E6C-2494-42DE-B662-11124111FC4D}"/>
                  </a:ext>
                </a:extLst>
              </p:cNvPr>
              <p:cNvSpPr txBox="1">
                <a:spLocks noRot="1" noChangeAspect="1" noMove="1" noResize="1" noEditPoints="1" noAdjustHandles="1" noChangeArrowheads="1" noChangeShapeType="1" noTextEdit="1"/>
              </p:cNvSpPr>
              <p:nvPr/>
            </p:nvSpPr>
            <p:spPr>
              <a:xfrm>
                <a:off x="7813110" y="1379291"/>
                <a:ext cx="1921080" cy="2062616"/>
              </a:xfrm>
              <a:prstGeom prst="rect">
                <a:avLst/>
              </a:prstGeom>
              <a:blipFill>
                <a:blip r:embed="rId3"/>
                <a:stretch>
                  <a:fillRect l="-2857" t="-1475" b="-8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86013B1-E017-4BB9-AFAA-E3C2384CEF31}"/>
                  </a:ext>
                </a:extLst>
              </p:cNvPr>
              <p:cNvSpPr txBox="1"/>
              <p:nvPr/>
            </p:nvSpPr>
            <p:spPr>
              <a:xfrm>
                <a:off x="7941907" y="4394118"/>
                <a:ext cx="1921080" cy="1995867"/>
              </a:xfrm>
              <a:prstGeom prst="rect">
                <a:avLst/>
              </a:prstGeom>
              <a:noFill/>
            </p:spPr>
            <p:txBody>
              <a:bodyPr wrap="square" rtlCol="0">
                <a:spAutoFit/>
              </a:bodyPr>
              <a:lstStyle/>
              <a:p>
                <a:r>
                  <a:rPr lang="en-US" dirty="0"/>
                  <a:t>Retentate</a:t>
                </a: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𝑟</m:t>
                          </m:r>
                        </m:sub>
                      </m:sSub>
                      <m:r>
                        <a:rPr lang="en-US" b="0" i="1" smtClean="0">
                          <a:latin typeface="Cambria Math" panose="02040503050406030204" pitchFamily="18" charset="0"/>
                        </a:rPr>
                        <m:t>=133.8</m:t>
                      </m:r>
                      <m:f>
                        <m:fPr>
                          <m:ctrlPr>
                            <a:rPr lang="en-US" b="0" i="1" smtClean="0">
                              <a:latin typeface="Cambria Math" panose="02040503050406030204" pitchFamily="18" charset="0"/>
                            </a:rPr>
                          </m:ctrlPr>
                        </m:fPr>
                        <m:num>
                          <m:r>
                            <a:rPr lang="en-US" b="0" i="1" smtClean="0">
                              <a:latin typeface="Cambria Math" panose="02040503050406030204" pitchFamily="18" charset="0"/>
                            </a:rPr>
                            <m:t>𝑚𝐿</m:t>
                          </m:r>
                        </m:num>
                        <m:den>
                          <m:r>
                            <a:rPr lang="en-US" b="0" i="1" smtClean="0">
                              <a:latin typeface="Cambria Math" panose="02040503050406030204" pitchFamily="18" charset="0"/>
                            </a:rPr>
                            <m:t>𝑚𝑖𝑛</m:t>
                          </m:r>
                        </m:den>
                      </m:f>
                    </m:oMath>
                  </m:oMathPara>
                </a14:m>
                <a:endParaRPr lang="en-US" dirty="0"/>
              </a:p>
              <a:p>
                <a:endParaRPr lang="en-US"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𝑟</m:t>
                          </m:r>
                        </m:sub>
                      </m:sSub>
                      <m:r>
                        <a:rPr lang="en-US" b="0" i="1" smtClean="0">
                          <a:latin typeface="Cambria Math" panose="02040503050406030204" pitchFamily="18" charset="0"/>
                        </a:rPr>
                        <m:t>=5.84 </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𝐿</m:t>
                      </m:r>
                    </m:oMath>
                  </m:oMathPara>
                </a14:m>
                <a:endParaRPr lang="en-US"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𝑟</m:t>
                          </m:r>
                        </m:sub>
                      </m:sSub>
                      <m:r>
                        <a:rPr lang="en-US" b="0" i="1" smtClean="0">
                          <a:latin typeface="Cambria Math" panose="02040503050406030204" pitchFamily="18" charset="0"/>
                        </a:rPr>
                        <m:t>=?</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m:t>
                          </m:r>
                        </m:sub>
                      </m:sSub>
                      <m:r>
                        <a:rPr lang="en-US" b="0" i="1" smtClean="0">
                          <a:latin typeface="Cambria Math" panose="02040503050406030204" pitchFamily="18" charset="0"/>
                        </a:rPr>
                        <m:t>=?</m:t>
                      </m:r>
                    </m:oMath>
                  </m:oMathPara>
                </a14:m>
                <a:endParaRPr lang="en-US" dirty="0"/>
              </a:p>
            </p:txBody>
          </p:sp>
        </mc:Choice>
        <mc:Fallback>
          <p:sp>
            <p:nvSpPr>
              <p:cNvPr id="15" name="TextBox 14">
                <a:extLst>
                  <a:ext uri="{FF2B5EF4-FFF2-40B4-BE49-F238E27FC236}">
                    <a16:creationId xmlns:a16="http://schemas.microsoft.com/office/drawing/2014/main" id="{086013B1-E017-4BB9-AFAA-E3C2384CEF31}"/>
                  </a:ext>
                </a:extLst>
              </p:cNvPr>
              <p:cNvSpPr txBox="1">
                <a:spLocks noRot="1" noChangeAspect="1" noMove="1" noResize="1" noEditPoints="1" noAdjustHandles="1" noChangeArrowheads="1" noChangeShapeType="1" noTextEdit="1"/>
              </p:cNvSpPr>
              <p:nvPr/>
            </p:nvSpPr>
            <p:spPr>
              <a:xfrm>
                <a:off x="7941907" y="4394118"/>
                <a:ext cx="1921080" cy="1995867"/>
              </a:xfrm>
              <a:prstGeom prst="rect">
                <a:avLst/>
              </a:prstGeom>
              <a:blipFill>
                <a:blip r:embed="rId4"/>
                <a:stretch>
                  <a:fillRect l="-2857" t="-1835"/>
                </a:stretch>
              </a:blipFill>
            </p:spPr>
            <p:txBody>
              <a:bodyPr/>
              <a:lstStyle/>
              <a:p>
                <a:r>
                  <a:rPr lang="en-US">
                    <a:noFill/>
                  </a:rPr>
                  <a:t> </a:t>
                </a:r>
              </a:p>
            </p:txBody>
          </p:sp>
        </mc:Fallback>
      </mc:AlternateContent>
    </p:spTree>
    <p:extLst>
      <p:ext uri="{BB962C8B-B14F-4D97-AF65-F5344CB8AC3E}">
        <p14:creationId xmlns:p14="http://schemas.microsoft.com/office/powerpoint/2010/main" val="1440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4 Solution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85000" lnSpcReduction="10000"/>
              </a:bodyPr>
              <a:lstStyle/>
              <a:p>
                <a:pPr marL="0" indent="0">
                  <a:buNone/>
                </a:pPr>
                <a:r>
                  <a:rPr lang="en-US" dirty="0"/>
                  <a:t>We can do a mass balance on protein A.</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𝑓</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𝑟</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𝑟</m:t>
                          </m:r>
                        </m:sub>
                      </m:sSub>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𝑓</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𝑟</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𝑟</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𝑓</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250</m:t>
                              </m:r>
                              <m:f>
                                <m:fPr>
                                  <m:ctrlPr>
                                    <a:rPr lang="en-US" b="0" i="1" smtClean="0">
                                      <a:latin typeface="Cambria Math" panose="02040503050406030204" pitchFamily="18" charset="0"/>
                                    </a:rPr>
                                  </m:ctrlPr>
                                </m:fPr>
                                <m:num>
                                  <m:r>
                                    <a:rPr lang="en-US" b="0" i="1" smtClean="0">
                                      <a:latin typeface="Cambria Math" panose="02040503050406030204" pitchFamily="18" charset="0"/>
                                    </a:rPr>
                                    <m:t>𝑚𝐿</m:t>
                                  </m:r>
                                </m:num>
                                <m:den>
                                  <m:r>
                                    <a:rPr lang="en-US" b="0" i="1" smtClean="0">
                                      <a:latin typeface="Cambria Math" panose="02040503050406030204" pitchFamily="18" charset="0"/>
                                    </a:rPr>
                                    <m:t>𝑚𝑖𝑛</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4</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𝐿</m:t>
                                  </m:r>
                                </m:den>
                              </m:f>
                            </m:e>
                          </m:d>
                          <m:r>
                            <a:rPr lang="en-US" b="0" i="1" smtClean="0">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133.8</m:t>
                              </m:r>
                              <m:f>
                                <m:fPr>
                                  <m:ctrlPr>
                                    <a:rPr lang="en-US" i="1">
                                      <a:latin typeface="Cambria Math" panose="02040503050406030204" pitchFamily="18" charset="0"/>
                                    </a:rPr>
                                  </m:ctrlPr>
                                </m:fPr>
                                <m:num>
                                  <m:r>
                                    <a:rPr lang="en-US" i="1">
                                      <a:latin typeface="Cambria Math" panose="02040503050406030204" pitchFamily="18" charset="0"/>
                                    </a:rPr>
                                    <m:t>𝑚𝐿</m:t>
                                  </m:r>
                                </m:num>
                                <m:den>
                                  <m:r>
                                    <a:rPr lang="en-US" i="1">
                                      <a:latin typeface="Cambria Math" panose="02040503050406030204" pitchFamily="18" charset="0"/>
                                    </a:rPr>
                                    <m:t>𝑚𝑖𝑛</m:t>
                                  </m:r>
                                </m:den>
                              </m:f>
                            </m:e>
                          </m:d>
                          <m:d>
                            <m:dPr>
                              <m:ctrlPr>
                                <a:rPr lang="en-US" i="1">
                                  <a:latin typeface="Cambria Math" panose="02040503050406030204" pitchFamily="18" charset="0"/>
                                </a:rPr>
                              </m:ctrlPr>
                            </m:dPr>
                            <m:e>
                              <m:r>
                                <a:rPr lang="en-US" b="0" i="1" smtClean="0">
                                  <a:latin typeface="Cambria Math" panose="02040503050406030204" pitchFamily="18" charset="0"/>
                                </a:rPr>
                                <m:t>5.84</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𝐿</m:t>
                                  </m:r>
                                </m:den>
                              </m:f>
                            </m:e>
                          </m:d>
                        </m:num>
                        <m:den>
                          <m:d>
                            <m:dPr>
                              <m:ctrlPr>
                                <a:rPr lang="en-US" i="1">
                                  <a:latin typeface="Cambria Math" panose="02040503050406030204" pitchFamily="18" charset="0"/>
                                </a:rPr>
                              </m:ctrlPr>
                            </m:dPr>
                            <m:e>
                              <m:r>
                                <a:rPr lang="en-US" b="0" i="1" smtClean="0">
                                  <a:latin typeface="Cambria Math" panose="02040503050406030204" pitchFamily="18" charset="0"/>
                                </a:rPr>
                                <m:t>116.2</m:t>
                              </m:r>
                              <m:f>
                                <m:fPr>
                                  <m:ctrlPr>
                                    <a:rPr lang="en-US" i="1">
                                      <a:latin typeface="Cambria Math" panose="02040503050406030204" pitchFamily="18" charset="0"/>
                                    </a:rPr>
                                  </m:ctrlPr>
                                </m:fPr>
                                <m:num>
                                  <m:r>
                                    <a:rPr lang="en-US" i="1">
                                      <a:latin typeface="Cambria Math" panose="02040503050406030204" pitchFamily="18" charset="0"/>
                                    </a:rPr>
                                    <m:t>𝑚𝐿</m:t>
                                  </m:r>
                                </m:num>
                                <m:den>
                                  <m:r>
                                    <a:rPr lang="en-US" i="1">
                                      <a:latin typeface="Cambria Math" panose="02040503050406030204" pitchFamily="18" charset="0"/>
                                    </a:rPr>
                                    <m:t>𝑚𝑖𝑛</m:t>
                                  </m:r>
                                </m:den>
                              </m:f>
                            </m:e>
                          </m:d>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𝑓</m:t>
                          </m:r>
                        </m:sub>
                      </m:sSub>
                      <m:r>
                        <a:rPr lang="en-US" b="0" i="1" smtClean="0">
                          <a:latin typeface="Cambria Math" panose="02040503050406030204" pitchFamily="18" charset="0"/>
                        </a:rPr>
                        <m:t>=1.881</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𝐿</m:t>
                          </m:r>
                        </m:den>
                      </m:f>
                    </m:oMath>
                  </m:oMathPara>
                </a14:m>
                <a:endParaRPr lang="en-US" dirty="0"/>
              </a:p>
              <a:p>
                <a:pPr marL="0" indent="0">
                  <a:buNone/>
                </a:pPr>
                <a:r>
                  <a:rPr lang="en-US" dirty="0"/>
                  <a:t>We can write it as a molar concentration too:</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𝐴𝑓</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𝑓</m:t>
                              </m:r>
                            </m:sub>
                          </m:sSub>
                        </m:num>
                        <m:den>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𝐴</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1.881</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𝐿</m:t>
                              </m:r>
                            </m:den>
                          </m:f>
                        </m:num>
                        <m:den>
                          <m:r>
                            <a:rPr lang="en-US" b="0" i="1" smtClean="0">
                              <a:latin typeface="Cambria Math" panose="02040503050406030204" pitchFamily="18" charset="0"/>
                            </a:rPr>
                            <m:t>20,000</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𝑚𝑜𝑙</m:t>
                              </m:r>
                            </m:den>
                          </m:f>
                        </m:den>
                      </m:f>
                    </m:oMath>
                  </m:oMathPara>
                </a14:m>
                <a:endParaRPr lang="en-US" b="0"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𝐴𝑓</m:t>
                          </m:r>
                        </m:sub>
                      </m:sSub>
                      <m:r>
                        <a:rPr lang="en-US" b="0" i="1" smtClean="0">
                          <a:latin typeface="Cambria Math" panose="02040503050406030204" pitchFamily="18" charset="0"/>
                        </a:rPr>
                        <m:t>=</m:t>
                      </m:r>
                      <m:r>
                        <a:rPr lang="en-US" b="0" i="0" smtClean="0">
                          <a:latin typeface="Cambria Math" panose="02040503050406030204" pitchFamily="18" charset="0"/>
                        </a:rPr>
                        <m:t>0.094 </m:t>
                      </m:r>
                      <m:r>
                        <m:rPr>
                          <m:sty m:val="p"/>
                        </m:rPr>
                        <a:rPr lang="en-US" b="0" i="0" smtClean="0">
                          <a:latin typeface="Cambria Math" panose="02040503050406030204" pitchFamily="18" charset="0"/>
                        </a:rPr>
                        <m:t>mM</m:t>
                      </m:r>
                    </m:oMath>
                  </m:oMathPara>
                </a14:m>
                <a:endParaRPr lang="en-US" b="0" dirty="0"/>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827" t="-209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16</a:t>
            </a:fld>
            <a:endParaRPr lang="en-US"/>
          </a:p>
        </p:txBody>
      </p:sp>
    </p:spTree>
    <p:extLst>
      <p:ext uri="{BB962C8B-B14F-4D97-AF65-F5344CB8AC3E}">
        <p14:creationId xmlns:p14="http://schemas.microsoft.com/office/powerpoint/2010/main" val="325699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4 Solution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92500"/>
              </a:bodyPr>
              <a:lstStyle/>
              <a:p>
                <a:pPr marL="0" indent="0">
                  <a:buNone/>
                </a:pPr>
                <a:r>
                  <a:rPr lang="en-US" dirty="0"/>
                  <a:t>We can do mass balances on proteins B and C.</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𝑟</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𝑟</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𝑟</m:t>
                          </m:r>
                        </m:sub>
                      </m:sSub>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𝑟</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𝑟</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250</m:t>
                              </m:r>
                              <m:f>
                                <m:fPr>
                                  <m:ctrlPr>
                                    <a:rPr lang="en-US" b="0" i="1" smtClean="0">
                                      <a:latin typeface="Cambria Math" panose="02040503050406030204" pitchFamily="18" charset="0"/>
                                    </a:rPr>
                                  </m:ctrlPr>
                                </m:fPr>
                                <m:num>
                                  <m:r>
                                    <a:rPr lang="en-US" b="0" i="1" smtClean="0">
                                      <a:latin typeface="Cambria Math" panose="02040503050406030204" pitchFamily="18" charset="0"/>
                                    </a:rPr>
                                    <m:t>𝑚𝐿</m:t>
                                  </m:r>
                                </m:num>
                                <m:den>
                                  <m:r>
                                    <a:rPr lang="en-US" b="0" i="1" smtClean="0">
                                      <a:latin typeface="Cambria Math" panose="02040503050406030204" pitchFamily="18" charset="0"/>
                                    </a:rPr>
                                    <m:t>𝑚𝑖𝑛</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7</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𝐿</m:t>
                                  </m:r>
                                </m:den>
                              </m:f>
                            </m:e>
                          </m:d>
                        </m:num>
                        <m:den>
                          <m:d>
                            <m:dPr>
                              <m:ctrlPr>
                                <a:rPr lang="en-US" i="1">
                                  <a:latin typeface="Cambria Math" panose="02040503050406030204" pitchFamily="18" charset="0"/>
                                </a:rPr>
                              </m:ctrlPr>
                            </m:dPr>
                            <m:e>
                              <m:r>
                                <a:rPr lang="en-US" b="0" i="1" smtClean="0">
                                  <a:latin typeface="Cambria Math" panose="02040503050406030204" pitchFamily="18" charset="0"/>
                                </a:rPr>
                                <m:t>133.8</m:t>
                              </m:r>
                              <m:f>
                                <m:fPr>
                                  <m:ctrlPr>
                                    <a:rPr lang="en-US" i="1">
                                      <a:latin typeface="Cambria Math" panose="02040503050406030204" pitchFamily="18" charset="0"/>
                                    </a:rPr>
                                  </m:ctrlPr>
                                </m:fPr>
                                <m:num>
                                  <m:r>
                                    <a:rPr lang="en-US" i="1">
                                      <a:latin typeface="Cambria Math" panose="02040503050406030204" pitchFamily="18" charset="0"/>
                                    </a:rPr>
                                    <m:t>𝑚𝐿</m:t>
                                  </m:r>
                                </m:num>
                                <m:den>
                                  <m:r>
                                    <a:rPr lang="en-US" i="1">
                                      <a:latin typeface="Cambria Math" panose="02040503050406030204" pitchFamily="18" charset="0"/>
                                    </a:rPr>
                                    <m:t>𝑚𝑖𝑛</m:t>
                                  </m:r>
                                </m:den>
                              </m:f>
                            </m:e>
                          </m:d>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𝑟</m:t>
                          </m:r>
                        </m:sub>
                      </m:sSub>
                      <m:r>
                        <a:rPr lang="en-US" b="0" i="1" smtClean="0">
                          <a:latin typeface="Cambria Math" panose="02040503050406030204" pitchFamily="18" charset="0"/>
                        </a:rPr>
                        <m:t>=13.08</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𝐿</m:t>
                          </m:r>
                        </m:den>
                      </m:f>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m:t>
                          </m:r>
                        </m:sub>
                      </m:sSub>
                      <m:r>
                        <a:rPr lang="en-US" b="0" i="1" smtClean="0">
                          <a:latin typeface="Cambria Math" panose="02040503050406030204" pitchFamily="18" charset="0"/>
                        </a:rPr>
                        <m:t>=11.21</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𝐿</m:t>
                          </m:r>
                        </m:den>
                      </m:f>
                    </m:oMath>
                  </m:oMathPara>
                </a14:m>
                <a:endParaRPr lang="en-US" dirty="0"/>
              </a:p>
              <a:p>
                <a:pPr marL="0" indent="0">
                  <a:buNone/>
                </a:pPr>
                <a:r>
                  <a:rPr lang="en-US" dirty="0"/>
                  <a:t>We can write them as molar concentrations too:</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𝐵𝑟</m:t>
                          </m:r>
                        </m:sub>
                      </m:sSub>
                      <m:r>
                        <a:rPr lang="en-US" b="0" i="1" smtClean="0">
                          <a:latin typeface="Cambria Math" panose="02040503050406030204" pitchFamily="18" charset="0"/>
                        </a:rPr>
                        <m:t>=0.087 </m:t>
                      </m:r>
                      <m:r>
                        <a:rPr lang="en-US" b="0" i="1" smtClean="0">
                          <a:latin typeface="Cambria Math" panose="02040503050406030204" pitchFamily="18" charset="0"/>
                        </a:rPr>
                        <m:t>𝑚𝑀</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𝐶𝑟</m:t>
                          </m:r>
                        </m:sub>
                      </m:sSub>
                      <m:r>
                        <a:rPr lang="en-US" b="0" i="1" smtClean="0">
                          <a:latin typeface="Cambria Math" panose="02040503050406030204" pitchFamily="18" charset="0"/>
                        </a:rPr>
                        <m:t>=0.037 </m:t>
                      </m:r>
                      <m:r>
                        <a:rPr lang="en-US" b="0" i="1" smtClean="0">
                          <a:latin typeface="Cambria Math" panose="02040503050406030204" pitchFamily="18" charset="0"/>
                        </a:rPr>
                        <m:t>𝑚𝑀</m:t>
                      </m:r>
                    </m:oMath>
                  </m:oMathPara>
                </a14:m>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993" t="-16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17</a:t>
            </a:fld>
            <a:endParaRPr lang="en-US"/>
          </a:p>
        </p:txBody>
      </p:sp>
    </p:spTree>
    <p:extLst>
      <p:ext uri="{BB962C8B-B14F-4D97-AF65-F5344CB8AC3E}">
        <p14:creationId xmlns:p14="http://schemas.microsoft.com/office/powerpoint/2010/main" val="236775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5</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Consider a two-layer model of an artery, as shown below. The layers have thicknesses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oMath>
                </a14:m>
                <a:r>
                  <a:rPr lang="en-US" dirty="0"/>
                  <a:t>. The inner layer has a diffusion coefficient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oMath>
                </a14:m>
                <a:r>
                  <a:rPr lang="en-US" dirty="0"/>
                  <a:t>; the outer layer has a diffusion coefficient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m:t>
                        </m:r>
                      </m:sub>
                    </m:sSub>
                  </m:oMath>
                </a14:m>
                <a:r>
                  <a:rPr lang="en-US" dirty="0"/>
                  <a:t>. The concentration within the lumen is constant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The concentration outside the arterial wall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m:t>
                        </m:r>
                      </m:sub>
                    </m:sSub>
                  </m:oMath>
                </a14:m>
                <a:r>
                  <a:rPr lang="en-US" dirty="0"/>
                  <a:t>.Determine the effective diffusion coefficient.</a:t>
                </a:r>
              </a:p>
              <a:p>
                <a:pPr marL="0" indent="0">
                  <a:buNone/>
                </a:pPr>
                <a:r>
                  <a:rPr lang="en-US" dirty="0"/>
                  <a:t> </a:t>
                </a:r>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18</a:t>
            </a:fld>
            <a:endParaRPr lang="en-US"/>
          </a:p>
        </p:txBody>
      </p:sp>
    </p:spTree>
    <p:extLst>
      <p:ext uri="{BB962C8B-B14F-4D97-AF65-F5344CB8AC3E}">
        <p14:creationId xmlns:p14="http://schemas.microsoft.com/office/powerpoint/2010/main" val="965788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5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If we start with the mass balance equation (for cylindrical coordinates):</a:t>
                </a:r>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num>
                        <m:den>
                          <m:r>
                            <a:rPr lang="en-US" sz="2400" i="1" smtClean="0">
                              <a:latin typeface="Cambria Math" panose="02040503050406030204" pitchFamily="18" charset="0"/>
                            </a:rPr>
                            <m:t>𝜕</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num>
                            <m:den>
                              <m:r>
                                <a:rPr lang="en-US" sz="2400" b="0" i="1" smtClean="0">
                                  <a:latin typeface="Cambria Math" panose="02040503050406030204" pitchFamily="18" charset="0"/>
                                </a:rPr>
                                <m:t>𝜕</m:t>
                              </m:r>
                              <m:r>
                                <a:rPr lang="en-US" sz="2400" b="0" i="1" smtClean="0">
                                  <a:latin typeface="Cambria Math" panose="02040503050406030204" pitchFamily="18" charset="0"/>
                                </a:rPr>
                                <m:t>𝑟</m:t>
                              </m:r>
                            </m:den>
                          </m:f>
                          <m:r>
                            <a:rPr lang="en-US" sz="2400" i="1">
                              <a:latin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ea typeface="Cambria Math" panose="02040503050406030204" pitchFamily="18" charset="0"/>
                                    </a:rPr>
                                    <m:t>𝜃</m:t>
                                  </m:r>
                                </m:sub>
                              </m:sSub>
                            </m:num>
                            <m:den>
                              <m:r>
                                <a:rPr lang="en-US" sz="2400" b="0" i="1" smtClean="0">
                                  <a:latin typeface="Cambria Math" panose="02040503050406030204" pitchFamily="18" charset="0"/>
                                  <a:ea typeface="Cambria Math" panose="02040503050406030204" pitchFamily="18" charset="0"/>
                                </a:rPr>
                                <m:t>𝑟</m:t>
                              </m:r>
                            </m:den>
                          </m:f>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𝑖</m:t>
                                  </m:r>
                                </m:sub>
                              </m:sSub>
                            </m:num>
                            <m:den>
                              <m:r>
                                <a:rPr lang="en-US" sz="2400" i="1">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𝜃</m:t>
                              </m:r>
                            </m:den>
                          </m:f>
                          <m:r>
                            <a:rPr lang="en-US" sz="2400" b="1"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𝑧</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𝑖</m:t>
                                  </m:r>
                                </m:sub>
                              </m:sSub>
                            </m:num>
                            <m:den>
                              <m:r>
                                <a:rPr lang="en-US" sz="2400" i="1">
                                  <a:latin typeface="Cambria Math" panose="02040503050406030204" pitchFamily="18" charset="0"/>
                                </a:rPr>
                                <m:t>𝜕</m:t>
                              </m:r>
                              <m:r>
                                <a:rPr lang="en-US" sz="2400" b="0" i="1" smtClean="0">
                                  <a:latin typeface="Cambria Math" panose="02040503050406030204" pitchFamily="18" charset="0"/>
                                </a:rPr>
                                <m:t>𝑧</m:t>
                              </m:r>
                            </m:den>
                          </m:f>
                        </m:e>
                      </m:d>
                      <m:r>
                        <a:rPr lang="en-US" sz="2400" b="1"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d>
                        <m:dPr>
                          <m:begChr m:val="["/>
                          <m:endChr m:val="]"/>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rPr>
                              </m:ctrlPr>
                            </m:fPr>
                            <m:num>
                              <m:r>
                                <a:rPr lang="en-US" sz="2400" i="1" smtClean="0">
                                  <a:latin typeface="Cambria Math" panose="02040503050406030204" pitchFamily="18" charset="0"/>
                                </a:rPr>
                                <m:t>1</m:t>
                              </m:r>
                            </m:num>
                            <m:den>
                              <m:r>
                                <a:rPr lang="en-US" sz="2400" b="0" i="1" smtClean="0">
                                  <a:latin typeface="Cambria Math" panose="02040503050406030204" pitchFamily="18" charset="0"/>
                                </a:rPr>
                                <m:t>𝑟</m:t>
                              </m:r>
                            </m:den>
                          </m:f>
                          <m:f>
                            <m:fPr>
                              <m:ctrlPr>
                                <a:rPr lang="en-US" sz="2400" i="1">
                                  <a:latin typeface="Cambria Math" panose="02040503050406030204" pitchFamily="18" charset="0"/>
                                </a:rPr>
                              </m:ctrlPr>
                            </m:fPr>
                            <m:num>
                              <m:r>
                                <a:rPr lang="en-US" sz="2400" i="1">
                                  <a:latin typeface="Cambria Math" panose="02040503050406030204" pitchFamily="18" charset="0"/>
                                </a:rPr>
                                <m:t>𝜕</m:t>
                              </m:r>
                            </m:num>
                            <m:den>
                              <m:r>
                                <a:rPr lang="en-US" sz="2400" i="1">
                                  <a:latin typeface="Cambria Math" panose="02040503050406030204" pitchFamily="18" charset="0"/>
                                </a:rPr>
                                <m:t>𝜕</m:t>
                              </m:r>
                              <m:r>
                                <a:rPr lang="en-US" sz="2400" i="1">
                                  <a:latin typeface="Cambria Math" panose="02040503050406030204" pitchFamily="18" charset="0"/>
                                </a:rPr>
                                <m:t>𝑟</m:t>
                              </m:r>
                            </m:den>
                          </m:f>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𝑟</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sub>
                                  </m:sSub>
                                </m:num>
                                <m:den>
                                  <m:r>
                                    <a:rPr lang="en-US" sz="2400" i="1">
                                      <a:latin typeface="Cambria Math" panose="02040503050406030204" pitchFamily="18" charset="0"/>
                                    </a:rPr>
                                    <m:t>𝜕</m:t>
                                  </m:r>
                                  <m:r>
                                    <a:rPr lang="en-US" sz="2400" i="1">
                                      <a:latin typeface="Cambria Math" panose="02040503050406030204" pitchFamily="18" charset="0"/>
                                    </a:rPr>
                                    <m:t>𝑟</m:t>
                                  </m:r>
                                </m:den>
                              </m:f>
                            </m:e>
                          </m:d>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2</m:t>
                                  </m:r>
                                </m:sup>
                              </m:sSup>
                            </m:den>
                          </m:f>
                          <m:f>
                            <m:fPr>
                              <m:ctrlPr>
                                <a:rPr lang="en-US" sz="2400" i="1">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e>
                                <m:sup>
                                  <m:r>
                                    <a:rPr lang="en-US" sz="2400" b="0" i="1" smtClean="0">
                                      <a:latin typeface="Cambria Math" panose="02040503050406030204" pitchFamily="18" charset="0"/>
                                    </a:rPr>
                                    <m:t>2</m:t>
                                  </m:r>
                                </m:sup>
                              </m:sSup>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sub>
                              </m:sSub>
                            </m:num>
                            <m:den>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2</m:t>
                                  </m:r>
                                </m:sup>
                              </m:sSup>
                            </m:den>
                          </m:f>
                          <m:r>
                            <a:rPr lang="en-US" sz="2400" b="1" i="1" smtClean="0">
                              <a:latin typeface="Cambria Math" panose="02040503050406030204" pitchFamily="18" charset="0"/>
                            </a:rPr>
                            <m:t>+</m:t>
                          </m:r>
                          <m:f>
                            <m:fPr>
                              <m:ctrlPr>
                                <a:rPr lang="en-US" sz="2400" i="1">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e>
                                <m:sup>
                                  <m:r>
                                    <a:rPr lang="en-US" sz="2400" b="0" i="1" smtClean="0">
                                      <a:latin typeface="Cambria Math" panose="02040503050406030204" pitchFamily="18" charset="0"/>
                                    </a:rPr>
                                    <m:t>2</m:t>
                                  </m:r>
                                </m:sup>
                              </m:sSup>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sub>
                              </m:sSub>
                            </m:num>
                            <m:den>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a:latin typeface="Cambria Math" panose="02040503050406030204" pitchFamily="18" charset="0"/>
                                    </a:rPr>
                                    <m:t>𝑧</m:t>
                                  </m:r>
                                </m:e>
                                <m:sup>
                                  <m:r>
                                    <a:rPr lang="en-US" sz="2400" b="0" i="1" smtClean="0">
                                      <a:latin typeface="Cambria Math" panose="02040503050406030204" pitchFamily="18" charset="0"/>
                                    </a:rPr>
                                    <m:t>2</m:t>
                                  </m:r>
                                </m:sup>
                              </m:sSup>
                            </m:den>
                          </m:f>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𝑖</m:t>
                          </m:r>
                        </m:sub>
                      </m:sSub>
                    </m:oMath>
                  </m:oMathPara>
                </a14:m>
                <a:endParaRPr lang="en-US" dirty="0"/>
              </a:p>
              <a:p>
                <a:pPr marL="0" indent="0">
                  <a:buNone/>
                </a:pPr>
                <a:r>
                  <a:rPr lang="en-US" dirty="0"/>
                  <a:t>We will assume:</a:t>
                </a:r>
              </a:p>
              <a:p>
                <a:r>
                  <a:rPr lang="en-US" dirty="0"/>
                  <a:t>Steady state</a:t>
                </a:r>
              </a:p>
              <a:p>
                <a:r>
                  <a:rPr lang="en-US" dirty="0"/>
                  <a:t>No bulk-fluid flow (i.e., no fluid velocity or convection)</a:t>
                </a:r>
              </a:p>
              <a:p>
                <a:r>
                  <a:rPr lang="en-US" dirty="0"/>
                  <a:t>Axis-symmetry (i.e., no variations in the angular direction)</a:t>
                </a:r>
              </a:p>
              <a:p>
                <a:r>
                  <a:rPr lang="en-US" dirty="0"/>
                  <a:t>No variations with the z-axis </a:t>
                </a:r>
              </a:p>
              <a:p>
                <a:pPr marL="0" indent="0">
                  <a:buNone/>
                </a:pPr>
                <a:r>
                  <a:rPr lang="en-US" dirty="0"/>
                  <a:t>Simplifying the expression we get: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f>
                        <m:fPr>
                          <m:ctrlPr>
                            <a:rPr lang="en-US" i="1">
                              <a:latin typeface="Cambria Math" panose="02040503050406030204" pitchFamily="18" charset="0"/>
                            </a:rPr>
                          </m:ctrlPr>
                        </m:fPr>
                        <m:num>
                          <m:r>
                            <a:rPr lang="en-US" b="0" i="1" smtClean="0">
                              <a:latin typeface="Cambria Math" panose="02040503050406030204" pitchFamily="18" charset="0"/>
                            </a:rPr>
                            <m:t>𝐷</m:t>
                          </m:r>
                        </m:num>
                        <m:den>
                          <m:r>
                            <a:rPr lang="en-US" i="1">
                              <a:latin typeface="Cambria Math" panose="02040503050406030204" pitchFamily="18" charset="0"/>
                            </a:rPr>
                            <m:t>𝑟</m:t>
                          </m:r>
                        </m:den>
                      </m:f>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𝑟</m:t>
                          </m:r>
                        </m:den>
                      </m:f>
                      <m:d>
                        <m:dPr>
                          <m:ctrlPr>
                            <a:rPr lang="en-US" i="1">
                              <a:latin typeface="Cambria Math" panose="02040503050406030204" pitchFamily="18" charset="0"/>
                            </a:rPr>
                          </m:ctrlPr>
                        </m:dPr>
                        <m:e>
                          <m:r>
                            <a:rPr lang="en-US" i="1">
                              <a:latin typeface="Cambria Math" panose="02040503050406030204" pitchFamily="18" charset="0"/>
                            </a:rPr>
                            <m:t>𝑟</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𝐶</m:t>
                              </m:r>
                            </m:num>
                            <m:den>
                              <m:r>
                                <a:rPr lang="en-US" i="1">
                                  <a:latin typeface="Cambria Math" panose="02040503050406030204" pitchFamily="18" charset="0"/>
                                </a:rPr>
                                <m:t>𝜕</m:t>
                              </m:r>
                              <m:r>
                                <a:rPr lang="en-US" i="1">
                                  <a:latin typeface="Cambria Math" panose="02040503050406030204" pitchFamily="18" charset="0"/>
                                </a:rPr>
                                <m:t>𝑟</m:t>
                              </m:r>
                            </m:den>
                          </m:f>
                        </m:e>
                      </m:d>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19</a:t>
            </a:fld>
            <a:endParaRPr lang="en-US"/>
          </a:p>
        </p:txBody>
      </p:sp>
    </p:spTree>
    <p:extLst>
      <p:ext uri="{BB962C8B-B14F-4D97-AF65-F5344CB8AC3E}">
        <p14:creationId xmlns:p14="http://schemas.microsoft.com/office/powerpoint/2010/main" val="151673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285226" y="977773"/>
                <a:ext cx="11669085" cy="5532083"/>
              </a:xfrm>
            </p:spPr>
            <p:txBody>
              <a:bodyPr>
                <a:normAutofit/>
              </a:bodyPr>
              <a:lstStyle/>
              <a:p>
                <a:pPr marL="0" indent="0">
                  <a:buNone/>
                </a:pPr>
                <a:r>
                  <a:rPr lang="en-US" sz="2400" dirty="0"/>
                  <a:t>Consider a closed and partially full tank of benzene, where the vapor phase is assumed to be in equilibrium with the liquid phase. The liquid phase can be assumed to be entirely benzene; the vapor phase is a combination of benzene vapor and air. The vapor pressure of benzene can be determined from the Antoine equation below:</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𝑃</m:t>
                                  </m:r>
                                </m:e>
                                <m:sub>
                                  <m:r>
                                    <a:rPr lang="en-US" sz="2400" b="0" i="1" smtClean="0">
                                      <a:latin typeface="Cambria Math" panose="02040503050406030204" pitchFamily="18" charset="0"/>
                                    </a:rPr>
                                    <m:t>𝑏𝑒𝑛𝑧𝑒𝑛𝑒</m:t>
                                  </m:r>
                                </m:sub>
                                <m:sup>
                                  <m:r>
                                    <a:rPr lang="en-US" sz="2400" b="0" i="1" smtClean="0">
                                      <a:latin typeface="Cambria Math" panose="02040503050406030204" pitchFamily="18" charset="0"/>
                                    </a:rPr>
                                    <m:t>𝑠𝑎𝑡</m:t>
                                  </m:r>
                                </m:sup>
                              </m:sSubSup>
                            </m:e>
                          </m:d>
                        </m:e>
                      </m:func>
                      <m:r>
                        <a:rPr lang="en-US" sz="2400" b="0" i="1" smtClean="0">
                          <a:latin typeface="Cambria Math" panose="02040503050406030204" pitchFamily="18" charset="0"/>
                        </a:rPr>
                        <m:t>=15.9008−</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2788.1</m:t>
                          </m:r>
                        </m:num>
                        <m:den>
                          <m:r>
                            <a:rPr lang="en-US" sz="2400" b="0" i="1" smtClean="0">
                              <a:latin typeface="Cambria Math" panose="02040503050406030204" pitchFamily="18" charset="0"/>
                            </a:rPr>
                            <m:t>𝑇</m:t>
                          </m:r>
                          <m:r>
                            <a:rPr lang="en-US" sz="2400" b="0" i="1" smtClean="0">
                              <a:latin typeface="Cambria Math" panose="02040503050406030204" pitchFamily="18" charset="0"/>
                            </a:rPr>
                            <m:t>−52.36</m:t>
                          </m:r>
                        </m:den>
                      </m:f>
                    </m:oMath>
                  </m:oMathPara>
                </a14:m>
                <a:endParaRPr lang="en-US" sz="2400" dirty="0"/>
              </a:p>
              <a:p>
                <a:pPr marL="0" indent="0">
                  <a:buNone/>
                </a:pPr>
                <a:r>
                  <a:rPr lang="en-US" sz="2400" dirty="0"/>
                  <a:t>Where T is in [K] and P is in [mmHg].</a:t>
                </a:r>
              </a:p>
              <a:p>
                <a:pPr marL="0" indent="0">
                  <a:buNone/>
                </a:pPr>
                <a:r>
                  <a:rPr lang="en-US" sz="2400" dirty="0"/>
                  <a:t>The range of mole fractions of benzene in air that will make the vapor flammable is 0.014 – 0.08.</a:t>
                </a:r>
              </a:p>
              <a:p>
                <a:pPr marL="0" indent="0">
                  <a:buNone/>
                </a:pPr>
                <a:r>
                  <a:rPr lang="en-US" sz="2400" dirty="0"/>
                  <a:t>Determine the mole fraction of benzene in the vapor phase at 25</a:t>
                </a:r>
                <a:r>
                  <a:rPr lang="en-US" sz="2400" baseline="30000" dirty="0"/>
                  <a:t>o</a:t>
                </a:r>
                <a:r>
                  <a:rPr lang="en-US" sz="2400" dirty="0"/>
                  <a:t>C and 1 atm. </a:t>
                </a:r>
              </a:p>
              <a:p>
                <a:pPr marL="0" indent="0">
                  <a:buNone/>
                </a:pPr>
                <a:r>
                  <a:rPr lang="en-US" sz="2400" dirty="0"/>
                  <a:t>Determine the range of temperatures where benzene could be flammable at 1 atm.</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285226" y="977773"/>
                <a:ext cx="11669085" cy="5532083"/>
              </a:xfrm>
              <a:blipFill>
                <a:blip r:embed="rId2"/>
                <a:stretch>
                  <a:fillRect l="-836" t="-1542" r="-78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spTree>
    <p:extLst>
      <p:ext uri="{BB962C8B-B14F-4D97-AF65-F5344CB8AC3E}">
        <p14:creationId xmlns:p14="http://schemas.microsoft.com/office/powerpoint/2010/main" val="209739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5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f>
                        <m:fPr>
                          <m:ctrlPr>
                            <a:rPr lang="en-US" i="1">
                              <a:latin typeface="Cambria Math" panose="02040503050406030204" pitchFamily="18" charset="0"/>
                            </a:rPr>
                          </m:ctrlPr>
                        </m:fPr>
                        <m:num>
                          <m:r>
                            <a:rPr lang="en-US" b="0" i="1" smtClean="0">
                              <a:latin typeface="Cambria Math" panose="02040503050406030204" pitchFamily="18" charset="0"/>
                            </a:rPr>
                            <m:t>𝐷</m:t>
                          </m:r>
                        </m:num>
                        <m:den>
                          <m:r>
                            <a:rPr lang="en-US" i="1">
                              <a:latin typeface="Cambria Math" panose="02040503050406030204" pitchFamily="18" charset="0"/>
                            </a:rPr>
                            <m:t>𝑟</m:t>
                          </m:r>
                        </m:den>
                      </m:f>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𝑟</m:t>
                          </m:r>
                        </m:den>
                      </m:f>
                      <m:d>
                        <m:dPr>
                          <m:ctrlPr>
                            <a:rPr lang="en-US" i="1">
                              <a:latin typeface="Cambria Math" panose="02040503050406030204" pitchFamily="18" charset="0"/>
                            </a:rPr>
                          </m:ctrlPr>
                        </m:dPr>
                        <m:e>
                          <m:r>
                            <a:rPr lang="en-US" i="1">
                              <a:latin typeface="Cambria Math" panose="02040503050406030204" pitchFamily="18" charset="0"/>
                            </a:rPr>
                            <m:t>𝑟</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𝐶</m:t>
                              </m:r>
                            </m:num>
                            <m:den>
                              <m:r>
                                <a:rPr lang="en-US" i="1">
                                  <a:latin typeface="Cambria Math" panose="02040503050406030204" pitchFamily="18" charset="0"/>
                                </a:rPr>
                                <m:t>𝜕</m:t>
                              </m:r>
                              <m:r>
                                <a:rPr lang="en-US" i="1">
                                  <a:latin typeface="Cambria Math" panose="02040503050406030204" pitchFamily="18" charset="0"/>
                                </a:rPr>
                                <m:t>𝑟</m:t>
                              </m:r>
                            </m:den>
                          </m:f>
                        </m:e>
                      </m:d>
                    </m:oMath>
                  </m:oMathPara>
                </a14:m>
                <a:endParaRPr lang="en-US" dirty="0"/>
              </a:p>
              <a:p>
                <a:pPr marL="0" indent="0">
                  <a:buNone/>
                </a:pPr>
                <a:r>
                  <a:rPr lang="en-US" dirty="0"/>
                  <a:t>Integrating once we get: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𝑟</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r>
                            <a:rPr lang="en-US" i="1">
                              <a:latin typeface="Cambria Math" panose="02040503050406030204" pitchFamily="18" charset="0"/>
                            </a:rPr>
                            <m:t>𝑟</m:t>
                          </m:r>
                        </m:den>
                      </m:f>
                    </m:oMath>
                  </m:oMathPara>
                </a14:m>
                <a:endParaRPr lang="en-US" dirty="0"/>
              </a:p>
              <a:p>
                <a:pPr marL="0" indent="0">
                  <a:buNone/>
                </a:pPr>
                <a:r>
                  <a:rPr lang="en-US" dirty="0"/>
                  <a:t>Integrating again, we get: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oMath>
                  </m:oMathPara>
                </a14:m>
                <a:endParaRPr lang="en-US" dirty="0"/>
              </a:p>
              <a:p>
                <a:pPr marL="0" indent="0">
                  <a:buNone/>
                </a:pPr>
                <a:r>
                  <a:rPr lang="en-US" dirty="0"/>
                  <a:t>This profile will apply to both layers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𝑟</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r>
                                <a:rPr lang="en-US" i="1">
                                  <a:latin typeface="Cambria Math" panose="02040503050406030204" pitchFamily="18" charset="0"/>
                                </a:rPr>
                                <m:t>𝑟</m:t>
                              </m:r>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m:t>
                          </m:r>
                        </m:sub>
                      </m:sSub>
                    </m:oMath>
                  </m:oMathPara>
                </a14:m>
                <a:endParaRPr lang="en-US" dirty="0"/>
              </a:p>
              <a:p>
                <a:pPr marL="0" indent="0">
                  <a:buNone/>
                </a:pPr>
                <a:r>
                  <a:rPr lang="en-US" dirty="0"/>
                  <a:t>We need 4 BCs: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e>
                          </m:d>
                        </m:e>
                      </m:func>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m:t>
                          </m:r>
                        </m:sub>
                      </m:sSub>
                    </m:oMath>
                  </m:oMathPara>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20</a:t>
            </a:fld>
            <a:endParaRPr lang="en-US"/>
          </a:p>
        </p:txBody>
      </p:sp>
    </p:spTree>
    <p:extLst>
      <p:ext uri="{BB962C8B-B14F-4D97-AF65-F5344CB8AC3E}">
        <p14:creationId xmlns:p14="http://schemas.microsoft.com/office/powerpoint/2010/main" val="230436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5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sub>
                      </m:sSub>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e>
                          </m:d>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𝑜</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m:t>
                          </m:r>
                        </m:sub>
                      </m:sSub>
                    </m:oMath>
                  </m:oMathPara>
                </a14:m>
                <a:endParaRPr lang="en-US" dirty="0"/>
              </a:p>
              <a:p>
                <a:pPr marL="0" indent="0">
                  <a:buNone/>
                </a:pPr>
                <a:endParaRPr lang="en-US" dirty="0"/>
              </a:p>
              <a:p>
                <a:pPr marL="0" indent="0">
                  <a:buNone/>
                </a:pPr>
                <a:r>
                  <a:rPr lang="en-US" dirty="0"/>
                  <a:t>Using the BCs, we find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(we only need either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 </m:t>
                    </m:r>
                    <m:r>
                      <m:rPr>
                        <m:nor/>
                      </m:rPr>
                      <a:rPr lang="en-US" b="0" i="0" smtClean="0">
                        <a:latin typeface="Cambria Math" panose="02040503050406030204" pitchFamily="18" charset="0"/>
                      </a:rPr>
                      <m:t>or</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a:t> since we will look at the flux and not the concentration profile) is: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e>
                              </m:d>
                            </m:e>
                          </m:func>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e>
                              </m:d>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r>
                            <m:rPr>
                              <m:sty m:val="p"/>
                            </m:rPr>
                            <a:rPr lang="en-US" b="0" i="0" smtClean="0">
                              <a:latin typeface="Cambria Math" panose="02040503050406030204" pitchFamily="18" charset="0"/>
                            </a:rPr>
                            <m:t>ln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r>
                            <a:rPr lang="en-US" b="0" i="1" smtClean="0">
                              <a:latin typeface="Cambria Math" panose="02040503050406030204" pitchFamily="18" charset="0"/>
                            </a:rPr>
                            <m:t>)</m:t>
                          </m:r>
                        </m:den>
                      </m:f>
                    </m:oMath>
                  </m:oMathPara>
                </a14:m>
                <a:endParaRPr lang="en-US" dirty="0"/>
              </a:p>
              <a:p>
                <a:pPr marL="0" indent="0">
                  <a:buNone/>
                </a:pPr>
                <a:r>
                  <a:rPr lang="en-US" dirty="0"/>
                  <a:t>The flux is: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𝑑𝐶</m:t>
                                  </m:r>
                                </m:num>
                                <m:den>
                                  <m:r>
                                    <a:rPr lang="en-US" b="0" i="1" smtClean="0">
                                      <a:latin typeface="Cambria Math" panose="02040503050406030204" pitchFamily="18" charset="0"/>
                                    </a:rPr>
                                    <m:t>𝑑𝑟</m:t>
                                  </m:r>
                                </m:den>
                              </m:f>
                            </m:e>
                          </m:d>
                        </m:e>
                        <m:sub>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en>
                      </m:f>
                    </m:oMath>
                  </m:oMathPara>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r="-5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21</a:t>
            </a:fld>
            <a:endParaRPr lang="en-US"/>
          </a:p>
        </p:txBody>
      </p:sp>
    </p:spTree>
    <p:extLst>
      <p:ext uri="{BB962C8B-B14F-4D97-AF65-F5344CB8AC3E}">
        <p14:creationId xmlns:p14="http://schemas.microsoft.com/office/powerpoint/2010/main" val="177555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5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Looking at the effective diffusion coefficient we get: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𝑒𝑓𝑓</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𝑜</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𝑜</m:t>
                            </m:r>
                          </m:sub>
                        </m:sSub>
                      </m:den>
                    </m:f>
                    <m:r>
                      <a:rPr lang="en-US" b="0" i="0"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𝑜</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𝑜</m:t>
                                    </m:r>
                                  </m:sub>
                                </m:sSub>
                              </m:e>
                            </m:d>
                          </m:e>
                        </m:func>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e>
                        </m:d>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e>
                            </m:d>
                          </m:e>
                        </m:func>
                        <m:r>
                          <a:rPr lang="en-US" b="0" i="1" smtClean="0">
                            <a:latin typeface="Cambria Math" panose="02040503050406030204" pitchFamily="18" charset="0"/>
                          </a:rPr>
                          <m:t>]</m:t>
                        </m:r>
                      </m:den>
                    </m:f>
                  </m:oMath>
                </a14:m>
                <a:endParaRPr lang="en-US" dirty="0"/>
              </a:p>
              <a:p>
                <a:pPr marL="0" indent="0">
                  <a:buNone/>
                </a:pPr>
                <a:endParaRPr lang="en-US" dirty="0"/>
              </a:p>
              <a:p>
                <a:pPr marL="0" indent="0">
                  <a:buNone/>
                </a:pPr>
                <a:r>
                  <a:rPr lang="en-US" dirty="0"/>
                  <a:t>The effective diffusion coefficient is: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𝑒𝑓𝑓</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e>
                          </m:d>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𝑜</m:t>
                                      </m:r>
                                    </m:sub>
                                  </m:sSub>
                                </m:e>
                              </m:d>
                            </m:e>
                          </m:func>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e>
                          </m:d>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e>
                              </m:d>
                            </m:e>
                          </m:func>
                          <m:r>
                            <a:rPr lang="en-US" i="1">
                              <a:latin typeface="Cambria Math" panose="02040503050406030204" pitchFamily="18" charset="0"/>
                            </a:rPr>
                            <m:t>]</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𝑒𝑓𝑓</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𝑜</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𝑖</m:t>
                                  </m:r>
                                </m:sub>
                              </m:sSub>
                            </m:e>
                          </m:d>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den>
                                  </m:f>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en>
                                  </m:f>
                                </m:e>
                              </m:d>
                            </m:e>
                          </m:func>
                          <m:r>
                            <a:rPr lang="en-US" i="1">
                              <a:latin typeface="Cambria Math" panose="02040503050406030204" pitchFamily="18" charset="0"/>
                            </a:rPr>
                            <m:t>]</m:t>
                          </m:r>
                        </m:den>
                      </m:f>
                    </m:oMath>
                  </m:oMathPara>
                </a14:m>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22</a:t>
            </a:fld>
            <a:endParaRPr lang="en-US"/>
          </a:p>
        </p:txBody>
      </p:sp>
    </p:spTree>
    <p:extLst>
      <p:ext uri="{BB962C8B-B14F-4D97-AF65-F5344CB8AC3E}">
        <p14:creationId xmlns:p14="http://schemas.microsoft.com/office/powerpoint/2010/main" val="294367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5 Solution (alternative)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77500" lnSpcReduction="20000"/>
              </a:bodyPr>
              <a:lstStyle/>
              <a:p>
                <a:pPr marL="0" indent="0">
                  <a:buNone/>
                </a:pPr>
                <a:r>
                  <a:rPr lang="en-US" dirty="0"/>
                  <a:t>Let’s look at just one portion of the wall.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oMath>
                  </m:oMathPara>
                </a14:m>
                <a:endParaRPr lang="en-US" dirty="0"/>
              </a:p>
              <a:p>
                <a:pPr marL="0" indent="0">
                  <a:buNone/>
                </a:pPr>
                <a:r>
                  <a:rPr lang="en-US" dirty="0"/>
                  <a:t>We have 2 BCs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p>
                <a:pPr marL="0" indent="0">
                  <a:buNone/>
                </a:pPr>
                <a:r>
                  <a:rPr lang="en-US" dirty="0"/>
                  <a:t>Solving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we get: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en>
                              </m:f>
                            </m:e>
                          </m:d>
                        </m:e>
                      </m:func>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en>
                                  </m:f>
                                </m:e>
                              </m:d>
                            </m:e>
                          </m:func>
                        </m:den>
                      </m:f>
                    </m:oMath>
                  </m:oMathPara>
                </a14:m>
                <a:endParaRPr lang="en-US" dirty="0"/>
              </a:p>
              <a:p>
                <a:pPr marL="0" indent="0">
                  <a:buNone/>
                </a:pPr>
                <a:r>
                  <a:rPr lang="en-US" dirty="0"/>
                  <a:t>The equation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a:t> would look similar:</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m:t>
                              </m:r>
                            </m:sub>
                          </m:sSub>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den>
                                  </m:f>
                                </m:e>
                              </m:d>
                            </m:e>
                          </m:func>
                        </m:den>
                      </m:f>
                    </m:oMath>
                  </m:oMathPara>
                </a14:m>
                <a:endParaRPr lang="en-US" dirty="0"/>
              </a:p>
              <a:p>
                <a:pPr marL="0" indent="0">
                  <a:buNone/>
                </a:pPr>
                <a:r>
                  <a:rPr lang="en-US" dirty="0"/>
                  <a:t> </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717" t="-22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23</a:t>
            </a:fld>
            <a:endParaRPr lang="en-US"/>
          </a:p>
        </p:txBody>
      </p:sp>
    </p:spTree>
    <p:extLst>
      <p:ext uri="{BB962C8B-B14F-4D97-AF65-F5344CB8AC3E}">
        <p14:creationId xmlns:p14="http://schemas.microsoft.com/office/powerpoint/2010/main" val="171535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5 Solution (alternative)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77500" lnSpcReduction="20000"/>
              </a:bodyPr>
              <a:lstStyle/>
              <a:p>
                <a:pPr marL="0" indent="0">
                  <a:buNone/>
                </a:pPr>
                <a:r>
                  <a:rPr lang="en-US" dirty="0"/>
                  <a:t>If we not the similarities between the solute flux and Ohm’s law equations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      ↔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𝑗</m:t>
                          </m:r>
                        </m:e>
                        <m:sub>
                          <m:r>
                            <a:rPr lang="en-US" b="0" i="1" smtClean="0">
                              <a:latin typeface="Cambria Math" panose="02040503050406030204" pitchFamily="18" charset="0"/>
                              <a:ea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𝑒𝑓𝑓</m:t>
                              </m:r>
                            </m:sub>
                          </m:sSub>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dirty="0"/>
              </a:p>
              <a:p>
                <a:pPr marL="0" indent="0">
                  <a:buNone/>
                </a:pPr>
                <a:r>
                  <a:rPr lang="en-US" dirty="0"/>
                  <a:t>The “conductance” of each layer is: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en>
                                  </m:f>
                                </m:e>
                              </m:d>
                            </m:e>
                          </m:func>
                        </m:den>
                      </m:f>
                      <m:r>
                        <a:rPr lang="en-US" b="0" i="1" smtClean="0">
                          <a:latin typeface="Cambria Math" panose="02040503050406030204" pitchFamily="18" charset="0"/>
                        </a:rPr>
                        <m:t>  &amp;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den>
                                  </m:f>
                                </m:e>
                              </m:d>
                            </m:e>
                          </m:func>
                        </m:den>
                      </m:f>
                    </m:oMath>
                  </m:oMathPara>
                </a14:m>
                <a:endParaRPr lang="en-US" b="0" dirty="0"/>
              </a:p>
              <a:p>
                <a:pPr marL="0" indent="0">
                  <a:buNone/>
                </a:pPr>
                <a:r>
                  <a:rPr lang="en-US" dirty="0"/>
                  <a:t>Combining the terms like </a:t>
                </a:r>
                <a:r>
                  <a:rPr lang="en-US" dirty="0" err="1"/>
                  <a:t>conductances</a:t>
                </a:r>
                <a:r>
                  <a:rPr lang="en-US" dirty="0"/>
                  <a:t> in series (or resistors in parallel), we get: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𝑒𝑓𝑓</m:t>
                              </m:r>
                            </m:sub>
                          </m:sSub>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den>
                                      </m:f>
                                    </m:e>
                                  </m:d>
                                </m:e>
                              </m:func>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𝑜</m:t>
                                              </m:r>
                                            </m:sub>
                                          </m:sSub>
                                        </m:den>
                                      </m:f>
                                    </m:e>
                                  </m:d>
                                </m:e>
                              </m:func>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den>
                          </m:f>
                        </m:den>
                      </m:f>
                    </m:oMath>
                  </m:oMathPara>
                </a14:m>
                <a:endParaRPr lang="en-US" dirty="0"/>
              </a:p>
              <a:p>
                <a:pPr marL="0" indent="0">
                  <a:buNone/>
                </a:pPr>
                <a:endParaRPr lang="en-US" dirty="0"/>
              </a:p>
              <a:p>
                <a:pPr marL="0" indent="0">
                  <a:buNone/>
                </a:pPr>
                <a:r>
                  <a:rPr lang="en-US" dirty="0"/>
                  <a:t>After simplifying we get:</a:t>
                </a:r>
              </a:p>
              <a:p>
                <a:pPr marL="0" indent="0" algn="ctr">
                  <a:buNone/>
                </a:pPr>
                <a14:m>
                  <m:oMath xmlns:m="http://schemas.openxmlformats.org/officeDocument/2006/math">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𝐷</m:t>
                        </m:r>
                      </m:e>
                      <m:sub>
                        <m:r>
                          <a:rPr lang="en-US" sz="3100" b="0" i="1" smtClean="0">
                            <a:latin typeface="Cambria Math" panose="02040503050406030204" pitchFamily="18" charset="0"/>
                          </a:rPr>
                          <m:t>𝑒𝑓𝑓</m:t>
                        </m:r>
                      </m:sub>
                    </m:sSub>
                    <m:r>
                      <a:rPr lang="en-US" sz="3100" b="0" i="1" smtClean="0">
                        <a:latin typeface="Cambria Math" panose="02040503050406030204" pitchFamily="18" charset="0"/>
                      </a:rPr>
                      <m:t>=</m:t>
                    </m:r>
                    <m:f>
                      <m:fPr>
                        <m:ctrlPr>
                          <a:rPr lang="en-US" sz="3100" i="1">
                            <a:latin typeface="Cambria Math" panose="02040503050406030204" pitchFamily="18" charset="0"/>
                          </a:rPr>
                        </m:ctrlPr>
                      </m:fPr>
                      <m:num>
                        <m:sSub>
                          <m:sSubPr>
                            <m:ctrlPr>
                              <a:rPr lang="en-US" sz="3100" i="1">
                                <a:latin typeface="Cambria Math" panose="02040503050406030204" pitchFamily="18" charset="0"/>
                              </a:rPr>
                            </m:ctrlPr>
                          </m:sSubPr>
                          <m:e>
                            <m:r>
                              <a:rPr lang="en-US" sz="3100" i="1">
                                <a:latin typeface="Cambria Math" panose="02040503050406030204" pitchFamily="18" charset="0"/>
                              </a:rPr>
                              <m:t>𝐷</m:t>
                            </m:r>
                          </m:e>
                          <m:sub>
                            <m:r>
                              <a:rPr lang="en-US" sz="3100" i="1">
                                <a:latin typeface="Cambria Math" panose="02040503050406030204" pitchFamily="18" charset="0"/>
                              </a:rPr>
                              <m:t>1</m:t>
                            </m:r>
                          </m:sub>
                        </m:sSub>
                        <m:sSub>
                          <m:sSubPr>
                            <m:ctrlPr>
                              <a:rPr lang="en-US" sz="3100" i="1">
                                <a:latin typeface="Cambria Math" panose="02040503050406030204" pitchFamily="18" charset="0"/>
                              </a:rPr>
                            </m:ctrlPr>
                          </m:sSubPr>
                          <m:e>
                            <m:r>
                              <a:rPr lang="en-US" sz="3100" i="1">
                                <a:latin typeface="Cambria Math" panose="02040503050406030204" pitchFamily="18" charset="0"/>
                              </a:rPr>
                              <m:t>𝐷</m:t>
                            </m:r>
                          </m:e>
                          <m:sub>
                            <m:r>
                              <a:rPr lang="en-US" sz="3100" i="1">
                                <a:latin typeface="Cambria Math" panose="02040503050406030204" pitchFamily="18" charset="0"/>
                              </a:rPr>
                              <m:t>2</m:t>
                            </m:r>
                          </m:sub>
                        </m:sSub>
                        <m:d>
                          <m:dPr>
                            <m:ctrlPr>
                              <a:rPr lang="en-US" sz="3100" i="1">
                                <a:latin typeface="Cambria Math" panose="02040503050406030204" pitchFamily="18" charset="0"/>
                              </a:rPr>
                            </m:ctrlPr>
                          </m:dPr>
                          <m:e>
                            <m:sSub>
                              <m:sSubPr>
                                <m:ctrlPr>
                                  <a:rPr lang="en-US" sz="3100" i="1">
                                    <a:latin typeface="Cambria Math" panose="02040503050406030204" pitchFamily="18" charset="0"/>
                                  </a:rPr>
                                </m:ctrlPr>
                              </m:sSubPr>
                              <m:e>
                                <m:r>
                                  <a:rPr lang="en-US" sz="3100" i="1">
                                    <a:latin typeface="Cambria Math" panose="02040503050406030204" pitchFamily="18" charset="0"/>
                                  </a:rPr>
                                  <m:t>𝑅</m:t>
                                </m:r>
                              </m:e>
                              <m:sub>
                                <m:r>
                                  <a:rPr lang="en-US" sz="3100" b="0" i="1" smtClean="0">
                                    <a:latin typeface="Cambria Math" panose="02040503050406030204" pitchFamily="18" charset="0"/>
                                  </a:rPr>
                                  <m:t>𝑜</m:t>
                                </m:r>
                              </m:sub>
                            </m:sSub>
                            <m:r>
                              <a:rPr lang="en-US" sz="3100" i="1">
                                <a:latin typeface="Cambria Math" panose="02040503050406030204" pitchFamily="18" charset="0"/>
                              </a:rPr>
                              <m:t>−</m:t>
                            </m:r>
                            <m:sSub>
                              <m:sSubPr>
                                <m:ctrlPr>
                                  <a:rPr lang="en-US" sz="3100" i="1">
                                    <a:latin typeface="Cambria Math" panose="02040503050406030204" pitchFamily="18" charset="0"/>
                                  </a:rPr>
                                </m:ctrlPr>
                              </m:sSubPr>
                              <m:e>
                                <m:r>
                                  <a:rPr lang="en-US" sz="3100" i="1">
                                    <a:latin typeface="Cambria Math" panose="02040503050406030204" pitchFamily="18" charset="0"/>
                                  </a:rPr>
                                  <m:t>𝑅</m:t>
                                </m:r>
                              </m:e>
                              <m:sub>
                                <m:r>
                                  <a:rPr lang="en-US" sz="3100" b="0" i="1" smtClean="0">
                                    <a:latin typeface="Cambria Math" panose="02040503050406030204" pitchFamily="18" charset="0"/>
                                  </a:rPr>
                                  <m:t>𝑖</m:t>
                                </m:r>
                              </m:sub>
                            </m:sSub>
                          </m:e>
                        </m:d>
                      </m:num>
                      <m:den>
                        <m:sSub>
                          <m:sSubPr>
                            <m:ctrlPr>
                              <a:rPr lang="en-US" sz="3100" i="1">
                                <a:latin typeface="Cambria Math" panose="02040503050406030204" pitchFamily="18" charset="0"/>
                              </a:rPr>
                            </m:ctrlPr>
                          </m:sSubPr>
                          <m:e>
                            <m:r>
                              <a:rPr lang="en-US" sz="3100" i="1">
                                <a:latin typeface="Cambria Math" panose="02040503050406030204" pitchFamily="18" charset="0"/>
                              </a:rPr>
                              <m:t>𝑅</m:t>
                            </m:r>
                          </m:e>
                          <m:sub>
                            <m:r>
                              <a:rPr lang="en-US" sz="3100" i="1">
                                <a:latin typeface="Cambria Math" panose="02040503050406030204" pitchFamily="18" charset="0"/>
                              </a:rPr>
                              <m:t>1</m:t>
                            </m:r>
                          </m:sub>
                        </m:sSub>
                        <m:r>
                          <a:rPr lang="en-US" sz="3100" i="1">
                            <a:latin typeface="Cambria Math" panose="02040503050406030204" pitchFamily="18" charset="0"/>
                          </a:rPr>
                          <m:t>[</m:t>
                        </m:r>
                        <m:sSub>
                          <m:sSubPr>
                            <m:ctrlPr>
                              <a:rPr lang="en-US" sz="3100" i="1">
                                <a:latin typeface="Cambria Math" panose="02040503050406030204" pitchFamily="18" charset="0"/>
                              </a:rPr>
                            </m:ctrlPr>
                          </m:sSubPr>
                          <m:e>
                            <m:r>
                              <a:rPr lang="en-US" sz="3100" i="1">
                                <a:latin typeface="Cambria Math" panose="02040503050406030204" pitchFamily="18" charset="0"/>
                              </a:rPr>
                              <m:t>𝐷</m:t>
                            </m:r>
                          </m:e>
                          <m:sub>
                            <m:r>
                              <a:rPr lang="en-US" sz="3100" i="1">
                                <a:latin typeface="Cambria Math" panose="02040503050406030204" pitchFamily="18" charset="0"/>
                              </a:rPr>
                              <m:t>1</m:t>
                            </m:r>
                          </m:sub>
                        </m:sSub>
                        <m:func>
                          <m:funcPr>
                            <m:ctrlPr>
                              <a:rPr lang="en-US" sz="3100" i="1">
                                <a:latin typeface="Cambria Math" panose="02040503050406030204" pitchFamily="18" charset="0"/>
                              </a:rPr>
                            </m:ctrlPr>
                          </m:funcPr>
                          <m:fName>
                            <m:r>
                              <m:rPr>
                                <m:sty m:val="p"/>
                              </m:rPr>
                              <a:rPr lang="en-US" sz="3100">
                                <a:latin typeface="Cambria Math" panose="02040503050406030204" pitchFamily="18" charset="0"/>
                              </a:rPr>
                              <m:t>ln</m:t>
                            </m:r>
                          </m:fName>
                          <m:e>
                            <m:d>
                              <m:dPr>
                                <m:ctrlPr>
                                  <a:rPr lang="en-US" sz="3100" i="1">
                                    <a:latin typeface="Cambria Math" panose="02040503050406030204" pitchFamily="18" charset="0"/>
                                  </a:rPr>
                                </m:ctrlPr>
                              </m:dPr>
                              <m:e>
                                <m:f>
                                  <m:fPr>
                                    <m:ctrlPr>
                                      <a:rPr lang="en-US" sz="3100" b="0" i="1" smtClean="0">
                                        <a:latin typeface="Cambria Math" panose="02040503050406030204" pitchFamily="18" charset="0"/>
                                      </a:rPr>
                                    </m:ctrlPr>
                                  </m:fPr>
                                  <m:num>
                                    <m:sSub>
                                      <m:sSubPr>
                                        <m:ctrlPr>
                                          <a:rPr lang="en-US" sz="3100" i="1">
                                            <a:latin typeface="Cambria Math" panose="02040503050406030204" pitchFamily="18" charset="0"/>
                                          </a:rPr>
                                        </m:ctrlPr>
                                      </m:sSubPr>
                                      <m:e>
                                        <m:r>
                                          <a:rPr lang="en-US" sz="3100" i="1">
                                            <a:latin typeface="Cambria Math" panose="02040503050406030204" pitchFamily="18" charset="0"/>
                                          </a:rPr>
                                          <m:t>𝑅</m:t>
                                        </m:r>
                                      </m:e>
                                      <m:sub>
                                        <m:r>
                                          <a:rPr lang="en-US" sz="3100" b="0" i="1" smtClean="0">
                                            <a:latin typeface="Cambria Math" panose="02040503050406030204" pitchFamily="18" charset="0"/>
                                          </a:rPr>
                                          <m:t>1</m:t>
                                        </m:r>
                                      </m:sub>
                                    </m:sSub>
                                  </m:num>
                                  <m:den>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𝑅</m:t>
                                        </m:r>
                                      </m:e>
                                      <m:sub>
                                        <m:r>
                                          <a:rPr lang="en-US" sz="3100" b="0" i="1" smtClean="0">
                                            <a:latin typeface="Cambria Math" panose="02040503050406030204" pitchFamily="18" charset="0"/>
                                          </a:rPr>
                                          <m:t>𝑜</m:t>
                                        </m:r>
                                      </m:sub>
                                    </m:sSub>
                                  </m:den>
                                </m:f>
                              </m:e>
                            </m:d>
                          </m:e>
                        </m:func>
                        <m:r>
                          <a:rPr lang="en-US" sz="3100" b="0" i="1" smtClean="0">
                            <a:latin typeface="Cambria Math" panose="02040503050406030204" pitchFamily="18" charset="0"/>
                          </a:rPr>
                          <m:t>+</m:t>
                        </m:r>
                        <m:sSub>
                          <m:sSubPr>
                            <m:ctrlPr>
                              <a:rPr lang="en-US" sz="3100" i="1">
                                <a:latin typeface="Cambria Math" panose="02040503050406030204" pitchFamily="18" charset="0"/>
                              </a:rPr>
                            </m:ctrlPr>
                          </m:sSubPr>
                          <m:e>
                            <m:r>
                              <a:rPr lang="en-US" sz="3100" i="1">
                                <a:latin typeface="Cambria Math" panose="02040503050406030204" pitchFamily="18" charset="0"/>
                              </a:rPr>
                              <m:t>𝐷</m:t>
                            </m:r>
                          </m:e>
                          <m:sub>
                            <m:r>
                              <a:rPr lang="en-US" sz="3100" i="1">
                                <a:latin typeface="Cambria Math" panose="02040503050406030204" pitchFamily="18" charset="0"/>
                              </a:rPr>
                              <m:t>2</m:t>
                            </m:r>
                          </m:sub>
                        </m:sSub>
                        <m:func>
                          <m:funcPr>
                            <m:ctrlPr>
                              <a:rPr lang="en-US" sz="3100" i="1">
                                <a:latin typeface="Cambria Math" panose="02040503050406030204" pitchFamily="18" charset="0"/>
                              </a:rPr>
                            </m:ctrlPr>
                          </m:funcPr>
                          <m:fName>
                            <m:r>
                              <m:rPr>
                                <m:sty m:val="p"/>
                              </m:rPr>
                              <a:rPr lang="en-US" sz="3100">
                                <a:latin typeface="Cambria Math" panose="02040503050406030204" pitchFamily="18" charset="0"/>
                              </a:rPr>
                              <m:t>ln</m:t>
                            </m:r>
                          </m:fName>
                          <m:e>
                            <m:d>
                              <m:dPr>
                                <m:ctrlPr>
                                  <a:rPr lang="en-US" sz="3100" i="1">
                                    <a:latin typeface="Cambria Math" panose="02040503050406030204" pitchFamily="18" charset="0"/>
                                  </a:rPr>
                                </m:ctrlPr>
                              </m:dPr>
                              <m:e>
                                <m:f>
                                  <m:fPr>
                                    <m:ctrlPr>
                                      <a:rPr lang="en-US" sz="3100" b="0" i="1" smtClean="0">
                                        <a:latin typeface="Cambria Math" panose="02040503050406030204" pitchFamily="18" charset="0"/>
                                      </a:rPr>
                                    </m:ctrlPr>
                                  </m:fPr>
                                  <m:num>
                                    <m:sSub>
                                      <m:sSubPr>
                                        <m:ctrlPr>
                                          <a:rPr lang="en-US" sz="3100" i="1">
                                            <a:latin typeface="Cambria Math" panose="02040503050406030204" pitchFamily="18" charset="0"/>
                                          </a:rPr>
                                        </m:ctrlPr>
                                      </m:sSubPr>
                                      <m:e>
                                        <m:r>
                                          <a:rPr lang="en-US" sz="3100" i="1">
                                            <a:latin typeface="Cambria Math" panose="02040503050406030204" pitchFamily="18" charset="0"/>
                                          </a:rPr>
                                          <m:t>𝑅</m:t>
                                        </m:r>
                                      </m:e>
                                      <m:sub>
                                        <m:r>
                                          <a:rPr lang="en-US" sz="3100" i="1">
                                            <a:latin typeface="Cambria Math" panose="02040503050406030204" pitchFamily="18" charset="0"/>
                                          </a:rPr>
                                          <m:t>𝑖</m:t>
                                        </m:r>
                                      </m:sub>
                                    </m:sSub>
                                  </m:num>
                                  <m:den>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𝑅</m:t>
                                        </m:r>
                                      </m:e>
                                      <m:sub>
                                        <m:r>
                                          <a:rPr lang="en-US" sz="3100" b="0" i="1" smtClean="0">
                                            <a:latin typeface="Cambria Math" panose="02040503050406030204" pitchFamily="18" charset="0"/>
                                          </a:rPr>
                                          <m:t>1</m:t>
                                        </m:r>
                                      </m:sub>
                                    </m:sSub>
                                  </m:den>
                                </m:f>
                              </m:e>
                            </m:d>
                          </m:e>
                        </m:func>
                        <m:r>
                          <a:rPr lang="en-US" sz="3100" i="1">
                            <a:latin typeface="Cambria Math" panose="02040503050406030204" pitchFamily="18" charset="0"/>
                          </a:rPr>
                          <m:t>]</m:t>
                        </m:r>
                      </m:den>
                    </m:f>
                  </m:oMath>
                </a14:m>
                <a:r>
                  <a:rPr lang="en-US" sz="3100" dirty="0"/>
                  <a:t> </a:t>
                </a: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717" t="-22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24</a:t>
            </a:fld>
            <a:endParaRPr lang="en-US"/>
          </a:p>
        </p:txBody>
      </p:sp>
    </p:spTree>
    <p:extLst>
      <p:ext uri="{BB962C8B-B14F-4D97-AF65-F5344CB8AC3E}">
        <p14:creationId xmlns:p14="http://schemas.microsoft.com/office/powerpoint/2010/main" val="169513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1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Recall </a:t>
                </a:r>
                <a:r>
                  <a:rPr lang="en-US" dirty="0" err="1"/>
                  <a:t>Raoult’s</a:t>
                </a:r>
                <a:r>
                  <a:rPr lang="en-US" dirty="0"/>
                  <a:t> Law:</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m:t>
                          </m:r>
                        </m:sub>
                        <m:sup>
                          <m:r>
                            <a:rPr lang="en-US" b="0" i="1" smtClean="0">
                              <a:latin typeface="Cambria Math" panose="02040503050406030204" pitchFamily="18" charset="0"/>
                            </a:rPr>
                            <m:t>𝑠𝑎𝑡</m:t>
                          </m:r>
                        </m:sup>
                      </m:sSubSup>
                    </m:oMath>
                  </m:oMathPara>
                </a14:m>
                <a:endParaRPr lang="en-US" dirty="0"/>
              </a:p>
              <a:p>
                <a:pPr marL="0" indent="0">
                  <a:buNone/>
                </a:pPr>
                <a:r>
                  <a:rPr lang="en-US" dirty="0"/>
                  <a:t>Since we can assume the liquid is entire benzene (i.e.,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 we can find the mole fraction of benzene in the air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𝑏𝑒𝑛𝑧𝑒𝑛𝑒</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𝑏𝑒𝑛𝑧𝑒𝑛𝑒</m:t>
                              </m:r>
                            </m:sub>
                            <m:sup>
                              <m:r>
                                <a:rPr lang="en-US" b="0" i="1" smtClean="0">
                                  <a:latin typeface="Cambria Math" panose="02040503050406030204" pitchFamily="18" charset="0"/>
                                </a:rPr>
                                <m:t>𝑠𝑎𝑡</m:t>
                              </m:r>
                            </m:sup>
                          </m:sSubSup>
                        </m:num>
                        <m:den>
                          <m:r>
                            <a:rPr lang="en-US" b="0" i="1" smtClean="0">
                              <a:latin typeface="Cambria Math" panose="02040503050406030204" pitchFamily="18" charset="0"/>
                            </a:rPr>
                            <m:t>𝑃</m:t>
                          </m:r>
                        </m:den>
                      </m:f>
                    </m:oMath>
                  </m:oMathPara>
                </a14:m>
                <a:endParaRPr lang="en-US" dirty="0"/>
              </a:p>
              <a:p>
                <a:pPr marL="0" indent="0">
                  <a:buNone/>
                </a:pPr>
                <a:r>
                  <a:rPr lang="en-US" dirty="0"/>
                  <a:t>At 25</a:t>
                </a:r>
                <a:r>
                  <a:rPr lang="en-US" baseline="30000" dirty="0"/>
                  <a:t>o</a:t>
                </a:r>
                <a:r>
                  <a:rPr lang="en-US" dirty="0"/>
                  <a:t>C, the vapor pressure of benzene can be found using the Antoine equation:</a:t>
                </a:r>
              </a:p>
              <a:p>
                <a:pPr marL="0" indent="0">
                  <a:buNone/>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ln</m:t>
                          </m:r>
                        </m:fName>
                        <m:e>
                          <m:d>
                            <m:dPr>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𝑃</m:t>
                                  </m:r>
                                </m:e>
                                <m:sub>
                                  <m:r>
                                    <a:rPr lang="en-US" sz="2800" b="0" i="1" smtClean="0">
                                      <a:latin typeface="Cambria Math" panose="02040503050406030204" pitchFamily="18" charset="0"/>
                                    </a:rPr>
                                    <m:t>𝑏𝑒𝑛𝑧𝑒𝑛𝑒</m:t>
                                  </m:r>
                                </m:sub>
                                <m:sup>
                                  <m:r>
                                    <a:rPr lang="en-US" sz="2800" b="0" i="1" smtClean="0">
                                      <a:latin typeface="Cambria Math" panose="02040503050406030204" pitchFamily="18" charset="0"/>
                                    </a:rPr>
                                    <m:t>𝑠𝑎𝑡</m:t>
                                  </m:r>
                                </m:sup>
                              </m:sSubSup>
                            </m:e>
                          </m:d>
                        </m:e>
                      </m:func>
                      <m:r>
                        <a:rPr lang="en-US" sz="2800" b="0" i="1" smtClean="0">
                          <a:latin typeface="Cambria Math" panose="02040503050406030204" pitchFamily="18" charset="0"/>
                        </a:rPr>
                        <m:t>=15.9008−</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2788.1</m:t>
                          </m:r>
                        </m:num>
                        <m:den>
                          <m:r>
                            <a:rPr lang="en-US" sz="2800" b="0" i="1" smtClean="0">
                              <a:latin typeface="Cambria Math" panose="02040503050406030204" pitchFamily="18" charset="0"/>
                            </a:rPr>
                            <m:t>(25+273.15)</m:t>
                          </m:r>
                          <m:r>
                            <a:rPr lang="en-US" sz="2800" b="0" i="1" smtClean="0">
                              <a:latin typeface="Cambria Math" panose="02040503050406030204" pitchFamily="18" charset="0"/>
                            </a:rPr>
                            <m:t>−52.36</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𝑃</m:t>
                          </m:r>
                        </m:e>
                        <m:sub>
                          <m:r>
                            <a:rPr lang="en-US" sz="2800" b="0" i="1" smtClean="0">
                              <a:latin typeface="Cambria Math" panose="02040503050406030204" pitchFamily="18" charset="0"/>
                            </a:rPr>
                            <m:t>𝑏𝑒𝑛𝑧𝑒𝑛𝑒</m:t>
                          </m:r>
                        </m:sub>
                        <m:sup>
                          <m:r>
                            <a:rPr lang="en-US" sz="2800" b="0" i="1" smtClean="0">
                              <a:latin typeface="Cambria Math" panose="02040503050406030204" pitchFamily="18" charset="0"/>
                            </a:rPr>
                            <m:t>𝑠𝑎𝑡</m:t>
                          </m:r>
                        </m:sup>
                      </m:sSub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25</m:t>
                          </m:r>
                          <m:r>
                            <a:rPr lang="en-US" sz="2800" b="0" i="1" smtClean="0">
                              <a:latin typeface="Cambria Math" panose="02040503050406030204" pitchFamily="18" charset="0"/>
                              <a:ea typeface="Cambria Math" panose="02040503050406030204" pitchFamily="18" charset="0"/>
                            </a:rPr>
                            <m:t>℃</m:t>
                          </m:r>
                        </m:e>
                      </m:d>
                      <m:r>
                        <a:rPr lang="en-US" sz="2800" b="0" i="1" smtClean="0">
                          <a:latin typeface="Cambria Math" panose="02040503050406030204" pitchFamily="18" charset="0"/>
                          <a:ea typeface="Cambria Math" panose="02040503050406030204" pitchFamily="18" charset="0"/>
                        </a:rPr>
                        <m:t>=95.33 </m:t>
                      </m:r>
                      <m:r>
                        <a:rPr lang="en-US" sz="2800" b="0" i="1" smtClean="0">
                          <a:latin typeface="Cambria Math" panose="02040503050406030204" pitchFamily="18" charset="0"/>
                          <a:ea typeface="Cambria Math" panose="02040503050406030204" pitchFamily="18" charset="0"/>
                        </a:rPr>
                        <m:t>𝑚𝑚𝐻𝑔</m:t>
                      </m:r>
                    </m:oMath>
                  </m:oMathPara>
                </a14:m>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a:p>
        </p:txBody>
      </p:sp>
    </p:spTree>
    <p:extLst>
      <p:ext uri="{BB962C8B-B14F-4D97-AF65-F5344CB8AC3E}">
        <p14:creationId xmlns:p14="http://schemas.microsoft.com/office/powerpoint/2010/main" val="304085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1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At 25</a:t>
                </a:r>
                <a:r>
                  <a:rPr lang="en-US" baseline="30000" dirty="0"/>
                  <a:t>o</a:t>
                </a:r>
                <a:r>
                  <a:rPr lang="en-US" dirty="0"/>
                  <a:t>C and 1 atm the mole fraction of benzene in the vapor is: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𝑏𝑒𝑛𝑧𝑒𝑛𝑒</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95.33 </m:t>
                          </m:r>
                          <m:r>
                            <a:rPr lang="en-US" i="1">
                              <a:latin typeface="Cambria Math" panose="02040503050406030204" pitchFamily="18" charset="0"/>
                              <a:ea typeface="Cambria Math" panose="02040503050406030204" pitchFamily="18" charset="0"/>
                            </a:rPr>
                            <m:t>𝑚𝑚𝐻𝑔</m:t>
                          </m:r>
                        </m:num>
                        <m:den>
                          <m:r>
                            <a:rPr lang="en-US" b="0" i="1" smtClean="0">
                              <a:latin typeface="Cambria Math" panose="02040503050406030204" pitchFamily="18" charset="0"/>
                            </a:rPr>
                            <m:t>760 </m:t>
                          </m:r>
                          <m:r>
                            <a:rPr lang="en-US" b="0" i="1" smtClean="0">
                              <a:latin typeface="Cambria Math" panose="02040503050406030204" pitchFamily="18" charset="0"/>
                            </a:rPr>
                            <m:t>𝑚𝑚𝐻𝑔</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𝑏𝑒𝑛𝑧𝑒𝑛𝑒</m:t>
                          </m:r>
                        </m:sub>
                      </m:sSub>
                      <m:r>
                        <a:rPr lang="en-US" b="0" i="1" smtClean="0">
                          <a:latin typeface="Cambria Math" panose="02040503050406030204" pitchFamily="18" charset="0"/>
                        </a:rPr>
                        <m:t>=0.125</m:t>
                      </m:r>
                    </m:oMath>
                  </m:oMathPara>
                </a14:m>
                <a:endParaRPr lang="en-US" dirty="0"/>
              </a:p>
              <a:p>
                <a:pPr marL="0" indent="0">
                  <a:buNone/>
                </a:pPr>
                <a:r>
                  <a:rPr lang="en-US" dirty="0"/>
                  <a:t>At these conditions this puts us outside the range that would make benzene flammable.</a:t>
                </a:r>
              </a:p>
              <a:p>
                <a:pPr marL="0" indent="0">
                  <a:buNone/>
                </a:pPr>
                <a:r>
                  <a:rPr lang="en-US" dirty="0"/>
                  <a:t>We can determine the saturated pressures that would mark the upper and lower limits of the mole fraction range that makes benzene flammable.</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𝑠𝑎𝑡</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𝑏𝑒𝑛𝑧𝑒𝑛𝑒</m:t>
                          </m:r>
                        </m:sub>
                      </m:sSub>
                      <m:r>
                        <a:rPr lang="en-US" b="0" i="1" smtClean="0">
                          <a:latin typeface="Cambria Math" panose="02040503050406030204" pitchFamily="18" charset="0"/>
                        </a:rPr>
                        <m:t>𝑃</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=0.014→</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𝑃</m:t>
                          </m:r>
                        </m:e>
                        <m:sup>
                          <m:r>
                            <a:rPr lang="en-US" sz="2400" b="0" i="1" smtClean="0">
                              <a:latin typeface="Cambria Math" panose="02040503050406030204" pitchFamily="18" charset="0"/>
                              <a:ea typeface="Cambria Math" panose="02040503050406030204" pitchFamily="18" charset="0"/>
                            </a:rPr>
                            <m:t>𝑠𝑎𝑡</m:t>
                          </m:r>
                        </m:sup>
                      </m:sSup>
                      <m:r>
                        <a:rPr lang="en-US" sz="2400" b="0" i="1" smtClean="0">
                          <a:latin typeface="Cambria Math" panose="02040503050406030204" pitchFamily="18" charset="0"/>
                          <a:ea typeface="Cambria Math" panose="02040503050406030204" pitchFamily="18" charset="0"/>
                        </a:rPr>
                        <m:t>=10.64 </m:t>
                      </m:r>
                      <m:r>
                        <a:rPr lang="en-US" sz="2400" b="0" i="1" smtClean="0">
                          <a:latin typeface="Cambria Math" panose="02040503050406030204" pitchFamily="18" charset="0"/>
                          <a:ea typeface="Cambria Math" panose="02040503050406030204" pitchFamily="18" charset="0"/>
                        </a:rPr>
                        <m:t>𝑚𝑚𝐻𝑔</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rPr>
                        <m:t>𝑦</m:t>
                      </m:r>
                      <m:r>
                        <a:rPr lang="en-US" sz="2400" i="1">
                          <a:latin typeface="Cambria Math" panose="02040503050406030204" pitchFamily="18" charset="0"/>
                        </a:rPr>
                        <m:t>=0.08→</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𝑃</m:t>
                          </m:r>
                        </m:e>
                        <m:sup>
                          <m:r>
                            <a:rPr lang="en-US" sz="2400" i="1">
                              <a:latin typeface="Cambria Math" panose="02040503050406030204" pitchFamily="18" charset="0"/>
                              <a:ea typeface="Cambria Math" panose="02040503050406030204" pitchFamily="18" charset="0"/>
                            </a:rPr>
                            <m:t>𝑠𝑎𝑡</m:t>
                          </m:r>
                        </m:sup>
                      </m:sSup>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60.8</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𝑚𝑚𝐻𝑔</m:t>
                      </m:r>
                      <m:r>
                        <a:rPr lang="en-US" sz="2400" i="1">
                          <a:latin typeface="Cambria Math" panose="02040503050406030204" pitchFamily="18" charset="0"/>
                          <a:ea typeface="Cambria Math" panose="02040503050406030204" pitchFamily="18" charset="0"/>
                        </a:rPr>
                        <m:t>       </m:t>
                      </m:r>
                    </m:oMath>
                  </m:oMathPara>
                </a14:m>
                <a:endParaRPr lang="en-US" sz="2400"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p:spTree>
    <p:extLst>
      <p:ext uri="{BB962C8B-B14F-4D97-AF65-F5344CB8AC3E}">
        <p14:creationId xmlns:p14="http://schemas.microsoft.com/office/powerpoint/2010/main" val="339695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1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=0.014→</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𝑃</m:t>
                          </m:r>
                        </m:e>
                        <m:sup>
                          <m:r>
                            <a:rPr lang="en-US" sz="2400" b="0" i="1" smtClean="0">
                              <a:latin typeface="Cambria Math" panose="02040503050406030204" pitchFamily="18" charset="0"/>
                              <a:ea typeface="Cambria Math" panose="02040503050406030204" pitchFamily="18" charset="0"/>
                            </a:rPr>
                            <m:t>𝑠𝑎𝑡</m:t>
                          </m:r>
                        </m:sup>
                      </m:sSup>
                      <m:r>
                        <a:rPr lang="en-US" sz="2400" b="0" i="1" smtClean="0">
                          <a:latin typeface="Cambria Math" panose="02040503050406030204" pitchFamily="18" charset="0"/>
                          <a:ea typeface="Cambria Math" panose="02040503050406030204" pitchFamily="18" charset="0"/>
                        </a:rPr>
                        <m:t>=10.64 </m:t>
                      </m:r>
                      <m:r>
                        <a:rPr lang="en-US" sz="2400" b="0" i="1" smtClean="0">
                          <a:latin typeface="Cambria Math" panose="02040503050406030204" pitchFamily="18" charset="0"/>
                          <a:ea typeface="Cambria Math" panose="02040503050406030204" pitchFamily="18" charset="0"/>
                        </a:rPr>
                        <m:t>𝑚𝑚𝐻𝑔</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rPr>
                        <m:t>𝑦</m:t>
                      </m:r>
                      <m:r>
                        <a:rPr lang="en-US" sz="2400" i="1">
                          <a:latin typeface="Cambria Math" panose="02040503050406030204" pitchFamily="18" charset="0"/>
                        </a:rPr>
                        <m:t>=0.08→</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𝑃</m:t>
                          </m:r>
                        </m:e>
                        <m:sup>
                          <m:r>
                            <a:rPr lang="en-US" sz="2400" i="1">
                              <a:latin typeface="Cambria Math" panose="02040503050406030204" pitchFamily="18" charset="0"/>
                              <a:ea typeface="Cambria Math" panose="02040503050406030204" pitchFamily="18" charset="0"/>
                            </a:rPr>
                            <m:t>𝑠𝑎𝑡</m:t>
                          </m:r>
                        </m:sup>
                      </m:sSup>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60.8</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𝑚𝑚𝐻𝑔</m:t>
                      </m:r>
                      <m:r>
                        <a:rPr lang="en-US" sz="2400" i="1">
                          <a:latin typeface="Cambria Math" panose="02040503050406030204" pitchFamily="18" charset="0"/>
                          <a:ea typeface="Cambria Math" panose="02040503050406030204" pitchFamily="18" charset="0"/>
                        </a:rPr>
                        <m:t>       </m:t>
                      </m:r>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𝑃</m:t>
                                  </m:r>
                                </m:e>
                                <m:sub>
                                  <m:r>
                                    <a:rPr lang="en-US" sz="2400" b="0" i="1" smtClean="0">
                                      <a:latin typeface="Cambria Math" panose="02040503050406030204" pitchFamily="18" charset="0"/>
                                    </a:rPr>
                                    <m:t>𝑏𝑒𝑛𝑧𝑒𝑛𝑒</m:t>
                                  </m:r>
                                </m:sub>
                                <m:sup>
                                  <m:r>
                                    <a:rPr lang="en-US" sz="2400" b="0" i="1" smtClean="0">
                                      <a:latin typeface="Cambria Math" panose="02040503050406030204" pitchFamily="18" charset="0"/>
                                    </a:rPr>
                                    <m:t>𝑠𝑎𝑡</m:t>
                                  </m:r>
                                </m:sup>
                              </m:sSubSup>
                            </m:e>
                          </m:d>
                        </m:e>
                      </m:func>
                      <m:r>
                        <a:rPr lang="en-US" sz="2400" b="0" i="1" smtClean="0">
                          <a:latin typeface="Cambria Math" panose="02040503050406030204" pitchFamily="18" charset="0"/>
                        </a:rPr>
                        <m:t>=15.9008−</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2788.1</m:t>
                          </m:r>
                        </m:num>
                        <m:den>
                          <m:r>
                            <a:rPr lang="en-US" sz="2400" b="0" i="1" smtClean="0">
                              <a:latin typeface="Cambria Math" panose="02040503050406030204" pitchFamily="18" charset="0"/>
                            </a:rPr>
                            <m:t>𝑇</m:t>
                          </m:r>
                          <m:r>
                            <a:rPr lang="en-US" sz="2400" b="0" i="1" smtClean="0">
                              <a:latin typeface="Cambria Math" panose="02040503050406030204" pitchFamily="18" charset="0"/>
                            </a:rPr>
                            <m:t>−52.36</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2788.1</m:t>
                          </m:r>
                        </m:num>
                        <m:den>
                          <m:r>
                            <a:rPr lang="en-US" b="0" i="1" smtClean="0">
                              <a:latin typeface="Cambria Math" panose="02040503050406030204" pitchFamily="18" charset="0"/>
                            </a:rPr>
                            <m:t>15.9008−</m:t>
                          </m:r>
                          <m:r>
                            <m:rPr>
                              <m:sty m:val="p"/>
                            </m:rPr>
                            <a:rPr lang="en-US" b="0" i="0" smtClean="0">
                              <a:latin typeface="Cambria Math" panose="02040503050406030204" pitchFamily="18" charset="0"/>
                            </a:rPr>
                            <m:t>ln</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𝑠𝑎𝑡</m:t>
                              </m:r>
                            </m:sup>
                          </m:sSup>
                          <m:r>
                            <a:rPr lang="en-US" b="0" i="1" smtClean="0">
                              <a:latin typeface="Cambria Math" panose="02040503050406030204" pitchFamily="18" charset="0"/>
                            </a:rPr>
                            <m:t>)</m:t>
                          </m:r>
                        </m:den>
                      </m:f>
                      <m:r>
                        <a:rPr lang="en-US" b="0" i="1" smtClean="0">
                          <a:latin typeface="Cambria Math" panose="02040503050406030204" pitchFamily="18" charset="0"/>
                        </a:rPr>
                        <m:t>+52.36</m:t>
                      </m:r>
                    </m:oMath>
                  </m:oMathPara>
                </a14:m>
                <a:endParaRPr lang="en-US" dirty="0"/>
              </a:p>
              <a:p>
                <a:pPr marL="0" indent="0">
                  <a:buNone/>
                </a:pPr>
                <a:endParaRPr lang="en-US" dirty="0"/>
              </a:p>
              <a:p>
                <a:pPr marL="0" indent="0">
                  <a:buNone/>
                </a:pPr>
                <a:r>
                  <a:rPr lang="en-US" dirty="0"/>
                  <a:t>At the lower limit: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=0.014 →</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=−14.82℃</m:t>
                      </m:r>
                    </m:oMath>
                  </m:oMathPara>
                </a14:m>
                <a:endParaRPr lang="en-US" dirty="0"/>
              </a:p>
              <a:p>
                <a:pPr marL="0" indent="0">
                  <a:buNone/>
                </a:pPr>
                <a:r>
                  <a:rPr lang="en-US" dirty="0"/>
                  <a:t>At the upper limit: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=0.08 →</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=15.6</m:t>
                      </m:r>
                      <m:r>
                        <a:rPr lang="en-US" b="0" i="1" smtClean="0">
                          <a:latin typeface="Cambria Math" panose="02040503050406030204" pitchFamily="18" charset="0"/>
                          <a:ea typeface="Cambria Math" panose="02040503050406030204" pitchFamily="18" charset="0"/>
                        </a:rPr>
                        <m:t>3℃</m:t>
                      </m:r>
                    </m:oMath>
                  </m:oMathPara>
                </a14:m>
                <a:endParaRPr lang="en-US" dirty="0"/>
              </a:p>
              <a:p>
                <a:pPr marL="0" indent="0">
                  <a:buNone/>
                </a:pPr>
                <a:r>
                  <a:rPr lang="en-US" sz="2000" dirty="0"/>
                  <a:t>*Note: even at higher or lower temperatures outside the range, opening the bottle of benzene could cause changes in the mole fraction of benzene in the air. If an ignition source is nearby, it is still possible for the vapor to ignite.</a:t>
                </a:r>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p:spTree>
    <p:extLst>
      <p:ext uri="{BB962C8B-B14F-4D97-AF65-F5344CB8AC3E}">
        <p14:creationId xmlns:p14="http://schemas.microsoft.com/office/powerpoint/2010/main" val="234637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2</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Estimate the filtrate flux at 20</a:t>
            </a:r>
            <a:r>
              <a:rPr lang="en-US" baseline="30000" dirty="0"/>
              <a:t>o</a:t>
            </a:r>
            <a:r>
              <a:rPr lang="en-US" dirty="0"/>
              <a:t>C for the filtration of a protein solution across a membrane that is impermeable to the protein. The hydraulic conductance of this membrane is 0.01 mL cm</a:t>
            </a:r>
            <a:r>
              <a:rPr lang="en-US" baseline="30000" dirty="0"/>
              <a:t>-2</a:t>
            </a:r>
            <a:r>
              <a:rPr lang="en-US" dirty="0"/>
              <a:t> psi</a:t>
            </a:r>
            <a:r>
              <a:rPr lang="en-US" baseline="30000" dirty="0"/>
              <a:t>-1</a:t>
            </a:r>
            <a:r>
              <a:rPr lang="en-US" dirty="0"/>
              <a:t> min</a:t>
            </a:r>
            <a:r>
              <a:rPr lang="en-US" baseline="30000" dirty="0"/>
              <a:t>-1</a:t>
            </a:r>
            <a:r>
              <a:rPr lang="en-US" dirty="0"/>
              <a:t>. The hydrodynamic pressure drop applied across the membrane is equal to 15 psi, and the protein concentration in the solution being filtered is equal to 22 g per 100 </a:t>
            </a:r>
            <a:r>
              <a:rPr lang="en-US" dirty="0" err="1"/>
              <a:t>mL.</a:t>
            </a:r>
            <a:r>
              <a:rPr lang="en-US" dirty="0"/>
              <a:t> The molecular weight of the protein is 69,000 g/mol.</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p:spTree>
    <p:extLst>
      <p:ext uri="{BB962C8B-B14F-4D97-AF65-F5344CB8AC3E}">
        <p14:creationId xmlns:p14="http://schemas.microsoft.com/office/powerpoint/2010/main" val="146364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2 Solution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The filtrate flux can be calculated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e>
                      </m:acc>
                    </m:oMath>
                  </m:oMathPara>
                </a14:m>
                <a:endParaRPr lang="en-US" dirty="0"/>
              </a:p>
              <a:p>
                <a:pPr marL="0" indent="0">
                  <a:buNone/>
                </a:pPr>
                <a:r>
                  <a:rPr lang="en-US" dirty="0"/>
                  <a:t>We have the hydrodynamic pressure, but we need to account for the osmotic pressure due to the protein.</a:t>
                </a:r>
              </a:p>
              <a:p>
                <a:pPr marL="0" indent="0">
                  <a:buNone/>
                </a:pPr>
                <a:r>
                  <a:rPr lang="en-US" dirty="0"/>
                  <a:t>Using </a:t>
                </a:r>
                <a:r>
                  <a:rPr lang="en-US" dirty="0" err="1"/>
                  <a:t>vant</a:t>
                </a:r>
                <a:r>
                  <a:rPr lang="en-US" dirty="0"/>
                  <a:t> Hoff law:</a:t>
                </a:r>
              </a:p>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Π</m:t>
                      </m:r>
                      <m:r>
                        <a:rPr lang="en-US" b="0" i="1" smtClean="0">
                          <a:latin typeface="Cambria Math" panose="02040503050406030204" pitchFamily="18" charset="0"/>
                        </a:rPr>
                        <m:t>=</m:t>
                      </m:r>
                      <m:r>
                        <a:rPr lang="en-US" b="0" i="1" smtClean="0">
                          <a:latin typeface="Cambria Math" panose="02040503050406030204" pitchFamily="18" charset="0"/>
                        </a:rPr>
                        <m:t>𝑅𝑇𝐶</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Π</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8.314</m:t>
                          </m:r>
                          <m:f>
                            <m:fPr>
                              <m:ctrlPr>
                                <a:rPr lang="en-US" b="0" i="1" smtClean="0">
                                  <a:latin typeface="Cambria Math" panose="02040503050406030204" pitchFamily="18" charset="0"/>
                                </a:rPr>
                              </m:ctrlPr>
                            </m:fPr>
                            <m:num>
                              <m:r>
                                <a:rPr lang="en-US" b="0" i="1" smtClean="0">
                                  <a:latin typeface="Cambria Math" panose="02040503050406030204" pitchFamily="18" charset="0"/>
                                </a:rPr>
                                <m:t>𝐽</m:t>
                              </m:r>
                            </m:num>
                            <m:den>
                              <m:r>
                                <a:rPr lang="en-US" b="0" i="1" smtClean="0">
                                  <a:latin typeface="Cambria Math" panose="02040503050406030204" pitchFamily="18" charset="0"/>
                                </a:rPr>
                                <m:t>𝑚𝑜𝑙</m:t>
                              </m:r>
                              <m:r>
                                <a:rPr lang="en-US" b="0" i="1" smtClean="0">
                                  <a:latin typeface="Cambria Math" panose="02040503050406030204" pitchFamily="18" charset="0"/>
                                </a:rPr>
                                <m:t> </m:t>
                              </m:r>
                              <m:r>
                                <a:rPr lang="en-US" b="0" i="1" smtClean="0">
                                  <a:latin typeface="Cambria Math" panose="02040503050406030204" pitchFamily="18" charset="0"/>
                                </a:rPr>
                                <m:t>𝐾</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20+273.15</m:t>
                          </m:r>
                        </m:e>
                      </m:d>
                      <m:r>
                        <a:rPr lang="en-US" b="0" i="1" smtClean="0">
                          <a:latin typeface="Cambria Math" panose="02040503050406030204" pitchFamily="18" charset="0"/>
                        </a:rPr>
                        <m:t>𝐾</m:t>
                      </m:r>
                      <m:r>
                        <a:rPr lang="en-US" b="0" i="1" smtClean="0">
                          <a:latin typeface="Cambria Math" panose="02040503050406030204" pitchFamily="18" charset="0"/>
                        </a:rPr>
                        <m:t> </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22</m:t>
                              </m:r>
                              <m:r>
                                <a:rPr lang="en-US" b="0" i="1" smtClean="0">
                                  <a:latin typeface="Cambria Math" panose="02040503050406030204" pitchFamily="18" charset="0"/>
                                </a:rPr>
                                <m:t>𝑔</m:t>
                              </m:r>
                            </m:num>
                            <m:den>
                              <m:r>
                                <a:rPr lang="en-US" b="0" i="1" smtClean="0">
                                  <a:latin typeface="Cambria Math" panose="02040503050406030204" pitchFamily="18" charset="0"/>
                                </a:rPr>
                                <m:t>0.1 </m:t>
                              </m:r>
                              <m:r>
                                <a:rPr lang="en-US" b="0" i="1" smtClean="0">
                                  <a:latin typeface="Cambria Math" panose="02040503050406030204" pitchFamily="18" charset="0"/>
                                </a:rPr>
                                <m:t>𝐿</m:t>
                              </m:r>
                            </m:den>
                          </m:f>
                        </m:e>
                      </m:d>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𝑚𝑜𝑙</m:t>
                              </m:r>
                            </m:num>
                            <m:den>
                              <m:r>
                                <a:rPr lang="en-US" b="0" i="1" smtClean="0">
                                  <a:latin typeface="Cambria Math" panose="02040503050406030204" pitchFamily="18" charset="0"/>
                                </a:rPr>
                                <m:t>69,000</m:t>
                              </m:r>
                              <m:r>
                                <a:rPr lang="en-US" b="0" i="1" smtClean="0">
                                  <a:latin typeface="Cambria Math" panose="02040503050406030204" pitchFamily="18" charset="0"/>
                                </a:rPr>
                                <m:t>𝑔</m:t>
                              </m:r>
                            </m:den>
                          </m:f>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Π</m:t>
                      </m:r>
                      <m:r>
                        <a:rPr lang="en-US" b="0" i="1" smtClean="0">
                          <a:latin typeface="Cambria Math" panose="02040503050406030204" pitchFamily="18" charset="0"/>
                        </a:rPr>
                        <m:t>=7771 </m:t>
                      </m:r>
                      <m:r>
                        <a:rPr lang="en-US" b="0" i="1" smtClean="0">
                          <a:latin typeface="Cambria Math" panose="02040503050406030204" pitchFamily="18" charset="0"/>
                        </a:rPr>
                        <m:t>𝑃𝑎</m:t>
                      </m:r>
                      <m:r>
                        <a:rPr lang="en-US" b="0" i="1" smtClean="0">
                          <a:latin typeface="Cambria Math" panose="02040503050406030204" pitchFamily="18" charset="0"/>
                        </a:rPr>
                        <m:t>=1.127 </m:t>
                      </m:r>
                      <m:r>
                        <a:rPr lang="en-US" b="0" i="1" smtClean="0">
                          <a:latin typeface="Cambria Math" panose="02040503050406030204" pitchFamily="18" charset="0"/>
                        </a:rPr>
                        <m:t>𝑝𝑠𝑖</m:t>
                      </m:r>
                    </m:oMath>
                  </m:oMathPara>
                </a14:m>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p:spTree>
    <p:extLst>
      <p:ext uri="{BB962C8B-B14F-4D97-AF65-F5344CB8AC3E}">
        <p14:creationId xmlns:p14="http://schemas.microsoft.com/office/powerpoint/2010/main" val="320481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2 Solution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e>
                      </m:acc>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𝑝</m:t>
                          </m:r>
                        </m:sub>
                      </m:sSub>
                      <m:d>
                        <m:dPr>
                          <m:begChr m:val="["/>
                          <m:endChr m:val="]"/>
                          <m:ctrlPr>
                            <a:rPr lang="en-US" b="0" i="1" smtClean="0">
                              <a:latin typeface="Cambria Math" panose="02040503050406030204" pitchFamily="18" charset="0"/>
                              <a:ea typeface="Cambria Math" panose="02040503050406030204" pitchFamily="18" charset="0"/>
                            </a:rPr>
                          </m:ctrlPr>
                        </m:d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𝐴</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𝐵</m:t>
                                  </m:r>
                                </m:sub>
                              </m:sSub>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Π</m:t>
                                  </m:r>
                                </m:e>
                                <m:sub>
                                  <m:r>
                                    <a:rPr lang="en-US" b="0" i="1" smtClean="0">
                                      <a:latin typeface="Cambria Math" panose="02040503050406030204" pitchFamily="18" charset="0"/>
                                      <a:ea typeface="Cambria Math" panose="02040503050406030204" pitchFamily="18" charset="0"/>
                                    </a:rPr>
                                    <m:t>𝐴</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Π</m:t>
                                  </m:r>
                                </m:e>
                                <m:sub>
                                  <m:r>
                                    <a:rPr lang="en-US" b="0" i="1" smtClean="0">
                                      <a:latin typeface="Cambria Math" panose="02040503050406030204" pitchFamily="18" charset="0"/>
                                      <a:ea typeface="Cambria Math" panose="02040503050406030204" pitchFamily="18" charset="0"/>
                                    </a:rPr>
                                    <m:t>𝐵</m:t>
                                  </m:r>
                                </m:sub>
                              </m:sSub>
                            </m:e>
                          </m:d>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0.01</m:t>
                          </m:r>
                          <m:f>
                            <m:fPr>
                              <m:ctrlPr>
                                <a:rPr lang="en-US" b="0" i="1" smtClean="0">
                                  <a:latin typeface="Cambria Math" panose="02040503050406030204" pitchFamily="18" charset="0"/>
                                </a:rPr>
                              </m:ctrlPr>
                            </m:fPr>
                            <m:num>
                              <m:r>
                                <a:rPr lang="en-US" b="0" i="1" smtClean="0">
                                  <a:latin typeface="Cambria Math" panose="02040503050406030204" pitchFamily="18" charset="0"/>
                                </a:rPr>
                                <m:t>𝑚𝐿</m:t>
                              </m:r>
                            </m:num>
                            <m:den>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𝑝𝑠𝑖</m:t>
                              </m:r>
                              <m:r>
                                <a:rPr lang="en-US" b="0" i="1" smtClean="0">
                                  <a:latin typeface="Cambria Math" panose="02040503050406030204" pitchFamily="18" charset="0"/>
                                </a:rPr>
                                <m:t> </m:t>
                              </m:r>
                              <m:r>
                                <a:rPr lang="en-US" b="0" i="1" smtClean="0">
                                  <a:latin typeface="Cambria Math" panose="02040503050406030204" pitchFamily="18" charset="0"/>
                                </a:rPr>
                                <m:t>𝑚𝑖𝑛</m:t>
                              </m:r>
                            </m:den>
                          </m:f>
                        </m:e>
                      </m:d>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15 </m:t>
                              </m:r>
                              <m:r>
                                <a:rPr lang="en-US" b="0" i="1" smtClean="0">
                                  <a:latin typeface="Cambria Math" panose="02040503050406030204" pitchFamily="18" charset="0"/>
                                </a:rPr>
                                <m:t>𝑝𝑠𝑖</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1.127 </m:t>
                              </m:r>
                              <m:r>
                                <a:rPr lang="en-US" b="0" i="1" smtClean="0">
                                  <a:latin typeface="Cambria Math" panose="02040503050406030204" pitchFamily="18" charset="0"/>
                                </a:rPr>
                                <m:t>𝑝𝑠𝑖</m:t>
                              </m:r>
                            </m:e>
                          </m:d>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=0.139</m:t>
                      </m:r>
                      <m:f>
                        <m:fPr>
                          <m:ctrlPr>
                            <a:rPr lang="en-US" b="0" i="1" smtClean="0">
                              <a:latin typeface="Cambria Math" panose="02040503050406030204" pitchFamily="18" charset="0"/>
                            </a:rPr>
                          </m:ctrlPr>
                        </m:fPr>
                        <m:num>
                          <m:r>
                            <a:rPr lang="en-US" b="0" i="1" smtClean="0">
                              <a:latin typeface="Cambria Math" panose="02040503050406030204" pitchFamily="18" charset="0"/>
                            </a:rPr>
                            <m:t>𝑚𝐿</m:t>
                          </m:r>
                        </m:num>
                        <m:den>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𝑚𝑖𝑛</m:t>
                          </m:r>
                        </m:den>
                      </m:f>
                    </m:oMath>
                  </m:oMathPara>
                </a14:m>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a:p>
        </p:txBody>
      </p:sp>
    </p:spTree>
    <p:extLst>
      <p:ext uri="{BB962C8B-B14F-4D97-AF65-F5344CB8AC3E}">
        <p14:creationId xmlns:p14="http://schemas.microsoft.com/office/powerpoint/2010/main" val="330218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The diffusivity of a molecule in a solvent at 25</a:t>
                </a:r>
                <a:r>
                  <a:rPr lang="en-US" baseline="30000" dirty="0"/>
                  <a:t>o</a:t>
                </a:r>
                <a:r>
                  <a:rPr lang="en-US" dirty="0"/>
                  <a:t>C was experimentally found to be </a:t>
                </a:r>
                <a14:m>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−6</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oMath>
                </a14:m>
                <a:r>
                  <a:rPr lang="en-US" dirty="0"/>
                  <a:t>. The viscosity of the solvent at these conditions is 0.86 </a:t>
                </a:r>
                <a:r>
                  <a:rPr lang="en-US" dirty="0" err="1"/>
                  <a:t>cP.</a:t>
                </a:r>
                <a:r>
                  <a:rPr lang="en-US" dirty="0"/>
                  <a:t> Estimate the molecular weight of the molecule.</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r="-3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a:p>
        </p:txBody>
      </p:sp>
    </p:spTree>
    <p:extLst>
      <p:ext uri="{BB962C8B-B14F-4D97-AF65-F5344CB8AC3E}">
        <p14:creationId xmlns:p14="http://schemas.microsoft.com/office/powerpoint/2010/main" val="581531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67506</TotalTime>
  <Words>1604</Words>
  <Application>Microsoft Office PowerPoint</Application>
  <PresentationFormat>Widescreen</PresentationFormat>
  <Paragraphs>227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BIEN 401  Biomedical Mass Transport  Class 9 Exam 1 Review</vt:lpstr>
      <vt:lpstr>Problem 1</vt:lpstr>
      <vt:lpstr>Problem 1 Solution</vt:lpstr>
      <vt:lpstr>Problem 1 Solution</vt:lpstr>
      <vt:lpstr>Problem 1 Solution</vt:lpstr>
      <vt:lpstr>Problem 2</vt:lpstr>
      <vt:lpstr>Problem 2 Solution </vt:lpstr>
      <vt:lpstr>Problem 2 Solution </vt:lpstr>
      <vt:lpstr>Problem 3</vt:lpstr>
      <vt:lpstr>Problem 3 Solution</vt:lpstr>
      <vt:lpstr>Problem 3 Solution</vt:lpstr>
      <vt:lpstr>Problem 3 Solution</vt:lpstr>
      <vt:lpstr>Problem 3 Solution</vt:lpstr>
      <vt:lpstr>Problem 4</vt:lpstr>
      <vt:lpstr>Problem 4 Solution </vt:lpstr>
      <vt:lpstr>Problem 4 Solution </vt:lpstr>
      <vt:lpstr>Problem 4 Solution </vt:lpstr>
      <vt:lpstr>Problem 5</vt:lpstr>
      <vt:lpstr>Problem 5 Solution</vt:lpstr>
      <vt:lpstr>Problem 5 Solution</vt:lpstr>
      <vt:lpstr>Problem 5 Solution</vt:lpstr>
      <vt:lpstr>Problem 5 Solution</vt:lpstr>
      <vt:lpstr>Problem 5 Solution (alternative)</vt:lpstr>
      <vt:lpstr>Problem 5 Solution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143</cp:revision>
  <dcterms:created xsi:type="dcterms:W3CDTF">2017-09-06T04:03:01Z</dcterms:created>
  <dcterms:modified xsi:type="dcterms:W3CDTF">2022-03-28T07:11:57Z</dcterms:modified>
</cp:coreProperties>
</file>