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57" r:id="rId3"/>
    <p:sldId id="258" r:id="rId4"/>
    <p:sldId id="259" r:id="rId5"/>
    <p:sldId id="261" r:id="rId6"/>
    <p:sldId id="262" r:id="rId7"/>
    <p:sldId id="289" r:id="rId8"/>
    <p:sldId id="290" r:id="rId9"/>
    <p:sldId id="291" r:id="rId10"/>
    <p:sldId id="292" r:id="rId11"/>
    <p:sldId id="294" r:id="rId12"/>
    <p:sldId id="293" r:id="rId13"/>
    <p:sldId id="263" r:id="rId14"/>
    <p:sldId id="295" r:id="rId15"/>
    <p:sldId id="301" r:id="rId16"/>
    <p:sldId id="302" r:id="rId17"/>
    <p:sldId id="303" r:id="rId18"/>
    <p:sldId id="304" r:id="rId19"/>
    <p:sldId id="305" r:id="rId20"/>
    <p:sldId id="264" r:id="rId21"/>
    <p:sldId id="265" r:id="rId22"/>
    <p:sldId id="296" r:id="rId23"/>
    <p:sldId id="297" r:id="rId24"/>
    <p:sldId id="29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66" d="100"/>
          <a:sy n="66" d="100"/>
        </p:scale>
        <p:origin x="63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3690"/>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a:t>
            </a:r>
            <a:br>
              <a:rPr lang="en-US" dirty="0"/>
            </a:br>
            <a:r>
              <a:rPr lang="en-US" dirty="0"/>
              <a:t>Intro and Material Balances</a:t>
            </a:r>
          </a:p>
        </p:txBody>
      </p:sp>
      <p:sp>
        <p:nvSpPr>
          <p:cNvPr id="3" name="Subtitle 2"/>
          <p:cNvSpPr>
            <a:spLocks noGrp="1"/>
          </p:cNvSpPr>
          <p:nvPr>
            <p:ph type="subTitle" idx="1"/>
          </p:nvPr>
        </p:nvSpPr>
        <p:spPr>
          <a:xfrm>
            <a:off x="188259" y="5383161"/>
            <a:ext cx="11887200" cy="1367262"/>
          </a:xfrm>
        </p:spPr>
        <p:txBody>
          <a:bodyPr>
            <a:normAutofit fontScale="92500" lnSpcReduction="20000"/>
          </a:bodyPr>
          <a:lstStyle/>
          <a:p>
            <a:r>
              <a:rPr lang="en-US" dirty="0"/>
              <a:t>notes prepared by</a:t>
            </a:r>
          </a:p>
          <a:p>
            <a:r>
              <a:rPr lang="en-US" dirty="0"/>
              <a:t>Dr. Louis Reis</a:t>
            </a:r>
          </a:p>
          <a:p>
            <a:pPr algn="l"/>
            <a:r>
              <a:rPr lang="en-US" sz="1900" dirty="0"/>
              <a:t>Created on 3/2/2022</a:t>
            </a:r>
          </a:p>
          <a:p>
            <a:pPr algn="l"/>
            <a:r>
              <a:rPr lang="en-US" sz="1900" dirty="0"/>
              <a:t>Revised on 3/12/2024</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4343" y="1268602"/>
                <a:ext cx="10855352" cy="5059363"/>
              </a:xfrm>
            </p:spPr>
            <p:txBody>
              <a:bodyPr>
                <a:normAutofit fontScale="85000" lnSpcReduction="20000"/>
              </a:bodyPr>
              <a:lstStyle/>
              <a:p>
                <a:pPr marL="0" indent="0">
                  <a:buNone/>
                </a:pPr>
                <a:r>
                  <a:rPr lang="en-US" dirty="0"/>
                  <a:t>For the second </a:t>
                </a:r>
                <a:r>
                  <a:rPr lang="en-US" dirty="0">
                    <a:latin typeface="Symbol" panose="05050102010706020507" pitchFamily="18" charset="2"/>
                  </a:rPr>
                  <a:t>P</a:t>
                </a:r>
                <a:r>
                  <a:rPr lang="en-US" dirty="0"/>
                  <a:t> group, we will use the same subset, but combine it with the dynamic viscosity</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
                                <a:rPr lang="en-US" b="0" i="1" smtClean="0">
                                  <a:latin typeface="Cambria Math" panose="02040503050406030204" pitchFamily="18" charset="0"/>
                                </a:rPr>
                                <m:t>𝐿𝑡</m:t>
                              </m:r>
                            </m:den>
                          </m:f>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𝑡</m:t>
                                  </m:r>
                                </m:den>
                              </m:f>
                            </m:e>
                          </m:d>
                        </m:e>
                        <m:sup>
                          <m:r>
                            <a:rPr lang="en-US" b="0" i="1" smtClean="0">
                              <a:latin typeface="Cambria Math" panose="02040503050406030204" pitchFamily="18" charset="0"/>
                            </a:rPr>
                            <m:t>𝑎</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e>
                        <m:sup>
                          <m:r>
                            <a:rPr lang="en-US" b="0" i="1" smtClean="0">
                              <a:latin typeface="Cambria Math" panose="02040503050406030204" pitchFamily="18" charset="0"/>
                            </a:rPr>
                            <m:t>𝑏</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den>
                              </m:f>
                            </m:e>
                          </m:d>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0</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:1+</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−3</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=0</m:t>
                      </m:r>
                    </m:oMath>
                  </m:oMathPara>
                </a14:m>
                <a:endParaRPr lang="en-US" dirty="0"/>
              </a:p>
              <a:p>
                <a:pPr marL="0" indent="0">
                  <a:buNone/>
                </a:pPr>
                <a:r>
                  <a:rPr lang="en-US" dirty="0"/>
                  <a:t>Solving for the 3 unknowns we find: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      </m:t>
                      </m:r>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a:p>
                <a:pPr marL="0" indent="0">
                  <a:buNone/>
                </a:pPr>
                <a:r>
                  <a:rPr lang="en-US" dirty="0"/>
                  <a:t>So the second </a:t>
                </a:r>
                <a:r>
                  <a:rPr lang="en-US" dirty="0">
                    <a:latin typeface="Symbol" panose="05050102010706020507" pitchFamily="18" charset="2"/>
                  </a:rPr>
                  <a:t>P</a:t>
                </a:r>
                <a:r>
                  <a:rPr lang="en-US" dirty="0"/>
                  <a:t> group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𝜇</m:t>
                          </m:r>
                        </m:num>
                        <m:den>
                          <m:r>
                            <a:rPr lang="en-US" b="0" i="1" smtClean="0">
                              <a:latin typeface="Cambria Math" panose="02040503050406030204" pitchFamily="18" charset="0"/>
                            </a:rPr>
                            <m:t>𝑈𝐷</m:t>
                          </m:r>
                          <m:r>
                            <a:rPr lang="en-US" b="0" i="1" smtClean="0">
                              <a:latin typeface="Cambria Math" panose="02040503050406030204" pitchFamily="18" charset="0"/>
                              <a:ea typeface="Cambria Math" panose="02040503050406030204" pitchFamily="18" charset="0"/>
                            </a:rPr>
                            <m:t>𝜌</m:t>
                          </m:r>
                        </m:den>
                      </m:f>
                    </m:oMath>
                  </m:oMathPara>
                </a14:m>
                <a:endParaRPr lang="en-US" dirty="0"/>
              </a:p>
              <a:p>
                <a:pPr marL="0" indent="0">
                  <a:buNone/>
                </a:pPr>
                <a:r>
                  <a:rPr lang="en-US" dirty="0"/>
                  <a:t>This group should look familiar since it is the inverse of the Reynolds number</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842" t="-301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173111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4343" y="1268602"/>
                <a:ext cx="10855352" cy="5059363"/>
              </a:xfrm>
            </p:spPr>
            <p:txBody>
              <a:bodyPr>
                <a:normAutofit fontScale="85000" lnSpcReduction="20000"/>
              </a:bodyPr>
              <a:lstStyle/>
              <a:p>
                <a:pPr marL="0" indent="0">
                  <a:buNone/>
                </a:pPr>
                <a:r>
                  <a:rPr lang="en-US" dirty="0"/>
                  <a:t>For the third </a:t>
                </a:r>
                <a:r>
                  <a:rPr lang="en-US" dirty="0">
                    <a:latin typeface="Symbol" panose="05050102010706020507" pitchFamily="18" charset="2"/>
                  </a:rPr>
                  <a:t>P</a:t>
                </a:r>
                <a:r>
                  <a:rPr lang="en-US" dirty="0"/>
                  <a:t> group, we will use the same subset, but combine it with the length of the tube:</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𝑡</m:t>
                                  </m:r>
                                </m:den>
                              </m:f>
                            </m:e>
                          </m:d>
                        </m:e>
                        <m:sup>
                          <m:r>
                            <a:rPr lang="en-US" b="0" i="1" smtClean="0">
                              <a:latin typeface="Cambria Math" panose="02040503050406030204" pitchFamily="18" charset="0"/>
                            </a:rPr>
                            <m:t>𝑎</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e>
                        <m:sup>
                          <m:r>
                            <a:rPr lang="en-US" b="0" i="1" smtClean="0">
                              <a:latin typeface="Cambria Math" panose="02040503050406030204" pitchFamily="18" charset="0"/>
                            </a:rPr>
                            <m:t>𝑏</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den>
                              </m:f>
                            </m:e>
                          </m:d>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0</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−3</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=0</m:t>
                      </m:r>
                    </m:oMath>
                  </m:oMathPara>
                </a14:m>
                <a:endParaRPr lang="en-US" dirty="0"/>
              </a:p>
              <a:p>
                <a:pPr marL="0" indent="0">
                  <a:buNone/>
                </a:pPr>
                <a:r>
                  <a:rPr lang="en-US" dirty="0"/>
                  <a:t>Solving for the 3 unknowns we find: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      </m:t>
                      </m:r>
                      <m:r>
                        <a:rPr lang="en-US" b="0" i="1" smtClean="0">
                          <a:latin typeface="Cambria Math" panose="02040503050406030204" pitchFamily="18" charset="0"/>
                        </a:rPr>
                        <m:t>𝑎</m:t>
                      </m:r>
                      <m:r>
                        <a:rPr lang="en-US" b="0" i="1" smtClean="0">
                          <a:latin typeface="Cambria Math" panose="02040503050406030204" pitchFamily="18" charset="0"/>
                        </a:rPr>
                        <m:t>=0;        </m:t>
                      </m:r>
                      <m:r>
                        <a:rPr lang="en-US" b="0" i="1" smtClean="0">
                          <a:latin typeface="Cambria Math" panose="02040503050406030204" pitchFamily="18" charset="0"/>
                        </a:rPr>
                        <m:t>𝑏</m:t>
                      </m:r>
                      <m:r>
                        <a:rPr lang="en-US" b="0" i="1" smtClean="0">
                          <a:latin typeface="Cambria Math" panose="02040503050406030204" pitchFamily="18" charset="0"/>
                        </a:rPr>
                        <m:t>=−1</m:t>
                      </m:r>
                    </m:oMath>
                  </m:oMathPara>
                </a14:m>
                <a:endParaRPr lang="en-US" dirty="0"/>
              </a:p>
              <a:p>
                <a:pPr marL="0" indent="0">
                  <a:buNone/>
                </a:pPr>
                <a:r>
                  <a:rPr lang="en-US" dirty="0"/>
                  <a:t>So the third </a:t>
                </a:r>
                <a:r>
                  <a:rPr lang="en-US" dirty="0">
                    <a:latin typeface="Symbol" panose="05050102010706020507" pitchFamily="18" charset="2"/>
                  </a:rPr>
                  <a:t>P</a:t>
                </a:r>
                <a:r>
                  <a:rPr lang="en-US" dirty="0"/>
                  <a:t> group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𝐷</m:t>
                          </m:r>
                        </m:den>
                      </m:f>
                    </m:oMath>
                  </m:oMathPara>
                </a14:m>
                <a:endParaRPr lang="en-US" dirty="0"/>
              </a:p>
              <a:p>
                <a:pPr marL="0" indent="0">
                  <a:buNone/>
                </a:pPr>
                <a:r>
                  <a:rPr lang="en-US" dirty="0"/>
                  <a:t>This group simply represents the ratio of the tube diameter with the tube length.</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842" t="-301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79118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54343" y="1268602"/>
                <a:ext cx="10855352" cy="5059363"/>
              </a:xfrm>
            </p:spPr>
            <p:txBody>
              <a:bodyPr>
                <a:normAutofit fontScale="77500" lnSpcReduction="20000"/>
              </a:bodyPr>
              <a:lstStyle/>
              <a:p>
                <a:pPr marL="0" indent="0">
                  <a:buNone/>
                </a:pPr>
                <a:r>
                  <a:rPr lang="en-US" dirty="0"/>
                  <a:t>So now that we have all three </a:t>
                </a:r>
                <a:r>
                  <a:rPr lang="en-US" dirty="0">
                    <a:latin typeface="Symbol" panose="05050102010706020507" pitchFamily="18" charset="2"/>
                  </a:rPr>
                  <a:t>P</a:t>
                </a:r>
                <a:r>
                  <a:rPr lang="en-US" dirty="0"/>
                  <a:t> groups, we can state that: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2</m:t>
                              </m:r>
                            </m:sub>
                          </m:sSub>
                        </m:e>
                      </m:d>
                      <m:r>
                        <a:rPr lang="en-US" b="0" i="1" smtClean="0">
                          <a:latin typeface="Cambria Math" panose="02040503050406030204" pitchFamily="18" charset="0"/>
                        </a:rPr>
                        <m:t>𝑔</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Π</m:t>
                          </m:r>
                        </m:e>
                        <m:sub>
                          <m:r>
                            <a:rPr lang="en-US" i="1">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𝜌</m:t>
                          </m:r>
                        </m:den>
                      </m:f>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rPr>
                                <m:t>𝑈</m:t>
                              </m:r>
                              <m:r>
                                <a:rPr lang="en-US" b="0" i="1" smtClean="0">
                                  <a:latin typeface="Cambria Math" panose="02040503050406030204" pitchFamily="18" charset="0"/>
                                </a:rPr>
                                <m:t>𝐷</m:t>
                              </m:r>
                              <m:r>
                                <a:rPr lang="en-US" i="1">
                                  <a:latin typeface="Cambria Math" panose="02040503050406030204" pitchFamily="18" charset="0"/>
                                  <a:ea typeface="Cambria Math" panose="02040503050406030204" pitchFamily="18" charset="0"/>
                                </a:rPr>
                                <m:t>𝜌</m:t>
                              </m:r>
                            </m:den>
                          </m:f>
                        </m:e>
                      </m:d>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𝐷</m:t>
                              </m:r>
                            </m:den>
                          </m:f>
                        </m:e>
                      </m:d>
                    </m:oMath>
                  </m:oMathPara>
                </a14:m>
                <a:endParaRPr lang="en-US" dirty="0">
                  <a:ea typeface="Cambria Math" panose="02040503050406030204" pitchFamily="18" charset="0"/>
                </a:endParaRPr>
              </a:p>
              <a:p>
                <a:pPr marL="0" indent="0">
                  <a:buNone/>
                </a:pPr>
                <a:r>
                  <a:rPr lang="en-US" dirty="0"/>
                  <a:t>Now that we have determined the dimensionless numbers that can be tested, the functions f(x) and g(x) could be determined using experimental tests. </a:t>
                </a:r>
              </a:p>
              <a:p>
                <a:pPr marL="0" indent="0">
                  <a:buNone/>
                </a:pPr>
                <a:r>
                  <a:rPr lang="en-US" dirty="0"/>
                  <a:t>Some dimensionless numbers can be combined to form other dimensionless numbers. For example, the combination of the first and third numbers: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2</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𝜌</m:t>
                          </m:r>
                        </m:den>
                      </m:f>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𝐷</m:t>
                          </m:r>
                        </m:num>
                        <m:den>
                          <m:r>
                            <a:rPr lang="en-US" b="0" i="1" smtClean="0">
                              <a:latin typeface="Cambria Math" panose="02040503050406030204" pitchFamily="18" charset="0"/>
                              <a:ea typeface="Cambria Math" panose="02040503050406030204" pitchFamily="18" charset="0"/>
                            </a:rPr>
                            <m:t>𝐿</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m:oMathPara>
                </a14:m>
                <a:endParaRPr lang="en-US" dirty="0"/>
              </a:p>
              <a:p>
                <a:pPr marL="0" indent="0">
                  <a:buNone/>
                </a:pPr>
                <a:r>
                  <a:rPr lang="en-US" dirty="0"/>
                  <a:t>Can be combined to form the friction factor previously discussed in fluids. Recall the 2 factor could only be obtained through experimental testing. You may recall for laminar flow the friction factor can also be calculated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64</m:t>
                          </m:r>
                        </m:num>
                        <m:den>
                          <m:r>
                            <a:rPr lang="en-US" b="0" i="1" smtClean="0">
                              <a:latin typeface="Cambria Math" panose="02040503050406030204" pitchFamily="18" charset="0"/>
                            </a:rPr>
                            <m:t>𝑅𝑒</m:t>
                          </m:r>
                        </m:den>
                      </m:f>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730" t="-277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130132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738232" y="977774"/>
                <a:ext cx="11023134" cy="5378576"/>
              </a:xfrm>
            </p:spPr>
            <p:txBody>
              <a:bodyPr>
                <a:normAutofit fontScale="92500" lnSpcReduction="10000"/>
              </a:bodyPr>
              <a:lstStyle/>
              <a:p>
                <a:r>
                  <a:rPr lang="en-US" sz="2400" dirty="0"/>
                  <a:t>Dimensionless numbers can help us identify the behavior of a system</a:t>
                </a:r>
              </a:p>
              <a:p>
                <a:r>
                  <a:rPr lang="en-US" sz="2400" dirty="0"/>
                  <a:t>In cases where transport can occur by multiple means, dimensionless numbers can help us determine which method is the primary driver of transport</a:t>
                </a:r>
              </a:p>
              <a:p>
                <a:r>
                  <a:rPr lang="en-US" sz="2400" b="1" dirty="0"/>
                  <a:t>Reynolds</a:t>
                </a:r>
                <a:r>
                  <a:rPr lang="en-US" sz="2400" dirty="0"/>
                  <a:t> number (ratio of inertial forces to viscous forces):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𝑅𝑒</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𝜌</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𝑈</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𝑈𝐿</m:t>
                          </m:r>
                        </m:num>
                        <m:den>
                          <m:r>
                            <a:rPr lang="en-US" sz="2400" b="0" i="1" smtClean="0">
                              <a:latin typeface="Cambria Math" panose="02040503050406030204" pitchFamily="18" charset="0"/>
                              <a:ea typeface="Cambria Math" panose="02040503050406030204" pitchFamily="18" charset="0"/>
                            </a:rPr>
                            <m:t>𝜇</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𝑈𝐿</m:t>
                          </m:r>
                        </m:num>
                        <m:den>
                          <m:r>
                            <m:rPr>
                              <m:sty m:val="p"/>
                            </m:rPr>
                            <a:rPr lang="el-GR" sz="2400" b="0" i="1" smtClean="0">
                              <a:latin typeface="Cambria Math" panose="02040503050406030204" pitchFamily="18" charset="0"/>
                              <a:ea typeface="Cambria Math" panose="02040503050406030204" pitchFamily="18" charset="0"/>
                            </a:rPr>
                            <m:t>ν</m:t>
                          </m:r>
                        </m:den>
                      </m:f>
                    </m:oMath>
                  </m:oMathPara>
                </a14:m>
                <a:endParaRPr lang="en-US" sz="2400" dirty="0"/>
              </a:p>
              <a:p>
                <a:r>
                  <a:rPr lang="en-US" sz="2400" b="1" dirty="0"/>
                  <a:t>Peclet</a:t>
                </a:r>
                <a:r>
                  <a:rPr lang="en-US" sz="2400" dirty="0"/>
                  <a:t> number (ratio of mass transport by convection to diffusion in a continuum):</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𝑃𝑒</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𝐿</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𝐿</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𝑈𝐿</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den>
                      </m:f>
                    </m:oMath>
                  </m:oMathPara>
                </a14:m>
                <a:endParaRPr lang="en-US" sz="2400" dirty="0"/>
              </a:p>
              <a:p>
                <a:r>
                  <a:rPr lang="en-US" sz="2400" b="1" dirty="0"/>
                  <a:t>Schmidt</a:t>
                </a:r>
                <a:r>
                  <a:rPr lang="en-US" sz="2400" dirty="0"/>
                  <a:t> number (ratio of momentum diffusivity to mass diffusivity):</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𝑆𝑐</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l-GR" sz="2400" b="0" i="1" smtClean="0">
                              <a:latin typeface="Cambria Math" panose="02040503050406030204" pitchFamily="18" charset="0"/>
                            </a:rPr>
                            <m:t>ν</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𝜇</m:t>
                          </m:r>
                        </m:num>
                        <m:den>
                          <m:r>
                            <a:rPr lang="en-US" sz="2400" b="0" i="1" smtClean="0">
                              <a:latin typeface="Cambria Math" panose="02040503050406030204" pitchFamily="18" charset="0"/>
                              <a:ea typeface="Cambria Math" panose="02040503050406030204" pitchFamily="18" charset="0"/>
                            </a:rPr>
                            <m:t>𝜌</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𝐷</m:t>
                              </m:r>
                            </m:e>
                            <m:sub>
                              <m:r>
                                <a:rPr lang="en-US" sz="2400" b="0" i="1" smtClean="0">
                                  <a:latin typeface="Cambria Math" panose="02040503050406030204" pitchFamily="18" charset="0"/>
                                  <a:ea typeface="Cambria Math" panose="02040503050406030204" pitchFamily="18" charset="0"/>
                                </a:rPr>
                                <m:t>𝑖𝑗</m:t>
                              </m:r>
                            </m:sub>
                          </m:sSub>
                        </m:den>
                      </m:f>
                    </m:oMath>
                  </m:oMathPara>
                </a14:m>
                <a:endParaRPr lang="en-US" sz="2400" dirty="0"/>
              </a:p>
              <a:p>
                <a:r>
                  <a:rPr lang="en-US" sz="2400" b="1" dirty="0"/>
                  <a:t>Sherwood</a:t>
                </a:r>
                <a:r>
                  <a:rPr lang="en-US" sz="2400" dirty="0"/>
                  <a:t> number (ratio of convective transfer to diffusive transport at a surface):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𝑆h</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𝐾</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r>
                            <a:rPr lang="en-US" sz="2400" b="0" i="1" smtClean="0">
                              <a:latin typeface="Cambria Math" panose="02040503050406030204" pitchFamily="18" charset="0"/>
                            </a:rPr>
                            <m:t>𝐿</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𝐾𝐿</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den>
                      </m:f>
                      <m:r>
                        <a:rPr lang="en-US" sz="2400" b="0" i="1" smtClean="0">
                          <a:latin typeface="Cambria Math" panose="02040503050406030204" pitchFamily="18" charset="0"/>
                        </a:rPr>
                        <m:t> </m:t>
                      </m:r>
                    </m:oMath>
                  </m:oMathPara>
                </a14:m>
                <a:endParaRPr lang="en-US" sz="2400" dirty="0"/>
              </a:p>
              <a:p>
                <a:endParaRPr lang="en-US" sz="2400" dirty="0"/>
              </a:p>
              <a:p>
                <a:endParaRPr lang="en-US" sz="2400" dirty="0"/>
              </a:p>
              <a:p>
                <a:endParaRPr lang="en-US" sz="20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738232" y="977774"/>
                <a:ext cx="11023134" cy="5378576"/>
              </a:xfrm>
              <a:blipFill>
                <a:blip r:embed="rId2"/>
                <a:stretch>
                  <a:fillRect l="-608" t="-1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405187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Problem</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a:bodyPr>
          <a:lstStyle/>
          <a:p>
            <a:pPr marL="0" indent="0">
              <a:buNone/>
            </a:pPr>
            <a:r>
              <a:rPr lang="en-US" sz="2400" dirty="0"/>
              <a:t>The size (diameter </a:t>
            </a:r>
            <a:r>
              <a:rPr lang="en-US" sz="2400" i="1" dirty="0"/>
              <a:t>d</a:t>
            </a:r>
            <a:r>
              <a:rPr lang="en-US" sz="2400" dirty="0"/>
              <a:t>) of droplets produced by a liquid spray nozzle is thought to depend upon the nozzle diameter </a:t>
            </a:r>
            <a:r>
              <a:rPr lang="en-US" sz="2400" i="1" dirty="0"/>
              <a:t>D</a:t>
            </a:r>
            <a:r>
              <a:rPr lang="en-US" sz="2400" dirty="0"/>
              <a:t>, jet velocity </a:t>
            </a:r>
            <a:r>
              <a:rPr lang="en-US" sz="2400" i="1" dirty="0"/>
              <a:t>V</a:t>
            </a:r>
            <a:r>
              <a:rPr lang="en-US" sz="2400" dirty="0"/>
              <a:t>, and the properties of the liquid including density </a:t>
            </a:r>
            <a:r>
              <a:rPr lang="en-US" sz="2400" i="1" dirty="0">
                <a:latin typeface="Symbol" panose="05050102010706020507" pitchFamily="18" charset="2"/>
              </a:rPr>
              <a:t>r</a:t>
            </a:r>
            <a:r>
              <a:rPr lang="en-US" sz="2400" dirty="0"/>
              <a:t>, viscosity </a:t>
            </a:r>
            <a:r>
              <a:rPr lang="en-US" sz="2400" i="1" dirty="0">
                <a:latin typeface="Symbol" panose="05050102010706020507" pitchFamily="18" charset="2"/>
              </a:rPr>
              <a:t>m</a:t>
            </a:r>
            <a:r>
              <a:rPr lang="en-US" sz="2400" dirty="0"/>
              <a:t>, and surface tension </a:t>
            </a:r>
            <a:r>
              <a:rPr lang="en-US" sz="2400" i="1" dirty="0">
                <a:latin typeface="Symbol" panose="05050102010706020507" pitchFamily="18" charset="2"/>
              </a:rPr>
              <a:t>s</a:t>
            </a:r>
            <a:r>
              <a:rPr lang="en-US" sz="2400" i="1" dirty="0"/>
              <a:t>. </a:t>
            </a:r>
            <a:r>
              <a:rPr lang="en-US" sz="2400" dirty="0"/>
              <a:t>Using the nozzle diameter </a:t>
            </a:r>
            <a:r>
              <a:rPr lang="en-US" sz="2400" i="1" dirty="0"/>
              <a:t>D</a:t>
            </a:r>
            <a:r>
              <a:rPr lang="en-US" sz="2400" dirty="0"/>
              <a:t>, jet velocity </a:t>
            </a:r>
            <a:r>
              <a:rPr lang="en-US" sz="2400" i="1" dirty="0"/>
              <a:t>V, </a:t>
            </a:r>
            <a:r>
              <a:rPr lang="en-US" sz="2400" dirty="0"/>
              <a:t>and fluid density </a:t>
            </a:r>
            <a:r>
              <a:rPr lang="en-US" sz="2400" i="1" dirty="0">
                <a:latin typeface="Symbol" panose="05050102010706020507" pitchFamily="18" charset="2"/>
              </a:rPr>
              <a:t>r</a:t>
            </a:r>
            <a:r>
              <a:rPr lang="en-US" sz="2400" dirty="0"/>
              <a:t> as repeating parameters, determine the number of dimensionless numbers that can be formed and what dimensionless numbers could be formed. (Hint: the SI units for surface tension are N/m; the SI units for viscosity are Pa*s.)</a:t>
            </a:r>
          </a:p>
          <a:p>
            <a:pPr marL="0" indent="0">
              <a:buNone/>
            </a:pPr>
            <a:endParaRPr lang="en-US" sz="2400" dirty="0"/>
          </a:p>
          <a:p>
            <a:pPr marL="0" indent="0">
              <a:buNone/>
            </a:pPr>
            <a:r>
              <a:rPr lang="en-US" sz="2400" dirty="0"/>
              <a:t>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2636731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a:bodyPr>
              <a:lstStyle/>
              <a:p>
                <a:pPr marL="0" indent="0">
                  <a:buNone/>
                </a:pPr>
                <a:r>
                  <a:rPr lang="en-US" sz="2400" dirty="0"/>
                  <a:t>How many variables are there?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rPr>
                        <m:t>, </m:t>
                      </m:r>
                      <m:r>
                        <a:rPr lang="en-US" sz="2400" b="0" i="1" smtClean="0">
                          <a:latin typeface="Cambria Math" panose="02040503050406030204" pitchFamily="18" charset="0"/>
                        </a:rPr>
                        <m:t>𝐷</m:t>
                      </m:r>
                      <m:r>
                        <a:rPr lang="en-US" sz="2400" b="0" i="1" smtClean="0">
                          <a:latin typeface="Cambria Math" panose="02040503050406030204" pitchFamily="18" charset="0"/>
                        </a:rPr>
                        <m:t>, </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𝜎</m:t>
                      </m:r>
                    </m:oMath>
                  </m:oMathPara>
                </a14:m>
                <a:endParaRPr lang="en-US" sz="2400" dirty="0"/>
              </a:p>
              <a:p>
                <a:pPr marL="0" indent="0">
                  <a:buNone/>
                </a:pPr>
                <a:r>
                  <a:rPr lang="en-US" sz="2400" dirty="0"/>
                  <a:t>How many different (primary) units are there?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𝑉</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𝑡</m:t>
                          </m:r>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𝜌</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3</m:t>
                              </m:r>
                            </m:sup>
                          </m:sSup>
                        </m:den>
                      </m:f>
                      <m:r>
                        <a:rPr lang="en-US" sz="2400" b="0" i="1" smtClean="0">
                          <a:latin typeface="Cambria Math" panose="02040503050406030204" pitchFamily="18" charset="0"/>
                          <a:ea typeface="Cambria Math" panose="02040503050406030204" pitchFamily="18" charset="0"/>
                        </a:rPr>
                        <m:t>,  </m:t>
                      </m:r>
                    </m:oMath>
                  </m:oMathPara>
                </a14:m>
                <a:endParaRPr lang="en-US" sz="2400" b="0" i="1" dirty="0">
                  <a:latin typeface="Cambria Math" panose="02040503050406030204" pitchFamily="18" charset="0"/>
                  <a:ea typeface="Cambria Math" panose="02040503050406030204" pitchFamily="18" charset="0"/>
                </a:endParaRPr>
              </a:p>
              <a:p>
                <a:pPr marL="0" indent="0">
                  <a:buNone/>
                </a:pPr>
                <a:endParaRPr lang="en-US" sz="2400"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𝑃𝑎</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𝑁𝑠</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2</m:t>
                                  </m:r>
                                </m:sup>
                              </m:sSup>
                            </m:den>
                          </m:f>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𝑠</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𝑠</m:t>
                                  </m:r>
                                </m:e>
                                <m:sup>
                                  <m:r>
                                    <a:rPr lang="en-US" sz="2400" b="0" i="1" smtClean="0">
                                      <a:latin typeface="Cambria Math" panose="02040503050406030204" pitchFamily="18" charset="0"/>
                                      <a:ea typeface="Cambria Math" panose="02040503050406030204" pitchFamily="18" charset="0"/>
                                    </a:rPr>
                                    <m:t>2</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𝑚</m:t>
                                  </m:r>
                                </m:e>
                                <m:sup>
                                  <m:r>
                                    <a:rPr lang="en-US" sz="2400" b="0" i="1" smtClean="0">
                                      <a:latin typeface="Cambria Math" panose="02040503050406030204" pitchFamily="18" charset="0"/>
                                      <a:ea typeface="Cambria Math" panose="02040503050406030204" pitchFamily="18" charset="0"/>
                                    </a:rPr>
                                    <m:t>2</m:t>
                                  </m:r>
                                </m:sup>
                              </m:sSup>
                            </m:den>
                          </m:f>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r>
                            <a:rPr lang="en-US" sz="2400" b="0" i="1" smtClean="0">
                              <a:latin typeface="Cambria Math" panose="02040503050406030204" pitchFamily="18" charset="0"/>
                              <a:ea typeface="Cambria Math" panose="02040503050406030204" pitchFamily="18" charset="0"/>
                            </a:rPr>
                            <m:t>𝐿𝑡</m:t>
                          </m:r>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𝑁</m:t>
                              </m:r>
                            </m:num>
                            <m:den>
                              <m:r>
                                <a:rPr lang="en-US" sz="2400" b="0" i="1" smtClean="0">
                                  <a:latin typeface="Cambria Math" panose="02040503050406030204" pitchFamily="18" charset="0"/>
                                  <a:ea typeface="Cambria Math" panose="02040503050406030204" pitchFamily="18" charset="0"/>
                                </a:rPr>
                                <m:t>𝑚</m:t>
                              </m:r>
                            </m:den>
                          </m:f>
                        </m:e>
                      </m:d>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𝑘𝑔</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𝑚</m:t>
                              </m:r>
                            </m:num>
                            <m:den>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𝑠</m:t>
                                  </m:r>
                                </m:e>
                                <m:sup>
                                  <m:r>
                                    <a:rPr lang="en-US" sz="2400" b="0" i="1" smtClean="0">
                                      <a:latin typeface="Cambria Math" panose="02040503050406030204" pitchFamily="18" charset="0"/>
                                      <a:ea typeface="Cambria Math" panose="02040503050406030204" pitchFamily="18" charset="0"/>
                                    </a:rPr>
                                    <m:t>2</m:t>
                                  </m:r>
                                </m:sup>
                              </m:sSup>
                            </m:den>
                          </m:f>
                        </m:e>
                      </m:d>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den>
                      </m:f>
                    </m:oMath>
                  </m:oMathPara>
                </a14:m>
                <a:endParaRPr lang="en-US" sz="2400" dirty="0"/>
              </a:p>
              <a:p>
                <a:pPr marL="0" indent="0">
                  <a:buNone/>
                </a:pPr>
                <a:endParaRPr lang="en-US" sz="2400" dirty="0"/>
              </a:p>
              <a:p>
                <a:pPr marL="0" indent="0">
                  <a:buNone/>
                </a:pPr>
                <a:r>
                  <a:rPr lang="en-US" sz="2400" dirty="0"/>
                  <a:t>There are 6 variables and 3 dimensions. </a:t>
                </a:r>
              </a:p>
              <a:p>
                <a:pPr marL="0" indent="0">
                  <a:buNone/>
                </a:pPr>
                <a:r>
                  <a:rPr lang="en-US" sz="2400" dirty="0"/>
                  <a:t>We can create 3 dimensionless Pi numbers from this.</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838200" y="977774"/>
                <a:ext cx="11023134" cy="5378576"/>
              </a:xfrm>
              <a:blipFill>
                <a:blip r:embed="rId2"/>
                <a:stretch>
                  <a:fillRect l="-885" t="-15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89444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a:bodyPr>
              <a:lstStyle/>
              <a:p>
                <a:pPr marL="0" indent="0">
                  <a:buNone/>
                </a:pPr>
                <a:r>
                  <a:rPr lang="en-US" sz="2400" dirty="0"/>
                  <a:t>Our repeating parameters are </a:t>
                </a:r>
                <a:r>
                  <a:rPr lang="en-US" sz="2400" i="1" dirty="0"/>
                  <a:t>D, V, </a:t>
                </a:r>
                <a:r>
                  <a:rPr lang="en-US" sz="2400" dirty="0"/>
                  <a:t>and </a:t>
                </a:r>
                <a:r>
                  <a:rPr lang="en-US" sz="2400" i="1" dirty="0">
                    <a:latin typeface="Symbol" panose="05050102010706020507" pitchFamily="18" charset="2"/>
                  </a:rPr>
                  <a:t>r.</a:t>
                </a:r>
              </a:p>
              <a:p>
                <a:pPr marL="0" indent="0">
                  <a:buNone/>
                </a:pPr>
                <a:r>
                  <a:rPr lang="en-US" sz="2400" dirty="0"/>
                  <a:t>Starting with droplet diameter </a:t>
                </a:r>
                <a:r>
                  <a:rPr lang="en-US" sz="2400" i="1" dirty="0"/>
                  <a:t>d</a:t>
                </a:r>
                <a:r>
                  <a:rPr lang="en-US" sz="2400" dirty="0"/>
                  <a: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l-GR" sz="2400" i="1" smtClean="0">
                              <a:latin typeface="Cambria Math" panose="02040503050406030204" pitchFamily="18" charset="0"/>
                            </a:rPr>
                            <m:t>Π</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𝜌</m:t>
                          </m:r>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e>
                      </m:d>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e>
                          </m:d>
                        </m:e>
                        <m:sup>
                          <m:r>
                            <a:rPr lang="en-US" sz="2400" b="0" i="1" smtClean="0">
                              <a:latin typeface="Cambria Math" panose="02040503050406030204" pitchFamily="18" charset="0"/>
                              <a:ea typeface="Cambria Math" panose="02040503050406030204" pitchFamily="18" charset="0"/>
                            </a:rPr>
                            <m:t>𝑎</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𝑡</m:t>
                                  </m:r>
                                </m:den>
                              </m:f>
                            </m:e>
                          </m:d>
                        </m:e>
                        <m:sup>
                          <m:r>
                            <a:rPr lang="en-US" sz="2400" b="0" i="1" smtClean="0">
                              <a:latin typeface="Cambria Math" panose="02040503050406030204" pitchFamily="18" charset="0"/>
                              <a:ea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3</m:t>
                                      </m:r>
                                    </m:sup>
                                  </m:sSup>
                                </m:den>
                              </m:f>
                            </m:e>
                          </m:d>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0</m:t>
                          </m:r>
                        </m:sup>
                      </m:sSup>
                    </m:oMath>
                  </m:oMathPara>
                </a14:m>
                <a:endParaRPr lang="en-US" sz="2400" dirty="0"/>
              </a:p>
              <a:p>
                <a:pPr marL="0" indent="0">
                  <a:buNone/>
                </a:pPr>
                <a:r>
                  <a:rPr lang="en-US" sz="2400" dirty="0"/>
                  <a:t>Perform “unit balances”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:1+</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−3</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=−1, </m:t>
                      </m:r>
                      <m:r>
                        <a:rPr lang="en-US" sz="2400" b="0" i="1" smtClean="0">
                          <a:latin typeface="Cambria Math" panose="02040503050406030204" pitchFamily="18" charset="0"/>
                        </a:rPr>
                        <m:t>𝑏</m:t>
                      </m:r>
                      <m:r>
                        <a:rPr lang="en-US" sz="2400" b="0" i="1" smtClean="0">
                          <a:latin typeface="Cambria Math" panose="02040503050406030204" pitchFamily="18" charset="0"/>
                        </a:rPr>
                        <m:t>=0, </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p>
                <a:pPr marL="0" indent="0">
                  <a:buNone/>
                </a:pPr>
                <a:r>
                  <a:rPr lang="en-US" sz="2400" dirty="0"/>
                  <a:t>The first dimensionless number is:</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sty m:val="p"/>
                            </m:rPr>
                            <a:rPr lang="el-GR" sz="2400" i="1">
                              <a:latin typeface="Cambria Math" panose="02040503050406030204" pitchFamily="18" charset="0"/>
                            </a:rPr>
                            <m:t>Π</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𝑑</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𝐷</m:t>
                          </m:r>
                        </m:den>
                      </m:f>
                    </m:oMath>
                  </m:oMathPara>
                </a14:m>
                <a:endParaRPr lang="en-US" sz="2400" dirty="0"/>
              </a:p>
              <a:p>
                <a:pPr marL="0" indent="0">
                  <a:buNone/>
                </a:pPr>
                <a:r>
                  <a:rPr lang="en-US" sz="2400" dirty="0"/>
                  <a:t>Simply a ratio of the diameters.</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838200" y="977774"/>
                <a:ext cx="11023134" cy="5378576"/>
              </a:xfrm>
              <a:blipFill>
                <a:blip r:embed="rId2"/>
                <a:stretch>
                  <a:fillRect l="-885" t="-1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337096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a:bodyPr>
              <a:lstStyle/>
              <a:p>
                <a:pPr marL="0" indent="0">
                  <a:buNone/>
                </a:pPr>
                <a:r>
                  <a:rPr lang="en-US" sz="2400" dirty="0"/>
                  <a:t>Now use viscosity:</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l-GR" sz="2400" i="1" smtClean="0">
                              <a:latin typeface="Cambria Math" panose="02040503050406030204" pitchFamily="18" charset="0"/>
                            </a:rPr>
                            <m:t>Π</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𝜌</m:t>
                          </m:r>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r>
                                <a:rPr lang="en-US" sz="2400" b="0" i="1" smtClean="0">
                                  <a:latin typeface="Cambria Math" panose="02040503050406030204" pitchFamily="18" charset="0"/>
                                  <a:ea typeface="Cambria Math" panose="02040503050406030204" pitchFamily="18" charset="0"/>
                                </a:rPr>
                                <m:t>𝐿𝑡</m:t>
                              </m:r>
                            </m:den>
                          </m:f>
                        </m:e>
                      </m:d>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e>
                          </m:d>
                        </m:e>
                        <m:sup>
                          <m:r>
                            <a:rPr lang="en-US" sz="2400" b="0" i="1" smtClean="0">
                              <a:latin typeface="Cambria Math" panose="02040503050406030204" pitchFamily="18" charset="0"/>
                              <a:ea typeface="Cambria Math" panose="02040503050406030204" pitchFamily="18" charset="0"/>
                            </a:rPr>
                            <m:t>𝑎</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𝑡</m:t>
                                  </m:r>
                                </m:den>
                              </m:f>
                            </m:e>
                          </m:d>
                        </m:e>
                        <m:sup>
                          <m:r>
                            <a:rPr lang="en-US" sz="2400" b="0" i="1" smtClean="0">
                              <a:latin typeface="Cambria Math" panose="02040503050406030204" pitchFamily="18" charset="0"/>
                              <a:ea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3</m:t>
                                      </m:r>
                                    </m:sup>
                                  </m:sSup>
                                </m:den>
                              </m:f>
                            </m:e>
                          </m:d>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0</m:t>
                          </m:r>
                        </m:sup>
                      </m:sSup>
                    </m:oMath>
                  </m:oMathPara>
                </a14:m>
                <a:endParaRPr lang="en-US" sz="2400" dirty="0"/>
              </a:p>
              <a:p>
                <a:pPr marL="0" indent="0">
                  <a:buNone/>
                </a:pPr>
                <a:r>
                  <a:rPr lang="en-US" sz="2400" dirty="0"/>
                  <a:t>Perform “unit balances”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:−1+</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−3</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r>
                        <a:rPr lang="en-US" sz="2400" b="0" i="1" smtClean="0">
                          <a:latin typeface="Cambria Math" panose="02040503050406030204" pitchFamily="18" charset="0"/>
                        </a:rPr>
                        <m:t>𝑏</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:1+</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=−1, </m:t>
                      </m:r>
                      <m:r>
                        <a:rPr lang="en-US" sz="2400" b="0" i="1" smtClean="0">
                          <a:latin typeface="Cambria Math" panose="02040503050406030204" pitchFamily="18" charset="0"/>
                        </a:rPr>
                        <m:t>𝑏</m:t>
                      </m:r>
                      <m:r>
                        <a:rPr lang="en-US" sz="2400" b="0" i="1" smtClean="0">
                          <a:latin typeface="Cambria Math" panose="02040503050406030204" pitchFamily="18" charset="0"/>
                        </a:rPr>
                        <m:t>=−1, </m:t>
                      </m:r>
                      <m:r>
                        <a:rPr lang="en-US" sz="2400" b="0" i="1" smtClean="0">
                          <a:latin typeface="Cambria Math" panose="02040503050406030204" pitchFamily="18" charset="0"/>
                        </a:rPr>
                        <m:t>𝑐</m:t>
                      </m:r>
                      <m:r>
                        <a:rPr lang="en-US" sz="2400" b="0" i="1" smtClean="0">
                          <a:latin typeface="Cambria Math" panose="02040503050406030204" pitchFamily="18" charset="0"/>
                        </a:rPr>
                        <m:t>=−1</m:t>
                      </m:r>
                    </m:oMath>
                  </m:oMathPara>
                </a14:m>
                <a:endParaRPr lang="en-US" sz="2400" dirty="0"/>
              </a:p>
              <a:p>
                <a:pPr marL="0" indent="0">
                  <a:buNone/>
                </a:pPr>
                <a:r>
                  <a:rPr lang="en-US" sz="2400" dirty="0"/>
                  <a:t>The second dimensionless number is:</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sty m:val="p"/>
                            </m:rPr>
                            <a:rPr lang="el-GR" sz="2400" i="1">
                              <a:latin typeface="Cambria Math" panose="02040503050406030204" pitchFamily="18" charset="0"/>
                            </a:rPr>
                            <m:t>Π</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𝜌</m:t>
                          </m:r>
                        </m:e>
                        <m:sup>
                          <m:r>
                            <a:rPr lang="en-US" sz="2400" b="0" i="1" smtClean="0">
                              <a:latin typeface="Cambria Math" panose="02040503050406030204" pitchFamily="18" charset="0"/>
                              <a:ea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𝜇</m:t>
                          </m:r>
                        </m:num>
                        <m:den>
                          <m:r>
                            <a:rPr lang="en-US" sz="2400" b="0" i="1" smtClean="0">
                              <a:latin typeface="Cambria Math" panose="02040503050406030204" pitchFamily="18" charset="0"/>
                            </a:rPr>
                            <m:t>𝐷</m:t>
                          </m:r>
                          <m:r>
                            <a:rPr lang="en-US" sz="2400" b="0" i="1" smtClean="0">
                              <a:latin typeface="Cambria Math" panose="02040503050406030204" pitchFamily="18" charset="0"/>
                            </a:rPr>
                            <m:t>𝑉</m:t>
                          </m:r>
                          <m:r>
                            <a:rPr lang="en-US" sz="2400" b="0" i="1" smtClean="0">
                              <a:latin typeface="Cambria Math" panose="02040503050406030204" pitchFamily="18" charset="0"/>
                              <a:ea typeface="Cambria Math" panose="02040503050406030204" pitchFamily="18" charset="0"/>
                            </a:rPr>
                            <m:t>𝜌</m:t>
                          </m:r>
                        </m:den>
                      </m:f>
                    </m:oMath>
                  </m:oMathPara>
                </a14:m>
                <a:endParaRPr lang="en-US" sz="2400" dirty="0"/>
              </a:p>
              <a:p>
                <a:pPr marL="0" indent="0">
                  <a:buNone/>
                </a:pPr>
                <a:r>
                  <a:rPr lang="en-US" sz="2400" dirty="0"/>
                  <a:t>Which is just the inverse of the Reynolds number:</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𝑅𝑒</m:t>
                      </m:r>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𝐷𝑉</m:t>
                          </m:r>
                          <m:r>
                            <a:rPr lang="en-US" sz="2400" b="0" i="1" smtClean="0">
                              <a:latin typeface="Cambria Math" panose="02040503050406030204" pitchFamily="18" charset="0"/>
                              <a:ea typeface="Cambria Math" panose="02040503050406030204" pitchFamily="18" charset="0"/>
                            </a:rPr>
                            <m:t>𝜌</m:t>
                          </m:r>
                        </m:num>
                        <m:den>
                          <m:r>
                            <a:rPr lang="en-US" sz="2400" b="0" i="1" smtClean="0">
                              <a:latin typeface="Cambria Math" panose="02040503050406030204" pitchFamily="18" charset="0"/>
                              <a:ea typeface="Cambria Math" panose="02040503050406030204" pitchFamily="18" charset="0"/>
                            </a:rPr>
                            <m:t>𝜇</m:t>
                          </m:r>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838200" y="977774"/>
                <a:ext cx="11023134" cy="5378576"/>
              </a:xfrm>
              <a:blipFill>
                <a:blip r:embed="rId2"/>
                <a:stretch>
                  <a:fillRect l="-885" t="-15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410721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lnSpcReduction="10000"/>
              </a:bodyPr>
              <a:lstStyle/>
              <a:p>
                <a:pPr marL="0" indent="0">
                  <a:buNone/>
                </a:pPr>
                <a:r>
                  <a:rPr lang="en-US" sz="2400" dirty="0"/>
                  <a:t>Finally, use surface tension:</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l-GR" sz="2400" i="1" smtClean="0">
                              <a:latin typeface="Cambria Math" panose="02040503050406030204" pitchFamily="18" charset="0"/>
                            </a:rPr>
                            <m:t>Π</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𝜌</m:t>
                          </m:r>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den>
                          </m:f>
                        </m:e>
                      </m:d>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e>
                          </m:d>
                        </m:e>
                        <m:sup>
                          <m:r>
                            <a:rPr lang="en-US" sz="2400" b="0" i="1" smtClean="0">
                              <a:latin typeface="Cambria Math" panose="02040503050406030204" pitchFamily="18" charset="0"/>
                              <a:ea typeface="Cambria Math" panose="02040503050406030204" pitchFamily="18" charset="0"/>
                            </a:rPr>
                            <m:t>𝑎</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𝐿</m:t>
                                  </m:r>
                                </m:num>
                                <m:den>
                                  <m:r>
                                    <a:rPr lang="en-US" sz="2400" b="0" i="1" smtClean="0">
                                      <a:latin typeface="Cambria Math" panose="02040503050406030204" pitchFamily="18" charset="0"/>
                                      <a:ea typeface="Cambria Math" panose="02040503050406030204" pitchFamily="18" charset="0"/>
                                    </a:rPr>
                                    <m:t>𝑡</m:t>
                                  </m:r>
                                </m:den>
                              </m:f>
                            </m:e>
                          </m:d>
                        </m:e>
                        <m:sup>
                          <m:r>
                            <a:rPr lang="en-US" sz="2400" b="0" i="1" smtClean="0">
                              <a:latin typeface="Cambria Math" panose="02040503050406030204" pitchFamily="18" charset="0"/>
                              <a:ea typeface="Cambria Math" panose="02040503050406030204" pitchFamily="18" charset="0"/>
                            </a:rPr>
                            <m:t>𝑏</m:t>
                          </m:r>
                        </m:sup>
                      </m:sSup>
                      <m:sSup>
                        <m:sSupPr>
                          <m:ctrlPr>
                            <a:rPr lang="en-US" sz="2400" b="0" i="1" smtClean="0">
                              <a:latin typeface="Cambria Math" panose="02040503050406030204" pitchFamily="18" charset="0"/>
                              <a:ea typeface="Cambria Math" panose="02040503050406030204" pitchFamily="18" charset="0"/>
                            </a:rPr>
                          </m:ctrlPr>
                        </m:sSupPr>
                        <m:e>
                          <m:d>
                            <m:dPr>
                              <m:begChr m:val="["/>
                              <m:endChr m:val="]"/>
                              <m:ctrlPr>
                                <a:rPr lang="en-US" sz="2400" b="0" i="1" smtClean="0">
                                  <a:latin typeface="Cambria Math" panose="02040503050406030204" pitchFamily="18" charset="0"/>
                                  <a:ea typeface="Cambria Math" panose="02040503050406030204" pitchFamily="18" charset="0"/>
                                </a:rPr>
                              </m:ctrlPr>
                            </m:dPr>
                            <m:e>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𝑀</m:t>
                                  </m:r>
                                </m:num>
                                <m:den>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3</m:t>
                                      </m:r>
                                    </m:sup>
                                  </m:sSup>
                                </m:den>
                              </m:f>
                            </m:e>
                          </m:d>
                        </m:e>
                        <m:sup>
                          <m:r>
                            <a:rPr lang="en-US" sz="2400" b="0" i="1" smtClean="0">
                              <a:latin typeface="Cambria Math" panose="02040503050406030204" pitchFamily="18" charset="0"/>
                              <a:ea typeface="Cambria Math" panose="02040503050406030204" pitchFamily="18" charset="0"/>
                            </a:rPr>
                            <m:t>𝑐</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𝐿</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𝑀</m:t>
                          </m:r>
                        </m:e>
                        <m:sup>
                          <m:r>
                            <a:rPr lang="en-US" sz="2400" b="0" i="1" smtClean="0">
                              <a:latin typeface="Cambria Math" panose="02040503050406030204" pitchFamily="18" charset="0"/>
                              <a:ea typeface="Cambria Math" panose="02040503050406030204" pitchFamily="18" charset="0"/>
                            </a:rPr>
                            <m:t>0</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0</m:t>
                          </m:r>
                        </m:sup>
                      </m:sSup>
                    </m:oMath>
                  </m:oMathPara>
                </a14:m>
                <a:endParaRPr lang="en-US" sz="2400" dirty="0"/>
              </a:p>
              <a:p>
                <a:pPr marL="0" indent="0">
                  <a:buNone/>
                </a:pPr>
                <a:r>
                  <a:rPr lang="en-US" sz="2400" dirty="0"/>
                  <a:t>Perform “unit balances”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−3</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:−2−</m:t>
                      </m:r>
                      <m:r>
                        <a:rPr lang="en-US" sz="2400" b="0" i="1" smtClean="0">
                          <a:latin typeface="Cambria Math" panose="02040503050406030204" pitchFamily="18" charset="0"/>
                        </a:rPr>
                        <m:t>𝑏</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en-US" sz="2400" b="0" i="1" smtClean="0">
                          <a:latin typeface="Cambria Math" panose="02040503050406030204" pitchFamily="18" charset="0"/>
                        </a:rPr>
                        <m:t>:1+</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=−1, </m:t>
                      </m:r>
                      <m:r>
                        <a:rPr lang="en-US" sz="2400" b="0" i="1" smtClean="0">
                          <a:latin typeface="Cambria Math" panose="02040503050406030204" pitchFamily="18" charset="0"/>
                        </a:rPr>
                        <m:t>𝑏</m:t>
                      </m:r>
                      <m:r>
                        <a:rPr lang="en-US" sz="2400" b="0" i="1" smtClean="0">
                          <a:latin typeface="Cambria Math" panose="02040503050406030204" pitchFamily="18" charset="0"/>
                        </a:rPr>
                        <m:t>=−2, </m:t>
                      </m:r>
                      <m:r>
                        <a:rPr lang="en-US" sz="2400" b="0" i="1" smtClean="0">
                          <a:latin typeface="Cambria Math" panose="02040503050406030204" pitchFamily="18" charset="0"/>
                        </a:rPr>
                        <m:t>𝑐</m:t>
                      </m:r>
                      <m:r>
                        <a:rPr lang="en-US" sz="2400" b="0" i="1" smtClean="0">
                          <a:latin typeface="Cambria Math" panose="02040503050406030204" pitchFamily="18" charset="0"/>
                        </a:rPr>
                        <m:t>=−1</m:t>
                      </m:r>
                    </m:oMath>
                  </m:oMathPara>
                </a14:m>
                <a:endParaRPr lang="en-US" sz="2400" dirty="0"/>
              </a:p>
              <a:p>
                <a:pPr marL="0" indent="0">
                  <a:buNone/>
                </a:pPr>
                <a:r>
                  <a:rPr lang="en-US" sz="2400"/>
                  <a:t>The third </a:t>
                </a:r>
                <a:r>
                  <a:rPr lang="en-US" sz="2400" dirty="0"/>
                  <a:t>dimensionless number is:</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sty m:val="p"/>
                            </m:rPr>
                            <a:rPr lang="el-GR" sz="2400" i="1">
                              <a:latin typeface="Cambria Math" panose="02040503050406030204" pitchFamily="18" charset="0"/>
                            </a:rPr>
                            <m:t>Π</m:t>
                          </m:r>
                        </m:e>
                        <m:sub>
                          <m:r>
                            <a:rPr lang="en-US" sz="2400" b="0" i="1" smtClean="0">
                              <a:latin typeface="Cambria Math" panose="02040503050406030204" pitchFamily="18" charset="0"/>
                            </a:rPr>
                            <m:t>3</m:t>
                          </m:r>
                        </m:sub>
                      </m:sSub>
                      <m:r>
                        <a:rPr lang="en-US" sz="2400" i="1">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𝐷</m:t>
                          </m:r>
                        </m:e>
                        <m:sup>
                          <m:r>
                            <a:rPr lang="en-US" sz="2400" b="0" i="1" smtClean="0">
                              <a:latin typeface="Cambria Math" panose="02040503050406030204" pitchFamily="18" charset="0"/>
                            </a:rPr>
                            <m:t>−1</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m:t>
                          </m:r>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𝜌</m:t>
                          </m:r>
                        </m:e>
                        <m:sup>
                          <m:r>
                            <a:rPr lang="en-US" sz="2400" b="0" i="1" smtClean="0">
                              <a:latin typeface="Cambria Math" panose="02040503050406030204" pitchFamily="18" charset="0"/>
                              <a:ea typeface="Cambria Math" panose="02040503050406030204" pitchFamily="18" charset="0"/>
                            </a:rPr>
                            <m:t>−1</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𝜌</m:t>
                          </m:r>
                        </m:den>
                      </m:f>
                    </m:oMath>
                  </m:oMathPara>
                </a14:m>
                <a:endParaRPr lang="en-US" sz="2400" dirty="0"/>
              </a:p>
              <a:p>
                <a:pPr marL="0" indent="0">
                  <a:buNone/>
                </a:pPr>
                <a:r>
                  <a:rPr lang="en-US" sz="2400" dirty="0"/>
                  <a:t>Which is just the inverse of the Weber number (that relates inertial and surface tension forces):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𝑊𝑒</m:t>
                      </m:r>
                      <m:r>
                        <a:rPr lang="en-US" sz="2400" b="0" i="1" smtClean="0">
                          <a:latin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𝐷</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𝜌</m:t>
                          </m:r>
                        </m:num>
                        <m:den>
                          <m:r>
                            <a:rPr lang="en-US" sz="2400" b="0" i="1" smtClean="0">
                              <a:latin typeface="Cambria Math" panose="02040503050406030204" pitchFamily="18" charset="0"/>
                              <a:ea typeface="Cambria Math" panose="02040503050406030204" pitchFamily="18" charset="0"/>
                            </a:rPr>
                            <m:t>𝜎</m:t>
                          </m:r>
                        </m:den>
                      </m:f>
                    </m:oMath>
                  </m:oMathPara>
                </a14:m>
                <a:endParaRPr lang="en-US" sz="24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838200" y="977774"/>
                <a:ext cx="11023134" cy="5378576"/>
              </a:xfrm>
              <a:blipFill>
                <a:blip r:embed="rId2"/>
                <a:stretch>
                  <a:fillRect l="-885" t="-2152" r="-8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299198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Dimensionless Numbers - Solution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838200" y="977774"/>
                <a:ext cx="11023134" cy="5378576"/>
              </a:xfrm>
            </p:spPr>
            <p:txBody>
              <a:bodyPr>
                <a:normAutofit/>
              </a:bodyPr>
              <a:lstStyle/>
              <a:p>
                <a:pPr marL="0" indent="0">
                  <a:buNone/>
                </a:pPr>
                <a:r>
                  <a:rPr lang="en-US" sz="2400" dirty="0"/>
                  <a:t>Using the three dimensionless numbers we can conclude that some relationship occurs between the three values such as: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𝐷</m:t>
                          </m:r>
                        </m:den>
                      </m:f>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𝑅𝑒</m:t>
                          </m:r>
                        </m:e>
                      </m:d>
                      <m:r>
                        <a:rPr lang="en-US" sz="2400" b="0" i="1" smtClean="0">
                          <a:latin typeface="Cambria Math" panose="02040503050406030204" pitchFamily="18" charset="0"/>
                        </a:rPr>
                        <m:t> </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𝑊𝑒</m:t>
                      </m:r>
                      <m:r>
                        <a:rPr lang="en-US" sz="2400" b="0" i="1" smtClean="0">
                          <a:latin typeface="Cambria Math" panose="02040503050406030204" pitchFamily="18" charset="0"/>
                        </a:rPr>
                        <m:t>)</m:t>
                      </m:r>
                    </m:oMath>
                  </m:oMathPara>
                </a14:m>
                <a:endParaRPr lang="en-US" sz="2400" dirty="0"/>
              </a:p>
              <a:p>
                <a:pPr marL="0" indent="0">
                  <a:buNone/>
                </a:pPr>
                <a:r>
                  <a:rPr lang="en-US" sz="2400" dirty="0"/>
                  <a:t>Where the functions </a:t>
                </a:r>
                <a:r>
                  <a:rPr lang="en-US" sz="2400" i="1" dirty="0"/>
                  <a:t>f(x</a:t>
                </a:r>
                <a:r>
                  <a:rPr lang="en-US" sz="2400" dirty="0"/>
                  <a:t>) and </a:t>
                </a:r>
                <a:r>
                  <a:rPr lang="en-US" sz="2400" i="1" dirty="0"/>
                  <a:t>g</a:t>
                </a:r>
                <a:r>
                  <a:rPr lang="en-US" sz="2400" dirty="0"/>
                  <a:t>(x)</a:t>
                </a:r>
                <a:r>
                  <a:rPr lang="en-US" sz="2400" i="1" dirty="0"/>
                  <a:t> </a:t>
                </a:r>
                <a:r>
                  <a:rPr lang="en-US" sz="2400" dirty="0"/>
                  <a:t>could (likely) be represented by power law functions.</a:t>
                </a:r>
              </a:p>
              <a:p>
                <a:pPr marL="0" indent="0">
                  <a:buNone/>
                </a:pPr>
                <a:r>
                  <a:rPr lang="en-US" sz="2400" dirty="0"/>
                  <a:t>These functions may vary depending on how the experiment is set up (e.g., type of nozzle, phase equilibrium of liquid droplet with vapor phase, etc.). </a:t>
                </a:r>
              </a:p>
              <a:p>
                <a:pPr marL="0" indent="0">
                  <a:buNone/>
                </a:pPr>
                <a:r>
                  <a:rPr lang="en-US" sz="2400" dirty="0"/>
                  <a:t>We will see a similar phenomenon with the dimensionless Sherwood number later in the quarter:</a:t>
                </a:r>
              </a:p>
              <a:p>
                <a:pPr marL="0" indent="0">
                  <a:buNone/>
                </a:pP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𝑆h</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𝑅𝑒</m:t>
                          </m:r>
                        </m:e>
                      </m:d>
                      <m:r>
                        <a:rPr lang="en-US" sz="2400" b="0" i="1" smtClean="0">
                          <a:latin typeface="Cambria Math" panose="02040503050406030204" pitchFamily="18" charset="0"/>
                        </a:rPr>
                        <m:t> </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0" i="1" smtClean="0">
                          <a:latin typeface="Cambria Math" panose="02040503050406030204" pitchFamily="18" charset="0"/>
                        </a:rPr>
                        <m:t>𝑆𝑐</m:t>
                      </m:r>
                      <m:r>
                        <a:rPr lang="en-US" sz="2400" b="0" i="1" smtClean="0">
                          <a:latin typeface="Cambria Math" panose="02040503050406030204" pitchFamily="18" charset="0"/>
                        </a:rPr>
                        <m:t>)</m:t>
                      </m:r>
                    </m:oMath>
                  </m:oMathPara>
                </a14:m>
                <a:endParaRPr lang="en-US" sz="2400" dirty="0"/>
              </a:p>
              <a:p>
                <a:pPr marL="0" indent="0">
                  <a:buNone/>
                </a:pPr>
                <a:r>
                  <a:rPr lang="en-US" sz="2400" dirty="0"/>
                  <a:t>Where the Sherwood number (</a:t>
                </a:r>
                <a:r>
                  <a:rPr lang="en-US" sz="2400" dirty="0" err="1"/>
                  <a:t>Sh</a:t>
                </a:r>
                <a:r>
                  <a:rPr lang="en-US" sz="2400" dirty="0"/>
                  <a:t>) is a function of the Reynolds number (Re) and the Schmidt number (Sc). </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838200" y="977774"/>
                <a:ext cx="11023134" cy="5378576"/>
              </a:xfrm>
              <a:blipFill>
                <a:blip r:embed="rId2"/>
                <a:stretch>
                  <a:fillRect l="-885" t="-1586" r="-55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94602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Role of Transport in Biomedical Processes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159391" y="977774"/>
            <a:ext cx="6576969" cy="5378576"/>
          </a:xfrm>
        </p:spPr>
        <p:txBody>
          <a:bodyPr>
            <a:normAutofit fontScale="92500" lnSpcReduction="20000"/>
          </a:bodyPr>
          <a:lstStyle/>
          <a:p>
            <a:r>
              <a:rPr lang="en-US" sz="3200" dirty="0"/>
              <a:t>Many processes occur across all levels of biological organization (cells, tissues, organs, organism, etc.) involve transport of nutrients, wastes, and other solute molecules</a:t>
            </a:r>
          </a:p>
          <a:p>
            <a:r>
              <a:rPr lang="en-US" sz="3200" dirty="0"/>
              <a:t>Examples:</a:t>
            </a:r>
          </a:p>
          <a:p>
            <a:pPr lvl="1"/>
            <a:r>
              <a:rPr lang="en-US" dirty="0"/>
              <a:t>Gas exchange between lungs and pulmonary capillaries</a:t>
            </a:r>
          </a:p>
          <a:p>
            <a:pPr lvl="1"/>
            <a:r>
              <a:rPr lang="en-US" dirty="0"/>
              <a:t>Nutrient/waste exchange in capillary beds</a:t>
            </a:r>
          </a:p>
          <a:p>
            <a:pPr lvl="1"/>
            <a:r>
              <a:rPr lang="en-US" dirty="0"/>
              <a:t>Cell potentials</a:t>
            </a:r>
          </a:p>
          <a:p>
            <a:r>
              <a:rPr lang="en-US" dirty="0"/>
              <a:t>Organ systems where mass transport is the primary or major function</a:t>
            </a:r>
          </a:p>
          <a:p>
            <a:pPr lvl="1"/>
            <a:r>
              <a:rPr lang="en-US" dirty="0"/>
              <a:t>Circulatory (transport of blood, nutrients, wastes, etc.)</a:t>
            </a:r>
          </a:p>
          <a:p>
            <a:pPr lvl="1"/>
            <a:r>
              <a:rPr lang="en-US" dirty="0"/>
              <a:t>Respiratory (gas exchange)</a:t>
            </a:r>
          </a:p>
          <a:p>
            <a:pPr lvl="1"/>
            <a:r>
              <a:rPr lang="en-US" dirty="0"/>
              <a:t>Digestive (nutrient intake)</a:t>
            </a:r>
          </a:p>
          <a:p>
            <a:pPr lvl="1"/>
            <a:r>
              <a:rPr lang="en-US" dirty="0"/>
              <a:t>Exocrine (waste removal)</a:t>
            </a:r>
          </a:p>
          <a:p>
            <a:pPr lvl="1"/>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pic>
        <p:nvPicPr>
          <p:cNvPr id="6" name="Picture 5">
            <a:extLst>
              <a:ext uri="{FF2B5EF4-FFF2-40B4-BE49-F238E27FC236}">
                <a16:creationId xmlns:a16="http://schemas.microsoft.com/office/drawing/2014/main" id="{23D791D5-D9B2-42E4-8442-A762099CF42C}"/>
              </a:ext>
            </a:extLst>
          </p:cNvPr>
          <p:cNvPicPr>
            <a:picLocks noChangeAspect="1"/>
          </p:cNvPicPr>
          <p:nvPr/>
        </p:nvPicPr>
        <p:blipFill>
          <a:blip r:embed="rId2"/>
          <a:stretch>
            <a:fillRect/>
          </a:stretch>
        </p:blipFill>
        <p:spPr>
          <a:xfrm>
            <a:off x="6637130" y="911134"/>
            <a:ext cx="5328366" cy="5035732"/>
          </a:xfrm>
          <a:prstGeom prst="rect">
            <a:avLst/>
          </a:prstGeom>
        </p:spPr>
      </p:pic>
    </p:spTree>
    <p:extLst>
      <p:ext uri="{BB962C8B-B14F-4D97-AF65-F5344CB8AC3E}">
        <p14:creationId xmlns:p14="http://schemas.microsoft.com/office/powerpoint/2010/main" val="209739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Conservation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713064" y="977773"/>
                <a:ext cx="11090246" cy="5599195"/>
              </a:xfrm>
            </p:spPr>
            <p:txBody>
              <a:bodyPr>
                <a:normAutofit/>
              </a:bodyPr>
              <a:lstStyle/>
              <a:p>
                <a:pPr marL="0" indent="0">
                  <a:buNone/>
                </a:pPr>
                <a:r>
                  <a:rPr lang="en-US" sz="2400" dirty="0"/>
                  <a:t>We know that mass is conserved (it can neither be created nor destroyed)</a:t>
                </a:r>
              </a:p>
              <a:p>
                <a:pPr marL="0" indent="0">
                  <a:buNone/>
                </a:pPr>
                <a:r>
                  <a:rPr lang="en-US" sz="2400" dirty="0"/>
                  <a:t>But we can focus on a particular type of mass (particle, solute, etc.), which can be generated or consumed in a chemical reaction</a:t>
                </a:r>
              </a:p>
              <a:p>
                <a:pPr marL="0" indent="0">
                  <a:buNone/>
                </a:pPr>
                <a:r>
                  <a:rPr lang="en-US" sz="2400" dirty="0"/>
                  <a:t>All conservation equations will have the form of:</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𝑑𝑚</m:t>
                                  </m:r>
                                </m:num>
                                <m:den>
                                  <m:r>
                                    <a:rPr lang="en-US" sz="2400" b="0" i="1" smtClean="0">
                                      <a:latin typeface="Cambria Math" panose="02040503050406030204" pitchFamily="18" charset="0"/>
                                    </a:rPr>
                                    <m:t>𝑑𝑡</m:t>
                                  </m:r>
                                </m:den>
                              </m:f>
                            </m:e>
                          </m:d>
                        </m:e>
                        <m:sub>
                          <m:r>
                            <a:rPr lang="en-US" sz="2400" b="0" i="1" smtClean="0">
                              <a:latin typeface="Cambria Math" panose="02040503050406030204" pitchFamily="18" charset="0"/>
                            </a:rPr>
                            <m:t>𝐶𝑉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𝑖𝑛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𝑜𝑢𝑡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𝑔𝑒𝑛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𝑐𝑜𝑛𝑠</m:t>
                          </m:r>
                        </m:sub>
                      </m:sSub>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𝐴𝑐𝑐𝑢𝑚𝑢𝑙𝑎𝑡𝑖𝑜𝑛</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𝐼𝑛</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𝑂𝑢𝑡</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𝐺𝑒𝑛𝑒𝑟𝑎𝑡𝑖𝑜𝑛</m:t>
                          </m:r>
                        </m:e>
                      </m:d>
                      <m:r>
                        <a:rPr lang="en-US" sz="2400" b="0" i="1" smtClean="0">
                          <a:latin typeface="Cambria Math" panose="02040503050406030204" pitchFamily="18" charset="0"/>
                        </a:rPr>
                        <m:t>−[</m:t>
                      </m:r>
                      <m:r>
                        <a:rPr lang="en-US" sz="2400" b="0" i="1" smtClean="0">
                          <a:latin typeface="Cambria Math" panose="02040503050406030204" pitchFamily="18" charset="0"/>
                        </a:rPr>
                        <m:t>𝐶𝑜𝑛𝑠𝑢𝑚𝑝𝑡𝑖𝑜𝑛</m:t>
                      </m:r>
                      <m:r>
                        <a:rPr lang="en-US" sz="2400" b="0" i="1" smtClean="0">
                          <a:latin typeface="Cambria Math" panose="02040503050406030204" pitchFamily="18" charset="0"/>
                        </a:rPr>
                        <m:t>]</m:t>
                      </m:r>
                    </m:oMath>
                  </m:oMathPara>
                </a14:m>
                <a:endParaRPr lang="en-US" sz="2400" dirty="0"/>
              </a:p>
              <a:p>
                <a:pPr marL="0" indent="0">
                  <a:buNone/>
                </a:pPr>
                <a:endParaRPr lang="en-US" sz="2400" dirty="0"/>
              </a:p>
              <a:p>
                <a:pPr marL="0" indent="0">
                  <a:buNone/>
                </a:pPr>
                <a:r>
                  <a:rPr lang="en-US" sz="2400" dirty="0"/>
                  <a:t>Depending on the system we are analyzing, some terms can be removed:</a:t>
                </a:r>
              </a:p>
              <a:p>
                <a:pPr marL="0" indent="0">
                  <a:buNone/>
                </a:pPr>
                <a14:m>
                  <m:oMathPara xmlns:m="http://schemas.openxmlformats.org/officeDocument/2006/math">
                    <m:oMathParaPr>
                      <m:jc m:val="centerGroup"/>
                    </m:oMathParaPr>
                    <m:oMath xmlns:m="http://schemas.openxmlformats.org/officeDocument/2006/math">
                      <m:r>
                        <m:rPr>
                          <m:nor/>
                        </m:rPr>
                        <a:rPr lang="en-US" sz="2400" b="0" i="0" smtClean="0">
                          <a:latin typeface="Cambria Math" panose="02040503050406030204" pitchFamily="18" charset="0"/>
                        </a:rPr>
                        <m:t>steady</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state</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𝑑𝑚</m:t>
                          </m:r>
                        </m:num>
                        <m:den>
                          <m:r>
                            <a:rPr lang="en-US" sz="2400" i="1">
                              <a:latin typeface="Cambria Math" panose="02040503050406030204" pitchFamily="18" charset="0"/>
                            </a:rPr>
                            <m:t>𝑑𝑡</m:t>
                          </m:r>
                        </m:den>
                      </m:f>
                      <m:r>
                        <a:rPr lang="en-US" sz="2400" b="0" i="1" smtClean="0">
                          <a:latin typeface="Cambria Math" panose="02040503050406030204" pitchFamily="18" charset="0"/>
                        </a:rPr>
                        <m:t>=0</m:t>
                      </m:r>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m:rPr>
                          <m:nor/>
                        </m:rPr>
                        <a:rPr lang="en-US" sz="2400" b="0" i="0" smtClean="0">
                          <a:latin typeface="Cambria Math" panose="02040503050406030204" pitchFamily="18" charset="0"/>
                        </a:rPr>
                        <m:t>no</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chemical</m:t>
                      </m:r>
                      <m:r>
                        <m:rPr>
                          <m:nor/>
                        </m:rPr>
                        <a:rPr lang="en-US" sz="2400" b="0" i="0" smtClean="0">
                          <a:latin typeface="Cambria Math" panose="02040503050406030204" pitchFamily="18" charset="0"/>
                        </a:rPr>
                        <m:t> </m:t>
                      </m:r>
                      <m:r>
                        <m:rPr>
                          <m:nor/>
                        </m:rPr>
                        <a:rPr lang="en-US" sz="2400" b="0" i="0" smtClean="0">
                          <a:latin typeface="Cambria Math" panose="02040503050406030204" pitchFamily="18" charset="0"/>
                        </a:rPr>
                        <m:t>reactions</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a:rPr lang="en-US" sz="2400" i="1">
                              <a:latin typeface="Cambria Math" panose="02040503050406030204" pitchFamily="18" charset="0"/>
                            </a:rPr>
                            <m:t>𝑔𝑒𝑛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a:rPr lang="en-US" sz="2400" i="1">
                              <a:latin typeface="Cambria Math" panose="02040503050406030204" pitchFamily="18" charset="0"/>
                            </a:rPr>
                            <m:t>𝑐𝑜𝑛𝑠</m:t>
                          </m:r>
                        </m:sub>
                      </m:sSub>
                      <m:r>
                        <a:rPr lang="en-US" sz="2400" b="0" i="1" smtClean="0">
                          <a:latin typeface="Cambria Math" panose="02040503050406030204" pitchFamily="18" charset="0"/>
                        </a:rPr>
                        <m:t>=0</m:t>
                      </m:r>
                    </m:oMath>
                  </m:oMathPara>
                </a14:m>
                <a:endParaRPr lang="en-US" sz="2400" dirty="0"/>
              </a:p>
              <a:p>
                <a:pPr marL="0" indent="0">
                  <a:buNone/>
                </a:pPr>
                <a:endParaRPr lang="en-US" sz="2400" dirty="0"/>
              </a:p>
              <a:p>
                <a:endParaRPr lang="en-US" sz="2400" dirty="0"/>
              </a:p>
              <a:p>
                <a:endParaRPr lang="en-US" sz="20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713064" y="977773"/>
                <a:ext cx="11090246" cy="5599195"/>
              </a:xfrm>
              <a:blipFill>
                <a:blip r:embed="rId2"/>
                <a:stretch>
                  <a:fillRect l="-880" t="-1523" b="-54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321764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Reynolds Transport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708870" y="977773"/>
                <a:ext cx="11111218" cy="5599195"/>
              </a:xfrm>
            </p:spPr>
            <p:txBody>
              <a:bodyPr>
                <a:normAutofit/>
              </a:bodyPr>
              <a:lstStyle/>
              <a:p>
                <a:pPr marL="0" indent="0">
                  <a:buNone/>
                </a:pPr>
                <a:r>
                  <a:rPr lang="en-US" sz="2400" dirty="0"/>
                  <a:t>Recall Reynolds Transport Theorem for some extensive property:</a:t>
                </a:r>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𝑠𝑦𝑠</m:t>
                              </m:r>
                            </m:sub>
                          </m:sSub>
                        </m:num>
                        <m:den>
                          <m:r>
                            <a:rPr lang="en-US" sz="2400" b="0" i="1" smtClean="0">
                              <a:latin typeface="Cambria Math" panose="02040503050406030204" pitchFamily="18" charset="0"/>
                            </a:rPr>
                            <m:t>𝐷𝑡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𝐵</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rPr>
                                <m:t>𝑜𝑢𝑡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𝑜𝑢𝑡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𝑜𝑢𝑡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𝑜𝑢𝑡</m:t>
                              </m:r>
                            </m:sub>
                          </m:sSub>
                        </m:e>
                      </m:nary>
                      <m:r>
                        <a:rPr lang="en-US" sz="2400" b="0" i="1" smtClean="0">
                          <a:latin typeface="Cambria Math" panose="02040503050406030204" pitchFamily="18" charset="0"/>
                        </a:rPr>
                        <m:t>−</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𝜌</m:t>
                              </m:r>
                            </m:e>
                            <m:sub>
                              <m:r>
                                <a:rPr lang="en-US" sz="2400" b="0" i="1" smtClean="0">
                                  <a:latin typeface="Cambria Math" panose="02040503050406030204" pitchFamily="18" charset="0"/>
                                  <a:ea typeface="Cambria Math" panose="02040503050406030204" pitchFamily="18" charset="0"/>
                                </a:rPr>
                                <m:t>𝑖𝑛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𝑖𝑛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𝑖𝑛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𝑖𝑛</m:t>
                              </m:r>
                            </m:sub>
                          </m:sSub>
                        </m:e>
                      </m:nary>
                    </m:oMath>
                  </m:oMathPara>
                </a14:m>
                <a:endParaRPr lang="en-US" sz="2400" dirty="0"/>
              </a:p>
              <a:p>
                <a:pPr marL="0" indent="0">
                  <a:buNone/>
                </a:pPr>
                <a:r>
                  <a:rPr lang="en-US" sz="2400" dirty="0"/>
                  <a:t>If we are looking a particular solute, </a:t>
                </a:r>
                <a:r>
                  <a:rPr lang="en-US" sz="2400" i="1" dirty="0"/>
                  <a:t>X</a:t>
                </a:r>
                <a:r>
                  <a:rPr lang="en-US" sz="2400" dirty="0"/>
                  <a:t> (as opposed to the overall mass), then chemical reactions can be factored in </a:t>
                </a:r>
                <a:r>
                  <a:rPr lang="en-US" sz="2400" i="1" dirty="0"/>
                  <a:t>(x</a:t>
                </a:r>
                <a:r>
                  <a:rPr lang="en-US" sz="2400" dirty="0"/>
                  <a:t> would represent a mass ratio of </a:t>
                </a:r>
                <a:r>
                  <a:rPr lang="en-US" sz="2400" i="1" dirty="0"/>
                  <a:t>X</a:t>
                </a:r>
                <a:r>
                  <a:rPr lang="en-US" sz="2400" dirty="0"/>
                  <a:t> to the overall mass)</a:t>
                </a:r>
                <a:r>
                  <a:rPr lang="en-US" sz="2400" i="1" dirty="0"/>
                  <a:t>:</a:t>
                </a:r>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𝐷</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𝑋</m:t>
                              </m:r>
                            </m:e>
                            <m:sub>
                              <m:r>
                                <a:rPr lang="en-US" sz="2400" i="1">
                                  <a:latin typeface="Cambria Math" panose="02040503050406030204" pitchFamily="18" charset="0"/>
                                </a:rPr>
                                <m:t>𝑠𝑦𝑠</m:t>
                              </m:r>
                            </m:sub>
                          </m:sSub>
                        </m:num>
                        <m:den>
                          <m:r>
                            <a:rPr lang="en-US" sz="2400" i="1">
                              <a:latin typeface="Cambria Math" panose="02040503050406030204" pitchFamily="18" charset="0"/>
                            </a:rPr>
                            <m:t>𝐷𝑡</m:t>
                          </m:r>
                        </m:den>
                      </m:f>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𝑔𝑒𝑛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𝑐𝑜𝑛𝑠</m:t>
                          </m:r>
                        </m:sub>
                      </m:sSub>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𝐷</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𝑠𝑦𝑠</m:t>
                              </m:r>
                            </m:sub>
                          </m:sSub>
                        </m:num>
                        <m:den>
                          <m:r>
                            <a:rPr lang="en-US" sz="2400" b="0" i="1" smtClean="0">
                              <a:latin typeface="Cambria Math" panose="02040503050406030204" pitchFamily="18" charset="0"/>
                            </a:rPr>
                            <m:t>𝐷𝑡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𝑋</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𝑜𝑢𝑡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𝑜𝑢𝑡</m:t>
                              </m:r>
                            </m:sub>
                          </m:sSub>
                        </m:e>
                      </m:nary>
                      <m:r>
                        <a:rPr lang="en-US" sz="2400" b="0" i="1" smtClean="0">
                          <a:latin typeface="Cambria Math" panose="02040503050406030204" pitchFamily="18" charset="0"/>
                        </a:rPr>
                        <m:t>−</m:t>
                      </m:r>
                      <m:nary>
                        <m:naryPr>
                          <m:chr m:val="∑"/>
                          <m:subHide m:val="on"/>
                          <m:supHide m:val="on"/>
                          <m:ctrlPr>
                            <a:rPr lang="en-US" sz="2400" i="1">
                              <a:latin typeface="Cambria Math" panose="02040503050406030204" pitchFamily="18" charset="0"/>
                            </a:rPr>
                          </m:ctrlPr>
                        </m:naryPr>
                        <m:sub/>
                        <m:sup/>
                        <m:e>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𝑚</m:t>
                                  </m:r>
                                </m:e>
                              </m:acc>
                            </m:e>
                            <m:sub>
                              <m:r>
                                <a:rPr lang="en-US" sz="2400" b="0" i="1" smtClean="0">
                                  <a:latin typeface="Cambria Math" panose="02040503050406030204" pitchFamily="18" charset="0"/>
                                </a:rPr>
                                <m:t>𝑖𝑛</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𝑖𝑛</m:t>
                              </m:r>
                            </m:sub>
                          </m:sSub>
                        </m:e>
                      </m:nary>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𝑋</m:t>
                          </m:r>
                        </m:num>
                        <m:den>
                          <m:r>
                            <a:rPr lang="en-US" sz="2400" i="1">
                              <a:latin typeface="Cambria Math" panose="02040503050406030204" pitchFamily="18" charset="0"/>
                            </a:rPr>
                            <m:t>𝜕</m:t>
                          </m:r>
                          <m:r>
                            <a:rPr lang="en-US" sz="2400" i="1">
                              <a:latin typeface="Cambria Math" panose="02040503050406030204" pitchFamily="18" charset="0"/>
                            </a:rPr>
                            <m:t>𝑡</m:t>
                          </m:r>
                        </m:den>
                      </m:f>
                      <m:r>
                        <a:rPr lang="en-US" sz="2400" b="0" i="1" smtClean="0">
                          <a:latin typeface="Cambria Math" panose="02040503050406030204" pitchFamily="18" charset="0"/>
                        </a:rPr>
                        <m:t>=</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a:rPr lang="en-US" sz="2400" i="1">
                                  <a:latin typeface="Cambria Math" panose="02040503050406030204" pitchFamily="18" charset="0"/>
                                </a:rPr>
                                <m:t>𝑖𝑛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𝑖𝑛</m:t>
                              </m:r>
                            </m:sub>
                          </m:sSub>
                        </m:e>
                      </m:nary>
                      <m:r>
                        <a:rPr lang="en-US" sz="2400" b="0" i="1" smtClean="0">
                          <a:latin typeface="Cambria Math" panose="02040503050406030204" pitchFamily="18" charset="0"/>
                        </a:rPr>
                        <m:t>−</m:t>
                      </m:r>
                      <m:nary>
                        <m:naryPr>
                          <m:chr m:val="∑"/>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𝑚</m:t>
                                  </m:r>
                                </m:e>
                              </m:acc>
                            </m:e>
                            <m:sub>
                              <m:r>
                                <a:rPr lang="en-US" sz="2400" i="1">
                                  <a:latin typeface="Cambria Math" panose="02040503050406030204" pitchFamily="18" charset="0"/>
                                </a:rPr>
                                <m:t>𝑜𝑢𝑡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𝑜𝑢𝑡</m:t>
                              </m:r>
                            </m:sub>
                          </m:sSub>
                        </m:e>
                      </m:nary>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i="1">
                              <a:latin typeface="Cambria Math" panose="02040503050406030204" pitchFamily="18" charset="0"/>
                            </a:rPr>
                            <m:t>𝑔𝑒𝑛</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𝑋</m:t>
                              </m:r>
                            </m:e>
                          </m:acc>
                        </m:e>
                        <m:sub>
                          <m:r>
                            <a:rPr lang="en-US" sz="2400" i="1">
                              <a:latin typeface="Cambria Math" panose="02040503050406030204" pitchFamily="18" charset="0"/>
                            </a:rPr>
                            <m:t>𝑐𝑜𝑛𝑠</m:t>
                          </m:r>
                        </m:sub>
                      </m:sSub>
                    </m:oMath>
                  </m:oMathPara>
                </a14:m>
                <a:endParaRPr lang="en-US" sz="2400" dirty="0"/>
              </a:p>
              <a:p>
                <a:pPr marL="0" indent="0">
                  <a:buNone/>
                </a:pPr>
                <a:r>
                  <a:rPr lang="en-US" sz="2400" dirty="0"/>
                  <a:t>Now it looks like the conservation equation on the previous slide</a:t>
                </a:r>
              </a:p>
              <a:p>
                <a:pPr marL="0" indent="0">
                  <a:buNone/>
                </a:pPr>
                <a:endParaRPr lang="en-US" sz="2400" dirty="0"/>
              </a:p>
              <a:p>
                <a:endParaRPr lang="en-US" sz="2400" dirty="0"/>
              </a:p>
              <a:p>
                <a:endParaRPr lang="en-US" sz="20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708870" y="977773"/>
                <a:ext cx="11111218" cy="5599195"/>
              </a:xfrm>
              <a:blipFill>
                <a:blip r:embed="rId2"/>
                <a:stretch>
                  <a:fillRect l="-823" t="-1523" b="-22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dirty="0"/>
          </a:p>
        </p:txBody>
      </p:sp>
    </p:spTree>
    <p:extLst>
      <p:ext uri="{BB962C8B-B14F-4D97-AF65-F5344CB8AC3E}">
        <p14:creationId xmlns:p14="http://schemas.microsoft.com/office/powerpoint/2010/main" val="4037988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B216-6E5D-549B-6BE5-F57D0E81A397}"/>
              </a:ext>
            </a:extLst>
          </p:cNvPr>
          <p:cNvSpPr>
            <a:spLocks noGrp="1"/>
          </p:cNvSpPr>
          <p:nvPr>
            <p:ph type="title"/>
          </p:nvPr>
        </p:nvSpPr>
        <p:spPr>
          <a:xfrm>
            <a:off x="838200" y="0"/>
            <a:ext cx="10515600" cy="1029903"/>
          </a:xfrm>
        </p:spPr>
        <p:txBody>
          <a:bodyPr/>
          <a:lstStyle/>
          <a:p>
            <a:r>
              <a:rPr lang="en-US" dirty="0"/>
              <a:t>Mass Balance - Problem</a:t>
            </a:r>
          </a:p>
        </p:txBody>
      </p:sp>
      <p:sp>
        <p:nvSpPr>
          <p:cNvPr id="3" name="Content Placeholder 2">
            <a:extLst>
              <a:ext uri="{FF2B5EF4-FFF2-40B4-BE49-F238E27FC236}">
                <a16:creationId xmlns:a16="http://schemas.microsoft.com/office/drawing/2014/main" id="{95DF08AF-5A96-8F48-BD93-C2C8EC47BD6A}"/>
              </a:ext>
            </a:extLst>
          </p:cNvPr>
          <p:cNvSpPr>
            <a:spLocks noGrp="1"/>
          </p:cNvSpPr>
          <p:nvPr>
            <p:ph idx="1"/>
          </p:nvPr>
        </p:nvSpPr>
        <p:spPr>
          <a:xfrm>
            <a:off x="838200" y="1135781"/>
            <a:ext cx="10515600" cy="5041182"/>
          </a:xfrm>
        </p:spPr>
        <p:txBody>
          <a:bodyPr>
            <a:normAutofit fontScale="92500"/>
          </a:bodyPr>
          <a:lstStyle/>
          <a:p>
            <a:pPr marL="0" indent="0">
              <a:buNone/>
            </a:pPr>
            <a:r>
              <a:rPr lang="en-US" dirty="0"/>
              <a:t>The glomerular filtration rate is an important measure of kidney function. A common method to determine glomerular filtration rate is to add a low molecular weight sugar, inulin, to the blood and measure its concentration in the blood and urine. Inulin is not reabsorbed into the blood after it has been filtered out in the glomerulus. </a:t>
            </a:r>
          </a:p>
          <a:p>
            <a:pPr marL="0" indent="0">
              <a:buNone/>
            </a:pPr>
            <a:r>
              <a:rPr lang="en-US" dirty="0"/>
              <a:t>The plasma inulin concentration is found to be 1.5 mg/mL and the concentration in the urine to be 95 mg/</a:t>
            </a:r>
            <a:r>
              <a:rPr lang="en-US" dirty="0" err="1"/>
              <a:t>mL.</a:t>
            </a:r>
            <a:r>
              <a:rPr lang="en-US" dirty="0"/>
              <a:t> Determine the glomerular filtration rate using a urine production rate of 1.2 mL/min. Assume the renal artery blood flow rate is 1.32 L/min with a hematocrit level of 0.42 (percent cells by volume). Determine the filtration fraction which is the ratio of the glomerular filtration rate to the renal (arterial) plasma flow rate. </a:t>
            </a:r>
          </a:p>
          <a:p>
            <a:pPr marL="0" indent="0">
              <a:buNone/>
            </a:pPr>
            <a:r>
              <a:rPr lang="en-US" dirty="0"/>
              <a:t>Compare this with the healthy filtration rate of about 110 mL/min and a filtration fraction of about 20%. </a:t>
            </a:r>
          </a:p>
        </p:txBody>
      </p:sp>
      <p:sp>
        <p:nvSpPr>
          <p:cNvPr id="4" name="Slide Number Placeholder 3">
            <a:extLst>
              <a:ext uri="{FF2B5EF4-FFF2-40B4-BE49-F238E27FC236}">
                <a16:creationId xmlns:a16="http://schemas.microsoft.com/office/drawing/2014/main" id="{E207343A-51D7-3061-4485-0310D593B8E6}"/>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185791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B216-6E5D-549B-6BE5-F57D0E81A397}"/>
              </a:ext>
            </a:extLst>
          </p:cNvPr>
          <p:cNvSpPr>
            <a:spLocks noGrp="1"/>
          </p:cNvSpPr>
          <p:nvPr>
            <p:ph type="title"/>
          </p:nvPr>
        </p:nvSpPr>
        <p:spPr>
          <a:xfrm>
            <a:off x="838200" y="0"/>
            <a:ext cx="10515600" cy="1029903"/>
          </a:xfrm>
        </p:spPr>
        <p:txBody>
          <a:bodyPr/>
          <a:lstStyle/>
          <a:p>
            <a:r>
              <a:rPr lang="en-US" dirty="0"/>
              <a:t>Mass Balance – Solution </a:t>
            </a:r>
          </a:p>
        </p:txBody>
      </p:sp>
      <p:sp>
        <p:nvSpPr>
          <p:cNvPr id="3" name="Content Placeholder 2">
            <a:extLst>
              <a:ext uri="{FF2B5EF4-FFF2-40B4-BE49-F238E27FC236}">
                <a16:creationId xmlns:a16="http://schemas.microsoft.com/office/drawing/2014/main" id="{95DF08AF-5A96-8F48-BD93-C2C8EC47BD6A}"/>
              </a:ext>
            </a:extLst>
          </p:cNvPr>
          <p:cNvSpPr>
            <a:spLocks noGrp="1"/>
          </p:cNvSpPr>
          <p:nvPr>
            <p:ph idx="1"/>
          </p:nvPr>
        </p:nvSpPr>
        <p:spPr>
          <a:xfrm>
            <a:off x="838200" y="1135781"/>
            <a:ext cx="10515600" cy="5457524"/>
          </a:xfrm>
        </p:spPr>
        <p:txBody>
          <a:bodyPr>
            <a:normAutofit fontScale="92500" lnSpcReduction="10000"/>
          </a:bodyPr>
          <a:lstStyle/>
          <a:p>
            <a:pPr marL="0" indent="0">
              <a:buNone/>
            </a:pPr>
            <a:r>
              <a:rPr lang="en-US" dirty="0"/>
              <a:t>Draw a picture if it helps: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we assume the body behaves as a well-mixed system (and usually in this particular test the patient is receiving a continuous IV infusion of inulin), the exit concentration of inulin in the plasma will be the same as the inlet.</a:t>
            </a:r>
          </a:p>
        </p:txBody>
      </p:sp>
      <p:sp>
        <p:nvSpPr>
          <p:cNvPr id="4" name="Slide Number Placeholder 3">
            <a:extLst>
              <a:ext uri="{FF2B5EF4-FFF2-40B4-BE49-F238E27FC236}">
                <a16:creationId xmlns:a16="http://schemas.microsoft.com/office/drawing/2014/main" id="{E207343A-51D7-3061-4485-0310D593B8E6}"/>
              </a:ext>
            </a:extLst>
          </p:cNvPr>
          <p:cNvSpPr>
            <a:spLocks noGrp="1"/>
          </p:cNvSpPr>
          <p:nvPr>
            <p:ph type="sldNum" sz="quarter" idx="12"/>
          </p:nvPr>
        </p:nvSpPr>
        <p:spPr/>
        <p:txBody>
          <a:bodyPr/>
          <a:lstStyle/>
          <a:p>
            <a:fld id="{5FC15DFD-6C1C-4A9D-8D7E-1865959FB6F5}" type="slidenum">
              <a:rPr lang="en-US" smtClean="0"/>
              <a:t>23</a:t>
            </a:fld>
            <a:endParaRPr lang="en-US"/>
          </a:p>
        </p:txBody>
      </p:sp>
      <p:sp>
        <p:nvSpPr>
          <p:cNvPr id="6" name="Rectangle 5">
            <a:extLst>
              <a:ext uri="{FF2B5EF4-FFF2-40B4-BE49-F238E27FC236}">
                <a16:creationId xmlns:a16="http://schemas.microsoft.com/office/drawing/2014/main" id="{11CECB6D-890D-AA41-A46E-1CE823A2A669}"/>
              </a:ext>
            </a:extLst>
          </p:cNvPr>
          <p:cNvSpPr/>
          <p:nvPr/>
        </p:nvSpPr>
        <p:spPr>
          <a:xfrm>
            <a:off x="4504623" y="1761424"/>
            <a:ext cx="2435192" cy="2127183"/>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Kidney Glomerulus</a:t>
            </a:r>
          </a:p>
          <a:p>
            <a:pPr algn="ctr"/>
            <a:r>
              <a:rPr lang="en-US" dirty="0">
                <a:solidFill>
                  <a:schemeClr val="tx1"/>
                </a:solidFill>
              </a:rPr>
              <a:t>&amp; Bladder</a:t>
            </a:r>
          </a:p>
        </p:txBody>
      </p:sp>
      <p:cxnSp>
        <p:nvCxnSpPr>
          <p:cNvPr id="8" name="Straight Arrow Connector 7">
            <a:extLst>
              <a:ext uri="{FF2B5EF4-FFF2-40B4-BE49-F238E27FC236}">
                <a16:creationId xmlns:a16="http://schemas.microsoft.com/office/drawing/2014/main" id="{DD0996E9-BB79-1B8A-C550-32C093E48F2E}"/>
              </a:ext>
            </a:extLst>
          </p:cNvPr>
          <p:cNvCxnSpPr>
            <a:cxnSpLocks/>
          </p:cNvCxnSpPr>
          <p:nvPr/>
        </p:nvCxnSpPr>
        <p:spPr>
          <a:xfrm>
            <a:off x="2569945" y="2825015"/>
            <a:ext cx="17132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FC1D44-A436-78A4-2DE3-AFEDE1C5F393}"/>
              </a:ext>
            </a:extLst>
          </p:cNvPr>
          <p:cNvCxnSpPr/>
          <p:nvPr/>
        </p:nvCxnSpPr>
        <p:spPr>
          <a:xfrm>
            <a:off x="7113194" y="2825015"/>
            <a:ext cx="253144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EB2551-55B5-455C-0D9E-93A38A6FEB59}"/>
              </a:ext>
            </a:extLst>
          </p:cNvPr>
          <p:cNvCxnSpPr>
            <a:cxnSpLocks/>
          </p:cNvCxnSpPr>
          <p:nvPr/>
        </p:nvCxnSpPr>
        <p:spPr>
          <a:xfrm>
            <a:off x="5601181" y="3994557"/>
            <a:ext cx="0" cy="11389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A993CE1-34CC-9B89-880F-384CAC7155F3}"/>
                  </a:ext>
                </a:extLst>
              </p:cNvPr>
              <p:cNvSpPr txBox="1"/>
              <p:nvPr/>
            </p:nvSpPr>
            <p:spPr>
              <a:xfrm>
                <a:off x="10270156" y="2242687"/>
                <a:ext cx="1626669" cy="1668342"/>
              </a:xfrm>
              <a:prstGeom prst="rect">
                <a:avLst/>
              </a:prstGeom>
              <a:noFill/>
            </p:spPr>
            <p:txBody>
              <a:bodyPr wrap="square" rtlCol="0">
                <a:spAutoFit/>
              </a:bodyPr>
              <a:lstStyle/>
              <a:p>
                <a:r>
                  <a:rPr lang="en-US" dirty="0"/>
                  <a:t>Urine</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𝑢</m:t>
                          </m:r>
                        </m:sub>
                      </m:sSub>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sub>
                      </m:sSub>
                      <m:r>
                        <a:rPr lang="en-US" b="0" i="1" smtClean="0">
                          <a:latin typeface="Cambria Math" panose="02040503050406030204" pitchFamily="18" charset="0"/>
                        </a:rPr>
                        <m:t>=95</m:t>
                      </m:r>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𝑚𝐿</m:t>
                          </m:r>
                        </m:den>
                      </m:f>
                    </m:oMath>
                  </m:oMathPara>
                </a14:m>
                <a:endParaRPr lang="en-US" dirty="0"/>
              </a:p>
              <a:p>
                <a:endParaRPr lang="en-US" dirty="0"/>
              </a:p>
            </p:txBody>
          </p:sp>
        </mc:Choice>
        <mc:Fallback>
          <p:sp>
            <p:nvSpPr>
              <p:cNvPr id="12" name="TextBox 11">
                <a:extLst>
                  <a:ext uri="{FF2B5EF4-FFF2-40B4-BE49-F238E27FC236}">
                    <a16:creationId xmlns:a16="http://schemas.microsoft.com/office/drawing/2014/main" id="{FA993CE1-34CC-9B89-880F-384CAC7155F3}"/>
                  </a:ext>
                </a:extLst>
              </p:cNvPr>
              <p:cNvSpPr txBox="1">
                <a:spLocks noRot="1" noChangeAspect="1" noMove="1" noResize="1" noEditPoints="1" noAdjustHandles="1" noChangeArrowheads="1" noChangeShapeType="1" noTextEdit="1"/>
              </p:cNvSpPr>
              <p:nvPr/>
            </p:nvSpPr>
            <p:spPr>
              <a:xfrm>
                <a:off x="10270156" y="2242687"/>
                <a:ext cx="1626669" cy="1668342"/>
              </a:xfrm>
              <a:prstGeom prst="rect">
                <a:avLst/>
              </a:prstGeom>
              <a:blipFill>
                <a:blip r:embed="rId2"/>
                <a:stretch>
                  <a:fillRect l="-3371" t="-21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4DFE8A7-8529-F751-F111-CB2A2EF3C4C2}"/>
                  </a:ext>
                </a:extLst>
              </p:cNvPr>
              <p:cNvSpPr txBox="1"/>
              <p:nvPr/>
            </p:nvSpPr>
            <p:spPr>
              <a:xfrm>
                <a:off x="308472" y="1975661"/>
                <a:ext cx="2362939" cy="2497607"/>
              </a:xfrm>
              <a:prstGeom prst="rect">
                <a:avLst/>
              </a:prstGeom>
              <a:noFill/>
            </p:spPr>
            <p:txBody>
              <a:bodyPr wrap="square" rtlCol="0">
                <a:spAutoFit/>
              </a:bodyPr>
              <a:lstStyle/>
              <a:p>
                <a:r>
                  <a:rPr lang="en-US" dirty="0"/>
                  <a:t>Arterial Blood</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𝑎</m:t>
                          </m:r>
                        </m:sub>
                      </m:sSub>
                      <m:r>
                        <a:rPr lang="en-US" b="0" i="1" smtClean="0">
                          <a:latin typeface="Cambria Math" panose="02040503050406030204" pitchFamily="18" charset="0"/>
                        </a:rPr>
                        <m:t>=1.32</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𝑚𝑖𝑛</m:t>
                          </m:r>
                        </m:den>
                      </m:f>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=0.42</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m:t>
                          </m:r>
                        </m:sub>
                      </m:sSub>
                      <m:r>
                        <a:rPr lang="en-US" b="0" i="1" smtClean="0">
                          <a:latin typeface="Cambria Math" panose="02040503050406030204" pitchFamily="18" charset="0"/>
                        </a:rPr>
                        <m:t>=1.5</m:t>
                      </m:r>
                      <m:sSup>
                        <m:sSupPr>
                          <m:ctrlPr>
                            <a:rPr lang="en-US" b="0" i="1" smtClean="0">
                              <a:latin typeface="Cambria Math" panose="02040503050406030204" pitchFamily="18" charset="0"/>
                            </a:rPr>
                          </m:ctrlPr>
                        </m:sSupPr>
                        <m:e>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𝑚𝐿</m:t>
                              </m:r>
                            </m:den>
                          </m:f>
                        </m:e>
                        <m:sup>
                          <m:r>
                            <a:rPr lang="en-US" b="0" i="1" smtClean="0">
                              <a:latin typeface="Cambria Math" panose="02040503050406030204" pitchFamily="18" charset="0"/>
                            </a:rPr>
                            <m:t>∗</m:t>
                          </m:r>
                        </m:sup>
                      </m:sSup>
                    </m:oMath>
                  </m:oMathPara>
                </a14:m>
                <a:endParaRPr lang="en-US" dirty="0"/>
              </a:p>
              <a:p>
                <a:endParaRPr lang="en-US" dirty="0"/>
              </a:p>
              <a:p>
                <a:r>
                  <a:rPr lang="en-US" dirty="0"/>
                  <a:t>*plasma concentration</a:t>
                </a:r>
              </a:p>
              <a:p>
                <a:endParaRPr lang="en-US" dirty="0"/>
              </a:p>
            </p:txBody>
          </p:sp>
        </mc:Choice>
        <mc:Fallback>
          <p:sp>
            <p:nvSpPr>
              <p:cNvPr id="13" name="TextBox 12">
                <a:extLst>
                  <a:ext uri="{FF2B5EF4-FFF2-40B4-BE49-F238E27FC236}">
                    <a16:creationId xmlns:a16="http://schemas.microsoft.com/office/drawing/2014/main" id="{64DFE8A7-8529-F751-F111-CB2A2EF3C4C2}"/>
                  </a:ext>
                </a:extLst>
              </p:cNvPr>
              <p:cNvSpPr txBox="1">
                <a:spLocks noRot="1" noChangeAspect="1" noMove="1" noResize="1" noEditPoints="1" noAdjustHandles="1" noChangeArrowheads="1" noChangeShapeType="1" noTextEdit="1"/>
              </p:cNvSpPr>
              <p:nvPr/>
            </p:nvSpPr>
            <p:spPr>
              <a:xfrm>
                <a:off x="308472" y="1975661"/>
                <a:ext cx="2362939" cy="2497607"/>
              </a:xfrm>
              <a:prstGeom prst="rect">
                <a:avLst/>
              </a:prstGeom>
              <a:blipFill>
                <a:blip r:embed="rId3"/>
                <a:stretch>
                  <a:fillRect l="-2326" t="-1220" r="-51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C3E00E8-BA6C-AA98-EC70-9B4230D8154A}"/>
              </a:ext>
            </a:extLst>
          </p:cNvPr>
          <p:cNvSpPr txBox="1"/>
          <p:nvPr/>
        </p:nvSpPr>
        <p:spPr>
          <a:xfrm>
            <a:off x="5649379" y="4240868"/>
            <a:ext cx="2362939" cy="646331"/>
          </a:xfrm>
          <a:prstGeom prst="rect">
            <a:avLst/>
          </a:prstGeom>
          <a:noFill/>
        </p:spPr>
        <p:txBody>
          <a:bodyPr wrap="square" rtlCol="0">
            <a:spAutoFit/>
          </a:bodyPr>
          <a:lstStyle/>
          <a:p>
            <a:r>
              <a:rPr lang="en-US" dirty="0"/>
              <a:t>Venule Blood</a:t>
            </a:r>
          </a:p>
          <a:p>
            <a:endParaRPr lang="en-US" dirty="0"/>
          </a:p>
        </p:txBody>
      </p:sp>
    </p:spTree>
    <p:extLst>
      <p:ext uri="{BB962C8B-B14F-4D97-AF65-F5344CB8AC3E}">
        <p14:creationId xmlns:p14="http://schemas.microsoft.com/office/powerpoint/2010/main" val="400405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B216-6E5D-549B-6BE5-F57D0E81A397}"/>
              </a:ext>
            </a:extLst>
          </p:cNvPr>
          <p:cNvSpPr>
            <a:spLocks noGrp="1"/>
          </p:cNvSpPr>
          <p:nvPr>
            <p:ph type="title"/>
          </p:nvPr>
        </p:nvSpPr>
        <p:spPr>
          <a:xfrm>
            <a:off x="838200" y="0"/>
            <a:ext cx="10515600" cy="1029903"/>
          </a:xfrm>
        </p:spPr>
        <p:txBody>
          <a:bodyPr/>
          <a:lstStyle/>
          <a:p>
            <a:r>
              <a:rPr lang="en-US" dirty="0"/>
              <a:t>Mass Balance –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DF08AF-5A96-8F48-BD93-C2C8EC47BD6A}"/>
                  </a:ext>
                </a:extLst>
              </p:cNvPr>
              <p:cNvSpPr>
                <a:spLocks noGrp="1"/>
              </p:cNvSpPr>
              <p:nvPr>
                <p:ph idx="1"/>
              </p:nvPr>
            </p:nvSpPr>
            <p:spPr>
              <a:xfrm>
                <a:off x="838200" y="1135781"/>
                <a:ext cx="10515600" cy="5041182"/>
              </a:xfrm>
            </p:spPr>
            <p:txBody>
              <a:bodyPr>
                <a:normAutofit lnSpcReduction="10000"/>
              </a:bodyPr>
              <a:lstStyle/>
              <a:p>
                <a:pPr marL="0" indent="0">
                  <a:buNone/>
                </a:pPr>
                <a:r>
                  <a:rPr lang="en-US" dirty="0"/>
                  <a:t>Performing a mass balance on inulin: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𝑖𝑛</m:t>
                          </m:r>
                          <m:r>
                            <a:rPr lang="en-US" b="0" i="1" smtClean="0">
                              <a:latin typeface="Cambria Math" panose="02040503050406030204" pitchFamily="18" charset="0"/>
                            </a:rPr>
                            <m:t>,</m:t>
                          </m:r>
                          <m:r>
                            <a:rPr lang="en-US" b="0" i="1" smtClean="0">
                              <a:latin typeface="Cambria Math" panose="02040503050406030204" pitchFamily="18" charset="0"/>
                            </a:rPr>
                            <m:t>𝑎𝑟𝑡𝑒𝑟𝑦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𝑣𝑒𝑖𝑛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𝑓𝑖𝑙𝑡𝑒𝑟𝑒𝑑</m:t>
                          </m:r>
                        </m:sub>
                      </m:sSub>
                    </m:oMath>
                  </m:oMathPara>
                </a14:m>
                <a:endParaRPr lang="en-US" dirty="0"/>
              </a:p>
              <a:p>
                <a:pPr marL="0" indent="0">
                  <a:buNone/>
                </a:pPr>
                <a:r>
                  <a:rPr lang="en-US" dirty="0"/>
                  <a:t>We will need to account for the concentrations.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𝑖𝑛</m:t>
                          </m:r>
                          <m:r>
                            <a:rPr lang="en-US" b="0" i="1" smtClean="0">
                              <a:latin typeface="Cambria Math" panose="02040503050406030204" pitchFamily="18" charset="0"/>
                            </a:rPr>
                            <m:t>,</m:t>
                          </m:r>
                          <m:r>
                            <a:rPr lang="en-US" b="0" i="1" smtClean="0">
                              <a:latin typeface="Cambria Math" panose="02040503050406030204" pitchFamily="18" charset="0"/>
                            </a:rPr>
                            <m:t>𝑝𝑙𝑎𝑠𝑚𝑎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𝑝𝑙𝑎𝑠𝑚𝑎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𝑢𝑟𝑖𝑛𝑒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sub>
                      </m:sSub>
                    </m:oMath>
                  </m:oMathPara>
                </a14:m>
                <a:endParaRPr lang="en-US" dirty="0"/>
              </a:p>
              <a:p>
                <a:pPr marL="0" indent="0">
                  <a:buNone/>
                </a:pPr>
                <a:r>
                  <a:rPr lang="en-US" dirty="0"/>
                  <a:t>The glomerulus filtration rate is seen as the difference in the arterial and venule renal plasma rates.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𝐺𝐹𝑅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𝑖𝑛</m:t>
                          </m:r>
                          <m:r>
                            <a:rPr lang="en-US" b="0" i="1" smtClean="0">
                              <a:latin typeface="Cambria Math" panose="02040503050406030204" pitchFamily="18" charset="0"/>
                            </a:rPr>
                            <m:t>,</m:t>
                          </m:r>
                          <m:r>
                            <a:rPr lang="en-US" b="0" i="1" smtClean="0">
                              <a:latin typeface="Cambria Math" panose="02040503050406030204" pitchFamily="18" charset="0"/>
                            </a:rPr>
                            <m:t>𝑝𝑙𝑎𝑠𝑚𝑎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𝑜𝑢𝑡</m:t>
                          </m:r>
                          <m:r>
                            <a:rPr lang="en-US" b="0" i="1" smtClean="0">
                              <a:latin typeface="Cambria Math" panose="02040503050406030204" pitchFamily="18" charset="0"/>
                            </a:rPr>
                            <m:t>,</m:t>
                          </m:r>
                          <m:r>
                            <a:rPr lang="en-US" b="0" i="1" smtClean="0">
                              <a:latin typeface="Cambria Math" panose="02040503050406030204" pitchFamily="18" charset="0"/>
                            </a:rPr>
                            <m:t>𝑝𝑙𝑎𝑠𝑚𝑎</m:t>
                          </m:r>
                        </m:sub>
                      </m:sSub>
                    </m:oMath>
                  </m:oMathPara>
                </a14:m>
                <a:endParaRPr lang="en-US" b="0" dirty="0"/>
              </a:p>
              <a:p>
                <a:pPr marL="0" indent="0">
                  <a:buNone/>
                </a:pPr>
                <a:r>
                  <a:rPr lang="en-US" dirty="0"/>
                  <a:t>The equation above can be rewritten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𝐺𝐹𝑅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𝑢𝑟𝑖𝑛𝑒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sub>
                      </m:sSub>
                      <m:r>
                        <a:rPr lang="en-US" b="0" i="1" smtClean="0">
                          <a:latin typeface="Cambria Math" panose="02040503050406030204" pitchFamily="18" charset="0"/>
                        </a:rPr>
                        <m:t> </m:t>
                      </m:r>
                    </m:oMath>
                  </m:oMathPara>
                </a14:m>
                <a:endParaRPr lang="en-US" dirty="0"/>
              </a:p>
              <a:p>
                <a:pPr marL="0" indent="0">
                  <a:buNone/>
                </a:pPr>
                <a:r>
                  <a:rPr lang="en-US" dirty="0"/>
                  <a:t>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95DF08AF-5A96-8F48-BD93-C2C8EC47BD6A}"/>
                  </a:ext>
                </a:extLst>
              </p:cNvPr>
              <p:cNvSpPr>
                <a:spLocks noGrp="1" noRot="1" noChangeAspect="1" noMove="1" noResize="1" noEditPoints="1" noAdjustHandles="1" noChangeArrowheads="1" noChangeShapeType="1" noTextEdit="1"/>
              </p:cNvSpPr>
              <p:nvPr>
                <p:ph idx="1"/>
              </p:nvPr>
            </p:nvSpPr>
            <p:spPr>
              <a:xfrm>
                <a:off x="838200" y="1135781"/>
                <a:ext cx="10515600" cy="5041182"/>
              </a:xfrm>
              <a:blipFill>
                <a:blip r:embed="rId2"/>
                <a:stretch>
                  <a:fillRect l="-1217" t="-26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07343A-51D7-3061-4485-0310D593B8E6}"/>
              </a:ext>
            </a:extLst>
          </p:cNvPr>
          <p:cNvSpPr>
            <a:spLocks noGrp="1"/>
          </p:cNvSpPr>
          <p:nvPr>
            <p:ph type="sldNum" sz="quarter" idx="12"/>
          </p:nvPr>
        </p:nvSpPr>
        <p:spPr/>
        <p:txBody>
          <a:bodyPr/>
          <a:lstStyle/>
          <a:p>
            <a:fld id="{5FC15DFD-6C1C-4A9D-8D7E-1865959FB6F5}" type="slidenum">
              <a:rPr lang="en-US" smtClean="0"/>
              <a:t>24</a:t>
            </a:fld>
            <a:endParaRPr lang="en-US"/>
          </a:p>
        </p:txBody>
      </p:sp>
    </p:spTree>
    <p:extLst>
      <p:ext uri="{BB962C8B-B14F-4D97-AF65-F5344CB8AC3E}">
        <p14:creationId xmlns:p14="http://schemas.microsoft.com/office/powerpoint/2010/main" val="4073018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B216-6E5D-549B-6BE5-F57D0E81A397}"/>
              </a:ext>
            </a:extLst>
          </p:cNvPr>
          <p:cNvSpPr>
            <a:spLocks noGrp="1"/>
          </p:cNvSpPr>
          <p:nvPr>
            <p:ph type="title"/>
          </p:nvPr>
        </p:nvSpPr>
        <p:spPr>
          <a:xfrm>
            <a:off x="838200" y="0"/>
            <a:ext cx="10515600" cy="1029903"/>
          </a:xfrm>
        </p:spPr>
        <p:txBody>
          <a:bodyPr/>
          <a:lstStyle/>
          <a:p>
            <a:r>
              <a:rPr lang="en-US" dirty="0"/>
              <a:t>Mass Balance – Solution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DF08AF-5A96-8F48-BD93-C2C8EC47BD6A}"/>
                  </a:ext>
                </a:extLst>
              </p:cNvPr>
              <p:cNvSpPr>
                <a:spLocks noGrp="1"/>
              </p:cNvSpPr>
              <p:nvPr>
                <p:ph idx="1"/>
              </p:nvPr>
            </p:nvSpPr>
            <p:spPr>
              <a:xfrm>
                <a:off x="838200" y="1135781"/>
                <a:ext cx="10515600" cy="5041182"/>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𝐺𝐹𝑅</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𝑢𝑟𝑖𝑛𝑒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sub>
                      </m:sSub>
                      <m:r>
                        <a:rPr lang="en-US" b="0" i="1" smtClean="0">
                          <a:latin typeface="Cambria Math" panose="02040503050406030204" pitchFamily="18" charset="0"/>
                        </a:rPr>
                        <m:t> </m:t>
                      </m:r>
                    </m:oMath>
                  </m:oMathPara>
                </a14:m>
                <a:endParaRPr lang="en-US" dirty="0"/>
              </a:p>
              <a:p>
                <a:pPr marL="0" indent="0">
                  <a:buNone/>
                </a:pPr>
                <a:r>
                  <a:rPr lang="en-US" dirty="0"/>
                  <a:t> Solving for GFR we get:</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𝐺𝐹𝑅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𝑢𝑟𝑖𝑛𝑒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𝑝𝑙𝑎𝑠𝑚𝑎</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1.2</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95</m:t>
                              </m:r>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𝑚𝐿</m:t>
                                  </m:r>
                                </m:den>
                              </m:f>
                            </m:e>
                          </m:d>
                        </m:num>
                        <m:den>
                          <m:d>
                            <m:dPr>
                              <m:ctrlPr>
                                <a:rPr lang="en-US" b="0" i="1" smtClean="0">
                                  <a:latin typeface="Cambria Math" panose="02040503050406030204" pitchFamily="18" charset="0"/>
                                </a:rPr>
                              </m:ctrlPr>
                            </m:dPr>
                            <m:e>
                              <m:r>
                                <a:rPr lang="en-US" b="0" i="1" smtClean="0">
                                  <a:latin typeface="Cambria Math" panose="02040503050406030204" pitchFamily="18" charset="0"/>
                                </a:rPr>
                                <m:t>1.5</m:t>
                              </m:r>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𝑚𝐿</m:t>
                                  </m:r>
                                </m:den>
                              </m:f>
                            </m:e>
                          </m:d>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𝐺𝐹𝑅</m:t>
                      </m:r>
                      <m:r>
                        <a:rPr lang="en-US" b="0" i="1" smtClean="0">
                          <a:latin typeface="Cambria Math" panose="02040503050406030204" pitchFamily="18" charset="0"/>
                        </a:rPr>
                        <m:t>=76</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oMath>
                  </m:oMathPara>
                </a14:m>
                <a:endParaRPr lang="en-US" dirty="0"/>
              </a:p>
              <a:p>
                <a:pPr marL="0" indent="0">
                  <a:buNone/>
                </a:pPr>
                <a:r>
                  <a:rPr lang="en-US" dirty="0"/>
                  <a:t>The filtration fraction is described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𝐺𝐹𝑅</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𝑝𝑙𝑎𝑠𝑚𝑎</m:t>
                              </m:r>
                            </m:sub>
                            <m:sup>
                              <m:r>
                                <a:rPr lang="en-US" b="0" i="1" smtClean="0">
                                  <a:latin typeface="Cambria Math" panose="02040503050406030204" pitchFamily="18" charset="0"/>
                                </a:rPr>
                                <m:t>𝑎𝑟𝑡𝑒𝑟𝑦</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𝐺𝐹𝑅</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𝑏𝑙𝑜𝑜𝑑</m:t>
                              </m:r>
                            </m:sub>
                            <m:sup>
                              <m:r>
                                <a:rPr lang="en-US" b="0" i="1" smtClean="0">
                                  <a:latin typeface="Cambria Math" panose="02040503050406030204" pitchFamily="18" charset="0"/>
                                </a:rPr>
                                <m:t>𝑎𝑟𝑡𝑒𝑟𝑦</m:t>
                              </m:r>
                            </m:sup>
                          </m:sSubSup>
                          <m:r>
                            <a:rPr lang="en-US" b="0" i="1" smtClean="0">
                              <a:latin typeface="Cambria Math" panose="02040503050406030204" pitchFamily="18" charset="0"/>
                            </a:rPr>
                            <m:t>(1−</m:t>
                          </m:r>
                          <m:r>
                            <a:rPr lang="en-US" b="0" i="1" smtClean="0">
                              <a:latin typeface="Cambria Math" panose="02040503050406030204" pitchFamily="18" charset="0"/>
                            </a:rPr>
                            <m:t>𝐻</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76</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num>
                        <m:den>
                          <m:d>
                            <m:dPr>
                              <m:ctrlPr>
                                <a:rPr lang="en-US" b="0" i="1" smtClean="0">
                                  <a:latin typeface="Cambria Math" panose="02040503050406030204" pitchFamily="18" charset="0"/>
                                </a:rPr>
                              </m:ctrlPr>
                            </m:dPr>
                            <m:e>
                              <m:r>
                                <a:rPr lang="en-US" b="0" i="1" smtClean="0">
                                  <a:latin typeface="Cambria Math" panose="02040503050406030204" pitchFamily="18" charset="0"/>
                                </a:rPr>
                                <m:t>1320</m:t>
                              </m:r>
                              <m:f>
                                <m:fPr>
                                  <m:ctrlPr>
                                    <a:rPr lang="en-US" b="0" i="1" smtClean="0">
                                      <a:latin typeface="Cambria Math" panose="02040503050406030204" pitchFamily="18" charset="0"/>
                                    </a:rPr>
                                  </m:ctrlPr>
                                </m:fPr>
                                <m:num>
                                  <m:r>
                                    <a:rPr lang="en-US" b="0" i="1" smtClean="0">
                                      <a:latin typeface="Cambria Math" panose="02040503050406030204" pitchFamily="18" charset="0"/>
                                    </a:rPr>
                                    <m:t>𝑚𝐿</m:t>
                                  </m:r>
                                </m:num>
                                <m:den>
                                  <m:r>
                                    <a:rPr lang="en-US" b="0" i="1" smtClean="0">
                                      <a:latin typeface="Cambria Math" panose="02040503050406030204" pitchFamily="18" charset="0"/>
                                    </a:rPr>
                                    <m:t>𝑚𝑖𝑛</m:t>
                                  </m:r>
                                </m:den>
                              </m:f>
                            </m:e>
                          </m:d>
                          <m:r>
                            <a:rPr lang="en-US" b="0" i="1" smtClean="0">
                              <a:latin typeface="Cambria Math" panose="02040503050406030204" pitchFamily="18" charset="0"/>
                            </a:rPr>
                            <m:t>(1−0.42)</m:t>
                          </m:r>
                        </m:den>
                      </m:f>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𝐹𝐹</m:t>
                      </m:r>
                      <m:r>
                        <a:rPr lang="en-US" b="0" i="1" smtClean="0">
                          <a:latin typeface="Cambria Math" panose="02040503050406030204" pitchFamily="18" charset="0"/>
                        </a:rPr>
                        <m:t>=0.099=9.9%</m:t>
                      </m:r>
                    </m:oMath>
                  </m:oMathPara>
                </a14:m>
                <a:endParaRPr lang="en-US" dirty="0"/>
              </a:p>
              <a:p>
                <a:pPr marL="0" indent="0">
                  <a:buNone/>
                </a:pPr>
                <a:r>
                  <a:rPr lang="en-US" dirty="0"/>
                  <a:t>The lower GFR and FF values suggest that the patient is showing some moderate form of kidney failure. It may not be at a level that requires dialysis or kidney transplant, but will need to be closely monitored over the next few months.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95DF08AF-5A96-8F48-BD93-C2C8EC47BD6A}"/>
                  </a:ext>
                </a:extLst>
              </p:cNvPr>
              <p:cNvSpPr>
                <a:spLocks noGrp="1" noRot="1" noChangeAspect="1" noMove="1" noResize="1" noEditPoints="1" noAdjustHandles="1" noChangeArrowheads="1" noChangeShapeType="1" noTextEdit="1"/>
              </p:cNvSpPr>
              <p:nvPr>
                <p:ph idx="1"/>
              </p:nvPr>
            </p:nvSpPr>
            <p:spPr>
              <a:xfrm>
                <a:off x="838200" y="1135781"/>
                <a:ext cx="10515600" cy="5041182"/>
              </a:xfrm>
              <a:blipFill>
                <a:blip r:embed="rId2"/>
                <a:stretch>
                  <a:fillRect l="-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07343A-51D7-3061-4485-0310D593B8E6}"/>
              </a:ext>
            </a:extLst>
          </p:cNvPr>
          <p:cNvSpPr>
            <a:spLocks noGrp="1"/>
          </p:cNvSpPr>
          <p:nvPr>
            <p:ph type="sldNum" sz="quarter" idx="12"/>
          </p:nvPr>
        </p:nvSpPr>
        <p:spPr/>
        <p:txBody>
          <a:bodyPr/>
          <a:lstStyle/>
          <a:p>
            <a:fld id="{5FC15DFD-6C1C-4A9D-8D7E-1865959FB6F5}" type="slidenum">
              <a:rPr lang="en-US" smtClean="0"/>
              <a:t>25</a:t>
            </a:fld>
            <a:endParaRPr lang="en-US"/>
          </a:p>
        </p:txBody>
      </p:sp>
    </p:spTree>
    <p:extLst>
      <p:ext uri="{BB962C8B-B14F-4D97-AF65-F5344CB8AC3E}">
        <p14:creationId xmlns:p14="http://schemas.microsoft.com/office/powerpoint/2010/main" val="248688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Role of Transport in Biomedical Processes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01336" y="977774"/>
            <a:ext cx="5100506" cy="5378576"/>
          </a:xfrm>
        </p:spPr>
        <p:txBody>
          <a:bodyPr>
            <a:normAutofit/>
          </a:bodyPr>
          <a:lstStyle/>
          <a:p>
            <a:r>
              <a:rPr lang="en-US" sz="2400" dirty="0"/>
              <a:t>As biomedical engineers, understanding these processes allow us to develop unique solutions to address deficiencies in transport in diseased organs</a:t>
            </a:r>
          </a:p>
          <a:p>
            <a:r>
              <a:rPr lang="en-US" dirty="0"/>
              <a:t>Examples</a:t>
            </a:r>
            <a:r>
              <a:rPr lang="en-US" sz="3200" dirty="0"/>
              <a:t>:</a:t>
            </a:r>
          </a:p>
          <a:p>
            <a:pPr lvl="1"/>
            <a:r>
              <a:rPr lang="en-US" dirty="0"/>
              <a:t>Dialysis machine</a:t>
            </a:r>
          </a:p>
          <a:p>
            <a:pPr lvl="1"/>
            <a:r>
              <a:rPr lang="en-US" dirty="0"/>
              <a:t>Heart-lung bypass</a:t>
            </a:r>
          </a:p>
          <a:p>
            <a:pPr lvl="1"/>
            <a:r>
              <a:rPr lang="en-US" dirty="0"/>
              <a:t>Membrane oxygenators</a:t>
            </a:r>
          </a:p>
          <a:p>
            <a:pPr lvl="1"/>
            <a:r>
              <a:rPr lang="en-US" dirty="0"/>
              <a:t>Insulin pumps</a:t>
            </a:r>
          </a:p>
          <a:p>
            <a:pPr lvl="1"/>
            <a:r>
              <a:rPr lang="en-US" dirty="0"/>
              <a:t>Biomedical sensors</a:t>
            </a:r>
          </a:p>
          <a:p>
            <a:pPr lvl="1"/>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pic>
        <p:nvPicPr>
          <p:cNvPr id="6" name="Picture 5">
            <a:extLst>
              <a:ext uri="{FF2B5EF4-FFF2-40B4-BE49-F238E27FC236}">
                <a16:creationId xmlns:a16="http://schemas.microsoft.com/office/drawing/2014/main" id="{BD507B03-0061-4BE2-91FB-A78CE7A70A49}"/>
              </a:ext>
            </a:extLst>
          </p:cNvPr>
          <p:cNvPicPr>
            <a:picLocks noChangeAspect="1"/>
          </p:cNvPicPr>
          <p:nvPr/>
        </p:nvPicPr>
        <p:blipFill>
          <a:blip r:embed="rId2"/>
          <a:stretch>
            <a:fillRect/>
          </a:stretch>
        </p:blipFill>
        <p:spPr>
          <a:xfrm>
            <a:off x="5792947" y="805343"/>
            <a:ext cx="3997006" cy="2664670"/>
          </a:xfrm>
          <a:prstGeom prst="rect">
            <a:avLst/>
          </a:prstGeom>
        </p:spPr>
      </p:pic>
      <p:pic>
        <p:nvPicPr>
          <p:cNvPr id="7" name="Picture 6">
            <a:extLst>
              <a:ext uri="{FF2B5EF4-FFF2-40B4-BE49-F238E27FC236}">
                <a16:creationId xmlns:a16="http://schemas.microsoft.com/office/drawing/2014/main" id="{CFD28DE5-A9B3-4B87-86A3-5A7683E09B88}"/>
              </a:ext>
            </a:extLst>
          </p:cNvPr>
          <p:cNvPicPr>
            <a:picLocks noChangeAspect="1"/>
          </p:cNvPicPr>
          <p:nvPr/>
        </p:nvPicPr>
        <p:blipFill>
          <a:blip r:embed="rId3"/>
          <a:stretch>
            <a:fillRect/>
          </a:stretch>
        </p:blipFill>
        <p:spPr>
          <a:xfrm>
            <a:off x="8490014" y="3061981"/>
            <a:ext cx="3582088" cy="2923562"/>
          </a:xfrm>
          <a:prstGeom prst="rect">
            <a:avLst/>
          </a:prstGeom>
        </p:spPr>
      </p:pic>
      <p:pic>
        <p:nvPicPr>
          <p:cNvPr id="8" name="Picture 7">
            <a:extLst>
              <a:ext uri="{FF2B5EF4-FFF2-40B4-BE49-F238E27FC236}">
                <a16:creationId xmlns:a16="http://schemas.microsoft.com/office/drawing/2014/main" id="{546C240E-55A0-4E25-8F2A-09F370543B60}"/>
              </a:ext>
            </a:extLst>
          </p:cNvPr>
          <p:cNvPicPr>
            <a:picLocks noChangeAspect="1"/>
          </p:cNvPicPr>
          <p:nvPr/>
        </p:nvPicPr>
        <p:blipFill rotWithShape="1">
          <a:blip r:embed="rId4"/>
          <a:srcRect t="11996" b="12613"/>
          <a:stretch/>
        </p:blipFill>
        <p:spPr>
          <a:xfrm>
            <a:off x="4352669" y="3861601"/>
            <a:ext cx="3793397" cy="2859874"/>
          </a:xfrm>
          <a:prstGeom prst="rect">
            <a:avLst/>
          </a:prstGeom>
        </p:spPr>
      </p:pic>
    </p:spTree>
    <p:extLst>
      <p:ext uri="{BB962C8B-B14F-4D97-AF65-F5344CB8AC3E}">
        <p14:creationId xmlns:p14="http://schemas.microsoft.com/office/powerpoint/2010/main" val="25461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 Mass Transport</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01336" y="977774"/>
            <a:ext cx="7734650" cy="5378576"/>
          </a:xfrm>
        </p:spPr>
        <p:txBody>
          <a:bodyPr>
            <a:normAutofit/>
          </a:bodyPr>
          <a:lstStyle/>
          <a:p>
            <a:r>
              <a:rPr lang="en-US" sz="2400" dirty="0"/>
              <a:t>There are two major mechanisms by which mass movement occurs:</a:t>
            </a:r>
          </a:p>
          <a:p>
            <a:r>
              <a:rPr lang="en-US" sz="2400" dirty="0"/>
              <a:t>Diffusion</a:t>
            </a:r>
          </a:p>
          <a:p>
            <a:pPr lvl="1"/>
            <a:r>
              <a:rPr lang="en-US" dirty="0"/>
              <a:t>Random motion of molecules due to thermal energy transferred by molecular collisions</a:t>
            </a:r>
          </a:p>
          <a:p>
            <a:pPr lvl="1"/>
            <a:r>
              <a:rPr lang="en-US" dirty="0"/>
              <a:t>At macroscopic level, diffusing molecules travel from high concentration zones to low concentration zones (i.e., down the concentration gradient)</a:t>
            </a:r>
          </a:p>
          <a:p>
            <a:pPr lvl="1"/>
            <a:r>
              <a:rPr lang="en-US" dirty="0"/>
              <a:t>Relationship between diffusive flux and concentration gradient defined by Fick’s Laws</a:t>
            </a:r>
          </a:p>
          <a:p>
            <a:r>
              <a:rPr lang="en-US" sz="2400" dirty="0"/>
              <a:t>Convection</a:t>
            </a:r>
            <a:endParaRPr lang="en-US" dirty="0"/>
          </a:p>
          <a:p>
            <a:pPr lvl="1"/>
            <a:r>
              <a:rPr lang="en-US" dirty="0"/>
              <a:t>Transport as a result of bulk fluid motion</a:t>
            </a:r>
          </a:p>
          <a:p>
            <a:pPr lvl="1"/>
            <a:r>
              <a:rPr lang="en-US" dirty="0"/>
              <a:t>Transport driven by gravity, pressure gradients, and/or shear forces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pic>
        <p:nvPicPr>
          <p:cNvPr id="1026" name="Picture 2" descr="Image result for diffusion gif">
            <a:extLst>
              <a:ext uri="{FF2B5EF4-FFF2-40B4-BE49-F238E27FC236}">
                <a16:creationId xmlns:a16="http://schemas.microsoft.com/office/drawing/2014/main" id="{2AC89FCB-C9B5-4108-ACAE-089DAA5B6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1844" y="334073"/>
            <a:ext cx="3615760" cy="30131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3838AD8B-5753-4993-860C-19B8D584A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104" y="3894415"/>
            <a:ext cx="28575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92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Transport Relationships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620786" y="977774"/>
                <a:ext cx="11023134" cy="5378576"/>
              </a:xfrm>
            </p:spPr>
            <p:txBody>
              <a:bodyPr>
                <a:normAutofit fontScale="92500" lnSpcReduction="10000"/>
              </a:bodyPr>
              <a:lstStyle/>
              <a:p>
                <a:r>
                  <a:rPr lang="en-US" sz="2400" dirty="0"/>
                  <a:t>There are a lot of similarities between mass, energy, and momentum transfer</a:t>
                </a:r>
              </a:p>
              <a:p>
                <a:r>
                  <a:rPr lang="en-US" sz="2400" dirty="0"/>
                  <a:t>Momentum transfer</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ea typeface="Cambria Math" panose="02040503050406030204" pitchFamily="18" charset="0"/>
                            </a:rPr>
                            <m:t>𝑦𝑥</m:t>
                          </m:r>
                        </m:sub>
                      </m:sSub>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𝑑𝑢</m:t>
                          </m:r>
                        </m:num>
                        <m:den>
                          <m:r>
                            <a:rPr lang="en-US" b="0" i="1" smtClean="0">
                              <a:latin typeface="Cambria Math" panose="02040503050406030204" pitchFamily="18" charset="0"/>
                              <a:ea typeface="Cambria Math" panose="02040503050406030204" pitchFamily="18" charset="0"/>
                            </a:rPr>
                            <m:t>𝑑𝑦</m:t>
                          </m:r>
                        </m:den>
                      </m:f>
                    </m:oMath>
                  </m:oMathPara>
                </a14:m>
                <a:endParaRPr lang="en-US" sz="2000" dirty="0"/>
              </a:p>
              <a:p>
                <a:pPr lvl="1"/>
                <a:r>
                  <a:rPr lang="en-US" sz="2000" dirty="0"/>
                  <a:t>Relates shear stress to velocity gradient</a:t>
                </a:r>
              </a:p>
              <a:p>
                <a:pPr lvl="1"/>
                <a:r>
                  <a:rPr lang="en-US" sz="2000" dirty="0"/>
                  <a:t>Can also use with force balance to show fluid velocity relates with pressure gradient</a:t>
                </a:r>
              </a:p>
              <a:p>
                <a:r>
                  <a:rPr lang="en-US" sz="2400" dirty="0"/>
                  <a:t>Energy transfer (i.e., heat)</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𝑄</m:t>
                              </m:r>
                            </m:e>
                          </m:acc>
                        </m:e>
                        <m:sub>
                          <m:r>
                            <a:rPr lang="en-US" sz="2400" b="0" i="1" smtClean="0">
                              <a:latin typeface="Cambria Math" panose="02040503050406030204" pitchFamily="18" charset="0"/>
                            </a:rPr>
                            <m:t>𝑐𝑜𝑛𝑑</m:t>
                          </m:r>
                        </m:sub>
                      </m:sSub>
                      <m:r>
                        <a:rPr lang="en-US" sz="2400" b="0" i="1" smtClean="0">
                          <a:latin typeface="Cambria Math" panose="02040503050406030204" pitchFamily="18" charset="0"/>
                        </a:rPr>
                        <m:t>=−</m:t>
                      </m:r>
                      <m:r>
                        <a:rPr lang="en-US" sz="2400" b="0" i="1" smtClean="0">
                          <a:latin typeface="Cambria Math" panose="02040503050406030204" pitchFamily="18" charset="0"/>
                        </a:rPr>
                        <m:t>𝑘𝐴</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𝑑𝑇</m:t>
                          </m:r>
                        </m:num>
                        <m:den>
                          <m:r>
                            <a:rPr lang="en-US" sz="2400" b="0" i="1" smtClean="0">
                              <a:latin typeface="Cambria Math" panose="02040503050406030204" pitchFamily="18" charset="0"/>
                            </a:rPr>
                            <m:t>𝑑𝑥</m:t>
                          </m:r>
                        </m:den>
                      </m:f>
                    </m:oMath>
                  </m:oMathPara>
                </a14:m>
                <a:endParaRPr lang="en-US" sz="2400" dirty="0"/>
              </a:p>
              <a:p>
                <a:pPr lvl="1"/>
                <a:r>
                  <a:rPr lang="en-US" sz="2000" dirty="0"/>
                  <a:t>Relates conductive heat transfer to temperature gradient</a:t>
                </a:r>
              </a:p>
              <a:p>
                <a:pPr lvl="1"/>
                <a:r>
                  <a:rPr lang="en-US" sz="2000" dirty="0"/>
                  <a:t>Fourier’s Law of Heat Conduction</a:t>
                </a:r>
              </a:p>
              <a:p>
                <a:r>
                  <a:rPr lang="en-US" sz="2400" dirty="0"/>
                  <a:t>Mass transfer</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𝑥</m:t>
                              </m:r>
                            </m:sub>
                          </m:sSub>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𝑖𝑗</m:t>
                          </m:r>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𝑑𝑥</m:t>
                          </m:r>
                        </m:den>
                      </m:f>
                    </m:oMath>
                  </m:oMathPara>
                </a14:m>
                <a:endParaRPr lang="en-US" sz="2400" dirty="0"/>
              </a:p>
              <a:p>
                <a:pPr lvl="1"/>
                <a:r>
                  <a:rPr lang="en-US" sz="2000" dirty="0"/>
                  <a:t>Relates mass flux to concentration gradient</a:t>
                </a:r>
              </a:p>
              <a:p>
                <a:pPr lvl="1"/>
                <a:r>
                  <a:rPr lang="en-US" sz="2000" dirty="0"/>
                  <a:t>Fick’s First Law</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620786" y="977774"/>
                <a:ext cx="11023134" cy="5378576"/>
              </a:xfrm>
              <a:blipFill>
                <a:blip r:embed="rId2"/>
                <a:stretch>
                  <a:fillRect l="-664" t="-1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75316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Dimensional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796955" y="977774"/>
                <a:ext cx="11023134" cy="5378576"/>
              </a:xfrm>
            </p:spPr>
            <p:txBody>
              <a:bodyPr>
                <a:normAutofit/>
              </a:bodyPr>
              <a:lstStyle/>
              <a:p>
                <a:r>
                  <a:rPr lang="en-US" sz="2400" dirty="0"/>
                  <a:t>To try and study a specific transport phenomenon, we use scaled models</a:t>
                </a:r>
              </a:p>
              <a:p>
                <a:r>
                  <a:rPr lang="en-US" sz="2400" dirty="0"/>
                  <a:t>Dimensional analysis allows us to determine the size of the model, the variables (or groups of variables) to use and alter,  and the number of experiments needed to characterize the system</a:t>
                </a:r>
              </a:p>
              <a:p>
                <a:r>
                  <a:rPr lang="en-US" sz="2400" dirty="0"/>
                  <a:t>We can use the Buckingham Pi theorem to determine the number of unique dimensionless groups that can be studied</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𝐷</m:t>
                      </m:r>
                    </m:oMath>
                  </m:oMathPara>
                </a14:m>
                <a:endParaRPr lang="en-US" sz="2400" dirty="0"/>
              </a:p>
              <a:p>
                <a:pPr marL="0" indent="0">
                  <a:buNone/>
                </a:pP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ea typeface="Cambria Math" panose="02040503050406030204" pitchFamily="18" charset="0"/>
                      </a:rPr>
                      <m:t>≡</m:t>
                    </m:r>
                  </m:oMath>
                </a14:m>
                <a:r>
                  <a:rPr lang="en-US" sz="2400" dirty="0"/>
                  <a:t> number of Pi groups; </a:t>
                </a:r>
                <a14:m>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ea typeface="Cambria Math" panose="02040503050406030204" pitchFamily="18" charset="0"/>
                      </a:rPr>
                      <m:t>≡</m:t>
                    </m:r>
                  </m:oMath>
                </a14:m>
                <a:r>
                  <a:rPr lang="en-US" sz="2400" dirty="0"/>
                  <a:t> number of variables; </a:t>
                </a:r>
                <a14:m>
                  <m:oMath xmlns:m="http://schemas.openxmlformats.org/officeDocument/2006/math">
                    <m:r>
                      <a:rPr lang="en-US" sz="2400" b="0" i="1" smtClean="0">
                        <a:latin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oMath>
                </a14:m>
                <a:r>
                  <a:rPr lang="en-US" sz="2400" dirty="0"/>
                  <a:t> number of fundamental dimension (mass, length, time, temperature, moles)</a:t>
                </a:r>
              </a:p>
              <a:p>
                <a:r>
                  <a:rPr lang="en-US" sz="2400" dirty="0"/>
                  <a:t>Dimensional analysis reduces the number of variables needed to be studied and can relate two different systems if they share the same variables.</a:t>
                </a:r>
                <a:endParaRPr lang="en-US" sz="20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796955" y="977774"/>
                <a:ext cx="11023134" cy="5378576"/>
              </a:xfrm>
              <a:blipFill>
                <a:blip r:embed="rId2"/>
                <a:stretch>
                  <a:fillRect l="-885" t="-15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81553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4343" y="1268602"/>
                <a:ext cx="10855352" cy="5059363"/>
              </a:xfrm>
            </p:spPr>
            <p:txBody>
              <a:bodyPr>
                <a:normAutofit fontScale="92500"/>
              </a:bodyPr>
              <a:lstStyle/>
              <a:p>
                <a:r>
                  <a:rPr lang="en-US" dirty="0"/>
                  <a:t>Consider the development of an experiment for determining how pressure drop (</a:t>
                </a:r>
                <a:r>
                  <a:rPr lang="en-US" dirty="0" err="1">
                    <a:latin typeface="Symbol" panose="05050102010706020507" pitchFamily="18" charset="2"/>
                  </a:rPr>
                  <a:t>D</a:t>
                </a:r>
                <a:r>
                  <a:rPr lang="en-US" dirty="0" err="1"/>
                  <a:t>p</a:t>
                </a:r>
                <a:r>
                  <a:rPr lang="en-US" dirty="0"/>
                  <a:t>) is affected by fluid properties: velocity (U), viscosity (</a:t>
                </a:r>
                <a:r>
                  <a:rPr lang="en-US" dirty="0">
                    <a:latin typeface="Symbol" panose="05050102010706020507" pitchFamily="18" charset="2"/>
                  </a:rPr>
                  <a:t>m</a:t>
                </a:r>
                <a:r>
                  <a:rPr lang="en-US" dirty="0"/>
                  <a:t>), and density (</a:t>
                </a:r>
                <a:r>
                  <a:rPr lang="en-US" dirty="0">
                    <a:latin typeface="Symbol" panose="05050102010706020507" pitchFamily="18" charset="2"/>
                  </a:rPr>
                  <a:t>r</a:t>
                </a:r>
                <a:r>
                  <a:rPr lang="en-US" dirty="0"/>
                  <a:t>), and by the flow geometry, specifically the length (l) and diameter (D)</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The Buckingham Pi Theorem states that for a system with </a:t>
                </a:r>
                <a:r>
                  <a:rPr lang="en-US" i="1" dirty="0"/>
                  <a:t>n </a:t>
                </a:r>
                <a:r>
                  <a:rPr lang="en-US" dirty="0"/>
                  <a:t>variables, then </a:t>
                </a:r>
                <a:r>
                  <a:rPr lang="en-US" i="1" dirty="0"/>
                  <a:t>n-m </a:t>
                </a:r>
                <a:r>
                  <a:rPr lang="en-US" dirty="0"/>
                  <a:t>independent dimensionless ratios (called Pi (</a:t>
                </a:r>
                <a:r>
                  <a:rPr lang="en-US" dirty="0">
                    <a:latin typeface="Symbol" panose="05050102010706020507" pitchFamily="18" charset="2"/>
                  </a:rPr>
                  <a:t>P</a:t>
                </a:r>
                <a:r>
                  <a:rPr lang="en-US" dirty="0"/>
                  <a:t>) parameters) can be formed; </a:t>
                </a:r>
                <a:r>
                  <a:rPr lang="en-US" i="1" dirty="0"/>
                  <a:t>m </a:t>
                </a:r>
                <a:r>
                  <a:rPr lang="en-US" dirty="0"/>
                  <a:t>is the minimum number of dimensions represented by the properties (helpful tip: use the primary units: e.g., length, mass, time, temperature, etc.)</a:t>
                </a:r>
              </a:p>
              <a:p>
                <a:pPr marL="0" indent="0">
                  <a:buNone/>
                </a:pPr>
                <a:r>
                  <a:rPr lang="en-US" dirty="0"/>
                  <a:t>What are </a:t>
                </a:r>
                <a:r>
                  <a:rPr lang="en-US" i="1" dirty="0"/>
                  <a:t>n </a:t>
                </a:r>
                <a:r>
                  <a:rPr lang="en-US" dirty="0"/>
                  <a:t>and </a:t>
                </a:r>
                <a:r>
                  <a:rPr lang="en-US" i="1" dirty="0"/>
                  <a:t>m</a:t>
                </a:r>
                <a:r>
                  <a:rPr lang="en-US" dirty="0"/>
                  <a:t> here?</a:t>
                </a:r>
              </a:p>
              <a:p>
                <a:pPr marL="0" indent="0">
                  <a:buNone/>
                </a:pPr>
                <a:r>
                  <a:rPr lang="en-US" i="1" dirty="0"/>
                  <a:t>n </a:t>
                </a:r>
                <a:r>
                  <a:rPr lang="en-US" dirty="0"/>
                  <a:t>= 6</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𝑁</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𝑀</m:t>
                          </m:r>
                        </m:num>
                        <m:den>
                          <m:r>
                            <a:rPr lang="en-US" b="0" i="1" smtClean="0">
                              <a:latin typeface="Cambria Math" panose="02040503050406030204" pitchFamily="18" charset="0"/>
                              <a:ea typeface="Cambria Math" panose="02040503050406030204" pitchFamily="18" charset="0"/>
                            </a:rPr>
                            <m:t>𝐿</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𝑡</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𝑀</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𝐿</m:t>
                              </m:r>
                            </m:e>
                            <m:sup>
                              <m:r>
                                <a:rPr lang="en-US" b="0" i="1" smtClean="0">
                                  <a:latin typeface="Cambria Math" panose="02040503050406030204" pitchFamily="18" charset="0"/>
                                  <a:ea typeface="Cambria Math" panose="02040503050406030204" pitchFamily="18" charset="0"/>
                                </a:rPr>
                                <m:t>3</m:t>
                              </m:r>
                            </m:sup>
                          </m:sSup>
                        </m:den>
                      </m:f>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𝐿𝑡</m:t>
                          </m:r>
                        </m:den>
                      </m:f>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1011" t="-1807" r="-140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302286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4343" y="1268602"/>
                <a:ext cx="10855352" cy="5059363"/>
              </a:xfrm>
            </p:spPr>
            <p:txBody>
              <a:bodyPr>
                <a:normAutofit lnSpcReduction="10000"/>
              </a:bodyPr>
              <a:lstStyle/>
              <a:p>
                <a:pPr marL="0" indent="0">
                  <a:buNone/>
                </a:pPr>
                <a:r>
                  <a:rPr lang="en-US" i="1" dirty="0"/>
                  <a:t>n</a:t>
                </a:r>
                <a:r>
                  <a:rPr lang="en-US" dirty="0"/>
                  <a:t> = 6 and </a:t>
                </a:r>
                <a:r>
                  <a:rPr lang="en-US" i="1" dirty="0"/>
                  <a:t>m </a:t>
                </a:r>
                <a:r>
                  <a:rPr lang="en-US" dirty="0"/>
                  <a:t>= 3; </a:t>
                </a:r>
                <a:r>
                  <a:rPr lang="en-US" i="1" dirty="0"/>
                  <a:t>n – m </a:t>
                </a:r>
                <a:r>
                  <a:rPr lang="en-US" dirty="0"/>
                  <a:t>= 3. There are 3 </a:t>
                </a:r>
                <a:r>
                  <a:rPr lang="en-US" dirty="0">
                    <a:latin typeface="Symbol" panose="05050102010706020507" pitchFamily="18" charset="2"/>
                  </a:rPr>
                  <a:t>P</a:t>
                </a:r>
                <a:r>
                  <a:rPr lang="en-US" dirty="0"/>
                  <a:t> groups that can be formed.</a:t>
                </a:r>
              </a:p>
              <a:p>
                <a:pPr marL="0" indent="0">
                  <a:buNone/>
                </a:pPr>
                <a:r>
                  <a:rPr lang="en-US" dirty="0"/>
                  <a:t>First we will select a subset of dimensional parameters that include all 3 dimensions (tip: select easy ones)</a:t>
                </a:r>
              </a:p>
              <a:p>
                <a:pPr marL="0" indent="0">
                  <a:buNone/>
                </a:pPr>
                <a:r>
                  <a:rPr lang="en-US" dirty="0"/>
                  <a:t>We will use </a:t>
                </a:r>
                <a14:m>
                  <m:oMath xmlns:m="http://schemas.openxmlformats.org/officeDocument/2006/math">
                    <m:r>
                      <a:rPr lang="en-US" b="0" i="1" smtClean="0">
                        <a:latin typeface="Cambria Math" panose="02040503050406030204" pitchFamily="18" charset="0"/>
                      </a:rPr>
                      <m:t>𝑈</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oMath>
                </a14:m>
                <a:endParaRPr lang="en-US" dirty="0"/>
              </a:p>
              <a:p>
                <a:pPr marL="0" indent="0">
                  <a:buNone/>
                </a:pPr>
                <a:r>
                  <a:rPr lang="en-US" dirty="0"/>
                  <a:t>For our first group we will pair the subset with the pressure drop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𝑎</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𝑏</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ea typeface="Cambria Math" panose="02040503050406030204" pitchFamily="18" charset="0"/>
                            </a:rPr>
                            <m:t>𝑐</m:t>
                          </m:r>
                        </m:sup>
                      </m:sSup>
                    </m:oMath>
                  </m:oMathPara>
                </a14:m>
                <a:endParaRPr lang="en-US" dirty="0"/>
              </a:p>
              <a:p>
                <a:pPr marL="0" indent="0">
                  <a:buNone/>
                </a:pPr>
                <a:r>
                  <a:rPr lang="en-US" dirty="0"/>
                  <a:t>The product must give us a dimensionless number</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
                                <a:rPr lang="en-US" b="0" i="1" smtClean="0">
                                  <a:latin typeface="Cambria Math" panose="02040503050406030204" pitchFamily="18" charset="0"/>
                                </a:rPr>
                                <m:t>𝐿</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𝑡</m:t>
                                  </m:r>
                                </m:den>
                              </m:f>
                            </m:e>
                          </m:d>
                        </m:e>
                        <m:sup>
                          <m:r>
                            <a:rPr lang="en-US" b="0" i="1" smtClean="0">
                              <a:latin typeface="Cambria Math" panose="02040503050406030204" pitchFamily="18" charset="0"/>
                            </a:rPr>
                            <m:t>𝑎</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e>
                        <m:sup>
                          <m:r>
                            <a:rPr lang="en-US" b="0" i="1" smtClean="0">
                              <a:latin typeface="Cambria Math" panose="02040503050406030204" pitchFamily="18" charset="0"/>
                            </a:rPr>
                            <m:t>𝑏</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den>
                              </m:f>
                            </m:e>
                          </m:d>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0</m:t>
                          </m:r>
                        </m:sup>
                      </m:sSup>
                    </m:oMath>
                  </m:oMathPara>
                </a14:m>
                <a:endParaRPr lang="en-US" dirty="0"/>
              </a:p>
              <a:p>
                <a:pPr marL="0" indent="0">
                  <a:buNone/>
                </a:pPr>
                <a:r>
                  <a:rPr lang="en-US" dirty="0"/>
                  <a:t>From here, we will set up a system of equations by examining each dimension individually.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1123" t="-301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195469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27"/>
            <a:ext cx="10515600" cy="1325563"/>
          </a:xfrm>
        </p:spPr>
        <p:txBody>
          <a:bodyPr/>
          <a:lstStyle/>
          <a:p>
            <a:r>
              <a:rPr lang="en-US" dirty="0"/>
              <a:t>Buckingham Pi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4343" y="1268602"/>
                <a:ext cx="10855352" cy="5059363"/>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r>
                                <a:rPr lang="en-US" b="0" i="1" smtClean="0">
                                  <a:latin typeface="Cambria Math" panose="02040503050406030204" pitchFamily="18" charset="0"/>
                                </a:rPr>
                                <m:t>𝐿</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e>
                      </m:d>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𝑡</m:t>
                                  </m:r>
                                </m:den>
                              </m:f>
                            </m:e>
                          </m:d>
                        </m:e>
                        <m:sup>
                          <m:r>
                            <a:rPr lang="en-US" b="0" i="1" smtClean="0">
                              <a:latin typeface="Cambria Math" panose="02040503050406030204" pitchFamily="18" charset="0"/>
                            </a:rPr>
                            <m:t>𝑎</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𝐿</m:t>
                              </m:r>
                            </m:e>
                          </m:d>
                        </m:e>
                        <m:sup>
                          <m:r>
                            <a:rPr lang="en-US" b="0" i="1" smtClean="0">
                              <a:latin typeface="Cambria Math" panose="02040503050406030204" pitchFamily="18" charset="0"/>
                            </a:rPr>
                            <m:t>𝑏</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𝑀</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3</m:t>
                                      </m:r>
                                    </m:sup>
                                  </m:sSup>
                                </m:den>
                              </m:f>
                            </m:e>
                          </m:d>
                        </m:e>
                        <m:sup>
                          <m:r>
                            <a:rPr lang="en-US" b="0" i="1" smtClean="0">
                              <a:latin typeface="Cambria Math" panose="02040503050406030204" pitchFamily="18" charset="0"/>
                            </a:rPr>
                            <m:t>𝑐</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0</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0</m:t>
                          </m:r>
                        </m:sup>
                      </m:sSup>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:1+</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−3</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𝑎</m:t>
                      </m:r>
                      <m:r>
                        <a:rPr lang="en-US" b="0" i="1" smtClean="0">
                          <a:latin typeface="Cambria Math" panose="02040503050406030204" pitchFamily="18" charset="0"/>
                        </a:rPr>
                        <m:t>=0</m:t>
                      </m:r>
                    </m:oMath>
                  </m:oMathPara>
                </a14:m>
                <a:endParaRPr lang="en-US" dirty="0"/>
              </a:p>
              <a:p>
                <a:pPr marL="0" indent="0">
                  <a:buNone/>
                </a:pPr>
                <a:r>
                  <a:rPr lang="en-US" dirty="0"/>
                  <a:t>Solving for the 3 unknowns we find: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=−1;      </m:t>
                      </m:r>
                      <m:r>
                        <a:rPr lang="en-US" b="0" i="1" smtClean="0">
                          <a:latin typeface="Cambria Math" panose="02040503050406030204" pitchFamily="18" charset="0"/>
                        </a:rPr>
                        <m:t>𝑎</m:t>
                      </m:r>
                      <m:r>
                        <a:rPr lang="en-US" b="0" i="1" smtClean="0">
                          <a:latin typeface="Cambria Math" panose="02040503050406030204" pitchFamily="18" charset="0"/>
                        </a:rPr>
                        <m:t>=−2;        </m:t>
                      </m:r>
                      <m:r>
                        <a:rPr lang="en-US" b="0" i="1" smtClean="0">
                          <a:latin typeface="Cambria Math" panose="02040503050406030204" pitchFamily="18" charset="0"/>
                        </a:rPr>
                        <m:t>𝑏</m:t>
                      </m:r>
                      <m:r>
                        <a:rPr lang="en-US" b="0" i="1" smtClean="0">
                          <a:latin typeface="Cambria Math" panose="02040503050406030204" pitchFamily="18" charset="0"/>
                        </a:rPr>
                        <m:t>=0</m:t>
                      </m:r>
                    </m:oMath>
                  </m:oMathPara>
                </a14:m>
                <a:endParaRPr lang="en-US" dirty="0"/>
              </a:p>
              <a:p>
                <a:pPr marL="0" indent="0">
                  <a:buNone/>
                </a:pPr>
                <a:r>
                  <a:rPr lang="en-US" dirty="0"/>
                  <a:t>So the first </a:t>
                </a:r>
                <a:r>
                  <a:rPr lang="en-US" dirty="0">
                    <a:latin typeface="Symbol" panose="05050102010706020507" pitchFamily="18" charset="2"/>
                  </a:rPr>
                  <a:t>P</a:t>
                </a:r>
                <a:r>
                  <a:rPr lang="en-US" dirty="0"/>
                  <a:t> group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l-GR" i="1" smtClean="0">
                              <a:latin typeface="Cambria Math" panose="02040503050406030204" pitchFamily="18" charset="0"/>
                            </a:rPr>
                            <m:t>Π</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𝜌</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4343" y="1268602"/>
                <a:ext cx="10855352" cy="5059363"/>
              </a:xfrm>
              <a:blipFill>
                <a:blip r:embed="rId2"/>
                <a:stretch>
                  <a:fillRect l="-1123"/>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B4125657-74B2-4043-A7A6-44D809C613A3}"/>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1990142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63047</TotalTime>
  <Words>2516</Words>
  <Application>Microsoft Office PowerPoint</Application>
  <PresentationFormat>Widescreen</PresentationFormat>
  <Paragraphs>279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Symbol</vt:lpstr>
      <vt:lpstr>Office Theme</vt:lpstr>
      <vt:lpstr>BIEN 401  Biomedical Mass Transport  Class 1 Intro and Material Balances</vt:lpstr>
      <vt:lpstr>Role of Transport in Biomedical Processes</vt:lpstr>
      <vt:lpstr>Role of Transport in Biomedical Processes</vt:lpstr>
      <vt:lpstr> Mass Transport</vt:lpstr>
      <vt:lpstr>Transport Relationships</vt:lpstr>
      <vt:lpstr>Dimensional Analysis</vt:lpstr>
      <vt:lpstr>Buckingham Pi Theorem Example</vt:lpstr>
      <vt:lpstr>Buckingham Pi Theorem</vt:lpstr>
      <vt:lpstr>Buckingham Pi Theorem</vt:lpstr>
      <vt:lpstr>Buckingham Pi Theorem</vt:lpstr>
      <vt:lpstr>Buckingham Pi Theorem</vt:lpstr>
      <vt:lpstr>Buckingham Pi Theorem</vt:lpstr>
      <vt:lpstr>Dimensionless Numbers</vt:lpstr>
      <vt:lpstr>Dimensionless Numbers - Problem</vt:lpstr>
      <vt:lpstr>Dimensionless Numbers - Solution</vt:lpstr>
      <vt:lpstr>Dimensionless Numbers - Solution</vt:lpstr>
      <vt:lpstr>Dimensionless Numbers - Solution</vt:lpstr>
      <vt:lpstr>Dimensionless Numbers - Solution</vt:lpstr>
      <vt:lpstr>Dimensionless Numbers - Solution</vt:lpstr>
      <vt:lpstr>Conservation of Mass</vt:lpstr>
      <vt:lpstr>Reynolds Transport Theorem</vt:lpstr>
      <vt:lpstr>Mass Balance - Problem</vt:lpstr>
      <vt:lpstr>Mass Balance – Solution </vt:lpstr>
      <vt:lpstr>Mass Balance – Solution </vt:lpstr>
      <vt:lpstr>Mass Balance – Solution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116</cp:revision>
  <dcterms:created xsi:type="dcterms:W3CDTF">2017-09-06T04:03:01Z</dcterms:created>
  <dcterms:modified xsi:type="dcterms:W3CDTF">2024-03-13T00:49:07Z</dcterms:modified>
</cp:coreProperties>
</file>