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56" r:id="rId2"/>
    <p:sldId id="261" r:id="rId3"/>
    <p:sldId id="265" r:id="rId4"/>
    <p:sldId id="266" r:id="rId5"/>
    <p:sldId id="267" r:id="rId6"/>
    <p:sldId id="268" r:id="rId7"/>
    <p:sldId id="269" r:id="rId8"/>
    <p:sldId id="270" r:id="rId9"/>
    <p:sldId id="271" r:id="rId10"/>
    <p:sldId id="272" r:id="rId11"/>
    <p:sldId id="276" r:id="rId12"/>
    <p:sldId id="277" r:id="rId13"/>
    <p:sldId id="278" r:id="rId14"/>
    <p:sldId id="279" r:id="rId15"/>
    <p:sldId id="273" r:id="rId16"/>
    <p:sldId id="274" r:id="rId17"/>
    <p:sldId id="275" r:id="rId18"/>
    <p:sldId id="280" r:id="rId19"/>
    <p:sldId id="281" r:id="rId20"/>
    <p:sldId id="282" r:id="rId21"/>
    <p:sldId id="283" r:id="rId22"/>
    <p:sldId id="284" r:id="rId23"/>
    <p:sldId id="2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2460" autoAdjust="0"/>
  </p:normalViewPr>
  <p:slideViewPr>
    <p:cSldViewPr snapToGrid="0">
      <p:cViewPr varScale="1">
        <p:scale>
          <a:sx n="66" d="100"/>
          <a:sy n="66" d="100"/>
        </p:scale>
        <p:origin x="63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06B00-4582-493B-9CCD-51E334A6414F}" type="datetimeFigureOut">
              <a:rPr lang="en-US" smtClean="0"/>
              <a:t>3/14/2024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FD3BEF-D995-4C43-B3D6-5C1257FABF8B}" type="slidenum">
              <a:rPr lang="en-US" smtClean="0"/>
              <a:t>‹#›</a:t>
            </a:fld>
            <a:endParaRPr lang="en-US"/>
          </a:p>
        </p:txBody>
      </p:sp>
    </p:spTree>
    <p:extLst>
      <p:ext uri="{BB962C8B-B14F-4D97-AF65-F5344CB8AC3E}">
        <p14:creationId xmlns:p14="http://schemas.microsoft.com/office/powerpoint/2010/main" val="1659496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2AC558B-7B08-42C1-AD77-40D0F9E67A06}" type="datetime1">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98592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BB8F4A-3CA0-4A2A-820F-8F52CDFBFDA9}" type="datetime1">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179262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17E531-1027-4072-80EB-BF6A561BE222}" type="datetime1">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79266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A2BBB1-C61F-4D37-882F-F157B36D9364}" type="datetime1">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90599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DE3851-E941-4DD8-AB44-75371B29AA1F}" type="datetime1">
              <a:rPr lang="en-US" smtClean="0"/>
              <a:t>3/14/2024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07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D2C36C-3530-4C5A-87BB-482B57872E6C}" type="datetime1">
              <a:rPr lang="en-US" smtClean="0"/>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974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0004A4-3B6E-43E9-9856-E01D6264971E}" type="datetime1">
              <a:rPr lang="en-US" smtClean="0"/>
              <a:t>3/14/2024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27204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05291B-E9AA-45C3-9D09-63FD9206EA93}" type="datetime1">
              <a:rPr lang="en-US" smtClean="0"/>
              <a:t>3/14/2024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92851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927A3A-8CA2-49FF-A884-B9E8DCC0520A}" type="datetime1">
              <a:rPr lang="en-US" smtClean="0"/>
              <a:t>3/14/2024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29006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82B4B3-F77E-41BA-A6A0-34ADBCE7DB58}" type="datetime1">
              <a:rPr lang="en-US" smtClean="0"/>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74127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639617-9034-4AB9-BA52-B73552CB02F6}" type="datetime1">
              <a:rPr lang="en-US" smtClean="0"/>
              <a:t>3/14/2024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1225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1BA9B-9802-43F1-A07C-BD21D0CECA04}" type="datetime1">
              <a:rPr lang="en-US" smtClean="0"/>
              <a:t>3/14/2024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15DFD-6C1C-4A9D-8D7E-1865959FB6F5}" type="slidenum">
              <a:rPr lang="en-US" smtClean="0"/>
              <a:t>‹#›</a:t>
            </a:fld>
            <a:endParaRPr lang="en-US"/>
          </a:p>
        </p:txBody>
      </p:sp>
    </p:spTree>
    <p:extLst>
      <p:ext uri="{BB962C8B-B14F-4D97-AF65-F5344CB8AC3E}">
        <p14:creationId xmlns:p14="http://schemas.microsoft.com/office/powerpoint/2010/main" val="3094539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73690"/>
            <a:ext cx="9144000" cy="2387600"/>
          </a:xfrm>
        </p:spPr>
        <p:txBody>
          <a:bodyPr>
            <a:normAutofit fontScale="90000"/>
          </a:bodyPr>
          <a:lstStyle/>
          <a:p>
            <a:r>
              <a:rPr lang="en-US" sz="3600" dirty="0"/>
              <a:t>BIEN 401 </a:t>
            </a:r>
            <a:br>
              <a:rPr lang="en-US" sz="3600" dirty="0"/>
            </a:br>
            <a:r>
              <a:rPr lang="en-US" sz="3600" dirty="0"/>
              <a:t>Biomedical Mass Transport</a:t>
            </a:r>
            <a:br>
              <a:rPr lang="en-US" sz="3600" dirty="0"/>
            </a:br>
            <a:br>
              <a:rPr lang="en-US" dirty="0"/>
            </a:br>
            <a:r>
              <a:rPr lang="en-US" dirty="0"/>
              <a:t>Class 2</a:t>
            </a:r>
            <a:br>
              <a:rPr lang="en-US" dirty="0"/>
            </a:br>
            <a:r>
              <a:rPr lang="en-US" dirty="0"/>
              <a:t>Thermodynamics: Review</a:t>
            </a:r>
          </a:p>
        </p:txBody>
      </p:sp>
      <p:sp>
        <p:nvSpPr>
          <p:cNvPr id="3" name="Subtitle 2"/>
          <p:cNvSpPr>
            <a:spLocks noGrp="1"/>
          </p:cNvSpPr>
          <p:nvPr>
            <p:ph type="subTitle" idx="1"/>
          </p:nvPr>
        </p:nvSpPr>
        <p:spPr>
          <a:xfrm>
            <a:off x="188259" y="5383161"/>
            <a:ext cx="11887200" cy="1367262"/>
          </a:xfrm>
        </p:spPr>
        <p:txBody>
          <a:bodyPr>
            <a:normAutofit/>
          </a:bodyPr>
          <a:lstStyle/>
          <a:p>
            <a:r>
              <a:rPr lang="en-US" dirty="0"/>
              <a:t>notes prepared by</a:t>
            </a:r>
          </a:p>
          <a:p>
            <a:r>
              <a:rPr lang="en-US" dirty="0"/>
              <a:t>Dr. Louis Reis</a:t>
            </a:r>
          </a:p>
          <a:p>
            <a:pPr algn="l"/>
            <a:r>
              <a:rPr lang="en-US" sz="1900" dirty="0"/>
              <a:t>Created on 3/3/2022</a:t>
            </a:r>
          </a:p>
        </p:txBody>
      </p:sp>
    </p:spTree>
    <p:extLst>
      <p:ext uri="{BB962C8B-B14F-4D97-AF65-F5344CB8AC3E}">
        <p14:creationId xmlns:p14="http://schemas.microsoft.com/office/powerpoint/2010/main" val="338149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err="1"/>
              <a:t>Raoult’s</a:t>
            </a:r>
            <a:r>
              <a:rPr lang="en-US" dirty="0"/>
              <a:t> Law and Dew Point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11190914" cy="5532083"/>
              </a:xfrm>
            </p:spPr>
            <p:txBody>
              <a:bodyPr>
                <a:normAutofit/>
              </a:bodyPr>
              <a:lstStyle/>
              <a:p>
                <a:pPr marL="0" indent="0">
                  <a:buNone/>
                </a:pPr>
                <a:r>
                  <a:rPr lang="en-US" sz="3200" dirty="0"/>
                  <a:t>Just like with the bubble point, we can do something similar to find the dew point for a vapor mixture, which is the temperature (at a given pressure) that a liquid droplet will form.</a:t>
                </a:r>
              </a:p>
              <a:p>
                <a:pPr marL="0" indent="0">
                  <a:buNone/>
                </a:pPr>
                <a:endParaRPr lang="en-US" sz="3200" dirty="0"/>
              </a:p>
              <a:p>
                <a:pPr marL="0" indent="0">
                  <a:buNone/>
                </a:pPr>
                <a:r>
                  <a:rPr lang="en-US" sz="3200" dirty="0"/>
                  <a:t>In this case, we would likely know the molar fraction of the chemicals in the vapor phase. Using </a:t>
                </a:r>
                <a:r>
                  <a:rPr lang="en-US" sz="3200" dirty="0" err="1"/>
                  <a:t>Raoult’s</a:t>
                </a:r>
                <a:r>
                  <a:rPr lang="en-US" sz="3200" dirty="0"/>
                  <a:t> Law we can show that for a vapor mixture, then:</a:t>
                </a:r>
              </a:p>
              <a:p>
                <a:pPr marL="0" indent="0">
                  <a:buNone/>
                </a:pPr>
                <a14:m>
                  <m:oMathPara xmlns:m="http://schemas.openxmlformats.org/officeDocument/2006/math">
                    <m:oMathParaPr>
                      <m:jc m:val="centerGroup"/>
                    </m:oMathParaPr>
                    <m:oMath xmlns:m="http://schemas.openxmlformats.org/officeDocument/2006/math">
                      <m:nary>
                        <m:naryPr>
                          <m:chr m:val="∑"/>
                          <m:ctrlPr>
                            <a:rPr lang="en-US" sz="3200" i="1" smtClean="0">
                              <a:latin typeface="Cambria Math" panose="02040503050406030204" pitchFamily="18" charset="0"/>
                            </a:rPr>
                          </m:ctrlPr>
                        </m:naryPr>
                        <m:sub>
                          <m:r>
                            <m:rPr>
                              <m:brk m:alnAt="23"/>
                            </m:rPr>
                            <a:rPr lang="en-US" sz="3200" b="0" i="1" smtClean="0">
                              <a:latin typeface="Cambria Math" panose="02040503050406030204" pitchFamily="18" charset="0"/>
                            </a:rPr>
                            <m:t>𝑖</m:t>
                          </m:r>
                          <m:r>
                            <a:rPr lang="en-US" sz="3200" b="0" i="1" smtClean="0">
                              <a:latin typeface="Cambria Math" panose="02040503050406030204" pitchFamily="18" charset="0"/>
                            </a:rPr>
                            <m:t>=1</m:t>
                          </m:r>
                        </m:sub>
                        <m:sup>
                          <m:r>
                            <a:rPr lang="en-US" sz="3200" b="0" i="1" smtClean="0">
                              <a:latin typeface="Cambria Math" panose="02040503050406030204" pitchFamily="18" charset="0"/>
                            </a:rPr>
                            <m:t>𝑁</m:t>
                          </m:r>
                        </m:sup>
                        <m:e>
                          <m:f>
                            <m:fPr>
                              <m:ctrlPr>
                                <a:rPr lang="en-US" sz="3200" b="0" i="1" smtClean="0">
                                  <a:latin typeface="Cambria Math" panose="02040503050406030204" pitchFamily="18" charset="0"/>
                                </a:rPr>
                              </m:ctrlPr>
                            </m:fPr>
                            <m:num>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𝑦</m:t>
                                  </m:r>
                                </m:e>
                                <m:sub>
                                  <m:r>
                                    <a:rPr lang="en-US" sz="3200" b="0" i="1" smtClean="0">
                                      <a:latin typeface="Cambria Math" panose="02040503050406030204" pitchFamily="18" charset="0"/>
                                    </a:rPr>
                                    <m:t>𝑖</m:t>
                                  </m:r>
                                </m:sub>
                              </m:sSub>
                            </m:num>
                            <m:den>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𝑃</m:t>
                                  </m:r>
                                </m:e>
                                <m:sub>
                                  <m:r>
                                    <a:rPr lang="en-US" sz="3200" b="0" i="1" smtClean="0">
                                      <a:latin typeface="Cambria Math" panose="02040503050406030204" pitchFamily="18" charset="0"/>
                                    </a:rPr>
                                    <m:t>𝑖</m:t>
                                  </m:r>
                                </m:sub>
                                <m:sup>
                                  <m:r>
                                    <a:rPr lang="en-US" sz="3200" b="0" i="1" smtClean="0">
                                      <a:latin typeface="Cambria Math" panose="02040503050406030204" pitchFamily="18" charset="0"/>
                                    </a:rPr>
                                    <m:t>𝑠𝑎𝑡</m:t>
                                  </m:r>
                                </m:sup>
                              </m:sSubSup>
                              <m:r>
                                <a:rPr lang="en-US" sz="3200" b="0" i="1" smtClean="0">
                                  <a:latin typeface="Cambria Math" panose="02040503050406030204" pitchFamily="18" charset="0"/>
                                </a:rPr>
                                <m:t>(</m:t>
                              </m:r>
                              <m:r>
                                <a:rPr lang="en-US" sz="3200" b="0" i="1" smtClean="0">
                                  <a:latin typeface="Cambria Math" panose="02040503050406030204" pitchFamily="18" charset="0"/>
                                </a:rPr>
                                <m:t>𝑇</m:t>
                              </m:r>
                              <m:r>
                                <a:rPr lang="en-US" sz="3200" b="0" i="1" smtClean="0">
                                  <a:latin typeface="Cambria Math" panose="02040503050406030204" pitchFamily="18" charset="0"/>
                                </a:rPr>
                                <m:t>)</m:t>
                              </m:r>
                            </m:den>
                          </m:f>
                        </m:e>
                      </m:nary>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𝑃</m:t>
                          </m:r>
                        </m:den>
                      </m:f>
                    </m:oMath>
                  </m:oMathPara>
                </a14:m>
                <a:endParaRPr lang="en-US" sz="3200" dirty="0"/>
              </a:p>
              <a:p>
                <a:pPr marL="0" indent="0">
                  <a:buNone/>
                </a:pPr>
                <a:endParaRPr lang="en-US" sz="3200"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2" y="977773"/>
                <a:ext cx="11190914" cy="5532083"/>
              </a:xfrm>
              <a:blipFill>
                <a:blip r:embed="rId2"/>
                <a:stretch>
                  <a:fillRect l="-1362" t="-231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10</a:t>
            </a:fld>
            <a:endParaRPr lang="en-US"/>
          </a:p>
        </p:txBody>
      </p:sp>
    </p:spTree>
    <p:extLst>
      <p:ext uri="{BB962C8B-B14F-4D97-AF65-F5344CB8AC3E}">
        <p14:creationId xmlns:p14="http://schemas.microsoft.com/office/powerpoint/2010/main" val="3544417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err="1"/>
              <a:t>Raoult’s</a:t>
            </a:r>
            <a:r>
              <a:rPr lang="en-US" dirty="0"/>
              <a:t> Law - Problem</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11190914" cy="5532083"/>
          </a:xfrm>
        </p:spPr>
        <p:txBody>
          <a:bodyPr>
            <a:normAutofit/>
          </a:bodyPr>
          <a:lstStyle/>
          <a:p>
            <a:pPr marL="0" indent="0">
              <a:buNone/>
            </a:pPr>
            <a:r>
              <a:rPr lang="en-US" sz="3200" dirty="0"/>
              <a:t>Consider a tank of benzene at ambient conditions (25</a:t>
            </a:r>
            <a:r>
              <a:rPr lang="en-US" sz="3200" baseline="30000" dirty="0"/>
              <a:t>o</a:t>
            </a:r>
            <a:r>
              <a:rPr lang="en-US" sz="3200" dirty="0"/>
              <a:t>C and 1 atm). Given that benzene vapor is flammable when its vapor composition lies between 1.4% and 8.0%, determine the mole fraction of benzene in the vapor phase and if it is flammable. </a:t>
            </a:r>
          </a:p>
          <a:p>
            <a:pPr marL="0" indent="0">
              <a:buNone/>
            </a:pPr>
            <a:endParaRPr lang="en-US" sz="3200" dirty="0"/>
          </a:p>
          <a:p>
            <a:pPr marL="0" indent="0">
              <a:buNone/>
            </a:pPr>
            <a:r>
              <a:rPr lang="en-US" sz="3200" dirty="0"/>
              <a:t>If the tank was placed in a refrigerated space maintained at 4.4</a:t>
            </a:r>
            <a:r>
              <a:rPr lang="en-US" sz="3200" baseline="30000" dirty="0"/>
              <a:t>o</a:t>
            </a:r>
            <a:r>
              <a:rPr lang="en-US" sz="3200" dirty="0"/>
              <a:t>C (and 1 atm), would there be any concern?</a:t>
            </a:r>
          </a:p>
          <a:p>
            <a:pPr marL="0" indent="0">
              <a:buNone/>
            </a:pPr>
            <a:endParaRPr lang="en-US" sz="3200" dirty="0"/>
          </a:p>
          <a:p>
            <a:pPr marL="0" indent="0">
              <a:buNone/>
            </a:pPr>
            <a:r>
              <a:rPr lang="en-US" sz="3200" dirty="0"/>
              <a:t>Use the constants for benzene on slide 8. </a:t>
            </a:r>
          </a:p>
          <a:p>
            <a:pPr marL="0" indent="0">
              <a:buNone/>
            </a:pPr>
            <a:endParaRPr lang="en-US" sz="3200" dirty="0"/>
          </a:p>
          <a:p>
            <a:pPr marL="0" indent="0">
              <a:buNone/>
            </a:pPr>
            <a:endParaRPr lang="en-US" sz="3200"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11</a:t>
            </a:fld>
            <a:endParaRPr lang="en-US"/>
          </a:p>
        </p:txBody>
      </p:sp>
    </p:spTree>
    <p:extLst>
      <p:ext uri="{BB962C8B-B14F-4D97-AF65-F5344CB8AC3E}">
        <p14:creationId xmlns:p14="http://schemas.microsoft.com/office/powerpoint/2010/main" val="2394153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err="1"/>
              <a:t>Raoult’s</a:t>
            </a:r>
            <a:r>
              <a:rPr lang="en-US" dirty="0"/>
              <a:t> Law - Solution</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11190914" cy="5532083"/>
          </a:xfrm>
        </p:spPr>
        <p:txBody>
          <a:bodyPr>
            <a:normAutofit/>
          </a:bodyPr>
          <a:lstStyle/>
          <a:p>
            <a:pPr marL="0" indent="0">
              <a:buNone/>
            </a:pPr>
            <a:endParaRPr lang="en-US" sz="3200" dirty="0"/>
          </a:p>
          <a:p>
            <a:pPr marL="0" indent="0">
              <a:buNone/>
            </a:pPr>
            <a:endParaRPr lang="en-US" sz="3200" dirty="0"/>
          </a:p>
          <a:p>
            <a:pPr marL="0" indent="0">
              <a:buNone/>
            </a:pPr>
            <a:endParaRPr lang="en-US" sz="3200"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12</a:t>
            </a:fld>
            <a:endParaRPr lang="en-US"/>
          </a:p>
        </p:txBody>
      </p:sp>
    </p:spTree>
    <p:extLst>
      <p:ext uri="{BB962C8B-B14F-4D97-AF65-F5344CB8AC3E}">
        <p14:creationId xmlns:p14="http://schemas.microsoft.com/office/powerpoint/2010/main" val="3323552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err="1"/>
              <a:t>Raoult’s</a:t>
            </a:r>
            <a:r>
              <a:rPr lang="en-US" dirty="0"/>
              <a:t> Law - Solution</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11190914" cy="5532083"/>
          </a:xfrm>
        </p:spPr>
        <p:txBody>
          <a:bodyPr>
            <a:normAutofit/>
          </a:bodyPr>
          <a:lstStyle/>
          <a:p>
            <a:pPr marL="0" indent="0">
              <a:buNone/>
            </a:pPr>
            <a:endParaRPr lang="en-US" sz="3200" dirty="0"/>
          </a:p>
          <a:p>
            <a:pPr marL="0" indent="0">
              <a:buNone/>
            </a:pPr>
            <a:endParaRPr lang="en-US" sz="3200"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13</a:t>
            </a:fld>
            <a:endParaRPr lang="en-US"/>
          </a:p>
        </p:txBody>
      </p:sp>
    </p:spTree>
    <p:extLst>
      <p:ext uri="{BB962C8B-B14F-4D97-AF65-F5344CB8AC3E}">
        <p14:creationId xmlns:p14="http://schemas.microsoft.com/office/powerpoint/2010/main" val="3135435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err="1"/>
              <a:t>Raoult’s</a:t>
            </a:r>
            <a:r>
              <a:rPr lang="en-US" dirty="0"/>
              <a:t> Law - Solution</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11190914" cy="5532083"/>
          </a:xfrm>
        </p:spPr>
        <p:txBody>
          <a:bodyPr>
            <a:normAutofit/>
          </a:bodyPr>
          <a:lstStyle/>
          <a:p>
            <a:pPr marL="0" indent="0">
              <a:buNone/>
            </a:pPr>
            <a:endParaRPr lang="en-US" sz="3200" dirty="0"/>
          </a:p>
          <a:p>
            <a:pPr marL="0" indent="0">
              <a:buNone/>
            </a:pPr>
            <a:endParaRPr lang="en-US" sz="3200"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14</a:t>
            </a:fld>
            <a:endParaRPr lang="en-US"/>
          </a:p>
        </p:txBody>
      </p:sp>
    </p:spTree>
    <p:extLst>
      <p:ext uri="{BB962C8B-B14F-4D97-AF65-F5344CB8AC3E}">
        <p14:creationId xmlns:p14="http://schemas.microsoft.com/office/powerpoint/2010/main" val="2241015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0AE1-B2B3-48BF-BE58-CBE7F60E2E98}"/>
              </a:ext>
            </a:extLst>
          </p:cNvPr>
          <p:cNvSpPr>
            <a:spLocks noGrp="1"/>
          </p:cNvSpPr>
          <p:nvPr>
            <p:ph type="title"/>
          </p:nvPr>
        </p:nvSpPr>
        <p:spPr>
          <a:xfrm>
            <a:off x="838200" y="18256"/>
            <a:ext cx="10515600" cy="971646"/>
          </a:xfrm>
        </p:spPr>
        <p:txBody>
          <a:bodyPr/>
          <a:lstStyle/>
          <a:p>
            <a:r>
              <a:rPr lang="en-US" dirty="0"/>
              <a:t>Fugacity</a:t>
            </a:r>
          </a:p>
        </p:txBody>
      </p:sp>
      <p:sp>
        <p:nvSpPr>
          <p:cNvPr id="3" name="Content Placeholder 2">
            <a:extLst>
              <a:ext uri="{FF2B5EF4-FFF2-40B4-BE49-F238E27FC236}">
                <a16:creationId xmlns:a16="http://schemas.microsoft.com/office/drawing/2014/main" id="{B7E374AD-3AB7-4394-B0F9-24D66D77653E}"/>
              </a:ext>
            </a:extLst>
          </p:cNvPr>
          <p:cNvSpPr>
            <a:spLocks noGrp="1"/>
          </p:cNvSpPr>
          <p:nvPr>
            <p:ph idx="1"/>
          </p:nvPr>
        </p:nvSpPr>
        <p:spPr>
          <a:xfrm>
            <a:off x="838200" y="989902"/>
            <a:ext cx="10515600" cy="5366448"/>
          </a:xfrm>
        </p:spPr>
        <p:txBody>
          <a:bodyPr>
            <a:normAutofit fontScale="92500"/>
          </a:bodyPr>
          <a:lstStyle/>
          <a:p>
            <a:pPr marL="0" indent="0">
              <a:buNone/>
            </a:pPr>
            <a:r>
              <a:rPr lang="en-US" dirty="0"/>
              <a:t>You may have noticed in the past example and last few topics on </a:t>
            </a:r>
            <a:r>
              <a:rPr lang="en-US" dirty="0" err="1"/>
              <a:t>Raoult’s</a:t>
            </a:r>
            <a:r>
              <a:rPr lang="en-US" dirty="0"/>
              <a:t> and Henry’s Laws that even during equilibrium there can be different concentrations of a chemical at a surface (e.g., bubble or droplet surface)</a:t>
            </a:r>
          </a:p>
          <a:p>
            <a:pPr marL="0" indent="0">
              <a:buNone/>
            </a:pPr>
            <a:r>
              <a:rPr lang="en-US" dirty="0"/>
              <a:t>Many people think that the relationship between chemical equilibrium and concentrations are similar to the relationship between thermal equilibrium and temperature or mechanical equilibrium and pressure (e.g., temperature is constant throughout the system)</a:t>
            </a:r>
          </a:p>
          <a:p>
            <a:pPr marL="0" indent="0">
              <a:buNone/>
            </a:pPr>
            <a:r>
              <a:rPr lang="en-US" dirty="0"/>
              <a:t>For some systems this is true, but it is not the governing law.</a:t>
            </a:r>
          </a:p>
          <a:p>
            <a:pPr marL="0" indent="0">
              <a:buNone/>
            </a:pPr>
            <a:r>
              <a:rPr lang="en-US" dirty="0"/>
              <a:t>For chemical equilibrium the ______________________ for all components involved are equal.</a:t>
            </a:r>
          </a:p>
          <a:p>
            <a:pPr marL="0" indent="0">
              <a:buNone/>
            </a:pPr>
            <a:r>
              <a:rPr lang="en-US" dirty="0"/>
              <a:t>Because chemical potentials are difficult to quantify, we use ____________ instead. So at equilibrium, a given chemical species has the same partial fugacity </a:t>
            </a:r>
            <a:r>
              <a:rPr lang="en-US" i="1" dirty="0"/>
              <a:t>f</a:t>
            </a:r>
            <a:r>
              <a:rPr lang="en-US" i="1" baseline="-25000" dirty="0"/>
              <a:t>i</a:t>
            </a:r>
            <a:r>
              <a:rPr lang="en-US" dirty="0"/>
              <a:t> in each existing phase.</a:t>
            </a:r>
          </a:p>
        </p:txBody>
      </p:sp>
      <p:sp>
        <p:nvSpPr>
          <p:cNvPr id="4" name="Slide Number Placeholder 3">
            <a:extLst>
              <a:ext uri="{FF2B5EF4-FFF2-40B4-BE49-F238E27FC236}">
                <a16:creationId xmlns:a16="http://schemas.microsoft.com/office/drawing/2014/main" id="{F8E51557-FBAC-47D3-9548-457FBD5B54BC}"/>
              </a:ext>
            </a:extLst>
          </p:cNvPr>
          <p:cNvSpPr>
            <a:spLocks noGrp="1"/>
          </p:cNvSpPr>
          <p:nvPr>
            <p:ph type="sldNum" sz="quarter" idx="12"/>
          </p:nvPr>
        </p:nvSpPr>
        <p:spPr/>
        <p:txBody>
          <a:bodyPr/>
          <a:lstStyle/>
          <a:p>
            <a:fld id="{5FC15DFD-6C1C-4A9D-8D7E-1865959FB6F5}" type="slidenum">
              <a:rPr lang="en-US" smtClean="0"/>
              <a:t>15</a:t>
            </a:fld>
            <a:endParaRPr lang="en-US"/>
          </a:p>
        </p:txBody>
      </p:sp>
    </p:spTree>
    <p:extLst>
      <p:ext uri="{BB962C8B-B14F-4D97-AF65-F5344CB8AC3E}">
        <p14:creationId xmlns:p14="http://schemas.microsoft.com/office/powerpoint/2010/main" val="1596220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ee the source image">
            <a:extLst>
              <a:ext uri="{FF2B5EF4-FFF2-40B4-BE49-F238E27FC236}">
                <a16:creationId xmlns:a16="http://schemas.microsoft.com/office/drawing/2014/main" id="{A85C432A-B8BC-451B-BF77-87ADF02D1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7772" y="1828721"/>
            <a:ext cx="3414320" cy="319505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CFA0AE1-B2B3-48BF-BE58-CBE7F60E2E98}"/>
              </a:ext>
            </a:extLst>
          </p:cNvPr>
          <p:cNvSpPr>
            <a:spLocks noGrp="1"/>
          </p:cNvSpPr>
          <p:nvPr>
            <p:ph type="title"/>
          </p:nvPr>
        </p:nvSpPr>
        <p:spPr>
          <a:xfrm>
            <a:off x="838200" y="18256"/>
            <a:ext cx="10515600" cy="971646"/>
          </a:xfrm>
        </p:spPr>
        <p:txBody>
          <a:bodyPr/>
          <a:lstStyle/>
          <a:p>
            <a:r>
              <a:rPr lang="en-US" dirty="0"/>
              <a:t>Osmotic Pressure</a:t>
            </a:r>
          </a:p>
        </p:txBody>
      </p:sp>
      <p:sp>
        <p:nvSpPr>
          <p:cNvPr id="3" name="Content Placeholder 2">
            <a:extLst>
              <a:ext uri="{FF2B5EF4-FFF2-40B4-BE49-F238E27FC236}">
                <a16:creationId xmlns:a16="http://schemas.microsoft.com/office/drawing/2014/main" id="{B7E374AD-3AB7-4394-B0F9-24D66D77653E}"/>
              </a:ext>
            </a:extLst>
          </p:cNvPr>
          <p:cNvSpPr>
            <a:spLocks noGrp="1"/>
          </p:cNvSpPr>
          <p:nvPr>
            <p:ph idx="1"/>
          </p:nvPr>
        </p:nvSpPr>
        <p:spPr>
          <a:xfrm>
            <a:off x="444618" y="989902"/>
            <a:ext cx="8414156" cy="5366448"/>
          </a:xfrm>
        </p:spPr>
        <p:txBody>
          <a:bodyPr>
            <a:normAutofit fontScale="92500"/>
          </a:bodyPr>
          <a:lstStyle/>
          <a:p>
            <a:pPr marL="0" indent="0">
              <a:buNone/>
            </a:pPr>
            <a:r>
              <a:rPr lang="en-US" dirty="0"/>
              <a:t>Consider two open tanks filled with a common solvent. Tank A has the solvent along with some solute dissolved in it. Tank B only has the solvent (free of any solute). The two tanks are separated by a semi-permeable membrane that allows the solvent to pass through but not the solute.</a:t>
            </a:r>
          </a:p>
          <a:p>
            <a:pPr marL="0" indent="0">
              <a:buNone/>
            </a:pPr>
            <a:r>
              <a:rPr lang="en-US" dirty="0"/>
              <a:t>To balance the fugacity of the solute, water from tank B will flow into tank A and lower the mole fraction of the solute. This movement of water is called _____________.</a:t>
            </a:r>
          </a:p>
          <a:p>
            <a:pPr marL="0" indent="0">
              <a:buNone/>
            </a:pPr>
            <a:r>
              <a:rPr lang="en-US" dirty="0"/>
              <a:t>At some point enough water will have transferred from tank B to tank A, that the increased hydrostatic pressure will prevent the water from flowing into tank A. This difference between the hydrostatic pressures is the osmotic pressure.</a:t>
            </a:r>
          </a:p>
          <a:p>
            <a:pPr marL="0" indent="0">
              <a:buNone/>
            </a:pPr>
            <a:endParaRPr lang="en-US" b="0" dirty="0"/>
          </a:p>
          <a:p>
            <a:pPr marL="0" indent="0">
              <a:buNone/>
            </a:pPr>
            <a:endParaRPr lang="en-US" dirty="0"/>
          </a:p>
        </p:txBody>
      </p:sp>
      <p:sp>
        <p:nvSpPr>
          <p:cNvPr id="4" name="Slide Number Placeholder 3">
            <a:extLst>
              <a:ext uri="{FF2B5EF4-FFF2-40B4-BE49-F238E27FC236}">
                <a16:creationId xmlns:a16="http://schemas.microsoft.com/office/drawing/2014/main" id="{F8E51557-FBAC-47D3-9548-457FBD5B54BC}"/>
              </a:ext>
            </a:extLst>
          </p:cNvPr>
          <p:cNvSpPr>
            <a:spLocks noGrp="1"/>
          </p:cNvSpPr>
          <p:nvPr>
            <p:ph type="sldNum" sz="quarter" idx="12"/>
          </p:nvPr>
        </p:nvSpPr>
        <p:spPr/>
        <p:txBody>
          <a:bodyPr/>
          <a:lstStyle/>
          <a:p>
            <a:fld id="{5FC15DFD-6C1C-4A9D-8D7E-1865959FB6F5}" type="slidenum">
              <a:rPr lang="en-US" smtClean="0"/>
              <a:t>16</a:t>
            </a:fld>
            <a:endParaRPr lang="en-US"/>
          </a:p>
        </p:txBody>
      </p:sp>
    </p:spTree>
    <p:extLst>
      <p:ext uri="{BB962C8B-B14F-4D97-AF65-F5344CB8AC3E}">
        <p14:creationId xmlns:p14="http://schemas.microsoft.com/office/powerpoint/2010/main" val="550264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0AE1-B2B3-48BF-BE58-CBE7F60E2E98}"/>
              </a:ext>
            </a:extLst>
          </p:cNvPr>
          <p:cNvSpPr>
            <a:spLocks noGrp="1"/>
          </p:cNvSpPr>
          <p:nvPr>
            <p:ph type="title"/>
          </p:nvPr>
        </p:nvSpPr>
        <p:spPr>
          <a:xfrm>
            <a:off x="838200" y="18256"/>
            <a:ext cx="10515600" cy="971646"/>
          </a:xfrm>
        </p:spPr>
        <p:txBody>
          <a:bodyPr/>
          <a:lstStyle/>
          <a:p>
            <a:r>
              <a:rPr lang="en-US" dirty="0"/>
              <a:t>Osmotic Pressure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E374AD-3AB7-4394-B0F9-24D66D77653E}"/>
                  </a:ext>
                </a:extLst>
              </p:cNvPr>
              <p:cNvSpPr>
                <a:spLocks noGrp="1"/>
              </p:cNvSpPr>
              <p:nvPr>
                <p:ph idx="1"/>
              </p:nvPr>
            </p:nvSpPr>
            <p:spPr>
              <a:xfrm>
                <a:off x="444617" y="989902"/>
                <a:ext cx="10838575" cy="5366448"/>
              </a:xfrm>
            </p:spPr>
            <p:txBody>
              <a:bodyPr>
                <a:normAutofit fontScale="92500"/>
              </a:bodyPr>
              <a:lstStyle/>
              <a:p>
                <a:pPr marL="0" indent="0">
                  <a:buNone/>
                </a:pPr>
                <a:r>
                  <a:rPr lang="en-US" dirty="0"/>
                  <a:t>If we have an ideal solution, and if the solute is fairly dilute, we can accurately approximate the osmotic pressure using ________________ Law</a:t>
                </a:r>
              </a:p>
              <a:p>
                <a:pPr marL="0" indent="0">
                  <a:buNone/>
                </a:pPr>
                <a:endParaRPr lang="en-US" dirty="0"/>
              </a:p>
              <a:p>
                <a:pPr marL="0" indent="0">
                  <a:buNone/>
                </a:pPr>
                <a:r>
                  <a:rPr lang="en-US" dirty="0"/>
                  <a:t>Where </a:t>
                </a:r>
                <a14:m>
                  <m:oMath xmlns:m="http://schemas.openxmlformats.org/officeDocument/2006/math">
                    <m:r>
                      <a:rPr lang="en-US" b="0" i="1" smtClean="0">
                        <a:latin typeface="Cambria Math" panose="02040503050406030204" pitchFamily="18" charset="0"/>
                      </a:rPr>
                      <m:t>𝑅</m:t>
                    </m:r>
                  </m:oMath>
                </a14:m>
                <a:r>
                  <a:rPr lang="en-US" dirty="0"/>
                  <a:t> is the universal gas constant and </a:t>
                </a:r>
                <a14:m>
                  <m:oMath xmlns:m="http://schemas.openxmlformats.org/officeDocument/2006/math">
                    <m:r>
                      <a:rPr lang="en-US" b="0" i="1" smtClean="0">
                        <a:latin typeface="Cambria Math" panose="02040503050406030204" pitchFamily="18" charset="0"/>
                      </a:rPr>
                      <m:t>𝑇</m:t>
                    </m:r>
                  </m:oMath>
                </a14:m>
                <a:r>
                  <a:rPr lang="en-US" dirty="0"/>
                  <a:t> is the (absolute) temperature</a:t>
                </a:r>
              </a:p>
              <a:p>
                <a:pPr marL="0" indent="0">
                  <a:buNone/>
                </a:pPr>
                <a:r>
                  <a:rPr lang="en-US" dirty="0"/>
                  <a:t>If there are more than one solute species, then we can calculate the osmotic pressure by looking at the total sum of the solute concentrations</a:t>
                </a:r>
              </a:p>
              <a:p>
                <a:pPr marL="0" indent="0">
                  <a:buNone/>
                </a:pPr>
                <a:endParaRPr lang="en-US" dirty="0"/>
              </a:p>
              <a:p>
                <a:pPr marL="0" indent="0">
                  <a:buNone/>
                </a:pPr>
                <a:endParaRPr lang="en-US" dirty="0"/>
              </a:p>
              <a:p>
                <a:pPr marL="0" indent="0">
                  <a:buNone/>
                </a:pPr>
                <a:endParaRPr lang="en-US" dirty="0"/>
              </a:p>
              <a:p>
                <a:pPr marL="0" indent="0">
                  <a:buNone/>
                </a:pPr>
                <a:r>
                  <a:rPr lang="en-US" dirty="0"/>
                  <a:t>Note that the creation of osmotic pressure occurs only with solutes that cannot pass through a membrane. If the solute can pass, then ________ will take place into the </a:t>
                </a:r>
                <a:r>
                  <a:rPr lang="en-US" dirty="0" err="1"/>
                  <a:t>fugacities</a:t>
                </a:r>
                <a:r>
                  <a:rPr lang="en-US" dirty="0"/>
                  <a:t> (or in this case concentration</a:t>
                </a:r>
                <a:r>
                  <a:rPr lang="en-US"/>
                  <a:t>) are </a:t>
                </a:r>
                <a:r>
                  <a:rPr lang="en-US" dirty="0"/>
                  <a:t>constant and uniform.</a:t>
                </a:r>
              </a:p>
            </p:txBody>
          </p:sp>
        </mc:Choice>
        <mc:Fallback xmlns="">
          <p:sp>
            <p:nvSpPr>
              <p:cNvPr id="3" name="Content Placeholder 2">
                <a:extLst>
                  <a:ext uri="{FF2B5EF4-FFF2-40B4-BE49-F238E27FC236}">
                    <a16:creationId xmlns:a16="http://schemas.microsoft.com/office/drawing/2014/main" id="{B7E374AD-3AB7-4394-B0F9-24D66D77653E}"/>
                  </a:ext>
                </a:extLst>
              </p:cNvPr>
              <p:cNvSpPr>
                <a:spLocks noGrp="1" noRot="1" noChangeAspect="1" noMove="1" noResize="1" noEditPoints="1" noAdjustHandles="1" noChangeArrowheads="1" noChangeShapeType="1" noTextEdit="1"/>
              </p:cNvSpPr>
              <p:nvPr>
                <p:ph idx="1"/>
              </p:nvPr>
            </p:nvSpPr>
            <p:spPr>
              <a:xfrm>
                <a:off x="444617" y="989902"/>
                <a:ext cx="10838575" cy="5366448"/>
              </a:xfrm>
              <a:blipFill>
                <a:blip r:embed="rId2"/>
                <a:stretch>
                  <a:fillRect l="-1012" t="-1703" r="-1406" b="-10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8E51557-FBAC-47D3-9548-457FBD5B54BC}"/>
              </a:ext>
            </a:extLst>
          </p:cNvPr>
          <p:cNvSpPr>
            <a:spLocks noGrp="1"/>
          </p:cNvSpPr>
          <p:nvPr>
            <p:ph type="sldNum" sz="quarter" idx="12"/>
          </p:nvPr>
        </p:nvSpPr>
        <p:spPr/>
        <p:txBody>
          <a:bodyPr/>
          <a:lstStyle/>
          <a:p>
            <a:fld id="{5FC15DFD-6C1C-4A9D-8D7E-1865959FB6F5}" type="slidenum">
              <a:rPr lang="en-US" smtClean="0"/>
              <a:t>17</a:t>
            </a:fld>
            <a:endParaRPr lang="en-US"/>
          </a:p>
        </p:txBody>
      </p:sp>
    </p:spTree>
    <p:extLst>
      <p:ext uri="{BB962C8B-B14F-4D97-AF65-F5344CB8AC3E}">
        <p14:creationId xmlns:p14="http://schemas.microsoft.com/office/powerpoint/2010/main" val="3465212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0AE1-B2B3-48BF-BE58-CBE7F60E2E98}"/>
              </a:ext>
            </a:extLst>
          </p:cNvPr>
          <p:cNvSpPr>
            <a:spLocks noGrp="1"/>
          </p:cNvSpPr>
          <p:nvPr>
            <p:ph type="title"/>
          </p:nvPr>
        </p:nvSpPr>
        <p:spPr>
          <a:xfrm>
            <a:off x="838200" y="18256"/>
            <a:ext cx="10515600" cy="971646"/>
          </a:xfrm>
        </p:spPr>
        <p:txBody>
          <a:bodyPr/>
          <a:lstStyle/>
          <a:p>
            <a:r>
              <a:rPr lang="en-US" dirty="0"/>
              <a:t>Osmotic Pressure - Problem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7E374AD-3AB7-4394-B0F9-24D66D77653E}"/>
                  </a:ext>
                </a:extLst>
              </p:cNvPr>
              <p:cNvSpPr>
                <a:spLocks noGrp="1"/>
              </p:cNvSpPr>
              <p:nvPr>
                <p:ph idx="1"/>
              </p:nvPr>
            </p:nvSpPr>
            <p:spPr>
              <a:xfrm>
                <a:off x="444617" y="989902"/>
                <a:ext cx="10838575" cy="5366448"/>
              </a:xfrm>
            </p:spPr>
            <p:txBody>
              <a:bodyPr>
                <a:normAutofit/>
              </a:bodyPr>
              <a:lstStyle/>
              <a:p>
                <a:pPr marL="0" indent="0">
                  <a:buNone/>
                </a:pPr>
                <a:r>
                  <a:rPr lang="en-US" dirty="0"/>
                  <a:t>The Navy is considering an osmotic device in their submarines capable of desalinating seawater when the submarine is submerged. When below a critical depth, the osmotic device converts seawater into pure (drinking) water. Assume seawater has a density of 1024 kg/m</a:t>
                </a:r>
                <a:r>
                  <a:rPr lang="en-US" baseline="30000" dirty="0"/>
                  <a:t>3</a:t>
                </a:r>
                <a:r>
                  <a:rPr lang="en-US" dirty="0"/>
                  <a:t> and can be modeled as a 0.5 M (mol/L) NaCl solution. At what depth would the device function? Assume the temperature is 20</a:t>
                </a:r>
                <a:r>
                  <a:rPr lang="en-US" baseline="30000" dirty="0"/>
                  <a:t>o</a:t>
                </a:r>
                <a:r>
                  <a:rPr lang="en-US" dirty="0"/>
                  <a:t>C.</a:t>
                </a:r>
              </a:p>
              <a:p>
                <a:pPr marL="0" indent="0">
                  <a:buNone/>
                </a:pPr>
                <a:endParaRPr lang="en-US" dirty="0"/>
              </a:p>
              <a:p>
                <a:pPr marL="0" indent="0">
                  <a:buNone/>
                </a:pPr>
                <a:r>
                  <a:rPr lang="en-US" dirty="0"/>
                  <a:t>Hint: recall hydrostatic pressure:</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𝜌</m:t>
                      </m:r>
                      <m:r>
                        <a:rPr lang="en-US" b="0" i="1" smtClean="0">
                          <a:latin typeface="Cambria Math" panose="02040503050406030204" pitchFamily="18" charset="0"/>
                          <a:ea typeface="Cambria Math" panose="02040503050406030204" pitchFamily="18" charset="0"/>
                        </a:rPr>
                        <m:t>𝑔h</m:t>
                      </m:r>
                    </m:oMath>
                  </m:oMathPara>
                </a14:m>
                <a:endParaRPr lang="en-US" dirty="0"/>
              </a:p>
              <a:p>
                <a:pPr marL="0" indent="0">
                  <a:buNone/>
                </a:pPr>
                <a:endParaRPr lang="en-US" dirty="0"/>
              </a:p>
              <a:p>
                <a:pPr marL="0" indent="0">
                  <a:buNone/>
                </a:pPr>
                <a:r>
                  <a:rPr lang="en-US" dirty="0"/>
                  <a:t>Another hint: NaCl dissociates in water into separate Na</a:t>
                </a:r>
                <a:r>
                  <a:rPr lang="en-US" baseline="30000" dirty="0"/>
                  <a:t>+</a:t>
                </a:r>
                <a:r>
                  <a:rPr lang="en-US" dirty="0"/>
                  <a:t> and Cl</a:t>
                </a:r>
                <a:r>
                  <a:rPr lang="en-US" baseline="30000" dirty="0"/>
                  <a:t>-</a:t>
                </a:r>
                <a:r>
                  <a:rPr lang="en-US" dirty="0"/>
                  <a:t> ions. </a:t>
                </a:r>
              </a:p>
              <a:p>
                <a:pPr marL="0" indent="0">
                  <a:buNone/>
                </a:pPr>
                <a:r>
                  <a:rPr lang="en-US" dirty="0"/>
                  <a:t> </a:t>
                </a:r>
              </a:p>
            </p:txBody>
          </p:sp>
        </mc:Choice>
        <mc:Fallback>
          <p:sp>
            <p:nvSpPr>
              <p:cNvPr id="3" name="Content Placeholder 2">
                <a:extLst>
                  <a:ext uri="{FF2B5EF4-FFF2-40B4-BE49-F238E27FC236}">
                    <a16:creationId xmlns:a16="http://schemas.microsoft.com/office/drawing/2014/main" id="{B7E374AD-3AB7-4394-B0F9-24D66D77653E}"/>
                  </a:ext>
                </a:extLst>
              </p:cNvPr>
              <p:cNvSpPr>
                <a:spLocks noGrp="1" noRot="1" noChangeAspect="1" noMove="1" noResize="1" noEditPoints="1" noAdjustHandles="1" noChangeArrowheads="1" noChangeShapeType="1" noTextEdit="1"/>
              </p:cNvSpPr>
              <p:nvPr>
                <p:ph idx="1"/>
              </p:nvPr>
            </p:nvSpPr>
            <p:spPr>
              <a:xfrm>
                <a:off x="444617" y="989902"/>
                <a:ext cx="10838575" cy="5366448"/>
              </a:xfrm>
              <a:blipFill>
                <a:blip r:embed="rId2"/>
                <a:stretch>
                  <a:fillRect l="-1181" t="-1816" r="-157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8E51557-FBAC-47D3-9548-457FBD5B54BC}"/>
              </a:ext>
            </a:extLst>
          </p:cNvPr>
          <p:cNvSpPr>
            <a:spLocks noGrp="1"/>
          </p:cNvSpPr>
          <p:nvPr>
            <p:ph type="sldNum" sz="quarter" idx="12"/>
          </p:nvPr>
        </p:nvSpPr>
        <p:spPr/>
        <p:txBody>
          <a:bodyPr/>
          <a:lstStyle/>
          <a:p>
            <a:fld id="{5FC15DFD-6C1C-4A9D-8D7E-1865959FB6F5}" type="slidenum">
              <a:rPr lang="en-US" smtClean="0"/>
              <a:t>18</a:t>
            </a:fld>
            <a:endParaRPr lang="en-US"/>
          </a:p>
        </p:txBody>
      </p:sp>
    </p:spTree>
    <p:extLst>
      <p:ext uri="{BB962C8B-B14F-4D97-AF65-F5344CB8AC3E}">
        <p14:creationId xmlns:p14="http://schemas.microsoft.com/office/powerpoint/2010/main" val="1375077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0AE1-B2B3-48BF-BE58-CBE7F60E2E98}"/>
              </a:ext>
            </a:extLst>
          </p:cNvPr>
          <p:cNvSpPr>
            <a:spLocks noGrp="1"/>
          </p:cNvSpPr>
          <p:nvPr>
            <p:ph type="title"/>
          </p:nvPr>
        </p:nvSpPr>
        <p:spPr>
          <a:xfrm>
            <a:off x="838200" y="18256"/>
            <a:ext cx="10515600" cy="971646"/>
          </a:xfrm>
        </p:spPr>
        <p:txBody>
          <a:bodyPr/>
          <a:lstStyle/>
          <a:p>
            <a:r>
              <a:rPr lang="en-US" dirty="0"/>
              <a:t>Osmotic Pressure - Solution</a:t>
            </a:r>
          </a:p>
        </p:txBody>
      </p:sp>
      <p:sp>
        <p:nvSpPr>
          <p:cNvPr id="3" name="Content Placeholder 2">
            <a:extLst>
              <a:ext uri="{FF2B5EF4-FFF2-40B4-BE49-F238E27FC236}">
                <a16:creationId xmlns:a16="http://schemas.microsoft.com/office/drawing/2014/main" id="{B7E374AD-3AB7-4394-B0F9-24D66D77653E}"/>
              </a:ext>
            </a:extLst>
          </p:cNvPr>
          <p:cNvSpPr>
            <a:spLocks noGrp="1"/>
          </p:cNvSpPr>
          <p:nvPr>
            <p:ph idx="1"/>
          </p:nvPr>
        </p:nvSpPr>
        <p:spPr>
          <a:xfrm>
            <a:off x="444617" y="989902"/>
            <a:ext cx="10838575" cy="5366448"/>
          </a:xfrm>
        </p:spPr>
        <p:txBody>
          <a:bodyPr>
            <a:normAutofit/>
          </a:bodyPr>
          <a:lstStyle/>
          <a:p>
            <a:pPr marL="0" indent="0">
              <a:buNone/>
            </a:pPr>
            <a:endParaRPr lang="en-US" dirty="0"/>
          </a:p>
        </p:txBody>
      </p:sp>
      <p:sp>
        <p:nvSpPr>
          <p:cNvPr id="4" name="Slide Number Placeholder 3">
            <a:extLst>
              <a:ext uri="{FF2B5EF4-FFF2-40B4-BE49-F238E27FC236}">
                <a16:creationId xmlns:a16="http://schemas.microsoft.com/office/drawing/2014/main" id="{F8E51557-FBAC-47D3-9548-457FBD5B54BC}"/>
              </a:ext>
            </a:extLst>
          </p:cNvPr>
          <p:cNvSpPr>
            <a:spLocks noGrp="1"/>
          </p:cNvSpPr>
          <p:nvPr>
            <p:ph type="sldNum" sz="quarter" idx="12"/>
          </p:nvPr>
        </p:nvSpPr>
        <p:spPr/>
        <p:txBody>
          <a:bodyPr/>
          <a:lstStyle/>
          <a:p>
            <a:fld id="{5FC15DFD-6C1C-4A9D-8D7E-1865959FB6F5}" type="slidenum">
              <a:rPr lang="en-US" smtClean="0"/>
              <a:t>19</a:t>
            </a:fld>
            <a:endParaRPr lang="en-US"/>
          </a:p>
        </p:txBody>
      </p:sp>
    </p:spTree>
    <p:extLst>
      <p:ext uri="{BB962C8B-B14F-4D97-AF65-F5344CB8AC3E}">
        <p14:creationId xmlns:p14="http://schemas.microsoft.com/office/powerpoint/2010/main" val="3561618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Ideal Gas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11190914" cy="5532083"/>
              </a:xfrm>
            </p:spPr>
            <p:txBody>
              <a:bodyPr>
                <a:normAutofit/>
              </a:bodyPr>
              <a:lstStyle/>
              <a:p>
                <a:r>
                  <a:rPr lang="en-US" sz="3200" dirty="0"/>
                  <a:t>Recall ideal gases have a compressibility factor Z =</a:t>
                </a:r>
              </a:p>
              <a:p>
                <a:endParaRPr lang="en-US" sz="3200" dirty="0"/>
              </a:p>
              <a:p>
                <a:pPr marL="0" indent="0">
                  <a:buNone/>
                </a:pPr>
                <a:endParaRPr lang="en-US" sz="3200" dirty="0"/>
              </a:p>
              <a:p>
                <a:r>
                  <a:rPr lang="en-US" sz="3200" dirty="0"/>
                  <a:t>Most gases at _____ temperatures or _____ pressures are ideal</a:t>
                </a:r>
              </a:p>
              <a:p>
                <a:pPr lvl="1"/>
                <a:r>
                  <a:rPr lang="en-US" dirty="0"/>
                  <a:t>relative to their critical temperature and critical pressure</a:t>
                </a:r>
              </a:p>
              <a:p>
                <a:pPr marL="0" indent="0">
                  <a:buNone/>
                </a:pPr>
                <a:endParaRPr lang="en-US" dirty="0"/>
              </a:p>
              <a:p>
                <a:r>
                  <a:rPr lang="en-US" sz="3200" dirty="0"/>
                  <a:t>Universal gas constant: </a:t>
                </a:r>
                <a14:m>
                  <m:oMath xmlns:m="http://schemas.openxmlformats.org/officeDocument/2006/math">
                    <m:r>
                      <a:rPr lang="en-US" sz="3200" b="0" i="1" smtClean="0">
                        <a:latin typeface="Cambria Math" panose="02040503050406030204" pitchFamily="18" charset="0"/>
                      </a:rPr>
                      <m:t>𝑅</m:t>
                    </m:r>
                    <m:r>
                      <a:rPr lang="en-US" sz="3200" b="0" i="1" smtClean="0">
                        <a:latin typeface="Cambria Math" panose="02040503050406030204" pitchFamily="18" charset="0"/>
                      </a:rPr>
                      <m:t>=8.314</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𝐽</m:t>
                        </m:r>
                      </m:num>
                      <m:den>
                        <m:r>
                          <a:rPr lang="en-US" sz="3200" b="0" i="1" smtClean="0">
                            <a:latin typeface="Cambria Math" panose="02040503050406030204" pitchFamily="18" charset="0"/>
                          </a:rPr>
                          <m:t>𝑚𝑜𝑙</m:t>
                        </m:r>
                        <m:r>
                          <a:rPr lang="en-US" sz="3200" b="0" i="1" smtClean="0">
                            <a:latin typeface="Cambria Math" panose="02040503050406030204" pitchFamily="18" charset="0"/>
                          </a:rPr>
                          <m:t> </m:t>
                        </m:r>
                        <m:r>
                          <a:rPr lang="en-US" sz="3200" b="0" i="1" smtClean="0">
                            <a:latin typeface="Cambria Math" panose="02040503050406030204" pitchFamily="18" charset="0"/>
                          </a:rPr>
                          <m:t>𝐾</m:t>
                        </m:r>
                      </m:den>
                    </m:f>
                  </m:oMath>
                </a14:m>
                <a:endParaRPr lang="en-US" sz="3200"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2" y="977773"/>
                <a:ext cx="11190914" cy="5532083"/>
              </a:xfrm>
              <a:blipFill>
                <a:blip r:embed="rId2"/>
                <a:stretch>
                  <a:fillRect l="-1253" t="-231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a:t>
            </a:fld>
            <a:endParaRPr lang="en-US"/>
          </a:p>
        </p:txBody>
      </p:sp>
    </p:spTree>
    <p:extLst>
      <p:ext uri="{BB962C8B-B14F-4D97-AF65-F5344CB8AC3E}">
        <p14:creationId xmlns:p14="http://schemas.microsoft.com/office/powerpoint/2010/main" val="984536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0AE1-B2B3-48BF-BE58-CBE7F60E2E98}"/>
              </a:ext>
            </a:extLst>
          </p:cNvPr>
          <p:cNvSpPr>
            <a:spLocks noGrp="1"/>
          </p:cNvSpPr>
          <p:nvPr>
            <p:ph type="title"/>
          </p:nvPr>
        </p:nvSpPr>
        <p:spPr>
          <a:xfrm>
            <a:off x="838200" y="18256"/>
            <a:ext cx="10515600" cy="971646"/>
          </a:xfrm>
        </p:spPr>
        <p:txBody>
          <a:bodyPr/>
          <a:lstStyle/>
          <a:p>
            <a:r>
              <a:rPr lang="en-US" dirty="0"/>
              <a:t>Osmotic Pressure - Solution</a:t>
            </a:r>
          </a:p>
        </p:txBody>
      </p:sp>
      <p:sp>
        <p:nvSpPr>
          <p:cNvPr id="3" name="Content Placeholder 2">
            <a:extLst>
              <a:ext uri="{FF2B5EF4-FFF2-40B4-BE49-F238E27FC236}">
                <a16:creationId xmlns:a16="http://schemas.microsoft.com/office/drawing/2014/main" id="{B7E374AD-3AB7-4394-B0F9-24D66D77653E}"/>
              </a:ext>
            </a:extLst>
          </p:cNvPr>
          <p:cNvSpPr>
            <a:spLocks noGrp="1"/>
          </p:cNvSpPr>
          <p:nvPr>
            <p:ph idx="1"/>
          </p:nvPr>
        </p:nvSpPr>
        <p:spPr>
          <a:xfrm>
            <a:off x="444617" y="989902"/>
            <a:ext cx="10838575" cy="5366448"/>
          </a:xfrm>
        </p:spPr>
        <p:txBody>
          <a:bodyPr>
            <a:normAutofit/>
          </a:bodyPr>
          <a:lstStyle/>
          <a:p>
            <a:pPr marL="0" indent="0">
              <a:buNone/>
            </a:pPr>
            <a:endParaRPr lang="en-US" dirty="0"/>
          </a:p>
        </p:txBody>
      </p:sp>
      <p:sp>
        <p:nvSpPr>
          <p:cNvPr id="4" name="Slide Number Placeholder 3">
            <a:extLst>
              <a:ext uri="{FF2B5EF4-FFF2-40B4-BE49-F238E27FC236}">
                <a16:creationId xmlns:a16="http://schemas.microsoft.com/office/drawing/2014/main" id="{F8E51557-FBAC-47D3-9548-457FBD5B54BC}"/>
              </a:ext>
            </a:extLst>
          </p:cNvPr>
          <p:cNvSpPr>
            <a:spLocks noGrp="1"/>
          </p:cNvSpPr>
          <p:nvPr>
            <p:ph type="sldNum" sz="quarter" idx="12"/>
          </p:nvPr>
        </p:nvSpPr>
        <p:spPr/>
        <p:txBody>
          <a:bodyPr/>
          <a:lstStyle/>
          <a:p>
            <a:fld id="{5FC15DFD-6C1C-4A9D-8D7E-1865959FB6F5}" type="slidenum">
              <a:rPr lang="en-US" smtClean="0"/>
              <a:t>20</a:t>
            </a:fld>
            <a:endParaRPr lang="en-US"/>
          </a:p>
        </p:txBody>
      </p:sp>
    </p:spTree>
    <p:extLst>
      <p:ext uri="{BB962C8B-B14F-4D97-AF65-F5344CB8AC3E}">
        <p14:creationId xmlns:p14="http://schemas.microsoft.com/office/powerpoint/2010/main" val="3650396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0AE1-B2B3-48BF-BE58-CBE7F60E2E98}"/>
              </a:ext>
            </a:extLst>
          </p:cNvPr>
          <p:cNvSpPr>
            <a:spLocks noGrp="1"/>
          </p:cNvSpPr>
          <p:nvPr>
            <p:ph type="title"/>
          </p:nvPr>
        </p:nvSpPr>
        <p:spPr>
          <a:xfrm>
            <a:off x="838200" y="18256"/>
            <a:ext cx="10515600" cy="971646"/>
          </a:xfrm>
        </p:spPr>
        <p:txBody>
          <a:bodyPr/>
          <a:lstStyle/>
          <a:p>
            <a:r>
              <a:rPr lang="en-US" dirty="0"/>
              <a:t>Osmotic Pressure - Problem</a:t>
            </a:r>
          </a:p>
        </p:txBody>
      </p:sp>
      <p:sp>
        <p:nvSpPr>
          <p:cNvPr id="3" name="Content Placeholder 2">
            <a:extLst>
              <a:ext uri="{FF2B5EF4-FFF2-40B4-BE49-F238E27FC236}">
                <a16:creationId xmlns:a16="http://schemas.microsoft.com/office/drawing/2014/main" id="{B7E374AD-3AB7-4394-B0F9-24D66D77653E}"/>
              </a:ext>
            </a:extLst>
          </p:cNvPr>
          <p:cNvSpPr>
            <a:spLocks noGrp="1"/>
          </p:cNvSpPr>
          <p:nvPr>
            <p:ph idx="1"/>
          </p:nvPr>
        </p:nvSpPr>
        <p:spPr>
          <a:xfrm>
            <a:off x="444617" y="989902"/>
            <a:ext cx="10838575" cy="5366448"/>
          </a:xfrm>
        </p:spPr>
        <p:txBody>
          <a:bodyPr>
            <a:normAutofit/>
          </a:bodyPr>
          <a:lstStyle/>
          <a:p>
            <a:pPr marL="0" indent="0">
              <a:buNone/>
            </a:pPr>
            <a:r>
              <a:rPr lang="en-US" dirty="0"/>
              <a:t>Osmotic pressure can be useful for determining the molecular weights of large macromolecules such as proteins. </a:t>
            </a:r>
          </a:p>
          <a:p>
            <a:pPr marL="0" indent="0">
              <a:buNone/>
            </a:pPr>
            <a:r>
              <a:rPr lang="en-US" dirty="0"/>
              <a:t>Consider a solution containing a protein that exerts an osmotic pressure equivalent to 8 cm of water. The mass concentration of the protein is 15 g/L. Determine the molecular weight of this protein. Assume the solution is at 25</a:t>
            </a:r>
            <a:r>
              <a:rPr lang="en-US" baseline="30000" dirty="0"/>
              <a:t>o</a:t>
            </a:r>
            <a:r>
              <a:rPr lang="en-US" dirty="0"/>
              <a:t>C. </a:t>
            </a:r>
          </a:p>
          <a:p>
            <a:pPr marL="0" indent="0">
              <a:buNone/>
            </a:pPr>
            <a:r>
              <a:rPr lang="en-US" dirty="0"/>
              <a:t> </a:t>
            </a:r>
          </a:p>
        </p:txBody>
      </p:sp>
      <p:sp>
        <p:nvSpPr>
          <p:cNvPr id="4" name="Slide Number Placeholder 3">
            <a:extLst>
              <a:ext uri="{FF2B5EF4-FFF2-40B4-BE49-F238E27FC236}">
                <a16:creationId xmlns:a16="http://schemas.microsoft.com/office/drawing/2014/main" id="{F8E51557-FBAC-47D3-9548-457FBD5B54BC}"/>
              </a:ext>
            </a:extLst>
          </p:cNvPr>
          <p:cNvSpPr>
            <a:spLocks noGrp="1"/>
          </p:cNvSpPr>
          <p:nvPr>
            <p:ph type="sldNum" sz="quarter" idx="12"/>
          </p:nvPr>
        </p:nvSpPr>
        <p:spPr/>
        <p:txBody>
          <a:bodyPr/>
          <a:lstStyle/>
          <a:p>
            <a:fld id="{5FC15DFD-6C1C-4A9D-8D7E-1865959FB6F5}" type="slidenum">
              <a:rPr lang="en-US" smtClean="0"/>
              <a:t>21</a:t>
            </a:fld>
            <a:endParaRPr lang="en-US"/>
          </a:p>
        </p:txBody>
      </p:sp>
    </p:spTree>
    <p:extLst>
      <p:ext uri="{BB962C8B-B14F-4D97-AF65-F5344CB8AC3E}">
        <p14:creationId xmlns:p14="http://schemas.microsoft.com/office/powerpoint/2010/main" val="4042541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0AE1-B2B3-48BF-BE58-CBE7F60E2E98}"/>
              </a:ext>
            </a:extLst>
          </p:cNvPr>
          <p:cNvSpPr>
            <a:spLocks noGrp="1"/>
          </p:cNvSpPr>
          <p:nvPr>
            <p:ph type="title"/>
          </p:nvPr>
        </p:nvSpPr>
        <p:spPr>
          <a:xfrm>
            <a:off x="838200" y="18256"/>
            <a:ext cx="10515600" cy="971646"/>
          </a:xfrm>
        </p:spPr>
        <p:txBody>
          <a:bodyPr/>
          <a:lstStyle/>
          <a:p>
            <a:r>
              <a:rPr lang="en-US" dirty="0"/>
              <a:t>Osmotic Pressure - Solution</a:t>
            </a:r>
          </a:p>
        </p:txBody>
      </p:sp>
      <p:sp>
        <p:nvSpPr>
          <p:cNvPr id="3" name="Content Placeholder 2">
            <a:extLst>
              <a:ext uri="{FF2B5EF4-FFF2-40B4-BE49-F238E27FC236}">
                <a16:creationId xmlns:a16="http://schemas.microsoft.com/office/drawing/2014/main" id="{B7E374AD-3AB7-4394-B0F9-24D66D77653E}"/>
              </a:ext>
            </a:extLst>
          </p:cNvPr>
          <p:cNvSpPr>
            <a:spLocks noGrp="1"/>
          </p:cNvSpPr>
          <p:nvPr>
            <p:ph idx="1"/>
          </p:nvPr>
        </p:nvSpPr>
        <p:spPr>
          <a:xfrm>
            <a:off x="444617" y="989902"/>
            <a:ext cx="10838575" cy="5366448"/>
          </a:xfrm>
        </p:spPr>
        <p:txBody>
          <a:bodyPr>
            <a:normAutofit/>
          </a:bodyPr>
          <a:lstStyle/>
          <a:p>
            <a:pPr marL="0" indent="0">
              <a:buNone/>
            </a:pPr>
            <a:endParaRPr lang="en-US" dirty="0"/>
          </a:p>
        </p:txBody>
      </p:sp>
      <p:sp>
        <p:nvSpPr>
          <p:cNvPr id="4" name="Slide Number Placeholder 3">
            <a:extLst>
              <a:ext uri="{FF2B5EF4-FFF2-40B4-BE49-F238E27FC236}">
                <a16:creationId xmlns:a16="http://schemas.microsoft.com/office/drawing/2014/main" id="{F8E51557-FBAC-47D3-9548-457FBD5B54BC}"/>
              </a:ext>
            </a:extLst>
          </p:cNvPr>
          <p:cNvSpPr>
            <a:spLocks noGrp="1"/>
          </p:cNvSpPr>
          <p:nvPr>
            <p:ph type="sldNum" sz="quarter" idx="12"/>
          </p:nvPr>
        </p:nvSpPr>
        <p:spPr/>
        <p:txBody>
          <a:bodyPr/>
          <a:lstStyle/>
          <a:p>
            <a:fld id="{5FC15DFD-6C1C-4A9D-8D7E-1865959FB6F5}" type="slidenum">
              <a:rPr lang="en-US" smtClean="0"/>
              <a:t>22</a:t>
            </a:fld>
            <a:endParaRPr lang="en-US"/>
          </a:p>
        </p:txBody>
      </p:sp>
    </p:spTree>
    <p:extLst>
      <p:ext uri="{BB962C8B-B14F-4D97-AF65-F5344CB8AC3E}">
        <p14:creationId xmlns:p14="http://schemas.microsoft.com/office/powerpoint/2010/main" val="108024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0AE1-B2B3-48BF-BE58-CBE7F60E2E98}"/>
              </a:ext>
            </a:extLst>
          </p:cNvPr>
          <p:cNvSpPr>
            <a:spLocks noGrp="1"/>
          </p:cNvSpPr>
          <p:nvPr>
            <p:ph type="title"/>
          </p:nvPr>
        </p:nvSpPr>
        <p:spPr>
          <a:xfrm>
            <a:off x="838200" y="18256"/>
            <a:ext cx="10515600" cy="971646"/>
          </a:xfrm>
        </p:spPr>
        <p:txBody>
          <a:bodyPr/>
          <a:lstStyle/>
          <a:p>
            <a:r>
              <a:rPr lang="en-US" dirty="0"/>
              <a:t>Osmotic Pressure - Solution</a:t>
            </a:r>
          </a:p>
        </p:txBody>
      </p:sp>
      <p:sp>
        <p:nvSpPr>
          <p:cNvPr id="3" name="Content Placeholder 2">
            <a:extLst>
              <a:ext uri="{FF2B5EF4-FFF2-40B4-BE49-F238E27FC236}">
                <a16:creationId xmlns:a16="http://schemas.microsoft.com/office/drawing/2014/main" id="{B7E374AD-3AB7-4394-B0F9-24D66D77653E}"/>
              </a:ext>
            </a:extLst>
          </p:cNvPr>
          <p:cNvSpPr>
            <a:spLocks noGrp="1"/>
          </p:cNvSpPr>
          <p:nvPr>
            <p:ph idx="1"/>
          </p:nvPr>
        </p:nvSpPr>
        <p:spPr>
          <a:xfrm>
            <a:off x="444617" y="989902"/>
            <a:ext cx="10838575" cy="5366448"/>
          </a:xfrm>
        </p:spPr>
        <p:txBody>
          <a:bodyPr>
            <a:normAutofit/>
          </a:bodyPr>
          <a:lstStyle/>
          <a:p>
            <a:pPr marL="0" indent="0">
              <a:buNone/>
            </a:pPr>
            <a:endParaRPr lang="en-US" dirty="0"/>
          </a:p>
        </p:txBody>
      </p:sp>
      <p:sp>
        <p:nvSpPr>
          <p:cNvPr id="4" name="Slide Number Placeholder 3">
            <a:extLst>
              <a:ext uri="{FF2B5EF4-FFF2-40B4-BE49-F238E27FC236}">
                <a16:creationId xmlns:a16="http://schemas.microsoft.com/office/drawing/2014/main" id="{F8E51557-FBAC-47D3-9548-457FBD5B54BC}"/>
              </a:ext>
            </a:extLst>
          </p:cNvPr>
          <p:cNvSpPr>
            <a:spLocks noGrp="1"/>
          </p:cNvSpPr>
          <p:nvPr>
            <p:ph type="sldNum" sz="quarter" idx="12"/>
          </p:nvPr>
        </p:nvSpPr>
        <p:spPr/>
        <p:txBody>
          <a:bodyPr/>
          <a:lstStyle/>
          <a:p>
            <a:fld id="{5FC15DFD-6C1C-4A9D-8D7E-1865959FB6F5}" type="slidenum">
              <a:rPr lang="en-US" smtClean="0"/>
              <a:t>23</a:t>
            </a:fld>
            <a:endParaRPr lang="en-US"/>
          </a:p>
        </p:txBody>
      </p:sp>
    </p:spTree>
    <p:extLst>
      <p:ext uri="{BB962C8B-B14F-4D97-AF65-F5344CB8AC3E}">
        <p14:creationId xmlns:p14="http://schemas.microsoft.com/office/powerpoint/2010/main" val="416560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Partial Pressures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11190914" cy="5532083"/>
              </a:xfrm>
            </p:spPr>
            <p:txBody>
              <a:bodyPr>
                <a:normAutofit fontScale="77500" lnSpcReduction="20000"/>
              </a:bodyPr>
              <a:lstStyle/>
              <a:p>
                <a:pPr marL="0" indent="0">
                  <a:buNone/>
                </a:pPr>
                <a:r>
                  <a:rPr lang="en-US" sz="3200" dirty="0"/>
                  <a:t>Consider an ideal gas that is a mixture of multiple components (air is an excellent example). If the volume and temperature are constant then for any component </a:t>
                </a:r>
                <a:r>
                  <a:rPr lang="en-US" sz="3200" i="1" dirty="0"/>
                  <a:t>i</a:t>
                </a:r>
                <a:r>
                  <a:rPr lang="en-US" sz="3200" dirty="0"/>
                  <a:t>:</a:t>
                </a:r>
              </a:p>
              <a:p>
                <a:pPr marL="0" indent="0">
                  <a:buNone/>
                </a:pPr>
                <a:endParaRPr lang="en-US" sz="3200" b="0" dirty="0"/>
              </a:p>
              <a:p>
                <a:pPr marL="0" indent="0">
                  <a:buNone/>
                </a:pPr>
                <a:endParaRPr lang="en-US" sz="3200" dirty="0"/>
              </a:p>
              <a:p>
                <a:pPr marL="0" indent="0">
                  <a:buNone/>
                </a:pPr>
                <a:r>
                  <a:rPr lang="en-US" sz="3200" dirty="0"/>
                  <a:t>Where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𝑖</m:t>
                        </m:r>
                      </m:sub>
                    </m:sSub>
                  </m:oMath>
                </a14:m>
                <a:r>
                  <a:rPr lang="en-US" sz="3200" dirty="0"/>
                  <a:t> is the partial pressure of component </a:t>
                </a:r>
                <a:r>
                  <a:rPr lang="en-US" sz="3200" i="1" dirty="0" err="1"/>
                  <a:t>i</a:t>
                </a:r>
                <a:r>
                  <a:rPr lang="en-US" sz="3200" dirty="0"/>
                  <a:t> and can also be defined by Dalton’s Law:</a:t>
                </a:r>
              </a:p>
              <a:p>
                <a:pPr marL="0" indent="0">
                  <a:buNone/>
                </a:pPr>
                <a:endParaRPr lang="en-US" sz="3200" b="0" dirty="0"/>
              </a:p>
              <a:p>
                <a:pPr marL="0" indent="0">
                  <a:buNone/>
                </a:pPr>
                <a:endParaRPr lang="en-US" sz="3200" dirty="0"/>
              </a:p>
              <a:p>
                <a:pPr marL="0" indent="0">
                  <a:buNone/>
                </a:pP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𝑦</m:t>
                        </m:r>
                      </m:e>
                      <m:sub>
                        <m:r>
                          <a:rPr lang="en-US" sz="3200" b="0" i="1" smtClean="0">
                            <a:latin typeface="Cambria Math" panose="02040503050406030204" pitchFamily="18" charset="0"/>
                          </a:rPr>
                          <m:t>𝑖</m:t>
                        </m:r>
                      </m:sub>
                    </m:sSub>
                  </m:oMath>
                </a14:m>
                <a:r>
                  <a:rPr lang="en-US" sz="3200" dirty="0"/>
                  <a:t> represents the gas phase molar fraction of component </a:t>
                </a:r>
                <a:r>
                  <a:rPr lang="en-US" sz="3200" i="1" dirty="0" err="1"/>
                  <a:t>i</a:t>
                </a:r>
                <a:r>
                  <a:rPr lang="en-US" sz="3200" dirty="0"/>
                  <a:t> in the mixture.</a:t>
                </a:r>
              </a:p>
              <a:p>
                <a:pPr marL="0" indent="0">
                  <a:buNone/>
                </a:pPr>
                <a:r>
                  <a:rPr lang="en-US" sz="3200" dirty="0"/>
                  <a:t>Note that in a given mixture all of the molar fractions must add to 1 and the partial pressures will add up to the total pressure</a:t>
                </a:r>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nary>
                        <m:naryPr>
                          <m:chr m:val="∑"/>
                          <m:ctrlPr>
                            <a:rPr lang="en-US" sz="3200" i="1" smtClean="0">
                              <a:latin typeface="Cambria Math" panose="02040503050406030204" pitchFamily="18" charset="0"/>
                            </a:rPr>
                          </m:ctrlPr>
                        </m:naryPr>
                        <m:sub>
                          <m:r>
                            <m:rPr>
                              <m:brk m:alnAt="23"/>
                            </m:rPr>
                            <a:rPr lang="en-US" sz="3200" b="0" i="1" smtClean="0">
                              <a:latin typeface="Cambria Math" panose="02040503050406030204" pitchFamily="18" charset="0"/>
                            </a:rPr>
                            <m:t>𝑖</m:t>
                          </m:r>
                          <m:r>
                            <a:rPr lang="en-US" sz="3200" b="0" i="1" smtClean="0">
                              <a:latin typeface="Cambria Math" panose="02040503050406030204" pitchFamily="18" charset="0"/>
                            </a:rPr>
                            <m:t>=1</m:t>
                          </m:r>
                        </m:sub>
                        <m:sup>
                          <m:r>
                            <a:rPr lang="en-US" sz="3200" b="0" i="1" smtClean="0">
                              <a:latin typeface="Cambria Math" panose="02040503050406030204" pitchFamily="18" charset="0"/>
                            </a:rPr>
                            <m:t>𝑁</m:t>
                          </m:r>
                        </m:sup>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𝑦</m:t>
                              </m:r>
                            </m:e>
                            <m:sub>
                              <m:r>
                                <a:rPr lang="en-US" sz="3200" b="0" i="1" smtClean="0">
                                  <a:latin typeface="Cambria Math" panose="02040503050406030204" pitchFamily="18" charset="0"/>
                                </a:rPr>
                                <m:t>𝑖</m:t>
                              </m:r>
                            </m:sub>
                          </m:sSub>
                        </m:e>
                      </m:nary>
                      <m:r>
                        <a:rPr lang="en-US" sz="3200" b="0" i="1" smtClean="0">
                          <a:latin typeface="Cambria Math" panose="02040503050406030204" pitchFamily="18" charset="0"/>
                        </a:rPr>
                        <m:t>=         </m:t>
                      </m:r>
                      <m:nary>
                        <m:naryPr>
                          <m:chr m:val="∑"/>
                          <m:ctrlPr>
                            <a:rPr lang="en-US" sz="3200" b="0" i="1" smtClean="0">
                              <a:latin typeface="Cambria Math" panose="02040503050406030204" pitchFamily="18" charset="0"/>
                            </a:rPr>
                          </m:ctrlPr>
                        </m:naryPr>
                        <m:sub>
                          <m:r>
                            <m:rPr>
                              <m:brk m:alnAt="23"/>
                            </m:rPr>
                            <a:rPr lang="en-US" sz="3200" b="0" i="1" smtClean="0">
                              <a:latin typeface="Cambria Math" panose="02040503050406030204" pitchFamily="18" charset="0"/>
                            </a:rPr>
                            <m:t>𝑖</m:t>
                          </m:r>
                          <m:r>
                            <a:rPr lang="en-US" sz="3200" b="0" i="1" smtClean="0">
                              <a:latin typeface="Cambria Math" panose="02040503050406030204" pitchFamily="18" charset="0"/>
                            </a:rPr>
                            <m:t>=1</m:t>
                          </m:r>
                        </m:sub>
                        <m:sup>
                          <m:r>
                            <a:rPr lang="en-US" sz="3200" b="0" i="1" smtClean="0">
                              <a:latin typeface="Cambria Math" panose="02040503050406030204" pitchFamily="18" charset="0"/>
                            </a:rPr>
                            <m:t>𝑁</m:t>
                          </m:r>
                        </m:sup>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𝑖</m:t>
                              </m:r>
                            </m:sub>
                          </m:sSub>
                        </m:e>
                      </m:nary>
                      <m:r>
                        <a:rPr lang="en-US" sz="3200" b="0" i="1" smtClean="0">
                          <a:latin typeface="Cambria Math" panose="02040503050406030204" pitchFamily="18" charset="0"/>
                        </a:rPr>
                        <m:t>=</m:t>
                      </m:r>
                    </m:oMath>
                  </m:oMathPara>
                </a14:m>
                <a:endParaRPr lang="en-US" sz="3200" dirty="0"/>
              </a:p>
              <a:p>
                <a:pPr marL="0" indent="0">
                  <a:buNone/>
                </a:pPr>
                <a:endParaRPr lang="en-US" sz="3200"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2" y="977773"/>
                <a:ext cx="11190914" cy="5532083"/>
              </a:xfrm>
              <a:blipFill>
                <a:blip r:embed="rId2"/>
                <a:stretch>
                  <a:fillRect l="-871" t="-25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3</a:t>
            </a:fld>
            <a:endParaRPr lang="en-US"/>
          </a:p>
        </p:txBody>
      </p:sp>
    </p:spTree>
    <p:extLst>
      <p:ext uri="{BB962C8B-B14F-4D97-AF65-F5344CB8AC3E}">
        <p14:creationId xmlns:p14="http://schemas.microsoft.com/office/powerpoint/2010/main" val="1532069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Vapor-Liquid Mixtures</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11190914" cy="5532083"/>
          </a:xfrm>
        </p:spPr>
        <p:txBody>
          <a:bodyPr>
            <a:normAutofit/>
          </a:bodyPr>
          <a:lstStyle/>
          <a:p>
            <a:pPr marL="0" indent="0">
              <a:buNone/>
            </a:pPr>
            <a:r>
              <a:rPr lang="en-US" sz="3200" dirty="0"/>
              <a:t>Consider a mixture of vapor and liquid composed of different components but is in phase equilibrium. Some of the initial liquid components will vaporize into the vapor phase, and some of the vapor will dissolve into the liquid.</a:t>
            </a:r>
          </a:p>
          <a:p>
            <a:pPr marL="0" indent="0">
              <a:buNone/>
            </a:pPr>
            <a:endParaRPr lang="en-US" sz="3200" dirty="0"/>
          </a:p>
          <a:p>
            <a:pPr marL="0" indent="0">
              <a:buNone/>
            </a:pPr>
            <a:r>
              <a:rPr lang="en-US" sz="3200" dirty="0"/>
              <a:t>Examples:</a:t>
            </a:r>
          </a:p>
          <a:p>
            <a:r>
              <a:rPr lang="en-US" sz="3200" dirty="0"/>
              <a:t>Humidity- amount of water droplets in air</a:t>
            </a:r>
          </a:p>
          <a:p>
            <a:r>
              <a:rPr lang="en-US" sz="3200" dirty="0"/>
              <a:t>Carbonation – dissolved CO</a:t>
            </a:r>
            <a:r>
              <a:rPr lang="en-US" sz="3200" baseline="-25000" dirty="0"/>
              <a:t>2</a:t>
            </a:r>
            <a:r>
              <a:rPr lang="en-US" sz="3200" dirty="0"/>
              <a:t> in water</a:t>
            </a:r>
          </a:p>
          <a:p>
            <a:pPr marL="0" indent="0">
              <a:buNone/>
            </a:pPr>
            <a:endParaRPr lang="en-US" sz="3200"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4</a:t>
            </a:fld>
            <a:endParaRPr lang="en-US"/>
          </a:p>
        </p:txBody>
      </p:sp>
      <p:pic>
        <p:nvPicPr>
          <p:cNvPr id="1026" name="Picture 2" descr="See the source image">
            <a:extLst>
              <a:ext uri="{FF2B5EF4-FFF2-40B4-BE49-F238E27FC236}">
                <a16:creationId xmlns:a16="http://schemas.microsoft.com/office/drawing/2014/main" id="{72A55612-7BC7-4DE5-ACFE-E75AD7DD6A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5641" y="2835479"/>
            <a:ext cx="4087666" cy="2491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4472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err="1"/>
              <a:t>Raoult’s</a:t>
            </a:r>
            <a:r>
              <a:rPr lang="en-US" dirty="0"/>
              <a:t> Law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11190914" cy="5532083"/>
              </a:xfrm>
            </p:spPr>
            <p:txBody>
              <a:bodyPr>
                <a:normAutofit fontScale="92500" lnSpcReduction="10000"/>
              </a:bodyPr>
              <a:lstStyle/>
              <a:p>
                <a:pPr marL="0" indent="0">
                  <a:buNone/>
                </a:pPr>
                <a:r>
                  <a:rPr lang="en-US" sz="3200" dirty="0"/>
                  <a:t>Using </a:t>
                </a:r>
                <a:r>
                  <a:rPr lang="en-US" sz="3200" dirty="0" err="1"/>
                  <a:t>Raoult’s</a:t>
                </a:r>
                <a:r>
                  <a:rPr lang="en-US" sz="3200" dirty="0"/>
                  <a:t> Law we can determine the mole fraction of a component in both the vapor and liquid phases</a:t>
                </a:r>
              </a:p>
              <a:p>
                <a:pPr marL="0" indent="0">
                  <a:buNone/>
                </a:pPr>
                <a:endParaRPr lang="en-US" sz="3200" dirty="0"/>
              </a:p>
              <a:p>
                <a:pPr marL="0" indent="0">
                  <a:buNone/>
                </a:pPr>
                <a:r>
                  <a:rPr lang="en-US" sz="3200" dirty="0"/>
                  <a:t>Where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𝑖</m:t>
                        </m:r>
                      </m:sub>
                    </m:sSub>
                  </m:oMath>
                </a14:m>
                <a:r>
                  <a:rPr lang="en-US" sz="3200" dirty="0"/>
                  <a:t> is the molar fraction on component </a:t>
                </a:r>
                <a:r>
                  <a:rPr lang="en-US" sz="3200" i="1" dirty="0" err="1"/>
                  <a:t>i</a:t>
                </a:r>
                <a:r>
                  <a:rPr lang="en-US" sz="3200" dirty="0"/>
                  <a:t> in the liquid phase and </a:t>
                </a:r>
                <a14:m>
                  <m:oMath xmlns:m="http://schemas.openxmlformats.org/officeDocument/2006/math">
                    <m:sSubSup>
                      <m:sSubSupPr>
                        <m:ctrlPr>
                          <a:rPr lang="en-US" sz="3200" i="1">
                            <a:latin typeface="Cambria Math" panose="02040503050406030204" pitchFamily="18" charset="0"/>
                          </a:rPr>
                        </m:ctrlPr>
                      </m:sSubSupPr>
                      <m:e>
                        <m:r>
                          <a:rPr lang="en-US" sz="3200" i="1">
                            <a:latin typeface="Cambria Math" panose="02040503050406030204" pitchFamily="18" charset="0"/>
                          </a:rPr>
                          <m:t>𝑃</m:t>
                        </m:r>
                      </m:e>
                      <m:sub>
                        <m:r>
                          <a:rPr lang="en-US" sz="3200" i="1">
                            <a:latin typeface="Cambria Math" panose="02040503050406030204" pitchFamily="18" charset="0"/>
                          </a:rPr>
                          <m:t>𝑖</m:t>
                        </m:r>
                      </m:sub>
                      <m:sup>
                        <m:r>
                          <a:rPr lang="en-US" sz="3200" i="1">
                            <a:latin typeface="Cambria Math" panose="02040503050406030204" pitchFamily="18" charset="0"/>
                          </a:rPr>
                          <m:t>𝑠𝑎𝑡</m:t>
                        </m:r>
                      </m:sup>
                    </m:sSubSup>
                  </m:oMath>
                </a14:m>
                <a:r>
                  <a:rPr lang="en-US" sz="3200" dirty="0"/>
                  <a:t> is the saturated pressure of component </a:t>
                </a:r>
                <a:r>
                  <a:rPr lang="en-US" sz="3200" i="1" dirty="0" err="1"/>
                  <a:t>i</a:t>
                </a:r>
                <a:r>
                  <a:rPr lang="en-US" sz="3200" i="1" dirty="0"/>
                  <a:t>.</a:t>
                </a:r>
              </a:p>
              <a:p>
                <a:pPr marL="0" indent="0">
                  <a:buNone/>
                </a:pPr>
                <a:r>
                  <a:rPr lang="en-US" sz="3200" dirty="0"/>
                  <a:t>Note that the saturated pressure is dependent on _______________.</a:t>
                </a:r>
              </a:p>
              <a:p>
                <a:pPr marL="0" indent="0">
                  <a:buNone/>
                </a:pPr>
                <a:r>
                  <a:rPr lang="en-US" sz="3200" dirty="0"/>
                  <a:t>So if we want to increase the amount of gas dissolved in a liquid (example CO</a:t>
                </a:r>
                <a:r>
                  <a:rPr lang="en-US" sz="3200" baseline="-25000" dirty="0"/>
                  <a:t>2</a:t>
                </a:r>
                <a:r>
                  <a:rPr lang="en-US" sz="3200" dirty="0"/>
                  <a:t> in soda water) what are some options?</a:t>
                </a:r>
              </a:p>
              <a:p>
                <a:r>
                  <a:rPr lang="en-US" sz="3200" dirty="0"/>
                  <a:t>Place the water in an environment that is 100%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𝑦</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=1</m:t>
                    </m:r>
                  </m:oMath>
                </a14:m>
                <a:r>
                  <a:rPr lang="en-US" sz="3200" dirty="0"/>
                  <a:t>) CO</a:t>
                </a:r>
                <a:r>
                  <a:rPr lang="en-US" sz="3200" baseline="-25000" dirty="0"/>
                  <a:t>2</a:t>
                </a:r>
                <a:endParaRPr lang="en-US" sz="3200" dirty="0"/>
              </a:p>
              <a:p>
                <a:r>
                  <a:rPr lang="en-US" sz="3200" dirty="0"/>
                  <a:t>Increase the pressure of the vapor</a:t>
                </a:r>
              </a:p>
              <a:p>
                <a:r>
                  <a:rPr lang="en-US" sz="3200" dirty="0"/>
                  <a:t>Decrease the saturated pressure (usually by decreasing the temperature) </a:t>
                </a:r>
              </a:p>
              <a:p>
                <a:pPr marL="0" indent="0">
                  <a:buNone/>
                </a:pPr>
                <a:endParaRPr lang="en-US" sz="3200"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2" y="977773"/>
                <a:ext cx="11190914" cy="5532083"/>
              </a:xfrm>
              <a:blipFill>
                <a:blip r:embed="rId2"/>
                <a:stretch>
                  <a:fillRect l="-1253" t="-2863" r="-54" b="-99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5</a:t>
            </a:fld>
            <a:endParaRPr lang="en-US"/>
          </a:p>
        </p:txBody>
      </p:sp>
    </p:spTree>
    <p:extLst>
      <p:ext uri="{BB962C8B-B14F-4D97-AF65-F5344CB8AC3E}">
        <p14:creationId xmlns:p14="http://schemas.microsoft.com/office/powerpoint/2010/main" val="2699441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Henry’s Law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11190914" cy="5532083"/>
              </a:xfrm>
            </p:spPr>
            <p:txBody>
              <a:bodyPr>
                <a:normAutofit/>
              </a:bodyPr>
              <a:lstStyle/>
              <a:p>
                <a:pPr marL="0" indent="0">
                  <a:buNone/>
                </a:pPr>
                <a:r>
                  <a:rPr lang="en-US" sz="3200" dirty="0"/>
                  <a:t>For light ideal gases, Henry’s Law is sometimes used to relate the molar fraction of a component in the vapor phase to the concentration of the component in the liquid phase</a:t>
                </a:r>
              </a:p>
              <a:p>
                <a:pPr marL="0" indent="0">
                  <a:buNone/>
                </a:pPr>
                <a:endParaRPr lang="en-US" sz="3200" dirty="0"/>
              </a:p>
              <a:p>
                <a:pPr marL="0" indent="0">
                  <a:buNone/>
                </a:pPr>
                <a:endParaRPr lang="en-US" sz="3200" dirty="0"/>
              </a:p>
              <a:p>
                <a:pPr marL="0" indent="0">
                  <a:buNone/>
                </a:pPr>
                <a:endParaRPr lang="en-US" sz="3200" dirty="0"/>
              </a:p>
              <a:p>
                <a:pPr marL="0" indent="0">
                  <a:buNone/>
                </a:pPr>
                <a:r>
                  <a:rPr lang="en-US" sz="3200" dirty="0"/>
                  <a:t>Where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𝐶</m:t>
                        </m:r>
                      </m:e>
                      <m:sub>
                        <m:r>
                          <a:rPr lang="en-US" sz="3200" b="0" i="1" smtClean="0">
                            <a:latin typeface="Cambria Math" panose="02040503050406030204" pitchFamily="18" charset="0"/>
                          </a:rPr>
                          <m:t>𝑖</m:t>
                        </m:r>
                      </m:sub>
                    </m:sSub>
                  </m:oMath>
                </a14:m>
                <a:r>
                  <a:rPr lang="en-US" sz="3200" dirty="0"/>
                  <a:t> is the molar concentration (mol/L), and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𝑖</m:t>
                        </m:r>
                      </m:sub>
                    </m:sSub>
                  </m:oMath>
                </a14:m>
                <a:r>
                  <a:rPr lang="en-US" sz="3200" dirty="0"/>
                  <a:t> is the Henry’s constant for the component </a:t>
                </a:r>
                <a:r>
                  <a:rPr lang="en-US" sz="3200" i="1" dirty="0"/>
                  <a:t>I </a:t>
                </a:r>
                <a:r>
                  <a:rPr lang="en-US" sz="3200" dirty="0"/>
                  <a:t>and is dependent on the liquid phase composition, temperature, and pressure.</a:t>
                </a:r>
              </a:p>
              <a:p>
                <a:pPr marL="0" indent="0">
                  <a:buNone/>
                </a:pPr>
                <a:endParaRPr lang="en-US" sz="3200"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2" y="977773"/>
                <a:ext cx="11190914" cy="5532083"/>
              </a:xfrm>
              <a:blipFill>
                <a:blip r:embed="rId2"/>
                <a:stretch>
                  <a:fillRect l="-1362" t="-2313" r="-163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6</a:t>
            </a:fld>
            <a:endParaRPr lang="en-US"/>
          </a:p>
        </p:txBody>
      </p:sp>
    </p:spTree>
    <p:extLst>
      <p:ext uri="{BB962C8B-B14F-4D97-AF65-F5344CB8AC3E}">
        <p14:creationId xmlns:p14="http://schemas.microsoft.com/office/powerpoint/2010/main" val="1348845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err="1"/>
              <a:t>Raoult’s</a:t>
            </a:r>
            <a:r>
              <a:rPr lang="en-US" dirty="0"/>
              <a:t> Law and Bubble Point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11190914" cy="5532083"/>
              </a:xfrm>
            </p:spPr>
            <p:txBody>
              <a:bodyPr>
                <a:normAutofit fontScale="92500" lnSpcReduction="10000"/>
              </a:bodyPr>
              <a:lstStyle/>
              <a:p>
                <a:pPr marL="0" indent="0">
                  <a:buNone/>
                </a:pPr>
                <a:r>
                  <a:rPr lang="en-US" sz="3200" dirty="0"/>
                  <a:t>We can also use </a:t>
                </a:r>
                <a:r>
                  <a:rPr lang="en-US" sz="3200" dirty="0" err="1"/>
                  <a:t>Raoult’s</a:t>
                </a:r>
                <a:r>
                  <a:rPr lang="en-US" sz="3200" dirty="0"/>
                  <a:t> Law to determine at what temperature (at a given pressure) a vapor bubble will form and what the chemical composition of the bubble is.</a:t>
                </a:r>
              </a:p>
              <a:p>
                <a:pPr marL="0" indent="0">
                  <a:buNone/>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𝑦</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𝑃</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𝑖</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𝑃</m:t>
                          </m:r>
                        </m:e>
                        <m:sub>
                          <m:r>
                            <a:rPr lang="en-US" sz="3200" b="0" i="1" smtClean="0">
                              <a:latin typeface="Cambria Math" panose="02040503050406030204" pitchFamily="18" charset="0"/>
                            </a:rPr>
                            <m:t>𝑖</m:t>
                          </m:r>
                        </m:sub>
                        <m:sup>
                          <m:r>
                            <a:rPr lang="en-US" sz="3200" b="0" i="1" smtClean="0">
                              <a:latin typeface="Cambria Math" panose="02040503050406030204" pitchFamily="18" charset="0"/>
                            </a:rPr>
                            <m:t>𝑠𝑎𝑡</m:t>
                          </m:r>
                        </m:sup>
                      </m:sSubSup>
                    </m:oMath>
                  </m:oMathPara>
                </a14:m>
                <a:endParaRPr lang="en-US" sz="3200" dirty="0"/>
              </a:p>
              <a:p>
                <a:pPr marL="0" indent="0">
                  <a:buNone/>
                </a:pPr>
                <a:r>
                  <a:rPr lang="en-US" sz="3200" dirty="0"/>
                  <a:t>Recall that</a:t>
                </a:r>
              </a:p>
              <a:p>
                <a:pPr marL="0" indent="0">
                  <a:buNone/>
                </a:pPr>
                <a14:m>
                  <m:oMathPara xmlns:m="http://schemas.openxmlformats.org/officeDocument/2006/math">
                    <m:oMathParaPr>
                      <m:jc m:val="centerGroup"/>
                    </m:oMathParaPr>
                    <m:oMath xmlns:m="http://schemas.openxmlformats.org/officeDocument/2006/math">
                      <m:nary>
                        <m:naryPr>
                          <m:chr m:val="∑"/>
                          <m:ctrlPr>
                            <a:rPr lang="en-US" sz="3200" i="1" smtClean="0">
                              <a:latin typeface="Cambria Math" panose="02040503050406030204" pitchFamily="18" charset="0"/>
                            </a:rPr>
                          </m:ctrlPr>
                        </m:naryPr>
                        <m:sub>
                          <m:r>
                            <m:rPr>
                              <m:brk m:alnAt="23"/>
                            </m:rPr>
                            <a:rPr lang="en-US" sz="3200" b="0" i="1" smtClean="0">
                              <a:latin typeface="Cambria Math" panose="02040503050406030204" pitchFamily="18" charset="0"/>
                            </a:rPr>
                            <m:t>𝑖</m:t>
                          </m:r>
                          <m:r>
                            <a:rPr lang="en-US" sz="3200" b="0" i="1" smtClean="0">
                              <a:latin typeface="Cambria Math" panose="02040503050406030204" pitchFamily="18" charset="0"/>
                            </a:rPr>
                            <m:t>=1</m:t>
                          </m:r>
                        </m:sub>
                        <m:sup>
                          <m:r>
                            <a:rPr lang="en-US" sz="3200" b="0" i="1" smtClean="0">
                              <a:latin typeface="Cambria Math" panose="02040503050406030204" pitchFamily="18" charset="0"/>
                            </a:rPr>
                            <m:t>𝑁</m:t>
                          </m:r>
                        </m:sup>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𝑦</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𝑃</m:t>
                          </m:r>
                        </m:e>
                      </m:nary>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          →           </m:t>
                      </m:r>
                      <m:r>
                        <a:rPr lang="en-US" sz="3200" b="0" i="1" smtClean="0">
                          <a:latin typeface="Cambria Math" panose="02040503050406030204" pitchFamily="18" charset="0"/>
                          <a:ea typeface="Cambria Math" panose="02040503050406030204" pitchFamily="18" charset="0"/>
                        </a:rPr>
                        <m:t>                  </m:t>
                      </m:r>
                    </m:oMath>
                  </m:oMathPara>
                </a14:m>
                <a:endParaRPr lang="en-US" sz="3200" i="1" dirty="0">
                  <a:latin typeface="Cambria Math" panose="02040503050406030204" pitchFamily="18" charset="0"/>
                </a:endParaRPr>
              </a:p>
              <a:p>
                <a:pPr marL="0" indent="0">
                  <a:buNone/>
                </a:pPr>
                <a:r>
                  <a:rPr lang="en-US" sz="3200" dirty="0"/>
                  <a:t>For many chemicals we can use the Antoine equation to find the saturated or vapor pressure:</a:t>
                </a:r>
              </a:p>
              <a:p>
                <a:pPr marL="0" indent="0">
                  <a:buNone/>
                </a:pPr>
                <a14:m>
                  <m:oMathPara xmlns:m="http://schemas.openxmlformats.org/officeDocument/2006/math">
                    <m:oMathParaPr>
                      <m:jc m:val="centerGroup"/>
                    </m:oMathParaPr>
                    <m:oMath xmlns:m="http://schemas.openxmlformats.org/officeDocument/2006/math">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ln</m:t>
                          </m:r>
                        </m:fName>
                        <m:e>
                          <m:d>
                            <m:dPr>
                              <m:ctrlPr>
                                <a:rPr lang="en-US" sz="3200" b="0" i="1" smtClean="0">
                                  <a:latin typeface="Cambria Math" panose="02040503050406030204" pitchFamily="18" charset="0"/>
                                </a:rPr>
                              </m:ctrlPr>
                            </m:dPr>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𝑃</m:t>
                                  </m:r>
                                </m:e>
                                <m:sub>
                                  <m:r>
                                    <a:rPr lang="en-US" sz="3200" b="0" i="1" smtClean="0">
                                      <a:latin typeface="Cambria Math" panose="02040503050406030204" pitchFamily="18" charset="0"/>
                                    </a:rPr>
                                    <m:t>𝑖</m:t>
                                  </m:r>
                                </m:sub>
                                <m:sup>
                                  <m:r>
                                    <a:rPr lang="en-US" sz="3200" b="0" i="1" smtClean="0">
                                      <a:latin typeface="Cambria Math" panose="02040503050406030204" pitchFamily="18" charset="0"/>
                                    </a:rPr>
                                    <m:t>𝑠𝑎𝑡</m:t>
                                  </m:r>
                                </m:sup>
                              </m:sSubSup>
                            </m:e>
                          </m:d>
                        </m:e>
                      </m:func>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𝑘</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𝑘</m:t>
                              </m:r>
                            </m:e>
                            <m:sub>
                              <m:r>
                                <a:rPr lang="en-US" sz="3200" b="0" i="1" smtClean="0">
                                  <a:latin typeface="Cambria Math" panose="02040503050406030204" pitchFamily="18" charset="0"/>
                                </a:rPr>
                                <m:t>2</m:t>
                              </m:r>
                            </m:sub>
                          </m:sSub>
                        </m:num>
                        <m:den>
                          <m:r>
                            <a:rPr lang="en-US" sz="3200" b="0" i="1" smtClean="0">
                              <a:latin typeface="Cambria Math" panose="02040503050406030204" pitchFamily="18" charset="0"/>
                            </a:rPr>
                            <m:t>𝑇</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𝑘</m:t>
                              </m:r>
                            </m:e>
                            <m:sub>
                              <m:r>
                                <a:rPr lang="en-US" sz="3200" b="0" i="1" smtClean="0">
                                  <a:latin typeface="Cambria Math" panose="02040503050406030204" pitchFamily="18" charset="0"/>
                                </a:rPr>
                                <m:t>3</m:t>
                              </m:r>
                            </m:sub>
                          </m:sSub>
                        </m:den>
                      </m:f>
                    </m:oMath>
                  </m:oMathPara>
                </a14:m>
                <a:endParaRPr lang="en-US" sz="3200" dirty="0"/>
              </a:p>
              <a:p>
                <a:pPr marL="0" indent="0">
                  <a:buNone/>
                </a:pPr>
                <a:r>
                  <a:rPr lang="en-US" sz="3200" dirty="0"/>
                  <a:t>Where the constants </a:t>
                </a:r>
                <a:r>
                  <a:rPr lang="en-US" sz="3200" i="1" dirty="0"/>
                  <a:t>k</a:t>
                </a:r>
                <a:r>
                  <a:rPr lang="en-US" sz="3200" i="1" baseline="-25000" dirty="0"/>
                  <a:t>i</a:t>
                </a:r>
                <a:r>
                  <a:rPr lang="en-US" sz="3200" dirty="0"/>
                  <a:t> are unique to the component</a:t>
                </a:r>
              </a:p>
              <a:p>
                <a:pPr marL="0" indent="0">
                  <a:buNone/>
                </a:pPr>
                <a:endParaRPr lang="en-US" sz="3200" dirty="0"/>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2" y="977773"/>
                <a:ext cx="11190914" cy="5532083"/>
              </a:xfrm>
              <a:blipFill>
                <a:blip r:embed="rId2"/>
                <a:stretch>
                  <a:fillRect l="-1253" t="-2863" b="-25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7</a:t>
            </a:fld>
            <a:endParaRPr lang="en-US"/>
          </a:p>
        </p:txBody>
      </p:sp>
    </p:spTree>
    <p:extLst>
      <p:ext uri="{BB962C8B-B14F-4D97-AF65-F5344CB8AC3E}">
        <p14:creationId xmlns:p14="http://schemas.microsoft.com/office/powerpoint/2010/main" val="2061358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err="1"/>
              <a:t>Raoult’s</a:t>
            </a:r>
            <a:r>
              <a:rPr lang="en-US" dirty="0"/>
              <a:t> Law and Bubble Point example</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11190914" cy="5532083"/>
          </a:xfrm>
        </p:spPr>
        <p:txBody>
          <a:bodyPr>
            <a:normAutofit lnSpcReduction="10000"/>
          </a:bodyPr>
          <a:lstStyle/>
          <a:p>
            <a:pPr marL="0" indent="0">
              <a:buNone/>
            </a:pPr>
            <a:r>
              <a:rPr lang="en-US" sz="3200" dirty="0"/>
              <a:t>Consider a solution made of benzene, toluene, and ethylbenzene. The liquid molar fractions of the chemicals along with their boiling points and Antoine constants are in the table below.</a:t>
            </a:r>
          </a:p>
          <a:p>
            <a:pPr marL="0" indent="0">
              <a:buNone/>
            </a:pPr>
            <a:endParaRPr lang="en-US" sz="3200" dirty="0"/>
          </a:p>
          <a:p>
            <a:pPr marL="0" indent="0">
              <a:buNone/>
            </a:pPr>
            <a:endParaRPr lang="en-US" sz="3200" dirty="0"/>
          </a:p>
          <a:p>
            <a:pPr marL="0" indent="0">
              <a:buNone/>
            </a:pPr>
            <a:endParaRPr lang="en-US" sz="3200" dirty="0"/>
          </a:p>
          <a:p>
            <a:pPr marL="0" indent="0">
              <a:buNone/>
            </a:pPr>
            <a:endParaRPr lang="en-US" sz="3200" dirty="0"/>
          </a:p>
          <a:p>
            <a:pPr marL="0" indent="0">
              <a:buNone/>
            </a:pPr>
            <a:endParaRPr lang="en-US" sz="3200" dirty="0"/>
          </a:p>
          <a:p>
            <a:pPr marL="0" indent="0">
              <a:buNone/>
            </a:pPr>
            <a:r>
              <a:rPr lang="en-US" sz="3200" dirty="0"/>
              <a:t>At what temperature will a vapor bubble form at 1 atm? And what is the chemical composition of the bubble?</a:t>
            </a:r>
          </a:p>
          <a:p>
            <a:pPr marL="0" indent="0">
              <a:buNone/>
            </a:pPr>
            <a:r>
              <a:rPr lang="en-US" sz="2200" dirty="0"/>
              <a:t>*note: the Antoine constants require that the temperature be in K and the pressure in mmHg</a:t>
            </a:r>
          </a:p>
          <a:p>
            <a:pPr marL="0" indent="0">
              <a:buNone/>
            </a:pPr>
            <a:endParaRPr lang="en-US" sz="3200"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8</a:t>
            </a:fld>
            <a:endParaRPr lang="en-US"/>
          </a:p>
        </p:txBody>
      </p:sp>
      <p:graphicFrame>
        <p:nvGraphicFramePr>
          <p:cNvPr id="5" name="Table 5">
            <a:extLst>
              <a:ext uri="{FF2B5EF4-FFF2-40B4-BE49-F238E27FC236}">
                <a16:creationId xmlns:a16="http://schemas.microsoft.com/office/drawing/2014/main" id="{DA09ED90-B7DA-4908-B095-5B57937AEEAD}"/>
              </a:ext>
            </a:extLst>
          </p:cNvPr>
          <p:cNvGraphicFramePr>
            <a:graphicFrameLocks noGrp="1"/>
          </p:cNvGraphicFramePr>
          <p:nvPr>
            <p:extLst>
              <p:ext uri="{D42A27DB-BD31-4B8C-83A1-F6EECF244321}">
                <p14:modId xmlns:p14="http://schemas.microsoft.com/office/powerpoint/2010/main" val="2940583059"/>
              </p:ext>
            </p:extLst>
          </p:nvPr>
        </p:nvGraphicFramePr>
        <p:xfrm>
          <a:off x="1237377" y="2179351"/>
          <a:ext cx="9672504" cy="2691806"/>
        </p:xfrm>
        <a:graphic>
          <a:graphicData uri="http://schemas.openxmlformats.org/drawingml/2006/table">
            <a:tbl>
              <a:tblPr firstRow="1" bandRow="1">
                <a:tableStyleId>{0505E3EF-67EA-436B-97B2-0124C06EBD24}</a:tableStyleId>
              </a:tblPr>
              <a:tblGrid>
                <a:gridCol w="1612084">
                  <a:extLst>
                    <a:ext uri="{9D8B030D-6E8A-4147-A177-3AD203B41FA5}">
                      <a16:colId xmlns:a16="http://schemas.microsoft.com/office/drawing/2014/main" val="841820339"/>
                    </a:ext>
                  </a:extLst>
                </a:gridCol>
                <a:gridCol w="1612084">
                  <a:extLst>
                    <a:ext uri="{9D8B030D-6E8A-4147-A177-3AD203B41FA5}">
                      <a16:colId xmlns:a16="http://schemas.microsoft.com/office/drawing/2014/main" val="317400918"/>
                    </a:ext>
                  </a:extLst>
                </a:gridCol>
                <a:gridCol w="1612084">
                  <a:extLst>
                    <a:ext uri="{9D8B030D-6E8A-4147-A177-3AD203B41FA5}">
                      <a16:colId xmlns:a16="http://schemas.microsoft.com/office/drawing/2014/main" val="4291135505"/>
                    </a:ext>
                  </a:extLst>
                </a:gridCol>
                <a:gridCol w="1612084">
                  <a:extLst>
                    <a:ext uri="{9D8B030D-6E8A-4147-A177-3AD203B41FA5}">
                      <a16:colId xmlns:a16="http://schemas.microsoft.com/office/drawing/2014/main" val="836329787"/>
                    </a:ext>
                  </a:extLst>
                </a:gridCol>
                <a:gridCol w="1612084">
                  <a:extLst>
                    <a:ext uri="{9D8B030D-6E8A-4147-A177-3AD203B41FA5}">
                      <a16:colId xmlns:a16="http://schemas.microsoft.com/office/drawing/2014/main" val="1653967134"/>
                    </a:ext>
                  </a:extLst>
                </a:gridCol>
                <a:gridCol w="1612084">
                  <a:extLst>
                    <a:ext uri="{9D8B030D-6E8A-4147-A177-3AD203B41FA5}">
                      <a16:colId xmlns:a16="http://schemas.microsoft.com/office/drawing/2014/main" val="2555450327"/>
                    </a:ext>
                  </a:extLst>
                </a:gridCol>
              </a:tblGrid>
              <a:tr h="950432">
                <a:tc>
                  <a:txBody>
                    <a:bodyPr/>
                    <a:lstStyle/>
                    <a:p>
                      <a:pPr algn="ctr"/>
                      <a:r>
                        <a:rPr lang="en-US" dirty="0"/>
                        <a:t>chemical</a:t>
                      </a:r>
                    </a:p>
                  </a:txBody>
                  <a:tcPr anchor="ctr"/>
                </a:tc>
                <a:tc>
                  <a:txBody>
                    <a:bodyPr/>
                    <a:lstStyle/>
                    <a:p>
                      <a:pPr algn="ctr"/>
                      <a:r>
                        <a:rPr lang="en-US" dirty="0"/>
                        <a:t>Molar fraction (x</a:t>
                      </a:r>
                      <a:r>
                        <a:rPr lang="en-US" baseline="-25000" dirty="0"/>
                        <a:t>i</a:t>
                      </a:r>
                      <a:r>
                        <a:rPr lang="en-US" baseline="0" dirty="0"/>
                        <a:t>)</a:t>
                      </a:r>
                      <a:endParaRPr lang="en-US" dirty="0"/>
                    </a:p>
                  </a:txBody>
                  <a:tcPr anchor="ctr"/>
                </a:tc>
                <a:tc>
                  <a:txBody>
                    <a:bodyPr/>
                    <a:lstStyle/>
                    <a:p>
                      <a:pPr algn="ctr"/>
                      <a:r>
                        <a:rPr lang="en-US" dirty="0"/>
                        <a:t>Boiling Point (K)</a:t>
                      </a:r>
                    </a:p>
                  </a:txBody>
                  <a:tcPr anchor="ctr"/>
                </a:tc>
                <a:tc>
                  <a:txBody>
                    <a:bodyPr/>
                    <a:lstStyle/>
                    <a:p>
                      <a:pPr algn="ctr"/>
                      <a:r>
                        <a:rPr lang="en-US" dirty="0"/>
                        <a:t>k</a:t>
                      </a:r>
                      <a:r>
                        <a:rPr lang="en-US" baseline="-25000" dirty="0"/>
                        <a:t>1</a:t>
                      </a:r>
                      <a:endParaRPr lang="en-US" i="1" dirty="0"/>
                    </a:p>
                  </a:txBody>
                  <a:tcPr anchor="ctr"/>
                </a:tc>
                <a:tc>
                  <a:txBody>
                    <a:bodyPr/>
                    <a:lstStyle/>
                    <a:p>
                      <a:pPr algn="ctr"/>
                      <a:r>
                        <a:rPr lang="en-US" dirty="0"/>
                        <a:t>k</a:t>
                      </a:r>
                      <a:r>
                        <a:rPr lang="en-US" baseline="-25000" dirty="0"/>
                        <a:t>2</a:t>
                      </a:r>
                      <a:endParaRPr lang="en-US" i="1" dirty="0"/>
                    </a:p>
                  </a:txBody>
                  <a:tcPr anchor="ctr"/>
                </a:tc>
                <a:tc>
                  <a:txBody>
                    <a:bodyPr/>
                    <a:lstStyle/>
                    <a:p>
                      <a:pPr algn="ctr"/>
                      <a:r>
                        <a:rPr lang="en-US" dirty="0"/>
                        <a:t>k</a:t>
                      </a:r>
                      <a:r>
                        <a:rPr lang="en-US" baseline="-25000" dirty="0"/>
                        <a:t>3</a:t>
                      </a:r>
                      <a:endParaRPr lang="en-US" i="1" dirty="0"/>
                    </a:p>
                  </a:txBody>
                  <a:tcPr anchor="ctr"/>
                </a:tc>
                <a:extLst>
                  <a:ext uri="{0D108BD9-81ED-4DB2-BD59-A6C34878D82A}">
                    <a16:rowId xmlns:a16="http://schemas.microsoft.com/office/drawing/2014/main" val="2792579347"/>
                  </a:ext>
                </a:extLst>
              </a:tr>
              <a:tr h="550647">
                <a:tc>
                  <a:txBody>
                    <a:bodyPr/>
                    <a:lstStyle/>
                    <a:p>
                      <a:r>
                        <a:rPr lang="en-US" dirty="0"/>
                        <a:t>Benzene (C</a:t>
                      </a:r>
                      <a:r>
                        <a:rPr lang="en-US" baseline="-25000" dirty="0"/>
                        <a:t>6</a:t>
                      </a:r>
                      <a:r>
                        <a:rPr lang="en-US" baseline="0" dirty="0"/>
                        <a:t>H</a:t>
                      </a:r>
                      <a:r>
                        <a:rPr lang="en-US" baseline="-25000" dirty="0"/>
                        <a:t>6</a:t>
                      </a:r>
                      <a:r>
                        <a:rPr lang="en-US" baseline="0" dirty="0"/>
                        <a:t>)</a:t>
                      </a:r>
                      <a:endParaRPr lang="en-US" dirty="0"/>
                    </a:p>
                  </a:txBody>
                  <a:tcPr anchor="ctr"/>
                </a:tc>
                <a:tc>
                  <a:txBody>
                    <a:bodyPr/>
                    <a:lstStyle/>
                    <a:p>
                      <a:pPr algn="ctr"/>
                      <a:r>
                        <a:rPr lang="en-US" dirty="0"/>
                        <a:t>0.25</a:t>
                      </a:r>
                    </a:p>
                  </a:txBody>
                  <a:tcPr anchor="ctr"/>
                </a:tc>
                <a:tc>
                  <a:txBody>
                    <a:bodyPr/>
                    <a:lstStyle/>
                    <a:p>
                      <a:pPr algn="ctr"/>
                      <a:r>
                        <a:rPr lang="en-US" dirty="0"/>
                        <a:t>353.3</a:t>
                      </a:r>
                    </a:p>
                  </a:txBody>
                  <a:tcPr anchor="ctr"/>
                </a:tc>
                <a:tc>
                  <a:txBody>
                    <a:bodyPr/>
                    <a:lstStyle/>
                    <a:p>
                      <a:pPr algn="ctr"/>
                      <a:r>
                        <a:rPr lang="en-US" dirty="0"/>
                        <a:t>15.9008</a:t>
                      </a:r>
                    </a:p>
                  </a:txBody>
                  <a:tcPr anchor="ctr"/>
                </a:tc>
                <a:tc>
                  <a:txBody>
                    <a:bodyPr/>
                    <a:lstStyle/>
                    <a:p>
                      <a:pPr algn="ctr"/>
                      <a:r>
                        <a:rPr lang="en-US" dirty="0"/>
                        <a:t>2788.51</a:t>
                      </a:r>
                    </a:p>
                  </a:txBody>
                  <a:tcPr anchor="ctr"/>
                </a:tc>
                <a:tc>
                  <a:txBody>
                    <a:bodyPr/>
                    <a:lstStyle/>
                    <a:p>
                      <a:pPr algn="ctr"/>
                      <a:r>
                        <a:rPr lang="en-US" dirty="0"/>
                        <a:t>52.36</a:t>
                      </a:r>
                    </a:p>
                  </a:txBody>
                  <a:tcPr anchor="ctr"/>
                </a:tc>
                <a:extLst>
                  <a:ext uri="{0D108BD9-81ED-4DB2-BD59-A6C34878D82A}">
                    <a16:rowId xmlns:a16="http://schemas.microsoft.com/office/drawing/2014/main" val="2972150768"/>
                  </a:ext>
                </a:extLst>
              </a:tr>
              <a:tr h="550647">
                <a:tc>
                  <a:txBody>
                    <a:bodyPr/>
                    <a:lstStyle/>
                    <a:p>
                      <a:r>
                        <a:rPr lang="en-US" dirty="0"/>
                        <a:t>Toluene (C</a:t>
                      </a:r>
                      <a:r>
                        <a:rPr lang="en-US" baseline="-25000" dirty="0"/>
                        <a:t>7</a:t>
                      </a:r>
                      <a:r>
                        <a:rPr lang="en-US" baseline="0" dirty="0"/>
                        <a:t>H</a:t>
                      </a:r>
                      <a:r>
                        <a:rPr lang="en-US" baseline="-25000" dirty="0"/>
                        <a:t>8</a:t>
                      </a:r>
                      <a:r>
                        <a:rPr lang="en-US" baseline="0" dirty="0"/>
                        <a:t>)</a:t>
                      </a:r>
                      <a:endParaRPr lang="en-US" dirty="0"/>
                    </a:p>
                  </a:txBody>
                  <a:tcPr anchor="ctr"/>
                </a:tc>
                <a:tc>
                  <a:txBody>
                    <a:bodyPr/>
                    <a:lstStyle/>
                    <a:p>
                      <a:pPr algn="ctr"/>
                      <a:r>
                        <a:rPr lang="en-US" dirty="0"/>
                        <a:t>0.45</a:t>
                      </a:r>
                    </a:p>
                  </a:txBody>
                  <a:tcPr anchor="ctr"/>
                </a:tc>
                <a:tc>
                  <a:txBody>
                    <a:bodyPr/>
                    <a:lstStyle/>
                    <a:p>
                      <a:pPr algn="ctr"/>
                      <a:r>
                        <a:rPr lang="en-US" dirty="0"/>
                        <a:t>383.8</a:t>
                      </a:r>
                    </a:p>
                  </a:txBody>
                  <a:tcPr anchor="ctr"/>
                </a:tc>
                <a:tc>
                  <a:txBody>
                    <a:bodyPr/>
                    <a:lstStyle/>
                    <a:p>
                      <a:pPr algn="ctr"/>
                      <a:r>
                        <a:rPr lang="en-US" dirty="0"/>
                        <a:t>16.0137</a:t>
                      </a:r>
                    </a:p>
                  </a:txBody>
                  <a:tcPr anchor="ctr"/>
                </a:tc>
                <a:tc>
                  <a:txBody>
                    <a:bodyPr/>
                    <a:lstStyle/>
                    <a:p>
                      <a:pPr algn="ctr"/>
                      <a:r>
                        <a:rPr lang="en-US" dirty="0"/>
                        <a:t>3096.52</a:t>
                      </a:r>
                    </a:p>
                  </a:txBody>
                  <a:tcPr anchor="ctr"/>
                </a:tc>
                <a:tc>
                  <a:txBody>
                    <a:bodyPr/>
                    <a:lstStyle/>
                    <a:p>
                      <a:pPr algn="ctr"/>
                      <a:r>
                        <a:rPr lang="en-US" dirty="0"/>
                        <a:t>53.67</a:t>
                      </a:r>
                    </a:p>
                  </a:txBody>
                  <a:tcPr anchor="ctr"/>
                </a:tc>
                <a:extLst>
                  <a:ext uri="{0D108BD9-81ED-4DB2-BD59-A6C34878D82A}">
                    <a16:rowId xmlns:a16="http://schemas.microsoft.com/office/drawing/2014/main" val="2609813677"/>
                  </a:ext>
                </a:extLst>
              </a:tr>
              <a:tr h="550647">
                <a:tc>
                  <a:txBody>
                    <a:bodyPr/>
                    <a:lstStyle/>
                    <a:p>
                      <a:r>
                        <a:rPr lang="en-US" dirty="0"/>
                        <a:t>Ethylbenzene (C</a:t>
                      </a:r>
                      <a:r>
                        <a:rPr lang="en-US" baseline="-25000" dirty="0"/>
                        <a:t>8</a:t>
                      </a:r>
                      <a:r>
                        <a:rPr lang="en-US" baseline="0" dirty="0"/>
                        <a:t>H</a:t>
                      </a:r>
                      <a:r>
                        <a:rPr lang="en-US" baseline="-25000" dirty="0"/>
                        <a:t>10</a:t>
                      </a:r>
                      <a:r>
                        <a:rPr lang="en-US" baseline="0" dirty="0"/>
                        <a:t>)</a:t>
                      </a:r>
                      <a:endParaRPr lang="en-US" dirty="0"/>
                    </a:p>
                  </a:txBody>
                  <a:tcPr anchor="ctr"/>
                </a:tc>
                <a:tc>
                  <a:txBody>
                    <a:bodyPr/>
                    <a:lstStyle/>
                    <a:p>
                      <a:pPr algn="ctr"/>
                      <a:r>
                        <a:rPr lang="en-US" dirty="0"/>
                        <a:t>0.30</a:t>
                      </a:r>
                    </a:p>
                  </a:txBody>
                  <a:tcPr anchor="ctr"/>
                </a:tc>
                <a:tc>
                  <a:txBody>
                    <a:bodyPr/>
                    <a:lstStyle/>
                    <a:p>
                      <a:pPr algn="ctr"/>
                      <a:r>
                        <a:rPr lang="en-US" dirty="0"/>
                        <a:t>409.3</a:t>
                      </a:r>
                    </a:p>
                  </a:txBody>
                  <a:tcPr anchor="ctr"/>
                </a:tc>
                <a:tc>
                  <a:txBody>
                    <a:bodyPr/>
                    <a:lstStyle/>
                    <a:p>
                      <a:pPr algn="ctr"/>
                      <a:r>
                        <a:rPr lang="en-US" dirty="0"/>
                        <a:t>16.0195</a:t>
                      </a:r>
                    </a:p>
                  </a:txBody>
                  <a:tcPr anchor="ctr"/>
                </a:tc>
                <a:tc>
                  <a:txBody>
                    <a:bodyPr/>
                    <a:lstStyle/>
                    <a:p>
                      <a:pPr algn="ctr"/>
                      <a:r>
                        <a:rPr lang="en-US" dirty="0"/>
                        <a:t>3279.47</a:t>
                      </a:r>
                    </a:p>
                  </a:txBody>
                  <a:tcPr anchor="ctr"/>
                </a:tc>
                <a:tc>
                  <a:txBody>
                    <a:bodyPr/>
                    <a:lstStyle/>
                    <a:p>
                      <a:pPr algn="ctr"/>
                      <a:r>
                        <a:rPr lang="en-US" dirty="0"/>
                        <a:t>59.95</a:t>
                      </a:r>
                    </a:p>
                  </a:txBody>
                  <a:tcPr anchor="ctr"/>
                </a:tc>
                <a:extLst>
                  <a:ext uri="{0D108BD9-81ED-4DB2-BD59-A6C34878D82A}">
                    <a16:rowId xmlns:a16="http://schemas.microsoft.com/office/drawing/2014/main" val="3687712716"/>
                  </a:ext>
                </a:extLst>
              </a:tr>
            </a:tbl>
          </a:graphicData>
        </a:graphic>
      </p:graphicFrame>
    </p:spTree>
    <p:extLst>
      <p:ext uri="{BB962C8B-B14F-4D97-AF65-F5344CB8AC3E}">
        <p14:creationId xmlns:p14="http://schemas.microsoft.com/office/powerpoint/2010/main" val="3145568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err="1"/>
              <a:t>Raoult’s</a:t>
            </a:r>
            <a:r>
              <a:rPr lang="en-US" dirty="0"/>
              <a:t> Law and Bubble Point solution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2" y="977773"/>
                <a:ext cx="11190914" cy="5532083"/>
              </a:xfrm>
            </p:spPr>
            <p:txBody>
              <a:bodyPr>
                <a:normAutofit fontScale="92500" lnSpcReduction="20000"/>
              </a:bodyPr>
              <a:lstStyle/>
              <a:p>
                <a:pPr marL="0" indent="0">
                  <a:buNone/>
                </a:pPr>
                <a:r>
                  <a:rPr lang="en-US" sz="3200" dirty="0"/>
                  <a:t>All three chemicals will share the same temperature and pressure. When phase equilibrium occurs between the liquid and vapor bubble, the following must also be satisfied.</a:t>
                </a:r>
              </a:p>
              <a:p>
                <a:pPr marL="0" indent="0">
                  <a:buNone/>
                </a:pPr>
                <a14:m>
                  <m:oMathPara xmlns:m="http://schemas.openxmlformats.org/officeDocument/2006/math">
                    <m:oMathParaPr>
                      <m:jc m:val="centerGroup"/>
                    </m:oMathParaPr>
                    <m:oMath xmlns:m="http://schemas.openxmlformats.org/officeDocument/2006/math">
                      <m:nary>
                        <m:naryPr>
                          <m:chr m:val="∑"/>
                          <m:ctrlPr>
                            <a:rPr lang="en-US" sz="3200" i="1" smtClean="0">
                              <a:latin typeface="Cambria Math" panose="02040503050406030204" pitchFamily="18" charset="0"/>
                            </a:rPr>
                          </m:ctrlPr>
                        </m:naryPr>
                        <m:sub>
                          <m:r>
                            <m:rPr>
                              <m:brk m:alnAt="23"/>
                            </m:rPr>
                            <a:rPr lang="en-US" sz="3200" i="1">
                              <a:latin typeface="Cambria Math" panose="02040503050406030204" pitchFamily="18" charset="0"/>
                            </a:rPr>
                            <m:t>𝑖</m:t>
                          </m:r>
                          <m:r>
                            <a:rPr lang="en-US" sz="3200" i="1">
                              <a:latin typeface="Cambria Math" panose="02040503050406030204" pitchFamily="18" charset="0"/>
                            </a:rPr>
                            <m:t>=1</m:t>
                          </m:r>
                        </m:sub>
                        <m:sup>
                          <m:r>
                            <a:rPr lang="en-US" sz="3200" i="1">
                              <a:latin typeface="Cambria Math" panose="02040503050406030204" pitchFamily="18" charset="0"/>
                            </a:rPr>
                            <m:t>𝑁</m:t>
                          </m:r>
                        </m:sup>
                        <m:e>
                          <m:sSub>
                            <m:sSubPr>
                              <m:ctrlPr>
                                <a:rPr lang="en-US" sz="3200" i="1">
                                  <a:latin typeface="Cambria Math" panose="02040503050406030204" pitchFamily="18" charset="0"/>
                                </a:rPr>
                              </m:ctrlPr>
                            </m:sSubPr>
                            <m:e>
                              <m:r>
                                <a:rPr lang="en-US" sz="3200" i="1">
                                  <a:latin typeface="Cambria Math" panose="02040503050406030204" pitchFamily="18" charset="0"/>
                                </a:rPr>
                                <m:t>𝑥</m:t>
                              </m:r>
                            </m:e>
                            <m:sub>
                              <m:r>
                                <a:rPr lang="en-US" sz="3200" i="1">
                                  <a:latin typeface="Cambria Math" panose="02040503050406030204" pitchFamily="18" charset="0"/>
                                </a:rPr>
                                <m:t>𝑖</m:t>
                              </m:r>
                            </m:sub>
                          </m:sSub>
                          <m:sSubSup>
                            <m:sSubSupPr>
                              <m:ctrlPr>
                                <a:rPr lang="en-US" sz="3200" i="1">
                                  <a:latin typeface="Cambria Math" panose="02040503050406030204" pitchFamily="18" charset="0"/>
                                </a:rPr>
                              </m:ctrlPr>
                            </m:sSubSupPr>
                            <m:e>
                              <m:r>
                                <a:rPr lang="en-US" sz="3200" i="1">
                                  <a:latin typeface="Cambria Math" panose="02040503050406030204" pitchFamily="18" charset="0"/>
                                </a:rPr>
                                <m:t>𝑃</m:t>
                              </m:r>
                            </m:e>
                            <m:sub>
                              <m:r>
                                <a:rPr lang="en-US" sz="3200" i="1">
                                  <a:latin typeface="Cambria Math" panose="02040503050406030204" pitchFamily="18" charset="0"/>
                                </a:rPr>
                                <m:t>𝑖</m:t>
                              </m:r>
                            </m:sub>
                            <m:sup>
                              <m:r>
                                <a:rPr lang="en-US" sz="3200" i="1">
                                  <a:latin typeface="Cambria Math" panose="02040503050406030204" pitchFamily="18" charset="0"/>
                                </a:rPr>
                                <m:t>𝑠𝑎𝑡</m:t>
                              </m:r>
                            </m:sup>
                          </m:sSubSup>
                        </m:e>
                      </m:nary>
                      <m:r>
                        <a:rPr lang="en-US" sz="3200" i="1">
                          <a:latin typeface="Cambria Math" panose="02040503050406030204" pitchFamily="18" charset="0"/>
                        </a:rPr>
                        <m:t>=</m:t>
                      </m:r>
                      <m:r>
                        <a:rPr lang="en-US" sz="3200" i="1">
                          <a:latin typeface="Cambria Math" panose="02040503050406030204" pitchFamily="18" charset="0"/>
                        </a:rPr>
                        <m:t>𝑃</m:t>
                      </m:r>
                    </m:oMath>
                  </m:oMathPara>
                </a14:m>
                <a:endParaRPr lang="en-US" sz="3200" dirty="0"/>
              </a:p>
              <a:p>
                <a:pPr marL="0" indent="0">
                  <a:buNone/>
                </a:pPr>
                <a:r>
                  <a:rPr lang="en-US" sz="3200" dirty="0"/>
                  <a:t>We can use a solver to determine the temperature where this is true.</a:t>
                </a:r>
              </a:p>
              <a:p>
                <a:pPr marL="0" indent="0">
                  <a:buNone/>
                </a:pPr>
                <a:r>
                  <a:rPr lang="en-US" sz="3200" dirty="0"/>
                  <a:t>Doing so we get: </a:t>
                </a:r>
              </a:p>
              <a:p>
                <a:pPr marL="0" indent="0">
                  <a:buNone/>
                </a:pPr>
                <a:r>
                  <a:rPr lang="en-US" sz="3200" dirty="0"/>
                  <a:t>This gives us vapor mole fractions of:</a:t>
                </a:r>
              </a:p>
              <a:p>
                <a:pPr marL="0" indent="0">
                  <a:buNone/>
                </a:pPr>
                <a:endParaRPr lang="en-US" sz="3200" dirty="0"/>
              </a:p>
              <a:p>
                <a:pPr marL="0" indent="0">
                  <a:buNone/>
                </a:pPr>
                <a:r>
                  <a:rPr lang="en-US" sz="3200" dirty="0"/>
                  <a:t>Note that the bubble point temperature falls within the range bound by the highest and lowest boiling points of the three chemicals. Also since benzene is more volatile (i.e., has a lower boiling point) it has a higher concentration in the vapor bubble.</a:t>
                </a:r>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2" y="977773"/>
                <a:ext cx="11190914" cy="5532083"/>
              </a:xfrm>
              <a:blipFill>
                <a:blip r:embed="rId2"/>
                <a:stretch>
                  <a:fillRect l="-1253" t="-3524" b="-143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9</a:t>
            </a:fld>
            <a:endParaRPr lang="en-US"/>
          </a:p>
        </p:txBody>
      </p:sp>
    </p:spTree>
    <p:extLst>
      <p:ext uri="{BB962C8B-B14F-4D97-AF65-F5344CB8AC3E}">
        <p14:creationId xmlns:p14="http://schemas.microsoft.com/office/powerpoint/2010/main" val="758894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62090</TotalTime>
  <Words>1485</Words>
  <Application>Microsoft Office PowerPoint</Application>
  <PresentationFormat>Widescreen</PresentationFormat>
  <Paragraphs>165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Cambria Math</vt:lpstr>
      <vt:lpstr>Office Theme</vt:lpstr>
      <vt:lpstr>BIEN 401  Biomedical Mass Transport  Class 2 Thermodynamics: Review</vt:lpstr>
      <vt:lpstr>Ideal Gas Equations</vt:lpstr>
      <vt:lpstr>Partial Pressures</vt:lpstr>
      <vt:lpstr>Vapor-Liquid Mixtures</vt:lpstr>
      <vt:lpstr>Raoult’s Law</vt:lpstr>
      <vt:lpstr>Henry’s Law</vt:lpstr>
      <vt:lpstr>Raoult’s Law and Bubble Point</vt:lpstr>
      <vt:lpstr>Raoult’s Law and Bubble Point example</vt:lpstr>
      <vt:lpstr>Raoult’s Law and Bubble Point solution</vt:lpstr>
      <vt:lpstr>Raoult’s Law and Dew Point</vt:lpstr>
      <vt:lpstr>Raoult’s Law - Problem</vt:lpstr>
      <vt:lpstr>Raoult’s Law - Solution</vt:lpstr>
      <vt:lpstr>Raoult’s Law - Solution</vt:lpstr>
      <vt:lpstr>Raoult’s Law - Solution</vt:lpstr>
      <vt:lpstr>Fugacity</vt:lpstr>
      <vt:lpstr>Osmotic Pressure</vt:lpstr>
      <vt:lpstr>Osmotic Pressure</vt:lpstr>
      <vt:lpstr>Osmotic Pressure - Problem</vt:lpstr>
      <vt:lpstr>Osmotic Pressure - Solution</vt:lpstr>
      <vt:lpstr>Osmotic Pressure - Solution</vt:lpstr>
      <vt:lpstr>Osmotic Pressure - Problem</vt:lpstr>
      <vt:lpstr>Osmotic Pressure - Solution</vt:lpstr>
      <vt:lpstr>Osmotic Pressure -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 2D Concurrent Forces</dc:title>
  <dc:creator>Louis Reis</dc:creator>
  <cp:lastModifiedBy>Louis Reis</cp:lastModifiedBy>
  <cp:revision>117</cp:revision>
  <dcterms:created xsi:type="dcterms:W3CDTF">2017-09-06T04:03:01Z</dcterms:created>
  <dcterms:modified xsi:type="dcterms:W3CDTF">2024-03-14T16:10:54Z</dcterms:modified>
</cp:coreProperties>
</file>