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6" r:id="rId2"/>
    <p:sldId id="257" r:id="rId3"/>
    <p:sldId id="304" r:id="rId4"/>
    <p:sldId id="305" r:id="rId5"/>
    <p:sldId id="258" r:id="rId6"/>
    <p:sldId id="259" r:id="rId7"/>
    <p:sldId id="260" r:id="rId8"/>
    <p:sldId id="261" r:id="rId9"/>
    <p:sldId id="262" r:id="rId10"/>
    <p:sldId id="306" r:id="rId11"/>
    <p:sldId id="291" r:id="rId12"/>
    <p:sldId id="292" r:id="rId13"/>
    <p:sldId id="293" r:id="rId14"/>
    <p:sldId id="308" r:id="rId15"/>
    <p:sldId id="309" r:id="rId16"/>
    <p:sldId id="310" r:id="rId17"/>
    <p:sldId id="311" r:id="rId18"/>
    <p:sldId id="312" r:id="rId19"/>
    <p:sldId id="313" r:id="rId20"/>
    <p:sldId id="314" r:id="rId21"/>
    <p:sldId id="315" r:id="rId22"/>
    <p:sldId id="316" r:id="rId23"/>
    <p:sldId id="317" r:id="rId24"/>
    <p:sldId id="266" r:id="rId25"/>
    <p:sldId id="267" r:id="rId26"/>
    <p:sldId id="307" r:id="rId27"/>
    <p:sldId id="318" r:id="rId28"/>
    <p:sldId id="319" r:id="rId29"/>
    <p:sldId id="320" r:id="rId30"/>
    <p:sldId id="32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2460" autoAdjust="0"/>
  </p:normalViewPr>
  <p:slideViewPr>
    <p:cSldViewPr snapToGrid="0">
      <p:cViewPr varScale="1">
        <p:scale>
          <a:sx n="66" d="100"/>
          <a:sy n="66" d="100"/>
        </p:scale>
        <p:origin x="63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06B00-4582-493B-9CCD-51E334A6414F}" type="datetimeFigureOut">
              <a:rPr lang="en-US" smtClean="0"/>
              <a:t>3/20/2024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FD3BEF-D995-4C43-B3D6-5C1257FABF8B}" type="slidenum">
              <a:rPr lang="en-US" smtClean="0"/>
              <a:t>‹#›</a:t>
            </a:fld>
            <a:endParaRPr lang="en-US"/>
          </a:p>
        </p:txBody>
      </p:sp>
    </p:spTree>
    <p:extLst>
      <p:ext uri="{BB962C8B-B14F-4D97-AF65-F5344CB8AC3E}">
        <p14:creationId xmlns:p14="http://schemas.microsoft.com/office/powerpoint/2010/main" val="1659496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AC558B-7B08-42C1-AD77-40D0F9E67A06}" type="datetime1">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98592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BB8F4A-3CA0-4A2A-820F-8F52CDFBFDA9}" type="datetime1">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17926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17E531-1027-4072-80EB-BF6A561BE222}" type="datetime1">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79266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A2BBB1-C61F-4D37-882F-F157B36D9364}" type="datetime1">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90599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DE3851-E941-4DD8-AB44-75371B29AA1F}" type="datetime1">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07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D2C36C-3530-4C5A-87BB-482B57872E6C}" type="datetime1">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974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0004A4-3B6E-43E9-9856-E01D6264971E}" type="datetime1">
              <a:rPr lang="en-US" smtClean="0"/>
              <a:t>3/20/2024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27204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05291B-E9AA-45C3-9D09-63FD9206EA93}" type="datetime1">
              <a:rPr lang="en-US" smtClean="0"/>
              <a:t>3/20/2024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92851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927A3A-8CA2-49FF-A884-B9E8DCC0520A}" type="datetime1">
              <a:rPr lang="en-US" smtClean="0"/>
              <a:t>3/20/2024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29006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82B4B3-F77E-41BA-A6A0-34ADBCE7DB58}" type="datetime1">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74127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639617-9034-4AB9-BA52-B73552CB02F6}" type="datetime1">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1225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1BA9B-9802-43F1-A07C-BD21D0CECA04}" type="datetime1">
              <a:rPr lang="en-US" smtClean="0"/>
              <a:t>3/20/2024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15DFD-6C1C-4A9D-8D7E-1865959FB6F5}" type="slidenum">
              <a:rPr lang="en-US" smtClean="0"/>
              <a:t>‹#›</a:t>
            </a:fld>
            <a:endParaRPr lang="en-US"/>
          </a:p>
        </p:txBody>
      </p:sp>
    </p:spTree>
    <p:extLst>
      <p:ext uri="{BB962C8B-B14F-4D97-AF65-F5344CB8AC3E}">
        <p14:creationId xmlns:p14="http://schemas.microsoft.com/office/powerpoint/2010/main" val="3094539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73690"/>
            <a:ext cx="9144000" cy="2387600"/>
          </a:xfrm>
        </p:spPr>
        <p:txBody>
          <a:bodyPr>
            <a:normAutofit fontScale="90000"/>
          </a:bodyPr>
          <a:lstStyle/>
          <a:p>
            <a:r>
              <a:rPr lang="en-US" sz="3600" dirty="0"/>
              <a:t>BIEN 401 </a:t>
            </a:r>
            <a:br>
              <a:rPr lang="en-US" sz="3600" dirty="0"/>
            </a:br>
            <a:r>
              <a:rPr lang="en-US" sz="3600" dirty="0"/>
              <a:t>Biomedical Mass Transport</a:t>
            </a:r>
            <a:br>
              <a:rPr lang="en-US" sz="3600" dirty="0"/>
            </a:br>
            <a:br>
              <a:rPr lang="en-US" dirty="0"/>
            </a:br>
            <a:r>
              <a:rPr lang="en-US" dirty="0"/>
              <a:t>Class 4</a:t>
            </a:r>
            <a:br>
              <a:rPr lang="en-US" dirty="0"/>
            </a:br>
            <a:r>
              <a:rPr lang="en-US" dirty="0"/>
              <a:t>Flow Properties</a:t>
            </a:r>
          </a:p>
        </p:txBody>
      </p:sp>
      <p:sp>
        <p:nvSpPr>
          <p:cNvPr id="3" name="Subtitle 2"/>
          <p:cNvSpPr>
            <a:spLocks noGrp="1"/>
          </p:cNvSpPr>
          <p:nvPr>
            <p:ph type="subTitle" idx="1"/>
          </p:nvPr>
        </p:nvSpPr>
        <p:spPr>
          <a:xfrm>
            <a:off x="188259" y="5383161"/>
            <a:ext cx="11887200" cy="1367262"/>
          </a:xfrm>
        </p:spPr>
        <p:txBody>
          <a:bodyPr>
            <a:normAutofit/>
          </a:bodyPr>
          <a:lstStyle/>
          <a:p>
            <a:r>
              <a:rPr lang="en-US" dirty="0"/>
              <a:t>notes prepared by</a:t>
            </a:r>
          </a:p>
          <a:p>
            <a:r>
              <a:rPr lang="en-US" dirty="0"/>
              <a:t>Dr. Louis Reis</a:t>
            </a:r>
          </a:p>
          <a:p>
            <a:pPr algn="l"/>
            <a:r>
              <a:rPr lang="en-US" sz="1900" dirty="0"/>
              <a:t>Created on 3/13/2022</a:t>
            </a:r>
          </a:p>
        </p:txBody>
      </p:sp>
    </p:spTree>
    <p:extLst>
      <p:ext uri="{BB962C8B-B14F-4D97-AF65-F5344CB8AC3E}">
        <p14:creationId xmlns:p14="http://schemas.microsoft.com/office/powerpoint/2010/main" val="338149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Navier-Stokes Equations </a:t>
            </a:r>
            <a:r>
              <a:rPr lang="en-US" sz="3200" dirty="0"/>
              <a:t>(Cylindrical)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327171" y="977773"/>
                <a:ext cx="11752976" cy="5532083"/>
              </a:xfrm>
            </p:spPr>
            <p:txBody>
              <a:bodyPr>
                <a:normAutofit/>
              </a:bodyPr>
              <a:lstStyle/>
              <a:p>
                <a:pPr marL="0" indent="0">
                  <a:buNone/>
                </a:pPr>
                <a:r>
                  <a:rPr lang="en-US" dirty="0"/>
                  <a:t>The axial (z) direction:</a:t>
                </a:r>
              </a:p>
              <a:p>
                <a:pPr marL="0" indent="0">
                  <a:buNone/>
                </a:pP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𝜌</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𝑟</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𝑧</m:t>
                                </m:r>
                              </m:sub>
                            </m:sSub>
                          </m:num>
                          <m:den>
                            <m:r>
                              <a:rPr lang="en-US" i="1">
                                <a:latin typeface="Cambria Math" panose="02040503050406030204" pitchFamily="18" charset="0"/>
                              </a:rPr>
                              <m:t>𝑑</m:t>
                            </m:r>
                            <m:r>
                              <a:rPr lang="en-US" b="0" i="1" smtClean="0">
                                <a:latin typeface="Cambria Math" panose="02040503050406030204" pitchFamily="18" charset="0"/>
                              </a:rPr>
                              <m:t>𝑟</m:t>
                            </m:r>
                          </m:den>
                        </m:f>
                        <m:r>
                          <a:rPr lang="en-US" i="1">
                            <a:latin typeface="Cambria Math" panose="02040503050406030204" pitchFamily="18" charset="0"/>
                          </a:rPr>
                          <m:t>+</m:t>
                        </m:r>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smtClean="0">
                                    <a:latin typeface="Cambria Math" panose="02040503050406030204" pitchFamily="18" charset="0"/>
                                    <a:ea typeface="Cambria Math" panose="02040503050406030204" pitchFamily="18" charset="0"/>
                                  </a:rPr>
                                  <m:t>𝜃</m:t>
                                </m:r>
                              </m:sub>
                            </m:sSub>
                          </m:num>
                          <m:den>
                            <m:r>
                              <a:rPr lang="en-US" b="0" i="1" smtClean="0">
                                <a:latin typeface="Cambria Math" panose="02040503050406030204" pitchFamily="18" charset="0"/>
                              </a:rPr>
                              <m:t>𝑟</m:t>
                            </m:r>
                          </m:den>
                        </m:f>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𝑧</m:t>
                                </m:r>
                              </m:sub>
                            </m:sSub>
                          </m:num>
                          <m:den>
                            <m:r>
                              <a:rPr lang="en-US" i="1">
                                <a:latin typeface="Cambria Math" panose="02040503050406030204" pitchFamily="18" charset="0"/>
                              </a:rPr>
                              <m:t>𝑑</m:t>
                            </m:r>
                            <m:r>
                              <a:rPr lang="en-US" i="1" smtClean="0">
                                <a:latin typeface="Cambria Math" panose="02040503050406030204" pitchFamily="18" charset="0"/>
                                <a:ea typeface="Cambria Math" panose="02040503050406030204" pitchFamily="18" charset="0"/>
                              </a:rPr>
                              <m:t>𝜃</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𝑧</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𝑧</m:t>
                                </m:r>
                              </m:sub>
                            </m:sSub>
                          </m:num>
                          <m:den>
                            <m:r>
                              <a:rPr lang="en-US" i="1">
                                <a:latin typeface="Cambria Math" panose="02040503050406030204" pitchFamily="18" charset="0"/>
                              </a:rPr>
                              <m:t>𝑑𝑧</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𝑧</m:t>
                                </m:r>
                              </m:sub>
                            </m:sSub>
                          </m:num>
                          <m:den>
                            <m:r>
                              <a:rPr lang="en-US" i="1">
                                <a:latin typeface="Cambria Math" panose="02040503050406030204" pitchFamily="18" charset="0"/>
                              </a:rPr>
                              <m:t>𝑑𝑡</m:t>
                            </m:r>
                          </m:den>
                        </m:f>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𝜌</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𝑔</m:t>
                        </m:r>
                      </m:e>
                      <m:sub>
                        <m:r>
                          <a:rPr lang="en-US" i="1">
                            <a:latin typeface="Cambria Math" panose="02040503050406030204" pitchFamily="18" charset="0"/>
                            <a:ea typeface="Cambria Math" panose="02040503050406030204" pitchFamily="18" charset="0"/>
                          </a:rPr>
                          <m:t>𝑧</m:t>
                        </m:r>
                      </m:sub>
                    </m:sSub>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𝜇</m:t>
                    </m:r>
                    <m:d>
                      <m:dPr>
                        <m:begChr m:val="["/>
                        <m:endChr m:val="]"/>
                        <m:ctrlPr>
                          <a:rPr lang="en-US" i="1">
                            <a:latin typeface="Cambria Math" panose="02040503050406030204" pitchFamily="18" charset="0"/>
                            <a:ea typeface="Cambria Math" panose="02040503050406030204" pitchFamily="18" charset="0"/>
                          </a:rPr>
                        </m:ctrlPr>
                      </m:dPr>
                      <m:e>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𝑟</m:t>
                            </m:r>
                          </m:den>
                        </m:f>
                        <m:f>
                          <m:fPr>
                            <m:ctrlPr>
                              <a:rPr lang="en-US"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den>
                        </m:f>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𝑟</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𝑧</m:t>
                                    </m:r>
                                  </m:sub>
                                </m:sSub>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den>
                            </m:f>
                          </m:e>
                        </m:d>
                        <m:r>
                          <a:rPr lang="en-US" i="1">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den>
                        </m:f>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𝑧</m:t>
                                </m:r>
                              </m:sub>
                            </m:sSub>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𝜃</m:t>
                                </m:r>
                              </m:e>
                              <m:sup>
                                <m:r>
                                  <a:rPr lang="en-US" i="1">
                                    <a:latin typeface="Cambria Math" panose="02040503050406030204" pitchFamily="18" charset="0"/>
                                    <a:ea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𝑧</m:t>
                                </m:r>
                              </m:sub>
                            </m:sSub>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𝑧</m:t>
                                </m:r>
                              </m:e>
                              <m:sup>
                                <m:r>
                                  <a:rPr lang="en-US" i="1">
                                    <a:latin typeface="Cambria Math" panose="02040503050406030204" pitchFamily="18" charset="0"/>
                                    <a:ea typeface="Cambria Math" panose="02040503050406030204" pitchFamily="18" charset="0"/>
                                  </a:rPr>
                                  <m:t>2</m:t>
                                </m:r>
                              </m:sup>
                            </m:sSup>
                          </m:den>
                        </m:f>
                      </m:e>
                    </m:d>
                  </m:oMath>
                </a14:m>
                <a:endParaRPr lang="en-US" dirty="0"/>
              </a:p>
              <a:p>
                <a:pPr marL="0" indent="0">
                  <a:buNone/>
                </a:pPr>
                <a:endParaRPr lang="en-US" dirty="0"/>
              </a:p>
              <a:p>
                <a:pPr marL="0" indent="0">
                  <a:buNone/>
                </a:pPr>
                <a:r>
                  <a:rPr lang="en-US" dirty="0"/>
                  <a:t>The radial (r) direction:</a:t>
                </a:r>
              </a:p>
              <a:p>
                <a:pPr marL="0" indent="0">
                  <a:buNone/>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𝜌</m:t>
                      </m:r>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b="0" i="1" smtClean="0">
                                  <a:latin typeface="Cambria Math" panose="02040503050406030204" pitchFamily="18" charset="0"/>
                                </a:rPr>
                                <m:t>𝑟</m:t>
                              </m:r>
                            </m:sub>
                          </m:sSub>
                          <m:f>
                            <m:fPr>
                              <m:ctrlPr>
                                <a:rPr lang="en-US" sz="2000" i="1">
                                  <a:latin typeface="Cambria Math" panose="02040503050406030204" pitchFamily="18" charset="0"/>
                                </a:rPr>
                              </m:ctrlPr>
                            </m:fPr>
                            <m:num>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b="0" i="1" smtClean="0">
                                      <a:latin typeface="Cambria Math" panose="02040503050406030204" pitchFamily="18" charset="0"/>
                                    </a:rPr>
                                    <m:t>𝑟</m:t>
                                  </m:r>
                                </m:sub>
                              </m:sSub>
                            </m:num>
                            <m:den>
                              <m:r>
                                <a:rPr lang="en-US" sz="2000" i="1">
                                  <a:latin typeface="Cambria Math" panose="02040503050406030204" pitchFamily="18" charset="0"/>
                                </a:rPr>
                                <m:t>𝑑</m:t>
                              </m:r>
                              <m:r>
                                <a:rPr lang="en-US" sz="2000" b="0" i="1" smtClean="0">
                                  <a:latin typeface="Cambria Math" panose="02040503050406030204" pitchFamily="18" charset="0"/>
                                </a:rPr>
                                <m:t>𝑟</m:t>
                              </m:r>
                            </m:den>
                          </m:f>
                          <m:r>
                            <a:rPr lang="en-US" sz="2000" i="1">
                              <a:latin typeface="Cambria Math" panose="02040503050406030204" pitchFamily="18" charset="0"/>
                            </a:rPr>
                            <m:t>+</m:t>
                          </m:r>
                          <m:f>
                            <m:fPr>
                              <m:ctrlPr>
                                <a:rPr lang="en-US" sz="200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smtClean="0">
                                      <a:latin typeface="Cambria Math" panose="02040503050406030204" pitchFamily="18" charset="0"/>
                                      <a:ea typeface="Cambria Math" panose="02040503050406030204" pitchFamily="18" charset="0"/>
                                    </a:rPr>
                                    <m:t>𝜃</m:t>
                                  </m:r>
                                </m:sub>
                              </m:sSub>
                            </m:num>
                            <m:den>
                              <m:r>
                                <a:rPr lang="en-US" sz="2000" b="0" i="1" smtClean="0">
                                  <a:latin typeface="Cambria Math" panose="02040503050406030204" pitchFamily="18" charset="0"/>
                                </a:rPr>
                                <m:t>𝑟</m:t>
                              </m:r>
                            </m:den>
                          </m:f>
                          <m:f>
                            <m:fPr>
                              <m:ctrlPr>
                                <a:rPr lang="en-US" sz="2000" i="1">
                                  <a:latin typeface="Cambria Math" panose="02040503050406030204" pitchFamily="18" charset="0"/>
                                </a:rPr>
                              </m:ctrlPr>
                            </m:fPr>
                            <m:num>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b="0" i="1" smtClean="0">
                                      <a:latin typeface="Cambria Math" panose="02040503050406030204" pitchFamily="18" charset="0"/>
                                    </a:rPr>
                                    <m:t>𝑟</m:t>
                                  </m:r>
                                </m:sub>
                              </m:sSub>
                            </m:num>
                            <m:den>
                              <m:r>
                                <a:rPr lang="en-US" sz="2000" i="1">
                                  <a:latin typeface="Cambria Math" panose="02040503050406030204" pitchFamily="18" charset="0"/>
                                </a:rPr>
                                <m:t>𝑑</m:t>
                              </m:r>
                              <m:r>
                                <a:rPr lang="en-US" sz="2000" i="1" smtClean="0">
                                  <a:latin typeface="Cambria Math" panose="02040503050406030204" pitchFamily="18" charset="0"/>
                                  <a:ea typeface="Cambria Math" panose="02040503050406030204" pitchFamily="18" charset="0"/>
                                </a:rPr>
                                <m:t>𝜃</m:t>
                              </m:r>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𝑣</m:t>
                                  </m:r>
                                </m:e>
                                <m:sub>
                                  <m:r>
                                    <a:rPr lang="en-US" sz="2000" b="0" i="1" smtClean="0">
                                      <a:latin typeface="Cambria Math" panose="02040503050406030204" pitchFamily="18" charset="0"/>
                                      <a:ea typeface="Cambria Math" panose="02040503050406030204" pitchFamily="18" charset="0"/>
                                    </a:rPr>
                                    <m:t>𝜃</m:t>
                                  </m:r>
                                </m:sub>
                                <m:sup>
                                  <m:r>
                                    <a:rPr lang="en-US" sz="2000" b="0" i="1" smtClean="0">
                                      <a:latin typeface="Cambria Math" panose="02040503050406030204" pitchFamily="18" charset="0"/>
                                      <a:ea typeface="Cambria Math" panose="02040503050406030204" pitchFamily="18" charset="0"/>
                                    </a:rPr>
                                    <m:t>2</m:t>
                                  </m:r>
                                </m:sup>
                              </m:sSubSup>
                            </m:num>
                            <m:den>
                              <m:r>
                                <a:rPr lang="en-US" sz="2000" b="0" i="1" smtClean="0">
                                  <a:latin typeface="Cambria Math" panose="02040503050406030204" pitchFamily="18" charset="0"/>
                                  <a:ea typeface="Cambria Math" panose="02040503050406030204" pitchFamily="18" charset="0"/>
                                </a:rPr>
                                <m:t>𝑟</m:t>
                              </m:r>
                            </m:den>
                          </m:f>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𝑧</m:t>
                              </m:r>
                            </m:sub>
                          </m:sSub>
                          <m:f>
                            <m:fPr>
                              <m:ctrlPr>
                                <a:rPr lang="en-US" sz="2000" i="1">
                                  <a:latin typeface="Cambria Math" panose="02040503050406030204" pitchFamily="18" charset="0"/>
                                </a:rPr>
                              </m:ctrlPr>
                            </m:fPr>
                            <m:num>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b="0" i="1" smtClean="0">
                                      <a:latin typeface="Cambria Math" panose="02040503050406030204" pitchFamily="18" charset="0"/>
                                    </a:rPr>
                                    <m:t>𝑟</m:t>
                                  </m:r>
                                </m:sub>
                              </m:sSub>
                            </m:num>
                            <m:den>
                              <m:r>
                                <a:rPr lang="en-US" sz="2000" i="1">
                                  <a:latin typeface="Cambria Math" panose="02040503050406030204" pitchFamily="18" charset="0"/>
                                </a:rPr>
                                <m:t>𝑑𝑧</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𝑑</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𝑟</m:t>
                                  </m:r>
                                </m:sub>
                              </m:sSub>
                            </m:num>
                            <m:den>
                              <m:r>
                                <a:rPr lang="en-US" sz="2000" i="1">
                                  <a:latin typeface="Cambria Math" panose="02040503050406030204" pitchFamily="18" charset="0"/>
                                </a:rPr>
                                <m:t>𝑑𝑡</m:t>
                              </m:r>
                            </m:den>
                          </m:f>
                        </m:e>
                      </m:d>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𝜌</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𝑔</m:t>
                          </m:r>
                        </m:e>
                        <m:sub>
                          <m:r>
                            <a:rPr lang="en-US" sz="2000" b="0" i="1" smtClean="0">
                              <a:latin typeface="Cambria Math" panose="02040503050406030204" pitchFamily="18" charset="0"/>
                              <a:ea typeface="Cambria Math" panose="02040503050406030204" pitchFamily="18" charset="0"/>
                            </a:rPr>
                            <m:t>𝑟</m:t>
                          </m:r>
                        </m:sub>
                      </m:sSub>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𝑃</m:t>
                          </m:r>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𝑟</m:t>
                          </m:r>
                        </m:den>
                      </m:f>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𝜇</m:t>
                      </m:r>
                      <m:d>
                        <m:dPr>
                          <m:begChr m:val="["/>
                          <m:endChr m:val="]"/>
                          <m:ctrlPr>
                            <a:rPr lang="en-US" sz="2000" i="1">
                              <a:latin typeface="Cambria Math" panose="02040503050406030204" pitchFamily="18" charset="0"/>
                              <a:ea typeface="Cambria Math" panose="02040503050406030204" pitchFamily="18" charset="0"/>
                            </a:rPr>
                          </m:ctrlPr>
                        </m:dPr>
                        <m:e>
                          <m:f>
                            <m:fPr>
                              <m:ctrlPr>
                                <a:rPr lang="en-US" sz="200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𝑟</m:t>
                              </m:r>
                            </m:den>
                          </m:f>
                          <m:f>
                            <m:fPr>
                              <m:ctrlPr>
                                <a:rPr lang="en-US" sz="2000" i="1" smtClean="0">
                                  <a:latin typeface="Cambria Math" panose="02040503050406030204" pitchFamily="18" charset="0"/>
                                  <a:ea typeface="Cambria Math" panose="02040503050406030204" pitchFamily="18" charset="0"/>
                                </a:rPr>
                              </m:ctrlPr>
                            </m:fPr>
                            <m:num>
                              <m:r>
                                <a:rPr lang="en-US" sz="2000" i="1" smtClean="0">
                                  <a:latin typeface="Cambria Math" panose="02040503050406030204" pitchFamily="18" charset="0"/>
                                  <a:ea typeface="Cambria Math" panose="02040503050406030204" pitchFamily="18" charset="0"/>
                                </a:rPr>
                                <m:t>𝜕</m:t>
                              </m:r>
                            </m:num>
                            <m:den>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𝑟</m:t>
                              </m:r>
                            </m:den>
                          </m:f>
                          <m:d>
                            <m:dPr>
                              <m:ctrlPr>
                                <a:rPr lang="en-US" sz="200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𝑟</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b="0" i="1" smtClean="0">
                                          <a:latin typeface="Cambria Math" panose="02040503050406030204" pitchFamily="18" charset="0"/>
                                        </a:rPr>
                                        <m:t>𝑟</m:t>
                                      </m:r>
                                    </m:sub>
                                  </m:sSub>
                                </m:num>
                                <m:den>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𝑟</m:t>
                                  </m:r>
                                </m:den>
                              </m:f>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𝑣</m:t>
                                  </m:r>
                                </m:e>
                                <m:sub>
                                  <m:r>
                                    <a:rPr lang="en-US" sz="2000" b="0" i="1" smtClean="0">
                                      <a:latin typeface="Cambria Math" panose="02040503050406030204" pitchFamily="18" charset="0"/>
                                      <a:ea typeface="Cambria Math" panose="02040503050406030204" pitchFamily="18" charset="0"/>
                                    </a:rPr>
                                    <m:t>𝑟</m:t>
                                  </m:r>
                                </m:sub>
                              </m:sSub>
                            </m:num>
                            <m:den>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𝑟</m:t>
                                  </m:r>
                                </m:e>
                                <m:sup>
                                  <m:r>
                                    <a:rPr lang="en-US" sz="2000" b="0" i="1" smtClean="0">
                                      <a:latin typeface="Cambria Math" panose="02040503050406030204" pitchFamily="18" charset="0"/>
                                      <a:ea typeface="Cambria Math" panose="02040503050406030204" pitchFamily="18" charset="0"/>
                                    </a:rPr>
                                    <m:t>2</m:t>
                                  </m:r>
                                </m:sup>
                              </m:sSup>
                            </m:den>
                          </m:f>
                          <m:r>
                            <a:rPr lang="en-US" sz="2000" i="1">
                              <a:latin typeface="Cambria Math" panose="02040503050406030204" pitchFamily="18" charset="0"/>
                              <a:ea typeface="Cambria Math" panose="02040503050406030204" pitchFamily="18" charset="0"/>
                            </a:rPr>
                            <m:t>+</m:t>
                          </m:r>
                          <m:f>
                            <m:fPr>
                              <m:ctrlPr>
                                <a:rPr lang="en-US" sz="200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𝑟</m:t>
                                  </m:r>
                                </m:e>
                                <m:sup>
                                  <m:r>
                                    <a:rPr lang="en-US" sz="2000" b="0" i="1" smtClean="0">
                                      <a:latin typeface="Cambria Math" panose="02040503050406030204" pitchFamily="18" charset="0"/>
                                      <a:ea typeface="Cambria Math" panose="02040503050406030204" pitchFamily="18" charset="0"/>
                                    </a:rPr>
                                    <m:t>2</m:t>
                                  </m:r>
                                </m:sup>
                              </m:sSup>
                            </m:den>
                          </m:f>
                          <m:f>
                            <m:fPr>
                              <m:ctrlPr>
                                <a:rPr lang="en-US" sz="2000" i="1">
                                  <a:latin typeface="Cambria Math" panose="02040503050406030204" pitchFamily="18" charset="0"/>
                                  <a:ea typeface="Cambria Math" panose="02040503050406030204" pitchFamily="18" charset="0"/>
                                </a:rPr>
                              </m:ctrlPr>
                            </m:fPr>
                            <m:num>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2</m:t>
                                  </m:r>
                                </m:sup>
                              </m:sSup>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b="0" i="1" smtClean="0">
                                      <a:latin typeface="Cambria Math" panose="02040503050406030204" pitchFamily="18" charset="0"/>
                                    </a:rPr>
                                    <m:t>𝑟</m:t>
                                  </m:r>
                                </m:sub>
                              </m:sSub>
                            </m:num>
                            <m:den>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𝜃</m:t>
                                  </m:r>
                                </m:e>
                                <m:sup>
                                  <m:r>
                                    <a:rPr lang="en-US" sz="2000" i="1">
                                      <a:latin typeface="Cambria Math" panose="02040503050406030204" pitchFamily="18" charset="0"/>
                                      <a:ea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2</m:t>
                              </m:r>
                            </m:num>
                            <m:den>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𝑟</m:t>
                                  </m:r>
                                </m:e>
                                <m:sup>
                                  <m:r>
                                    <a:rPr lang="en-US" sz="2000" b="0" i="1" smtClean="0">
                                      <a:latin typeface="Cambria Math" panose="02040503050406030204" pitchFamily="18" charset="0"/>
                                      <a:ea typeface="Cambria Math" panose="02040503050406030204" pitchFamily="18" charset="0"/>
                                    </a:rPr>
                                    <m:t>2</m:t>
                                  </m:r>
                                </m:sup>
                              </m:sSup>
                            </m:den>
                          </m:f>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2</m:t>
                                  </m:r>
                                </m:sup>
                              </m:sSup>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𝑧</m:t>
                                  </m:r>
                                </m:sub>
                              </m:sSub>
                            </m:num>
                            <m:den>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𝑧</m:t>
                                  </m:r>
                                </m:e>
                                <m:sup>
                                  <m:r>
                                    <a:rPr lang="en-US" sz="2000" i="1">
                                      <a:latin typeface="Cambria Math" panose="02040503050406030204" pitchFamily="18" charset="0"/>
                                      <a:ea typeface="Cambria Math" panose="02040503050406030204" pitchFamily="18" charset="0"/>
                                    </a:rPr>
                                    <m:t>2</m:t>
                                  </m:r>
                                </m:sup>
                              </m:sSup>
                            </m:den>
                          </m:f>
                        </m:e>
                      </m:d>
                    </m:oMath>
                  </m:oMathPara>
                </a14:m>
                <a:endParaRPr lang="en-US" sz="2000" dirty="0"/>
              </a:p>
              <a:p>
                <a:pPr marL="0" indent="0">
                  <a:buNone/>
                </a:pPr>
                <a:endParaRPr lang="en-US" sz="2000" dirty="0"/>
              </a:p>
              <a:p>
                <a:pPr marL="0" indent="0">
                  <a:buNone/>
                </a:pPr>
                <a:r>
                  <a:rPr lang="en-US" dirty="0"/>
                  <a:t>The angular (</a:t>
                </a:r>
                <a:r>
                  <a:rPr lang="en-US" dirty="0">
                    <a:latin typeface="Symbol" panose="05050102010706020507" pitchFamily="18" charset="2"/>
                  </a:rPr>
                  <a:t>q</a:t>
                </a:r>
                <a:r>
                  <a:rPr lang="en-US" dirty="0"/>
                  <a:t>) direction</a:t>
                </a:r>
                <a:endParaRPr lang="en-US" sz="2400" dirty="0"/>
              </a:p>
              <a:p>
                <a:pPr marL="0" indent="0">
                  <a:buNone/>
                </a:pPr>
                <a14:m>
                  <m:oMathPara xmlns:m="http://schemas.openxmlformats.org/officeDocument/2006/math">
                    <m:oMathParaPr>
                      <m:jc m:val="centerGroup"/>
                    </m:oMathParaPr>
                    <m:oMath xmlns:m="http://schemas.openxmlformats.org/officeDocument/2006/math">
                      <m:r>
                        <a:rPr lang="en-US" sz="1900" i="1" smtClean="0">
                          <a:latin typeface="Cambria Math" panose="02040503050406030204" pitchFamily="18" charset="0"/>
                          <a:ea typeface="Cambria Math" panose="02040503050406030204" pitchFamily="18" charset="0"/>
                        </a:rPr>
                        <m:t>𝜌</m:t>
                      </m:r>
                      <m:d>
                        <m:dPr>
                          <m:ctrlPr>
                            <a:rPr lang="en-US" sz="1900" i="1">
                              <a:latin typeface="Cambria Math" panose="02040503050406030204" pitchFamily="18" charset="0"/>
                              <a:ea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𝑣</m:t>
                              </m:r>
                            </m:e>
                            <m:sub>
                              <m:r>
                                <a:rPr lang="en-US" sz="1900" b="0" i="1" smtClean="0">
                                  <a:latin typeface="Cambria Math" panose="02040503050406030204" pitchFamily="18" charset="0"/>
                                </a:rPr>
                                <m:t>𝑟</m:t>
                              </m:r>
                            </m:sub>
                          </m:sSub>
                          <m:f>
                            <m:fPr>
                              <m:ctrlPr>
                                <a:rPr lang="en-US" sz="1900" i="1">
                                  <a:latin typeface="Cambria Math" panose="02040503050406030204" pitchFamily="18" charset="0"/>
                                </a:rPr>
                              </m:ctrlPr>
                            </m:fPr>
                            <m:num>
                              <m:r>
                                <a:rPr lang="en-US" sz="1900" i="1">
                                  <a:latin typeface="Cambria Math" panose="02040503050406030204" pitchFamily="18" charset="0"/>
                                </a:rPr>
                                <m:t>𝑑</m:t>
                              </m:r>
                              <m:sSub>
                                <m:sSubPr>
                                  <m:ctrlPr>
                                    <a:rPr lang="en-US" sz="1900" i="1">
                                      <a:latin typeface="Cambria Math" panose="02040503050406030204" pitchFamily="18" charset="0"/>
                                    </a:rPr>
                                  </m:ctrlPr>
                                </m:sSubPr>
                                <m:e>
                                  <m:r>
                                    <a:rPr lang="en-US" sz="1900" i="1">
                                      <a:latin typeface="Cambria Math" panose="02040503050406030204" pitchFamily="18" charset="0"/>
                                    </a:rPr>
                                    <m:t>𝑣</m:t>
                                  </m:r>
                                </m:e>
                                <m:sub>
                                  <m:r>
                                    <a:rPr lang="en-US" sz="1900" i="1">
                                      <a:latin typeface="Cambria Math" panose="02040503050406030204" pitchFamily="18" charset="0"/>
                                      <a:ea typeface="Cambria Math" panose="02040503050406030204" pitchFamily="18" charset="0"/>
                                    </a:rPr>
                                    <m:t>𝜃</m:t>
                                  </m:r>
                                </m:sub>
                              </m:sSub>
                            </m:num>
                            <m:den>
                              <m:r>
                                <a:rPr lang="en-US" sz="1900" i="1">
                                  <a:latin typeface="Cambria Math" panose="02040503050406030204" pitchFamily="18" charset="0"/>
                                </a:rPr>
                                <m:t>𝑑</m:t>
                              </m:r>
                              <m:r>
                                <a:rPr lang="en-US" sz="1900" b="0" i="1" smtClean="0">
                                  <a:latin typeface="Cambria Math" panose="02040503050406030204" pitchFamily="18" charset="0"/>
                                </a:rPr>
                                <m:t>𝑟</m:t>
                              </m:r>
                            </m:den>
                          </m:f>
                          <m:r>
                            <a:rPr lang="en-US" sz="1900" i="1">
                              <a:latin typeface="Cambria Math" panose="02040503050406030204" pitchFamily="18" charset="0"/>
                            </a:rPr>
                            <m:t>+</m:t>
                          </m:r>
                          <m:f>
                            <m:fPr>
                              <m:ctrlPr>
                                <a:rPr lang="en-US" sz="1900" i="1" smtClean="0">
                                  <a:latin typeface="Cambria Math" panose="02040503050406030204" pitchFamily="18" charset="0"/>
                                </a:rPr>
                              </m:ctrlPr>
                            </m:fPr>
                            <m:num>
                              <m:sSub>
                                <m:sSubPr>
                                  <m:ctrlPr>
                                    <a:rPr lang="en-US" sz="1900" i="1">
                                      <a:latin typeface="Cambria Math" panose="02040503050406030204" pitchFamily="18" charset="0"/>
                                    </a:rPr>
                                  </m:ctrlPr>
                                </m:sSubPr>
                                <m:e>
                                  <m:r>
                                    <a:rPr lang="en-US" sz="1900" i="1">
                                      <a:latin typeface="Cambria Math" panose="02040503050406030204" pitchFamily="18" charset="0"/>
                                    </a:rPr>
                                    <m:t>𝑣</m:t>
                                  </m:r>
                                </m:e>
                                <m:sub>
                                  <m:r>
                                    <a:rPr lang="en-US" sz="1900" i="1" smtClean="0">
                                      <a:latin typeface="Cambria Math" panose="02040503050406030204" pitchFamily="18" charset="0"/>
                                      <a:ea typeface="Cambria Math" panose="02040503050406030204" pitchFamily="18" charset="0"/>
                                    </a:rPr>
                                    <m:t>𝜃</m:t>
                                  </m:r>
                                </m:sub>
                              </m:sSub>
                            </m:num>
                            <m:den>
                              <m:r>
                                <a:rPr lang="en-US" sz="1900" b="0" i="1" smtClean="0">
                                  <a:latin typeface="Cambria Math" panose="02040503050406030204" pitchFamily="18" charset="0"/>
                                </a:rPr>
                                <m:t>𝑟</m:t>
                              </m:r>
                            </m:den>
                          </m:f>
                          <m:f>
                            <m:fPr>
                              <m:ctrlPr>
                                <a:rPr lang="en-US" sz="1900" i="1">
                                  <a:latin typeface="Cambria Math" panose="02040503050406030204" pitchFamily="18" charset="0"/>
                                </a:rPr>
                              </m:ctrlPr>
                            </m:fPr>
                            <m:num>
                              <m:r>
                                <a:rPr lang="en-US" sz="1900" i="1">
                                  <a:latin typeface="Cambria Math" panose="02040503050406030204" pitchFamily="18" charset="0"/>
                                </a:rPr>
                                <m:t>𝑑</m:t>
                              </m:r>
                              <m:sSub>
                                <m:sSubPr>
                                  <m:ctrlPr>
                                    <a:rPr lang="en-US" sz="1900" i="1">
                                      <a:latin typeface="Cambria Math" panose="02040503050406030204" pitchFamily="18" charset="0"/>
                                    </a:rPr>
                                  </m:ctrlPr>
                                </m:sSubPr>
                                <m:e>
                                  <m:r>
                                    <a:rPr lang="en-US" sz="1900" i="1">
                                      <a:latin typeface="Cambria Math" panose="02040503050406030204" pitchFamily="18" charset="0"/>
                                    </a:rPr>
                                    <m:t>𝑣</m:t>
                                  </m:r>
                                </m:e>
                                <m:sub>
                                  <m:r>
                                    <a:rPr lang="en-US" sz="1900" i="1">
                                      <a:latin typeface="Cambria Math" panose="02040503050406030204" pitchFamily="18" charset="0"/>
                                      <a:ea typeface="Cambria Math" panose="02040503050406030204" pitchFamily="18" charset="0"/>
                                    </a:rPr>
                                    <m:t>𝜃</m:t>
                                  </m:r>
                                </m:sub>
                              </m:sSub>
                            </m:num>
                            <m:den>
                              <m:r>
                                <a:rPr lang="en-US" sz="1900" i="1">
                                  <a:latin typeface="Cambria Math" panose="02040503050406030204" pitchFamily="18" charset="0"/>
                                </a:rPr>
                                <m:t>𝑑</m:t>
                              </m:r>
                              <m:r>
                                <a:rPr lang="en-US" sz="1900" i="1" smtClean="0">
                                  <a:latin typeface="Cambria Math" panose="02040503050406030204" pitchFamily="18" charset="0"/>
                                  <a:ea typeface="Cambria Math" panose="02040503050406030204" pitchFamily="18" charset="0"/>
                                </a:rPr>
                                <m:t>𝜃</m:t>
                              </m:r>
                            </m:den>
                          </m:f>
                          <m:r>
                            <a:rPr lang="en-US" sz="1900" b="0" i="1" smtClean="0">
                              <a:latin typeface="Cambria Math" panose="02040503050406030204" pitchFamily="18" charset="0"/>
                              <a:ea typeface="Cambria Math" panose="02040503050406030204" pitchFamily="18" charset="0"/>
                            </a:rPr>
                            <m:t>+</m:t>
                          </m:r>
                          <m:f>
                            <m:fPr>
                              <m:ctrlPr>
                                <a:rPr lang="en-US" sz="1900" b="0" i="1" smtClean="0">
                                  <a:latin typeface="Cambria Math" panose="02040503050406030204" pitchFamily="18" charset="0"/>
                                  <a:ea typeface="Cambria Math" panose="02040503050406030204" pitchFamily="18" charset="0"/>
                                </a:rPr>
                              </m:ctrlPr>
                            </m:fPr>
                            <m:num>
                              <m:sSub>
                                <m:sSubPr>
                                  <m:ctrlPr>
                                    <a:rPr lang="en-US" sz="1900" i="1">
                                      <a:latin typeface="Cambria Math" panose="02040503050406030204" pitchFamily="18" charset="0"/>
                                    </a:rPr>
                                  </m:ctrlPr>
                                </m:sSubPr>
                                <m:e>
                                  <m:r>
                                    <a:rPr lang="en-US" sz="1900" i="1">
                                      <a:latin typeface="Cambria Math" panose="02040503050406030204" pitchFamily="18" charset="0"/>
                                    </a:rPr>
                                    <m:t>𝑣</m:t>
                                  </m:r>
                                </m:e>
                                <m:sub>
                                  <m:r>
                                    <a:rPr lang="en-US" sz="1900" i="1">
                                      <a:latin typeface="Cambria Math" panose="02040503050406030204" pitchFamily="18" charset="0"/>
                                      <a:ea typeface="Cambria Math" panose="02040503050406030204" pitchFamily="18" charset="0"/>
                                    </a:rPr>
                                    <m:t>𝜃</m:t>
                                  </m:r>
                                </m:sub>
                              </m:sSub>
                              <m:sSub>
                                <m:sSubPr>
                                  <m:ctrlPr>
                                    <a:rPr lang="en-US" sz="1900" b="0" i="1" smtClean="0">
                                      <a:latin typeface="Cambria Math" panose="02040503050406030204" pitchFamily="18" charset="0"/>
                                      <a:ea typeface="Cambria Math" panose="02040503050406030204" pitchFamily="18" charset="0"/>
                                    </a:rPr>
                                  </m:ctrlPr>
                                </m:sSubPr>
                                <m:e>
                                  <m:r>
                                    <a:rPr lang="en-US" sz="1900" b="0" i="1" smtClean="0">
                                      <a:latin typeface="Cambria Math" panose="02040503050406030204" pitchFamily="18" charset="0"/>
                                      <a:ea typeface="Cambria Math" panose="02040503050406030204" pitchFamily="18" charset="0"/>
                                    </a:rPr>
                                    <m:t>𝑣</m:t>
                                  </m:r>
                                </m:e>
                                <m:sub>
                                  <m:r>
                                    <a:rPr lang="en-US" sz="1900" b="0" i="1" smtClean="0">
                                      <a:latin typeface="Cambria Math" panose="02040503050406030204" pitchFamily="18" charset="0"/>
                                      <a:ea typeface="Cambria Math" panose="02040503050406030204" pitchFamily="18" charset="0"/>
                                    </a:rPr>
                                    <m:t>𝑟</m:t>
                                  </m:r>
                                </m:sub>
                              </m:sSub>
                            </m:num>
                            <m:den>
                              <m:r>
                                <a:rPr lang="en-US" sz="1900" b="0" i="1" smtClean="0">
                                  <a:latin typeface="Cambria Math" panose="02040503050406030204" pitchFamily="18" charset="0"/>
                                  <a:ea typeface="Cambria Math" panose="02040503050406030204" pitchFamily="18" charset="0"/>
                                </a:rPr>
                                <m:t>𝑟</m:t>
                              </m:r>
                            </m:den>
                          </m:f>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𝑣</m:t>
                              </m:r>
                            </m:e>
                            <m:sub>
                              <m:r>
                                <a:rPr lang="en-US" sz="1900" i="1">
                                  <a:latin typeface="Cambria Math" panose="02040503050406030204" pitchFamily="18" charset="0"/>
                                </a:rPr>
                                <m:t>𝑧</m:t>
                              </m:r>
                            </m:sub>
                          </m:sSub>
                          <m:f>
                            <m:fPr>
                              <m:ctrlPr>
                                <a:rPr lang="en-US" sz="1900" i="1">
                                  <a:latin typeface="Cambria Math" panose="02040503050406030204" pitchFamily="18" charset="0"/>
                                </a:rPr>
                              </m:ctrlPr>
                            </m:fPr>
                            <m:num>
                              <m:r>
                                <a:rPr lang="en-US" sz="1900" i="1">
                                  <a:latin typeface="Cambria Math" panose="02040503050406030204" pitchFamily="18" charset="0"/>
                                </a:rPr>
                                <m:t>𝑑</m:t>
                              </m:r>
                              <m:sSub>
                                <m:sSubPr>
                                  <m:ctrlPr>
                                    <a:rPr lang="en-US" sz="1900" i="1">
                                      <a:latin typeface="Cambria Math" panose="02040503050406030204" pitchFamily="18" charset="0"/>
                                    </a:rPr>
                                  </m:ctrlPr>
                                </m:sSubPr>
                                <m:e>
                                  <m:r>
                                    <a:rPr lang="en-US" sz="1900" i="1">
                                      <a:latin typeface="Cambria Math" panose="02040503050406030204" pitchFamily="18" charset="0"/>
                                    </a:rPr>
                                    <m:t>𝑣</m:t>
                                  </m:r>
                                </m:e>
                                <m:sub>
                                  <m:r>
                                    <a:rPr lang="en-US" sz="1900" i="1">
                                      <a:latin typeface="Cambria Math" panose="02040503050406030204" pitchFamily="18" charset="0"/>
                                      <a:ea typeface="Cambria Math" panose="02040503050406030204" pitchFamily="18" charset="0"/>
                                    </a:rPr>
                                    <m:t>𝜃</m:t>
                                  </m:r>
                                </m:sub>
                              </m:sSub>
                            </m:num>
                            <m:den>
                              <m:r>
                                <a:rPr lang="en-US" sz="1900" i="1">
                                  <a:latin typeface="Cambria Math" panose="02040503050406030204" pitchFamily="18" charset="0"/>
                                </a:rPr>
                                <m:t>𝑑𝑧</m:t>
                              </m:r>
                            </m:den>
                          </m:f>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𝑑</m:t>
                              </m:r>
                              <m:sSub>
                                <m:sSubPr>
                                  <m:ctrlPr>
                                    <a:rPr lang="en-US" sz="1900" i="1">
                                      <a:latin typeface="Cambria Math" panose="02040503050406030204" pitchFamily="18" charset="0"/>
                                    </a:rPr>
                                  </m:ctrlPr>
                                </m:sSubPr>
                                <m:e>
                                  <m:r>
                                    <a:rPr lang="en-US" sz="1900" i="1">
                                      <a:latin typeface="Cambria Math" panose="02040503050406030204" pitchFamily="18" charset="0"/>
                                    </a:rPr>
                                    <m:t>𝑣</m:t>
                                  </m:r>
                                </m:e>
                                <m:sub>
                                  <m:r>
                                    <a:rPr lang="en-US" sz="1900" i="1">
                                      <a:latin typeface="Cambria Math" panose="02040503050406030204" pitchFamily="18" charset="0"/>
                                      <a:ea typeface="Cambria Math" panose="02040503050406030204" pitchFamily="18" charset="0"/>
                                    </a:rPr>
                                    <m:t>𝜃</m:t>
                                  </m:r>
                                </m:sub>
                              </m:sSub>
                            </m:num>
                            <m:den>
                              <m:r>
                                <a:rPr lang="en-US" sz="1900" i="1">
                                  <a:latin typeface="Cambria Math" panose="02040503050406030204" pitchFamily="18" charset="0"/>
                                </a:rPr>
                                <m:t>𝑑𝑡</m:t>
                              </m:r>
                            </m:den>
                          </m:f>
                        </m:e>
                      </m:d>
                      <m:r>
                        <a:rPr lang="en-US" sz="1900" i="1">
                          <a:latin typeface="Cambria Math" panose="02040503050406030204" pitchFamily="18" charset="0"/>
                        </a:rPr>
                        <m:t>=</m:t>
                      </m:r>
                      <m:r>
                        <a:rPr lang="en-US" sz="1900" i="1">
                          <a:latin typeface="Cambria Math" panose="02040503050406030204" pitchFamily="18" charset="0"/>
                          <a:ea typeface="Cambria Math" panose="02040503050406030204" pitchFamily="18" charset="0"/>
                        </a:rPr>
                        <m:t>𝜌</m:t>
                      </m:r>
                      <m:sSub>
                        <m:sSubPr>
                          <m:ctrlPr>
                            <a:rPr lang="en-US" sz="1900" i="1">
                              <a:latin typeface="Cambria Math" panose="02040503050406030204" pitchFamily="18" charset="0"/>
                              <a:ea typeface="Cambria Math" panose="02040503050406030204" pitchFamily="18" charset="0"/>
                            </a:rPr>
                          </m:ctrlPr>
                        </m:sSubPr>
                        <m:e>
                          <m:r>
                            <a:rPr lang="en-US" sz="1900" i="1">
                              <a:latin typeface="Cambria Math" panose="02040503050406030204" pitchFamily="18" charset="0"/>
                              <a:ea typeface="Cambria Math" panose="02040503050406030204" pitchFamily="18" charset="0"/>
                            </a:rPr>
                            <m:t>𝑔</m:t>
                          </m:r>
                        </m:e>
                        <m:sub>
                          <m:r>
                            <a:rPr lang="en-US" sz="1900" i="1">
                              <a:latin typeface="Cambria Math" panose="02040503050406030204" pitchFamily="18" charset="0"/>
                              <a:ea typeface="Cambria Math" panose="02040503050406030204" pitchFamily="18" charset="0"/>
                            </a:rPr>
                            <m:t>𝜃</m:t>
                          </m:r>
                        </m:sub>
                      </m:sSub>
                      <m:r>
                        <a:rPr lang="en-US" sz="1900" i="1">
                          <a:latin typeface="Cambria Math" panose="02040503050406030204" pitchFamily="18" charset="0"/>
                          <a:ea typeface="Cambria Math" panose="02040503050406030204" pitchFamily="18" charset="0"/>
                        </a:rPr>
                        <m:t>−</m:t>
                      </m:r>
                      <m:f>
                        <m:fPr>
                          <m:ctrlPr>
                            <a:rPr lang="en-US" sz="1900" b="0" i="1" smtClean="0">
                              <a:latin typeface="Cambria Math" panose="02040503050406030204" pitchFamily="18" charset="0"/>
                              <a:ea typeface="Cambria Math" panose="02040503050406030204" pitchFamily="18" charset="0"/>
                            </a:rPr>
                          </m:ctrlPr>
                        </m:fPr>
                        <m:num>
                          <m:r>
                            <a:rPr lang="en-US" sz="1900" b="0" i="1" smtClean="0">
                              <a:latin typeface="Cambria Math" panose="02040503050406030204" pitchFamily="18" charset="0"/>
                              <a:ea typeface="Cambria Math" panose="02040503050406030204" pitchFamily="18" charset="0"/>
                            </a:rPr>
                            <m:t>1</m:t>
                          </m:r>
                        </m:num>
                        <m:den>
                          <m:r>
                            <a:rPr lang="en-US" sz="1900" b="0" i="1" smtClean="0">
                              <a:latin typeface="Cambria Math" panose="02040503050406030204" pitchFamily="18" charset="0"/>
                              <a:ea typeface="Cambria Math" panose="02040503050406030204" pitchFamily="18" charset="0"/>
                            </a:rPr>
                            <m:t>𝑟</m:t>
                          </m:r>
                        </m:den>
                      </m:f>
                      <m:f>
                        <m:fPr>
                          <m:ctrlPr>
                            <a:rPr lang="en-US" sz="1900" i="1">
                              <a:latin typeface="Cambria Math" panose="02040503050406030204" pitchFamily="18" charset="0"/>
                              <a:ea typeface="Cambria Math" panose="02040503050406030204" pitchFamily="18" charset="0"/>
                            </a:rPr>
                          </m:ctrlPr>
                        </m:fPr>
                        <m:num>
                          <m:r>
                            <a:rPr lang="en-US" sz="1900" i="1">
                              <a:latin typeface="Cambria Math" panose="02040503050406030204" pitchFamily="18" charset="0"/>
                              <a:ea typeface="Cambria Math" panose="02040503050406030204" pitchFamily="18" charset="0"/>
                            </a:rPr>
                            <m:t>𝜕</m:t>
                          </m:r>
                          <m:r>
                            <a:rPr lang="en-US" sz="1900" i="1">
                              <a:latin typeface="Cambria Math" panose="02040503050406030204" pitchFamily="18" charset="0"/>
                              <a:ea typeface="Cambria Math" panose="02040503050406030204" pitchFamily="18" charset="0"/>
                            </a:rPr>
                            <m:t>𝑃</m:t>
                          </m:r>
                        </m:num>
                        <m:den>
                          <m:r>
                            <a:rPr lang="en-US" sz="1900" i="1">
                              <a:latin typeface="Cambria Math" panose="02040503050406030204" pitchFamily="18" charset="0"/>
                              <a:ea typeface="Cambria Math" panose="02040503050406030204" pitchFamily="18" charset="0"/>
                            </a:rPr>
                            <m:t>𝜕𝜃</m:t>
                          </m:r>
                        </m:den>
                      </m:f>
                      <m:r>
                        <a:rPr lang="en-US" sz="1900" i="1">
                          <a:latin typeface="Cambria Math" panose="02040503050406030204" pitchFamily="18" charset="0"/>
                          <a:ea typeface="Cambria Math" panose="02040503050406030204" pitchFamily="18" charset="0"/>
                        </a:rPr>
                        <m:t>+</m:t>
                      </m:r>
                      <m:r>
                        <a:rPr lang="en-US" sz="1900" i="1">
                          <a:latin typeface="Cambria Math" panose="02040503050406030204" pitchFamily="18" charset="0"/>
                          <a:ea typeface="Cambria Math" panose="02040503050406030204" pitchFamily="18" charset="0"/>
                        </a:rPr>
                        <m:t>𝜇</m:t>
                      </m:r>
                      <m:d>
                        <m:dPr>
                          <m:begChr m:val="["/>
                          <m:endChr m:val="]"/>
                          <m:ctrlPr>
                            <a:rPr lang="en-US" sz="1900" i="1">
                              <a:latin typeface="Cambria Math" panose="02040503050406030204" pitchFamily="18" charset="0"/>
                              <a:ea typeface="Cambria Math" panose="02040503050406030204" pitchFamily="18" charset="0"/>
                            </a:rPr>
                          </m:ctrlPr>
                        </m:dPr>
                        <m:e>
                          <m:f>
                            <m:fPr>
                              <m:ctrlPr>
                                <a:rPr lang="en-US" sz="1900" i="1" smtClean="0">
                                  <a:latin typeface="Cambria Math" panose="02040503050406030204" pitchFamily="18" charset="0"/>
                                  <a:ea typeface="Cambria Math" panose="02040503050406030204" pitchFamily="18" charset="0"/>
                                </a:rPr>
                              </m:ctrlPr>
                            </m:fPr>
                            <m:num>
                              <m:r>
                                <a:rPr lang="en-US" sz="1900" b="0" i="1" smtClean="0">
                                  <a:latin typeface="Cambria Math" panose="02040503050406030204" pitchFamily="18" charset="0"/>
                                  <a:ea typeface="Cambria Math" panose="02040503050406030204" pitchFamily="18" charset="0"/>
                                </a:rPr>
                                <m:t>1</m:t>
                              </m:r>
                            </m:num>
                            <m:den>
                              <m:r>
                                <a:rPr lang="en-US" sz="1900" b="0" i="1" smtClean="0">
                                  <a:latin typeface="Cambria Math" panose="02040503050406030204" pitchFamily="18" charset="0"/>
                                  <a:ea typeface="Cambria Math" panose="02040503050406030204" pitchFamily="18" charset="0"/>
                                </a:rPr>
                                <m:t>𝑟</m:t>
                              </m:r>
                            </m:den>
                          </m:f>
                          <m:f>
                            <m:fPr>
                              <m:ctrlPr>
                                <a:rPr lang="en-US" sz="1900" i="1" smtClean="0">
                                  <a:latin typeface="Cambria Math" panose="02040503050406030204" pitchFamily="18" charset="0"/>
                                  <a:ea typeface="Cambria Math" panose="02040503050406030204" pitchFamily="18" charset="0"/>
                                </a:rPr>
                              </m:ctrlPr>
                            </m:fPr>
                            <m:num>
                              <m:r>
                                <a:rPr lang="en-US" sz="1900" i="1" smtClean="0">
                                  <a:latin typeface="Cambria Math" panose="02040503050406030204" pitchFamily="18" charset="0"/>
                                  <a:ea typeface="Cambria Math" panose="02040503050406030204" pitchFamily="18" charset="0"/>
                                </a:rPr>
                                <m:t>𝜕</m:t>
                              </m:r>
                            </m:num>
                            <m:den>
                              <m:r>
                                <a:rPr lang="en-US" sz="1900" i="1" smtClean="0">
                                  <a:latin typeface="Cambria Math" panose="02040503050406030204" pitchFamily="18" charset="0"/>
                                  <a:ea typeface="Cambria Math" panose="02040503050406030204" pitchFamily="18" charset="0"/>
                                </a:rPr>
                                <m:t>𝜕</m:t>
                              </m:r>
                              <m:r>
                                <a:rPr lang="en-US" sz="1900" b="0" i="1" smtClean="0">
                                  <a:latin typeface="Cambria Math" panose="02040503050406030204" pitchFamily="18" charset="0"/>
                                  <a:ea typeface="Cambria Math" panose="02040503050406030204" pitchFamily="18" charset="0"/>
                                </a:rPr>
                                <m:t>𝑟</m:t>
                              </m:r>
                            </m:den>
                          </m:f>
                          <m:d>
                            <m:dPr>
                              <m:ctrlPr>
                                <a:rPr lang="en-US" sz="1900" i="1" smtClean="0">
                                  <a:latin typeface="Cambria Math" panose="02040503050406030204" pitchFamily="18" charset="0"/>
                                  <a:ea typeface="Cambria Math" panose="02040503050406030204" pitchFamily="18" charset="0"/>
                                </a:rPr>
                              </m:ctrlPr>
                            </m:dPr>
                            <m:e>
                              <m:r>
                                <a:rPr lang="en-US" sz="1900" b="0" i="1" smtClean="0">
                                  <a:latin typeface="Cambria Math" panose="02040503050406030204" pitchFamily="18" charset="0"/>
                                  <a:ea typeface="Cambria Math" panose="02040503050406030204" pitchFamily="18" charset="0"/>
                                </a:rPr>
                                <m:t>𝑟</m:t>
                              </m:r>
                              <m:f>
                                <m:fPr>
                                  <m:ctrlPr>
                                    <a:rPr lang="en-US" sz="1900" b="0" i="1" smtClean="0">
                                      <a:latin typeface="Cambria Math" panose="02040503050406030204" pitchFamily="18" charset="0"/>
                                      <a:ea typeface="Cambria Math" panose="02040503050406030204" pitchFamily="18" charset="0"/>
                                    </a:rPr>
                                  </m:ctrlPr>
                                </m:fPr>
                                <m:num>
                                  <m:r>
                                    <a:rPr lang="en-US" sz="1900" b="0" i="1" smtClean="0">
                                      <a:latin typeface="Cambria Math" panose="02040503050406030204" pitchFamily="18" charset="0"/>
                                      <a:ea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𝑣</m:t>
                                      </m:r>
                                    </m:e>
                                    <m:sub>
                                      <m:r>
                                        <a:rPr lang="en-US" sz="1900" i="1">
                                          <a:latin typeface="Cambria Math" panose="02040503050406030204" pitchFamily="18" charset="0"/>
                                          <a:ea typeface="Cambria Math" panose="02040503050406030204" pitchFamily="18" charset="0"/>
                                        </a:rPr>
                                        <m:t>𝜃</m:t>
                                      </m:r>
                                    </m:sub>
                                  </m:sSub>
                                </m:num>
                                <m:den>
                                  <m:r>
                                    <a:rPr lang="en-US" sz="1900" b="0" i="1" smtClean="0">
                                      <a:latin typeface="Cambria Math" panose="02040503050406030204" pitchFamily="18" charset="0"/>
                                      <a:ea typeface="Cambria Math" panose="02040503050406030204" pitchFamily="18" charset="0"/>
                                    </a:rPr>
                                    <m:t>𝜕</m:t>
                                  </m:r>
                                  <m:r>
                                    <a:rPr lang="en-US" sz="1900" b="0" i="1" smtClean="0">
                                      <a:latin typeface="Cambria Math" panose="02040503050406030204" pitchFamily="18" charset="0"/>
                                      <a:ea typeface="Cambria Math" panose="02040503050406030204" pitchFamily="18" charset="0"/>
                                    </a:rPr>
                                    <m:t>𝑟</m:t>
                                  </m:r>
                                </m:den>
                              </m:f>
                            </m:e>
                          </m:d>
                          <m:r>
                            <a:rPr lang="en-US" sz="1900" b="0" i="1" smtClean="0">
                              <a:latin typeface="Cambria Math" panose="02040503050406030204" pitchFamily="18" charset="0"/>
                              <a:ea typeface="Cambria Math" panose="02040503050406030204" pitchFamily="18" charset="0"/>
                            </a:rPr>
                            <m:t>−</m:t>
                          </m:r>
                          <m:f>
                            <m:fPr>
                              <m:ctrlPr>
                                <a:rPr lang="en-US" sz="1900" b="0" i="1" smtClean="0">
                                  <a:latin typeface="Cambria Math" panose="02040503050406030204" pitchFamily="18" charset="0"/>
                                  <a:ea typeface="Cambria Math" panose="02040503050406030204" pitchFamily="18" charset="0"/>
                                </a:rPr>
                              </m:ctrlPr>
                            </m:fPr>
                            <m:num>
                              <m:sSub>
                                <m:sSubPr>
                                  <m:ctrlPr>
                                    <a:rPr lang="en-US" sz="1900" i="1">
                                      <a:latin typeface="Cambria Math" panose="02040503050406030204" pitchFamily="18" charset="0"/>
                                    </a:rPr>
                                  </m:ctrlPr>
                                </m:sSubPr>
                                <m:e>
                                  <m:r>
                                    <a:rPr lang="en-US" sz="1900" i="1">
                                      <a:latin typeface="Cambria Math" panose="02040503050406030204" pitchFamily="18" charset="0"/>
                                    </a:rPr>
                                    <m:t>𝑣</m:t>
                                  </m:r>
                                </m:e>
                                <m:sub>
                                  <m:r>
                                    <a:rPr lang="en-US" sz="1900" i="1">
                                      <a:latin typeface="Cambria Math" panose="02040503050406030204" pitchFamily="18" charset="0"/>
                                      <a:ea typeface="Cambria Math" panose="02040503050406030204" pitchFamily="18" charset="0"/>
                                    </a:rPr>
                                    <m:t>𝜃</m:t>
                                  </m:r>
                                </m:sub>
                              </m:sSub>
                            </m:num>
                            <m:den>
                              <m:sSup>
                                <m:sSupPr>
                                  <m:ctrlPr>
                                    <a:rPr lang="en-US" sz="1900" b="0" i="1" smtClean="0">
                                      <a:latin typeface="Cambria Math" panose="02040503050406030204" pitchFamily="18" charset="0"/>
                                      <a:ea typeface="Cambria Math" panose="02040503050406030204" pitchFamily="18" charset="0"/>
                                    </a:rPr>
                                  </m:ctrlPr>
                                </m:sSupPr>
                                <m:e>
                                  <m:r>
                                    <a:rPr lang="en-US" sz="1900" b="0" i="1" smtClean="0">
                                      <a:latin typeface="Cambria Math" panose="02040503050406030204" pitchFamily="18" charset="0"/>
                                      <a:ea typeface="Cambria Math" panose="02040503050406030204" pitchFamily="18" charset="0"/>
                                    </a:rPr>
                                    <m:t>𝑟</m:t>
                                  </m:r>
                                </m:e>
                                <m:sup>
                                  <m:r>
                                    <a:rPr lang="en-US" sz="1900" b="0" i="1" smtClean="0">
                                      <a:latin typeface="Cambria Math" panose="02040503050406030204" pitchFamily="18" charset="0"/>
                                      <a:ea typeface="Cambria Math" panose="02040503050406030204" pitchFamily="18" charset="0"/>
                                    </a:rPr>
                                    <m:t>2</m:t>
                                  </m:r>
                                </m:sup>
                              </m:sSup>
                            </m:den>
                          </m:f>
                          <m:r>
                            <a:rPr lang="en-US" sz="1900" i="1">
                              <a:latin typeface="Cambria Math" panose="02040503050406030204" pitchFamily="18" charset="0"/>
                              <a:ea typeface="Cambria Math" panose="02040503050406030204" pitchFamily="18" charset="0"/>
                            </a:rPr>
                            <m:t>+</m:t>
                          </m:r>
                          <m:f>
                            <m:fPr>
                              <m:ctrlPr>
                                <a:rPr lang="en-US" sz="1900" i="1" smtClean="0">
                                  <a:latin typeface="Cambria Math" panose="02040503050406030204" pitchFamily="18" charset="0"/>
                                  <a:ea typeface="Cambria Math" panose="02040503050406030204" pitchFamily="18" charset="0"/>
                                </a:rPr>
                              </m:ctrlPr>
                            </m:fPr>
                            <m:num>
                              <m:r>
                                <a:rPr lang="en-US" sz="1900" b="0" i="1" smtClean="0">
                                  <a:latin typeface="Cambria Math" panose="02040503050406030204" pitchFamily="18" charset="0"/>
                                  <a:ea typeface="Cambria Math" panose="02040503050406030204" pitchFamily="18" charset="0"/>
                                </a:rPr>
                                <m:t>1</m:t>
                              </m:r>
                            </m:num>
                            <m:den>
                              <m:sSup>
                                <m:sSupPr>
                                  <m:ctrlPr>
                                    <a:rPr lang="en-US" sz="1900" i="1" smtClean="0">
                                      <a:latin typeface="Cambria Math" panose="02040503050406030204" pitchFamily="18" charset="0"/>
                                      <a:ea typeface="Cambria Math" panose="02040503050406030204" pitchFamily="18" charset="0"/>
                                    </a:rPr>
                                  </m:ctrlPr>
                                </m:sSupPr>
                                <m:e>
                                  <m:r>
                                    <a:rPr lang="en-US" sz="1900" b="0" i="1" smtClean="0">
                                      <a:latin typeface="Cambria Math" panose="02040503050406030204" pitchFamily="18" charset="0"/>
                                      <a:ea typeface="Cambria Math" panose="02040503050406030204" pitchFamily="18" charset="0"/>
                                    </a:rPr>
                                    <m:t>𝑟</m:t>
                                  </m:r>
                                </m:e>
                                <m:sup>
                                  <m:r>
                                    <a:rPr lang="en-US" sz="1900" b="0" i="1" smtClean="0">
                                      <a:latin typeface="Cambria Math" panose="02040503050406030204" pitchFamily="18" charset="0"/>
                                      <a:ea typeface="Cambria Math" panose="02040503050406030204" pitchFamily="18" charset="0"/>
                                    </a:rPr>
                                    <m:t>2</m:t>
                                  </m:r>
                                </m:sup>
                              </m:sSup>
                            </m:den>
                          </m:f>
                          <m:f>
                            <m:fPr>
                              <m:ctrlPr>
                                <a:rPr lang="en-US" sz="1900" i="1">
                                  <a:latin typeface="Cambria Math" panose="02040503050406030204" pitchFamily="18" charset="0"/>
                                  <a:ea typeface="Cambria Math" panose="02040503050406030204" pitchFamily="18" charset="0"/>
                                </a:rPr>
                              </m:ctrlPr>
                            </m:fPr>
                            <m:num>
                              <m:sSup>
                                <m:sSupPr>
                                  <m:ctrlPr>
                                    <a:rPr lang="en-US" sz="1900" i="1">
                                      <a:latin typeface="Cambria Math" panose="02040503050406030204" pitchFamily="18" charset="0"/>
                                      <a:ea typeface="Cambria Math" panose="02040503050406030204" pitchFamily="18" charset="0"/>
                                    </a:rPr>
                                  </m:ctrlPr>
                                </m:sSupPr>
                                <m:e>
                                  <m:r>
                                    <a:rPr lang="en-US" sz="1900" i="1">
                                      <a:latin typeface="Cambria Math" panose="02040503050406030204" pitchFamily="18" charset="0"/>
                                      <a:ea typeface="Cambria Math" panose="02040503050406030204" pitchFamily="18" charset="0"/>
                                    </a:rPr>
                                    <m:t>𝜕</m:t>
                                  </m:r>
                                </m:e>
                                <m:sup>
                                  <m:r>
                                    <a:rPr lang="en-US" sz="1900" i="1">
                                      <a:latin typeface="Cambria Math" panose="02040503050406030204" pitchFamily="18" charset="0"/>
                                      <a:ea typeface="Cambria Math" panose="02040503050406030204" pitchFamily="18" charset="0"/>
                                    </a:rPr>
                                    <m:t>2</m:t>
                                  </m:r>
                                </m:sup>
                              </m:sSup>
                              <m:sSub>
                                <m:sSubPr>
                                  <m:ctrlPr>
                                    <a:rPr lang="en-US" sz="1900" i="1">
                                      <a:latin typeface="Cambria Math" panose="02040503050406030204" pitchFamily="18" charset="0"/>
                                    </a:rPr>
                                  </m:ctrlPr>
                                </m:sSubPr>
                                <m:e>
                                  <m:r>
                                    <a:rPr lang="en-US" sz="1900" i="1">
                                      <a:latin typeface="Cambria Math" panose="02040503050406030204" pitchFamily="18" charset="0"/>
                                    </a:rPr>
                                    <m:t>𝑣</m:t>
                                  </m:r>
                                </m:e>
                                <m:sub>
                                  <m:r>
                                    <a:rPr lang="en-US" sz="1900" i="1">
                                      <a:latin typeface="Cambria Math" panose="02040503050406030204" pitchFamily="18" charset="0"/>
                                      <a:ea typeface="Cambria Math" panose="02040503050406030204" pitchFamily="18" charset="0"/>
                                    </a:rPr>
                                    <m:t>𝜃</m:t>
                                  </m:r>
                                </m:sub>
                              </m:sSub>
                            </m:num>
                            <m:den>
                              <m:r>
                                <a:rPr lang="en-US" sz="1900" i="1">
                                  <a:latin typeface="Cambria Math" panose="02040503050406030204" pitchFamily="18" charset="0"/>
                                  <a:ea typeface="Cambria Math" panose="02040503050406030204" pitchFamily="18" charset="0"/>
                                </a:rPr>
                                <m:t>𝜕</m:t>
                              </m:r>
                              <m:sSup>
                                <m:sSupPr>
                                  <m:ctrlPr>
                                    <a:rPr lang="en-US" sz="1900" i="1">
                                      <a:latin typeface="Cambria Math" panose="02040503050406030204" pitchFamily="18" charset="0"/>
                                      <a:ea typeface="Cambria Math" panose="02040503050406030204" pitchFamily="18" charset="0"/>
                                    </a:rPr>
                                  </m:ctrlPr>
                                </m:sSupPr>
                                <m:e>
                                  <m:r>
                                    <a:rPr lang="en-US" sz="1900" i="1" smtClean="0">
                                      <a:latin typeface="Cambria Math" panose="02040503050406030204" pitchFamily="18" charset="0"/>
                                      <a:ea typeface="Cambria Math" panose="02040503050406030204" pitchFamily="18" charset="0"/>
                                    </a:rPr>
                                    <m:t>𝜃</m:t>
                                  </m:r>
                                </m:e>
                                <m:sup>
                                  <m:r>
                                    <a:rPr lang="en-US" sz="1900" i="1">
                                      <a:latin typeface="Cambria Math" panose="02040503050406030204" pitchFamily="18" charset="0"/>
                                      <a:ea typeface="Cambria Math" panose="02040503050406030204" pitchFamily="18" charset="0"/>
                                    </a:rPr>
                                    <m:t>2</m:t>
                                  </m:r>
                                </m:sup>
                              </m:sSup>
                            </m:den>
                          </m:f>
                          <m:r>
                            <a:rPr lang="en-US" sz="1900" b="0" i="1" smtClean="0">
                              <a:latin typeface="Cambria Math" panose="02040503050406030204" pitchFamily="18" charset="0"/>
                              <a:ea typeface="Cambria Math" panose="02040503050406030204" pitchFamily="18" charset="0"/>
                            </a:rPr>
                            <m:t>+</m:t>
                          </m:r>
                          <m:f>
                            <m:fPr>
                              <m:ctrlPr>
                                <a:rPr lang="en-US" sz="1900" b="0" i="1" smtClean="0">
                                  <a:latin typeface="Cambria Math" panose="02040503050406030204" pitchFamily="18" charset="0"/>
                                  <a:ea typeface="Cambria Math" panose="02040503050406030204" pitchFamily="18" charset="0"/>
                                </a:rPr>
                              </m:ctrlPr>
                            </m:fPr>
                            <m:num>
                              <m:r>
                                <a:rPr lang="en-US" sz="1900" b="0" i="1" smtClean="0">
                                  <a:latin typeface="Cambria Math" panose="02040503050406030204" pitchFamily="18" charset="0"/>
                                  <a:ea typeface="Cambria Math" panose="02040503050406030204" pitchFamily="18" charset="0"/>
                                </a:rPr>
                                <m:t>2</m:t>
                              </m:r>
                            </m:num>
                            <m:den>
                              <m:sSup>
                                <m:sSupPr>
                                  <m:ctrlPr>
                                    <a:rPr lang="en-US" sz="1900" b="0" i="1" smtClean="0">
                                      <a:latin typeface="Cambria Math" panose="02040503050406030204" pitchFamily="18" charset="0"/>
                                      <a:ea typeface="Cambria Math" panose="02040503050406030204" pitchFamily="18" charset="0"/>
                                    </a:rPr>
                                  </m:ctrlPr>
                                </m:sSupPr>
                                <m:e>
                                  <m:r>
                                    <a:rPr lang="en-US" sz="1900" b="0" i="1" smtClean="0">
                                      <a:latin typeface="Cambria Math" panose="02040503050406030204" pitchFamily="18" charset="0"/>
                                      <a:ea typeface="Cambria Math" panose="02040503050406030204" pitchFamily="18" charset="0"/>
                                    </a:rPr>
                                    <m:t>𝑟</m:t>
                                  </m:r>
                                </m:e>
                                <m:sup>
                                  <m:r>
                                    <a:rPr lang="en-US" sz="1900" b="0" i="1" smtClean="0">
                                      <a:latin typeface="Cambria Math" panose="02040503050406030204" pitchFamily="18" charset="0"/>
                                      <a:ea typeface="Cambria Math" panose="02040503050406030204" pitchFamily="18" charset="0"/>
                                    </a:rPr>
                                    <m:t>2</m:t>
                                  </m:r>
                                </m:sup>
                              </m:sSup>
                            </m:den>
                          </m:f>
                          <m:f>
                            <m:fPr>
                              <m:ctrlPr>
                                <a:rPr lang="en-US" sz="1900" i="1">
                                  <a:latin typeface="Cambria Math" panose="02040503050406030204" pitchFamily="18" charset="0"/>
                                </a:rPr>
                              </m:ctrlPr>
                            </m:fPr>
                            <m:num>
                              <m:r>
                                <a:rPr lang="en-US" sz="1900" i="1">
                                  <a:latin typeface="Cambria Math" panose="02040503050406030204" pitchFamily="18" charset="0"/>
                                </a:rPr>
                                <m:t>𝑑</m:t>
                              </m:r>
                              <m:sSub>
                                <m:sSubPr>
                                  <m:ctrlPr>
                                    <a:rPr lang="en-US" sz="1900" i="1">
                                      <a:latin typeface="Cambria Math" panose="02040503050406030204" pitchFamily="18" charset="0"/>
                                    </a:rPr>
                                  </m:ctrlPr>
                                </m:sSubPr>
                                <m:e>
                                  <m:r>
                                    <a:rPr lang="en-US" sz="1900" i="1">
                                      <a:latin typeface="Cambria Math" panose="02040503050406030204" pitchFamily="18" charset="0"/>
                                    </a:rPr>
                                    <m:t>𝑣</m:t>
                                  </m:r>
                                </m:e>
                                <m:sub>
                                  <m:r>
                                    <a:rPr lang="en-US" sz="1900" i="1">
                                      <a:latin typeface="Cambria Math" panose="02040503050406030204" pitchFamily="18" charset="0"/>
                                    </a:rPr>
                                    <m:t>𝑟</m:t>
                                  </m:r>
                                </m:sub>
                              </m:sSub>
                            </m:num>
                            <m:den>
                              <m:r>
                                <a:rPr lang="en-US" sz="1900" i="1">
                                  <a:latin typeface="Cambria Math" panose="02040503050406030204" pitchFamily="18" charset="0"/>
                                </a:rPr>
                                <m:t>𝑑</m:t>
                              </m:r>
                              <m:r>
                                <a:rPr lang="en-US" sz="1900" i="1">
                                  <a:latin typeface="Cambria Math" panose="02040503050406030204" pitchFamily="18" charset="0"/>
                                  <a:ea typeface="Cambria Math" panose="02040503050406030204" pitchFamily="18" charset="0"/>
                                </a:rPr>
                                <m:t>𝜃</m:t>
                              </m:r>
                            </m:den>
                          </m:f>
                          <m:r>
                            <a:rPr lang="en-US" sz="1900" i="1">
                              <a:latin typeface="Cambria Math" panose="02040503050406030204" pitchFamily="18" charset="0"/>
                              <a:ea typeface="Cambria Math" panose="02040503050406030204" pitchFamily="18" charset="0"/>
                            </a:rPr>
                            <m:t>+</m:t>
                          </m:r>
                          <m:f>
                            <m:fPr>
                              <m:ctrlPr>
                                <a:rPr lang="en-US" sz="1900" i="1">
                                  <a:latin typeface="Cambria Math" panose="02040503050406030204" pitchFamily="18" charset="0"/>
                                  <a:ea typeface="Cambria Math" panose="02040503050406030204" pitchFamily="18" charset="0"/>
                                </a:rPr>
                              </m:ctrlPr>
                            </m:fPr>
                            <m:num>
                              <m:sSup>
                                <m:sSupPr>
                                  <m:ctrlPr>
                                    <a:rPr lang="en-US" sz="1900" i="1">
                                      <a:latin typeface="Cambria Math" panose="02040503050406030204" pitchFamily="18" charset="0"/>
                                      <a:ea typeface="Cambria Math" panose="02040503050406030204" pitchFamily="18" charset="0"/>
                                    </a:rPr>
                                  </m:ctrlPr>
                                </m:sSupPr>
                                <m:e>
                                  <m:r>
                                    <a:rPr lang="en-US" sz="1900" i="1">
                                      <a:latin typeface="Cambria Math" panose="02040503050406030204" pitchFamily="18" charset="0"/>
                                      <a:ea typeface="Cambria Math" panose="02040503050406030204" pitchFamily="18" charset="0"/>
                                    </a:rPr>
                                    <m:t>𝜕</m:t>
                                  </m:r>
                                </m:e>
                                <m:sup>
                                  <m:r>
                                    <a:rPr lang="en-US" sz="1900" i="1">
                                      <a:latin typeface="Cambria Math" panose="02040503050406030204" pitchFamily="18" charset="0"/>
                                      <a:ea typeface="Cambria Math" panose="02040503050406030204" pitchFamily="18" charset="0"/>
                                    </a:rPr>
                                    <m:t>2</m:t>
                                  </m:r>
                                </m:sup>
                              </m:sSup>
                              <m:sSub>
                                <m:sSubPr>
                                  <m:ctrlPr>
                                    <a:rPr lang="en-US" sz="1900" i="1">
                                      <a:latin typeface="Cambria Math" panose="02040503050406030204" pitchFamily="18" charset="0"/>
                                    </a:rPr>
                                  </m:ctrlPr>
                                </m:sSubPr>
                                <m:e>
                                  <m:r>
                                    <a:rPr lang="en-US" sz="1900" i="1">
                                      <a:latin typeface="Cambria Math" panose="02040503050406030204" pitchFamily="18" charset="0"/>
                                    </a:rPr>
                                    <m:t>𝑣</m:t>
                                  </m:r>
                                </m:e>
                                <m:sub>
                                  <m:r>
                                    <a:rPr lang="en-US" sz="1900" i="1">
                                      <a:latin typeface="Cambria Math" panose="02040503050406030204" pitchFamily="18" charset="0"/>
                                      <a:ea typeface="Cambria Math" panose="02040503050406030204" pitchFamily="18" charset="0"/>
                                    </a:rPr>
                                    <m:t>𝜃</m:t>
                                  </m:r>
                                </m:sub>
                              </m:sSub>
                            </m:num>
                            <m:den>
                              <m:r>
                                <a:rPr lang="en-US" sz="1900" i="1">
                                  <a:latin typeface="Cambria Math" panose="02040503050406030204" pitchFamily="18" charset="0"/>
                                  <a:ea typeface="Cambria Math" panose="02040503050406030204" pitchFamily="18" charset="0"/>
                                </a:rPr>
                                <m:t>𝜕</m:t>
                              </m:r>
                              <m:sSup>
                                <m:sSupPr>
                                  <m:ctrlPr>
                                    <a:rPr lang="en-US" sz="1900" i="1">
                                      <a:latin typeface="Cambria Math" panose="02040503050406030204" pitchFamily="18" charset="0"/>
                                      <a:ea typeface="Cambria Math" panose="02040503050406030204" pitchFamily="18" charset="0"/>
                                    </a:rPr>
                                  </m:ctrlPr>
                                </m:sSupPr>
                                <m:e>
                                  <m:r>
                                    <a:rPr lang="en-US" sz="1900" i="1">
                                      <a:latin typeface="Cambria Math" panose="02040503050406030204" pitchFamily="18" charset="0"/>
                                      <a:ea typeface="Cambria Math" panose="02040503050406030204" pitchFamily="18" charset="0"/>
                                    </a:rPr>
                                    <m:t>𝑧</m:t>
                                  </m:r>
                                </m:e>
                                <m:sup>
                                  <m:r>
                                    <a:rPr lang="en-US" sz="1900" i="1">
                                      <a:latin typeface="Cambria Math" panose="02040503050406030204" pitchFamily="18" charset="0"/>
                                      <a:ea typeface="Cambria Math" panose="02040503050406030204" pitchFamily="18" charset="0"/>
                                    </a:rPr>
                                    <m:t>2</m:t>
                                  </m:r>
                                </m:sup>
                              </m:sSup>
                            </m:den>
                          </m:f>
                        </m:e>
                      </m:d>
                    </m:oMath>
                  </m:oMathPara>
                </a14:m>
                <a:endParaRPr lang="en-US" sz="19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327171" y="977773"/>
                <a:ext cx="11752976" cy="5532083"/>
              </a:xfrm>
              <a:blipFill>
                <a:blip r:embed="rId2"/>
                <a:stretch>
                  <a:fillRect l="-1089"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10</a:t>
            </a:fld>
            <a:endParaRPr lang="en-US"/>
          </a:p>
        </p:txBody>
      </p:sp>
    </p:spTree>
    <p:extLst>
      <p:ext uri="{BB962C8B-B14F-4D97-AF65-F5344CB8AC3E}">
        <p14:creationId xmlns:p14="http://schemas.microsoft.com/office/powerpoint/2010/main" val="4261822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0932"/>
            <a:ext cx="10515600" cy="1325563"/>
          </a:xfrm>
        </p:spPr>
        <p:txBody>
          <a:bodyPr/>
          <a:lstStyle/>
          <a:p>
            <a:r>
              <a:rPr lang="en-US" dirty="0"/>
              <a:t>Navier-Stokes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61257" y="914400"/>
                <a:ext cx="11771086" cy="5262563"/>
              </a:xfrm>
            </p:spPr>
            <p:txBody>
              <a:bodyPr/>
              <a:lstStyle/>
              <a:p>
                <a:pPr marL="0" indent="0">
                  <a:buNone/>
                </a:pPr>
                <a:r>
                  <a:rPr lang="en-US" sz="2000" dirty="0"/>
                  <a:t>Determine an expression for the velocity profile for a flow in a circular pipe of radius R that is only pressure driven.</a:t>
                </a:r>
              </a:p>
              <a:p>
                <a:pPr marL="0" indent="0">
                  <a:buNone/>
                </a:pPr>
                <a:r>
                  <a:rPr lang="en-US" sz="2000" dirty="0"/>
                  <a:t>We can use the cylindrical coordinate system. </a:t>
                </a:r>
              </a:p>
              <a:p>
                <a:pPr marL="0" indent="0">
                  <a:buNone/>
                </a:pPr>
                <a:r>
                  <a:rPr lang="en-US" sz="2000" dirty="0"/>
                  <a:t>Assuming that we are just looking at flow down the length of the pipe (i.e., in the axial direction):</a:t>
                </a:r>
              </a:p>
              <a:p>
                <a:pPr marL="0" indent="0">
                  <a:buNone/>
                </a:pP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𝜌</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𝑟</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𝑧</m:t>
                                </m:r>
                              </m:sub>
                            </m:sSub>
                          </m:num>
                          <m:den>
                            <m:r>
                              <a:rPr lang="en-US" i="1">
                                <a:latin typeface="Cambria Math" panose="02040503050406030204" pitchFamily="18" charset="0"/>
                              </a:rPr>
                              <m:t>𝑑</m:t>
                            </m:r>
                            <m:r>
                              <a:rPr lang="en-US" b="0" i="1" smtClean="0">
                                <a:latin typeface="Cambria Math" panose="02040503050406030204" pitchFamily="18" charset="0"/>
                              </a:rPr>
                              <m:t>𝑟</m:t>
                            </m:r>
                          </m:den>
                        </m:f>
                        <m:r>
                          <a:rPr lang="en-US" i="1">
                            <a:latin typeface="Cambria Math" panose="02040503050406030204" pitchFamily="18" charset="0"/>
                          </a:rPr>
                          <m:t>+</m:t>
                        </m:r>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smtClean="0">
                                    <a:latin typeface="Cambria Math" panose="02040503050406030204" pitchFamily="18" charset="0"/>
                                    <a:ea typeface="Cambria Math" panose="02040503050406030204" pitchFamily="18" charset="0"/>
                                  </a:rPr>
                                  <m:t>𝜃</m:t>
                                </m:r>
                              </m:sub>
                            </m:sSub>
                          </m:num>
                          <m:den>
                            <m:r>
                              <a:rPr lang="en-US" b="0" i="1" smtClean="0">
                                <a:latin typeface="Cambria Math" panose="02040503050406030204" pitchFamily="18" charset="0"/>
                              </a:rPr>
                              <m:t>𝑟</m:t>
                            </m:r>
                          </m:den>
                        </m:f>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𝑧</m:t>
                                </m:r>
                              </m:sub>
                            </m:sSub>
                          </m:num>
                          <m:den>
                            <m:r>
                              <a:rPr lang="en-US" i="1">
                                <a:latin typeface="Cambria Math" panose="02040503050406030204" pitchFamily="18" charset="0"/>
                              </a:rPr>
                              <m:t>𝑑</m:t>
                            </m:r>
                            <m:r>
                              <a:rPr lang="en-US" i="1" smtClean="0">
                                <a:latin typeface="Cambria Math" panose="02040503050406030204" pitchFamily="18" charset="0"/>
                                <a:ea typeface="Cambria Math" panose="02040503050406030204" pitchFamily="18" charset="0"/>
                              </a:rPr>
                              <m:t>𝜃</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𝑧</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𝑧</m:t>
                                </m:r>
                              </m:sub>
                            </m:sSub>
                          </m:num>
                          <m:den>
                            <m:r>
                              <a:rPr lang="en-US" i="1">
                                <a:latin typeface="Cambria Math" panose="02040503050406030204" pitchFamily="18" charset="0"/>
                              </a:rPr>
                              <m:t>𝑑𝑧</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𝑧</m:t>
                                </m:r>
                              </m:sub>
                            </m:sSub>
                          </m:num>
                          <m:den>
                            <m:r>
                              <a:rPr lang="en-US" i="1">
                                <a:latin typeface="Cambria Math" panose="02040503050406030204" pitchFamily="18" charset="0"/>
                              </a:rPr>
                              <m:t>𝑑𝑡</m:t>
                            </m:r>
                          </m:den>
                        </m:f>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𝜌</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𝑔</m:t>
                        </m:r>
                      </m:e>
                      <m:sub>
                        <m:r>
                          <a:rPr lang="en-US" i="1">
                            <a:latin typeface="Cambria Math" panose="02040503050406030204" pitchFamily="18" charset="0"/>
                            <a:ea typeface="Cambria Math" panose="02040503050406030204" pitchFamily="18" charset="0"/>
                          </a:rPr>
                          <m:t>𝑧</m:t>
                        </m:r>
                      </m:sub>
                    </m:sSub>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𝜇</m:t>
                    </m:r>
                    <m:d>
                      <m:dPr>
                        <m:begChr m:val="["/>
                        <m:endChr m:val="]"/>
                        <m:ctrlPr>
                          <a:rPr lang="en-US" i="1">
                            <a:latin typeface="Cambria Math" panose="02040503050406030204" pitchFamily="18" charset="0"/>
                            <a:ea typeface="Cambria Math" panose="02040503050406030204" pitchFamily="18" charset="0"/>
                          </a:rPr>
                        </m:ctrlPr>
                      </m:dPr>
                      <m:e>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𝑟</m:t>
                            </m:r>
                          </m:den>
                        </m:f>
                        <m:f>
                          <m:fPr>
                            <m:ctrlPr>
                              <a:rPr lang="en-US"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den>
                        </m:f>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𝑟</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𝑧</m:t>
                                    </m:r>
                                  </m:sub>
                                </m:sSub>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den>
                            </m:f>
                          </m:e>
                        </m:d>
                        <m:r>
                          <a:rPr lang="en-US" i="1">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den>
                        </m:f>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𝑧</m:t>
                                </m:r>
                              </m:sub>
                            </m:sSub>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𝜃</m:t>
                                </m:r>
                              </m:e>
                              <m:sup>
                                <m:r>
                                  <a:rPr lang="en-US" i="1">
                                    <a:latin typeface="Cambria Math" panose="02040503050406030204" pitchFamily="18" charset="0"/>
                                    <a:ea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𝑧</m:t>
                                </m:r>
                              </m:sub>
                            </m:sSub>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𝑧</m:t>
                                </m:r>
                              </m:e>
                              <m:sup>
                                <m:r>
                                  <a:rPr lang="en-US" i="1">
                                    <a:latin typeface="Cambria Math" panose="02040503050406030204" pitchFamily="18" charset="0"/>
                                    <a:ea typeface="Cambria Math" panose="02040503050406030204" pitchFamily="18" charset="0"/>
                                  </a:rPr>
                                  <m:t>2</m:t>
                                </m:r>
                              </m:sup>
                            </m:sSup>
                          </m:den>
                        </m:f>
                      </m:e>
                    </m:d>
                  </m:oMath>
                </a14:m>
                <a:endParaRPr lang="en-US" dirty="0"/>
              </a:p>
              <a:p>
                <a:pPr marL="0" indent="0">
                  <a:buNone/>
                </a:pPr>
                <a:endParaRPr lang="en-US" dirty="0"/>
              </a:p>
              <a:p>
                <a:pPr marL="0" indent="0">
                  <a:buNone/>
                </a:pPr>
                <a:r>
                  <a:rPr lang="en-US" dirty="0"/>
                  <a:t>What cancels out?</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𝜌</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𝑟</m:t>
                              </m:r>
                            </m:sub>
                          </m:sSub>
                          <m:f>
                            <m:fPr>
                              <m:ctrlPr>
                                <a:rPr lang="en-US" sz="2400" i="1">
                                  <a:latin typeface="Cambria Math" panose="02040503050406030204" pitchFamily="18" charset="0"/>
                                </a:rPr>
                              </m:ctrlPr>
                            </m:fPr>
                            <m:num>
                              <m:r>
                                <a:rPr lang="en-US" sz="2400" i="1">
                                  <a:latin typeface="Cambria Math" panose="02040503050406030204" pitchFamily="18" charset="0"/>
                                </a:rPr>
                                <m:t>𝑑</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𝑧</m:t>
                                  </m:r>
                                </m:sub>
                              </m:sSub>
                            </m:num>
                            <m:den>
                              <m:r>
                                <a:rPr lang="en-US" sz="2400" i="1">
                                  <a:latin typeface="Cambria Math" panose="02040503050406030204" pitchFamily="18" charset="0"/>
                                </a:rPr>
                                <m:t>𝑑𝑟</m:t>
                              </m:r>
                            </m:den>
                          </m:f>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ea typeface="Cambria Math" panose="02040503050406030204" pitchFamily="18" charset="0"/>
                                    </a:rPr>
                                    <m:t>𝜃</m:t>
                                  </m:r>
                                </m:sub>
                              </m:sSub>
                            </m:num>
                            <m:den>
                              <m:r>
                                <a:rPr lang="en-US" sz="2400" i="1">
                                  <a:latin typeface="Cambria Math" panose="02040503050406030204" pitchFamily="18" charset="0"/>
                                </a:rPr>
                                <m:t>𝑟</m:t>
                              </m:r>
                            </m:den>
                          </m:f>
                          <m:f>
                            <m:fPr>
                              <m:ctrlPr>
                                <a:rPr lang="en-US" sz="2400" i="1">
                                  <a:latin typeface="Cambria Math" panose="02040503050406030204" pitchFamily="18" charset="0"/>
                                </a:rPr>
                              </m:ctrlPr>
                            </m:fPr>
                            <m:num>
                              <m:r>
                                <a:rPr lang="en-US" sz="2400" i="1">
                                  <a:latin typeface="Cambria Math" panose="02040503050406030204" pitchFamily="18" charset="0"/>
                                </a:rPr>
                                <m:t>𝑑</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𝑧</m:t>
                                  </m:r>
                                </m:sub>
                              </m:sSub>
                            </m:num>
                            <m:den>
                              <m:r>
                                <a:rPr lang="en-US" sz="2400" i="1">
                                  <a:latin typeface="Cambria Math" panose="02040503050406030204" pitchFamily="18" charset="0"/>
                                </a:rPr>
                                <m:t>𝑑</m:t>
                              </m:r>
                              <m:r>
                                <a:rPr lang="en-US" sz="2400" i="1">
                                  <a:latin typeface="Cambria Math" panose="02040503050406030204" pitchFamily="18" charset="0"/>
                                  <a:ea typeface="Cambria Math" panose="02040503050406030204" pitchFamily="18" charset="0"/>
                                </a:rPr>
                                <m:t>𝜃</m:t>
                              </m:r>
                            </m:den>
                          </m:f>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𝑧</m:t>
                              </m:r>
                            </m:sub>
                          </m:sSub>
                          <m:f>
                            <m:fPr>
                              <m:ctrlPr>
                                <a:rPr lang="en-US" sz="2400" i="1">
                                  <a:latin typeface="Cambria Math" panose="02040503050406030204" pitchFamily="18" charset="0"/>
                                </a:rPr>
                              </m:ctrlPr>
                            </m:fPr>
                            <m:num>
                              <m:r>
                                <a:rPr lang="en-US" sz="2400" i="1">
                                  <a:latin typeface="Cambria Math" panose="02040503050406030204" pitchFamily="18" charset="0"/>
                                </a:rPr>
                                <m:t>𝑑</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𝑧</m:t>
                                  </m:r>
                                </m:sub>
                              </m:sSub>
                            </m:num>
                            <m:den>
                              <m:r>
                                <a:rPr lang="en-US" sz="2400" i="1">
                                  <a:latin typeface="Cambria Math" panose="02040503050406030204" pitchFamily="18" charset="0"/>
                                </a:rPr>
                                <m:t>𝑑𝑧</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𝑑</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𝑧</m:t>
                                  </m:r>
                                </m:sub>
                              </m:sSub>
                            </m:num>
                            <m:den>
                              <m:r>
                                <a:rPr lang="en-US" sz="2400" i="1">
                                  <a:latin typeface="Cambria Math" panose="02040503050406030204" pitchFamily="18" charset="0"/>
                                </a:rPr>
                                <m:t>𝑑𝑡</m:t>
                              </m:r>
                            </m:den>
                          </m:f>
                        </m:e>
                      </m:d>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𝜌</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𝑔</m:t>
                          </m:r>
                        </m:e>
                        <m:sub>
                          <m:r>
                            <a:rPr lang="en-US" sz="2400" i="1">
                              <a:latin typeface="Cambria Math" panose="02040503050406030204" pitchFamily="18" charset="0"/>
                              <a:ea typeface="Cambria Math" panose="02040503050406030204" pitchFamily="18" charset="0"/>
                            </a:rPr>
                            <m:t>𝑧</m:t>
                          </m:r>
                        </m:sub>
                      </m:sSub>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m:t>
                          </m:r>
                        </m:num>
                        <m:den>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𝑧</m:t>
                          </m:r>
                        </m:den>
                      </m:f>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d>
                        <m:dPr>
                          <m:begChr m:val="["/>
                          <m:endChr m:val="]"/>
                          <m:ctrlPr>
                            <a:rPr lang="en-US" sz="2400" i="1">
                              <a:latin typeface="Cambria Math" panose="02040503050406030204" pitchFamily="18" charset="0"/>
                              <a:ea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𝑟</m:t>
                              </m:r>
                            </m:den>
                          </m:f>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num>
                            <m:den>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𝑟</m:t>
                              </m:r>
                            </m:den>
                          </m:f>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𝑟</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𝑧</m:t>
                                      </m:r>
                                    </m:sub>
                                  </m:sSub>
                                </m:num>
                                <m:den>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𝑟</m:t>
                                  </m:r>
                                </m:den>
                              </m:f>
                            </m:e>
                          </m:d>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𝑟</m:t>
                                  </m:r>
                                </m:e>
                                <m:sup>
                                  <m:r>
                                    <a:rPr lang="en-US" sz="2400" i="1">
                                      <a:latin typeface="Cambria Math" panose="02040503050406030204" pitchFamily="18" charset="0"/>
                                      <a:ea typeface="Cambria Math" panose="02040503050406030204" pitchFamily="18" charset="0"/>
                                    </a:rPr>
                                    <m:t>2</m:t>
                                  </m:r>
                                </m:sup>
                              </m:sSup>
                            </m:den>
                          </m:f>
                          <m:f>
                            <m:fPr>
                              <m:ctrlPr>
                                <a:rPr lang="en-US" sz="2400" i="1">
                                  <a:latin typeface="Cambria Math" panose="02040503050406030204" pitchFamily="18" charset="0"/>
                                  <a:ea typeface="Cambria Math" panose="02040503050406030204" pitchFamily="18" charset="0"/>
                                </a:rPr>
                              </m:ctrlPr>
                            </m:fPr>
                            <m:num>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m:t>
                                  </m:r>
                                </m:e>
                                <m:sup>
                                  <m:r>
                                    <a:rPr lang="en-US" sz="2400" i="1">
                                      <a:latin typeface="Cambria Math" panose="02040503050406030204" pitchFamily="18" charset="0"/>
                                      <a:ea typeface="Cambria Math" panose="02040503050406030204" pitchFamily="18" charset="0"/>
                                    </a:rPr>
                                    <m:t>2</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𝑧</m:t>
                                  </m:r>
                                </m:sub>
                              </m:sSub>
                            </m:num>
                            <m:den>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𝜃</m:t>
                                  </m:r>
                                </m:e>
                                <m:sup>
                                  <m:r>
                                    <a:rPr lang="en-US" sz="2400" i="1">
                                      <a:latin typeface="Cambria Math" panose="02040503050406030204" pitchFamily="18" charset="0"/>
                                      <a:ea typeface="Cambria Math" panose="02040503050406030204" pitchFamily="18" charset="0"/>
                                    </a:rPr>
                                    <m:t>2</m:t>
                                  </m:r>
                                </m:sup>
                              </m:sSup>
                            </m:den>
                          </m:f>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m:t>
                                  </m:r>
                                </m:e>
                                <m:sup>
                                  <m:r>
                                    <a:rPr lang="en-US" sz="2400" i="1">
                                      <a:latin typeface="Cambria Math" panose="02040503050406030204" pitchFamily="18" charset="0"/>
                                      <a:ea typeface="Cambria Math" panose="02040503050406030204" pitchFamily="18" charset="0"/>
                                    </a:rPr>
                                    <m:t>2</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𝑧</m:t>
                                  </m:r>
                                </m:sub>
                              </m:sSub>
                            </m:num>
                            <m:den>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𝑧</m:t>
                                  </m:r>
                                </m:e>
                                <m:sup>
                                  <m:r>
                                    <a:rPr lang="en-US" sz="2400" i="1">
                                      <a:latin typeface="Cambria Math" panose="02040503050406030204" pitchFamily="18" charset="0"/>
                                      <a:ea typeface="Cambria Math" panose="02040503050406030204" pitchFamily="18" charset="0"/>
                                    </a:rPr>
                                    <m:t>2</m:t>
                                  </m:r>
                                </m:sup>
                              </m:sSup>
                            </m:den>
                          </m:f>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61257" y="914400"/>
                <a:ext cx="11771086" cy="5262563"/>
              </a:xfrm>
              <a:blipFill>
                <a:blip r:embed="rId2"/>
                <a:stretch>
                  <a:fillRect l="-1088" t="-1159"/>
                </a:stretch>
              </a:blipFill>
            </p:spPr>
            <p:txBody>
              <a:bodyPr/>
              <a:lstStyle/>
              <a:p>
                <a:r>
                  <a:rPr lang="en-US">
                    <a:noFill/>
                  </a:rPr>
                  <a:t> </a:t>
                </a:r>
              </a:p>
            </p:txBody>
          </p:sp>
        </mc:Fallback>
      </mc:AlternateContent>
    </p:spTree>
    <p:extLst>
      <p:ext uri="{BB962C8B-B14F-4D97-AF65-F5344CB8AC3E}">
        <p14:creationId xmlns:p14="http://schemas.microsoft.com/office/powerpoint/2010/main" val="3726254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47"/>
            <a:ext cx="10515600" cy="1325563"/>
          </a:xfrm>
        </p:spPr>
        <p:txBody>
          <a:bodyPr/>
          <a:lstStyle/>
          <a:p>
            <a:r>
              <a:rPr lang="en-US" dirty="0"/>
              <a:t>Flow in a Circular Pipe</a:t>
            </a:r>
          </a:p>
        </p:txBody>
      </p:sp>
      <p:sp>
        <p:nvSpPr>
          <p:cNvPr id="3" name="Content Placeholder 2"/>
          <p:cNvSpPr>
            <a:spLocks noGrp="1"/>
          </p:cNvSpPr>
          <p:nvPr>
            <p:ph idx="1"/>
          </p:nvPr>
        </p:nvSpPr>
        <p:spPr>
          <a:xfrm>
            <a:off x="838200" y="1103086"/>
            <a:ext cx="10515600" cy="5073877"/>
          </a:xfrm>
        </p:spPr>
        <p:txBody>
          <a:bodyPr/>
          <a:lstStyle/>
          <a:p>
            <a:pPr marL="0" indent="0">
              <a:buNone/>
            </a:pPr>
            <a:endParaRPr lang="en-US" dirty="0"/>
          </a:p>
        </p:txBody>
      </p:sp>
    </p:spTree>
    <p:extLst>
      <p:ext uri="{BB962C8B-B14F-4D97-AF65-F5344CB8AC3E}">
        <p14:creationId xmlns:p14="http://schemas.microsoft.com/office/powerpoint/2010/main" val="4086672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F1C88-3A26-4FFE-A3FF-D4779276A432}"/>
              </a:ext>
            </a:extLst>
          </p:cNvPr>
          <p:cNvSpPr>
            <a:spLocks noGrp="1"/>
          </p:cNvSpPr>
          <p:nvPr>
            <p:ph type="title"/>
          </p:nvPr>
        </p:nvSpPr>
        <p:spPr>
          <a:xfrm>
            <a:off x="838200" y="18256"/>
            <a:ext cx="10515600" cy="870978"/>
          </a:xfrm>
        </p:spPr>
        <p:txBody>
          <a:bodyPr/>
          <a:lstStyle/>
          <a:p>
            <a:r>
              <a:rPr lang="en-US" dirty="0"/>
              <a:t>Applying Boundary Conditions</a:t>
            </a:r>
          </a:p>
        </p:txBody>
      </p:sp>
      <p:sp>
        <p:nvSpPr>
          <p:cNvPr id="3" name="Content Placeholder 2"/>
          <p:cNvSpPr>
            <a:spLocks noGrp="1"/>
          </p:cNvSpPr>
          <p:nvPr>
            <p:ph idx="1"/>
          </p:nvPr>
        </p:nvSpPr>
        <p:spPr>
          <a:xfrm>
            <a:off x="838200" y="889234"/>
            <a:ext cx="10515600" cy="5287729"/>
          </a:xfrm>
        </p:spPr>
        <p:txBody>
          <a:bodyPr>
            <a:normAutofit/>
          </a:bodyPr>
          <a:lstStyle/>
          <a:p>
            <a:pPr marL="0" indent="0">
              <a:buNone/>
            </a:pPr>
            <a:endParaRPr lang="en-US" dirty="0"/>
          </a:p>
        </p:txBody>
      </p:sp>
    </p:spTree>
    <p:extLst>
      <p:ext uri="{BB962C8B-B14F-4D97-AF65-F5344CB8AC3E}">
        <p14:creationId xmlns:p14="http://schemas.microsoft.com/office/powerpoint/2010/main" val="1109249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Flow Rates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327171" y="977773"/>
                <a:ext cx="11249636" cy="5532083"/>
              </a:xfrm>
            </p:spPr>
            <p:txBody>
              <a:bodyPr>
                <a:normAutofit/>
              </a:bodyPr>
              <a:lstStyle/>
              <a:p>
                <a:pPr marL="0" indent="0">
                  <a:buNone/>
                </a:pPr>
                <a:r>
                  <a:rPr lang="en-US" dirty="0"/>
                  <a:t>To find the flow rate of fluid across a cross-section, we can integrate the velocity profile over the area</a:t>
                </a:r>
              </a:p>
              <a:p>
                <a:pPr marL="0" indent="0">
                  <a:buNone/>
                </a:pPr>
                <a:endParaRPr lang="en-US" b="0" dirty="0"/>
              </a:p>
              <a:p>
                <a:pPr marL="0" indent="0">
                  <a:buNone/>
                </a:pPr>
                <a:endParaRPr lang="en-US" dirty="0"/>
              </a:p>
              <a:p>
                <a:pPr marL="0" indent="0">
                  <a:buNone/>
                </a:pPr>
                <a:r>
                  <a:rPr lang="en-US" dirty="0"/>
                  <a:t>If the flow is uniform or if we take an average velocity instead, then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oMath>
                </a14:m>
                <a:endParaRPr lang="en-US" dirty="0"/>
              </a:p>
              <a:p>
                <a:pPr marL="0" indent="0">
                  <a:buNone/>
                </a:pPr>
                <a:r>
                  <a:rPr lang="en-US" dirty="0"/>
                  <a:t>Determine the flow rate using the velocity profile derived earlier.</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327171" y="977773"/>
                <a:ext cx="11249636" cy="5532083"/>
              </a:xfrm>
              <a:blipFill>
                <a:blip r:embed="rId2"/>
                <a:stretch>
                  <a:fillRect l="-1138"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14</a:t>
            </a:fld>
            <a:endParaRPr lang="en-US"/>
          </a:p>
        </p:txBody>
      </p:sp>
    </p:spTree>
    <p:extLst>
      <p:ext uri="{BB962C8B-B14F-4D97-AF65-F5344CB8AC3E}">
        <p14:creationId xmlns:p14="http://schemas.microsoft.com/office/powerpoint/2010/main" val="3234434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Unsteady Flow Case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327171" y="977773"/>
                <a:ext cx="11249636" cy="5532083"/>
              </a:xfrm>
            </p:spPr>
            <p:txBody>
              <a:bodyPr>
                <a:normAutofit/>
              </a:bodyPr>
              <a:lstStyle/>
              <a:p>
                <a:pPr marL="0" indent="0">
                  <a:buNone/>
                </a:pPr>
                <a:r>
                  <a:rPr lang="en-US" dirty="0"/>
                  <a:t>Consider a flow which initially was static (0-velocity) before </a:t>
                </a:r>
                <a:r>
                  <a:rPr lang="en-US" i="1" dirty="0"/>
                  <a:t>t </a:t>
                </a:r>
                <a:r>
                  <a:rPr lang="en-US" dirty="0"/>
                  <a:t>= 0. At </a:t>
                </a:r>
                <a:r>
                  <a:rPr lang="en-US" i="1" dirty="0"/>
                  <a:t>t</a:t>
                </a:r>
                <a:r>
                  <a:rPr lang="en-US" dirty="0"/>
                  <a:t> = 0, a plate starts moving with velocity </a:t>
                </a:r>
                <a:r>
                  <a:rPr lang="en-US" i="1" dirty="0"/>
                  <a:t>U</a:t>
                </a:r>
                <a:r>
                  <a:rPr lang="en-US" dirty="0"/>
                  <a:t>. Determine the velocity profile.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Look at Navier-Stokes (x-direction), what cancels out?</a:t>
                </a:r>
              </a:p>
              <a:p>
                <a:pPr marL="0" inden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𝜌</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rPr>
                            <m:t>𝑢</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𝑢</m:t>
                              </m:r>
                            </m:num>
                            <m:den>
                              <m:r>
                                <a:rPr lang="en-US" i="1">
                                  <a:latin typeface="Cambria Math" panose="02040503050406030204" pitchFamily="18" charset="0"/>
                                </a:rPr>
                                <m:t>𝜕</m:t>
                              </m:r>
                              <m:r>
                                <a:rPr lang="en-US" b="0" i="1" smtClean="0">
                                  <a:latin typeface="Cambria Math" panose="02040503050406030204" pitchFamily="18" charset="0"/>
                                </a:rPr>
                                <m:t>𝑥</m:t>
                              </m:r>
                            </m:den>
                          </m:f>
                          <m:r>
                            <a:rPr lang="en-US" sz="2800" i="1">
                              <a:latin typeface="Cambria Math" panose="02040503050406030204" pitchFamily="18" charset="0"/>
                            </a:rPr>
                            <m:t>+</m:t>
                          </m:r>
                          <m:r>
                            <a:rPr lang="en-US" sz="2800" i="1">
                              <a:latin typeface="Cambria Math" panose="02040503050406030204" pitchFamily="18" charset="0"/>
                            </a:rPr>
                            <m:t>𝑣</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𝑢</m:t>
                              </m:r>
                            </m:num>
                            <m:den>
                              <m:r>
                                <a:rPr lang="en-US" i="1">
                                  <a:latin typeface="Cambria Math" panose="02040503050406030204" pitchFamily="18" charset="0"/>
                                </a:rPr>
                                <m:t>𝜕</m:t>
                              </m:r>
                              <m:r>
                                <a:rPr lang="en-US" b="0" i="1" smtClean="0">
                                  <a:latin typeface="Cambria Math" panose="02040503050406030204" pitchFamily="18" charset="0"/>
                                </a:rPr>
                                <m:t>𝑦</m:t>
                              </m:r>
                            </m:den>
                          </m:f>
                          <m:r>
                            <a:rPr lang="en-US" sz="2800" i="1">
                              <a:latin typeface="Cambria Math" panose="02040503050406030204" pitchFamily="18" charset="0"/>
                            </a:rPr>
                            <m:t>+</m:t>
                          </m:r>
                          <m:r>
                            <a:rPr lang="en-US" sz="2800" i="1">
                              <a:latin typeface="Cambria Math" panose="02040503050406030204" pitchFamily="18" charset="0"/>
                            </a:rPr>
                            <m:t>𝑤</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𝑢</m:t>
                              </m:r>
                            </m:num>
                            <m:den>
                              <m:r>
                                <a:rPr lang="en-US" i="1">
                                  <a:latin typeface="Cambria Math" panose="02040503050406030204" pitchFamily="18" charset="0"/>
                                </a:rPr>
                                <m:t>𝜕</m:t>
                              </m:r>
                              <m:r>
                                <a:rPr lang="en-US" b="0" i="1" smtClean="0">
                                  <a:latin typeface="Cambria Math" panose="02040503050406030204" pitchFamily="18" charset="0"/>
                                </a:rPr>
                                <m:t>𝑧</m:t>
                              </m:r>
                            </m:den>
                          </m:f>
                          <m:r>
                            <a:rPr lang="en-US" sz="2800" i="1">
                              <a:latin typeface="Cambria Math" panose="02040503050406030204" pitchFamily="18" charset="0"/>
                            </a:rPr>
                            <m:t>+</m:t>
                          </m:r>
                          <m:f>
                            <m:fPr>
                              <m:ctrlPr>
                                <a:rPr lang="en-US" sz="2800" i="1" smtClean="0">
                                  <a:latin typeface="Cambria Math" panose="02040503050406030204" pitchFamily="18" charset="0"/>
                                </a:rPr>
                              </m:ctrlPr>
                            </m:fPr>
                            <m:num>
                              <m:r>
                                <a:rPr lang="en-US" sz="2800" i="1" smtClean="0">
                                  <a:latin typeface="Cambria Math" panose="02040503050406030204" pitchFamily="18" charset="0"/>
                                </a:rPr>
                                <m:t>𝜕</m:t>
                              </m:r>
                              <m:r>
                                <a:rPr lang="en-US" sz="2800" b="0" i="1" smtClean="0">
                                  <a:latin typeface="Cambria Math" panose="02040503050406030204" pitchFamily="18" charset="0"/>
                                </a:rPr>
                                <m:t>𝑢</m:t>
                              </m:r>
                            </m:num>
                            <m:den>
                              <m:r>
                                <a:rPr lang="en-US" sz="2800" i="1" smtClean="0">
                                  <a:latin typeface="Cambria Math" panose="02040503050406030204" pitchFamily="18" charset="0"/>
                                </a:rPr>
                                <m:t>𝜕</m:t>
                              </m:r>
                              <m:r>
                                <a:rPr lang="en-US" sz="2800" b="0" i="1" smtClean="0">
                                  <a:latin typeface="Cambria Math" panose="02040503050406030204" pitchFamily="18" charset="0"/>
                                </a:rPr>
                                <m:t>𝑡</m:t>
                              </m:r>
                            </m:den>
                          </m:f>
                        </m:e>
                      </m:d>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𝜌</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𝑔</m:t>
                          </m:r>
                        </m:e>
                        <m:sub>
                          <m:r>
                            <a:rPr lang="en-US" sz="2800" b="0" i="1" smtClean="0">
                              <a:latin typeface="Cambria Math" panose="02040503050406030204" pitchFamily="18" charset="0"/>
                              <a:ea typeface="Cambria Math" panose="02040503050406030204" pitchFamily="18" charset="0"/>
                            </a:rPr>
                            <m:t>𝑥</m:t>
                          </m:r>
                        </m:sub>
                      </m:sSub>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𝑃</m:t>
                          </m:r>
                        </m:num>
                        <m:den>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𝑥</m:t>
                          </m:r>
                        </m:den>
                      </m:f>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𝜇</m:t>
                      </m:r>
                      <m:d>
                        <m:dPr>
                          <m:begChr m:val="["/>
                          <m:endChr m:val="]"/>
                          <m:ctrlPr>
                            <a:rPr lang="en-US" sz="2800" i="1">
                              <a:latin typeface="Cambria Math" panose="02040503050406030204" pitchFamily="18" charset="0"/>
                              <a:ea typeface="Cambria Math" panose="02040503050406030204" pitchFamily="18" charset="0"/>
                            </a:rPr>
                          </m:ctrlPr>
                        </m:dPr>
                        <m:e>
                          <m:f>
                            <m:fPr>
                              <m:ctrlPr>
                                <a:rPr lang="en-US" sz="2800" i="1">
                                  <a:latin typeface="Cambria Math" panose="02040503050406030204" pitchFamily="18" charset="0"/>
                                  <a:ea typeface="Cambria Math" panose="02040503050406030204" pitchFamily="18" charset="0"/>
                                </a:rPr>
                              </m:ctrlPr>
                            </m:fPr>
                            <m:num>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m:t>
                                  </m:r>
                                </m:e>
                                <m:sup>
                                  <m:r>
                                    <a:rPr lang="en-US" sz="2800" i="1">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𝑢</m:t>
                              </m:r>
                            </m:num>
                            <m:den>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𝑥</m:t>
                                  </m:r>
                                </m:e>
                                <m:sup>
                                  <m:r>
                                    <a:rPr lang="en-US" sz="2800" i="1">
                                      <a:latin typeface="Cambria Math" panose="02040503050406030204" pitchFamily="18" charset="0"/>
                                      <a:ea typeface="Cambria Math" panose="02040503050406030204" pitchFamily="18" charset="0"/>
                                    </a:rPr>
                                    <m:t>2</m:t>
                                  </m:r>
                                </m:sup>
                              </m:sSup>
                            </m:den>
                          </m:f>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m:t>
                                  </m:r>
                                </m:e>
                                <m:sup>
                                  <m:r>
                                    <a:rPr lang="en-US" sz="2800" i="1">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𝑢</m:t>
                              </m:r>
                            </m:num>
                            <m:den>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𝑦</m:t>
                                  </m:r>
                                </m:e>
                                <m:sup>
                                  <m:r>
                                    <a:rPr lang="en-US" sz="2800" i="1">
                                      <a:latin typeface="Cambria Math" panose="02040503050406030204" pitchFamily="18" charset="0"/>
                                      <a:ea typeface="Cambria Math" panose="02040503050406030204" pitchFamily="18" charset="0"/>
                                    </a:rPr>
                                    <m:t>2</m:t>
                                  </m:r>
                                </m:sup>
                              </m:sSup>
                            </m:den>
                          </m:f>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m:t>
                                  </m:r>
                                </m:e>
                                <m:sup>
                                  <m:r>
                                    <a:rPr lang="en-US" sz="2800" i="1">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𝑢</m:t>
                              </m:r>
                            </m:num>
                            <m:den>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𝑧</m:t>
                                  </m:r>
                                </m:e>
                                <m:sup>
                                  <m:r>
                                    <a:rPr lang="en-US" sz="2800" i="1">
                                      <a:latin typeface="Cambria Math" panose="02040503050406030204" pitchFamily="18" charset="0"/>
                                      <a:ea typeface="Cambria Math" panose="02040503050406030204" pitchFamily="18" charset="0"/>
                                    </a:rPr>
                                    <m:t>2</m:t>
                                  </m:r>
                                </m:sup>
                              </m:sSup>
                            </m:den>
                          </m:f>
                        </m:e>
                      </m:d>
                    </m:oMath>
                  </m:oMathPara>
                </a14:m>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327171" y="977773"/>
                <a:ext cx="11249636" cy="5532083"/>
              </a:xfrm>
              <a:blipFill>
                <a:blip r:embed="rId2"/>
                <a:stretch>
                  <a:fillRect l="-1138"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15</a:t>
            </a:fld>
            <a:endParaRPr lang="en-US"/>
          </a:p>
        </p:txBody>
      </p:sp>
      <p:pic>
        <p:nvPicPr>
          <p:cNvPr id="5" name="Picture 4">
            <a:extLst>
              <a:ext uri="{FF2B5EF4-FFF2-40B4-BE49-F238E27FC236}">
                <a16:creationId xmlns:a16="http://schemas.microsoft.com/office/drawing/2014/main" id="{5A701AE3-5482-4827-B907-FDEBE7C21F0C}"/>
              </a:ext>
            </a:extLst>
          </p:cNvPr>
          <p:cNvPicPr>
            <a:picLocks noChangeAspect="1"/>
          </p:cNvPicPr>
          <p:nvPr/>
        </p:nvPicPr>
        <p:blipFill>
          <a:blip r:embed="rId3"/>
          <a:stretch>
            <a:fillRect/>
          </a:stretch>
        </p:blipFill>
        <p:spPr>
          <a:xfrm>
            <a:off x="2941046" y="1758351"/>
            <a:ext cx="6309907" cy="2804403"/>
          </a:xfrm>
          <a:prstGeom prst="rect">
            <a:avLst/>
          </a:prstGeom>
        </p:spPr>
      </p:pic>
    </p:spTree>
    <p:extLst>
      <p:ext uri="{BB962C8B-B14F-4D97-AF65-F5344CB8AC3E}">
        <p14:creationId xmlns:p14="http://schemas.microsoft.com/office/powerpoint/2010/main" val="3515189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Unsteady Flow Case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327171" y="977773"/>
                <a:ext cx="11249636" cy="5532083"/>
              </a:xfrm>
            </p:spPr>
            <p:txBody>
              <a:bodyPr>
                <a:normAutofit fontScale="92500" lnSpcReduction="10000"/>
              </a:bodyPr>
              <a:lstStyle/>
              <a:p>
                <a:pPr marL="0" indent="0">
                  <a:buNone/>
                </a:pPr>
                <a:endParaRPr lang="en-US" sz="2800" dirty="0">
                  <a:ea typeface="Cambria Math" panose="02040503050406030204" pitchFamily="18" charset="0"/>
                </a:endParaRPr>
              </a:p>
              <a:p>
                <a:pPr marL="0" indent="0">
                  <a:buNone/>
                </a:pPr>
                <a:endParaRPr lang="en-US" dirty="0"/>
              </a:p>
              <a:p>
                <a:pPr marL="0" indent="0">
                  <a:buNone/>
                </a:pPr>
                <a:r>
                  <a:rPr lang="en-US" dirty="0"/>
                  <a:t>We can also rewrite this as:</a:t>
                </a:r>
              </a:p>
              <a:p>
                <a:pPr marL="0" indent="0">
                  <a:buNone/>
                </a:pPr>
                <a:endParaRPr lang="en-US" dirty="0">
                  <a:ea typeface="Cambria Math" panose="02040503050406030204" pitchFamily="18" charset="0"/>
                </a:endParaRPr>
              </a:p>
              <a:p>
                <a:pPr marL="0" indent="0">
                  <a:buNone/>
                </a:pPr>
                <a:endParaRPr lang="en-US" dirty="0"/>
              </a:p>
              <a:p>
                <a:pPr marL="0" indent="0">
                  <a:buNone/>
                </a:pPr>
                <a:r>
                  <a:rPr lang="en-US" dirty="0"/>
                  <a:t>Before we go any further, we must establish our boundary conditions. Because there is a time derivative, we will also need an initial condition.</a:t>
                </a:r>
              </a:p>
              <a:p>
                <a:pPr marL="0" indent="0">
                  <a:buNone/>
                </a:pPr>
                <a:r>
                  <a:rPr lang="en-US" dirty="0"/>
                  <a:t>Initial condition: fluid is motionless everywhere at t=0</a:t>
                </a:r>
                <a:r>
                  <a:rPr lang="en-US" baseline="30000" dirty="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 </m:t>
                      </m:r>
                    </m:oMath>
                  </m:oMathPara>
                </a14:m>
                <a:endParaRPr lang="en-US" dirty="0"/>
              </a:p>
              <a:p>
                <a:pPr marL="0" indent="0">
                  <a:buNone/>
                </a:pPr>
                <a:r>
                  <a:rPr lang="en-US" dirty="0"/>
                  <a:t>Boundary condition: for all </a:t>
                </a:r>
                <a14:m>
                  <m:oMath xmlns:m="http://schemas.openxmlformats.org/officeDocument/2006/math">
                    <m:r>
                      <a:rPr lang="en-US" b="0" i="1" smtClean="0">
                        <a:latin typeface="Cambria Math" panose="02040503050406030204" pitchFamily="18" charset="0"/>
                      </a:rPr>
                      <m:t>𝑡</m:t>
                    </m:r>
                  </m:oMath>
                </a14:m>
                <a:r>
                  <a:rPr lang="en-US" dirty="0"/>
                  <a:t> the fluid has the same velocity as the wall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=0</m:t>
                          </m:r>
                        </m:e>
                      </m:d>
                      <m:r>
                        <a:rPr lang="en-US" b="0" i="1" smtClean="0">
                          <a:latin typeface="Cambria Math" panose="02040503050406030204" pitchFamily="18" charset="0"/>
                        </a:rPr>
                        <m:t>= </m:t>
                      </m:r>
                    </m:oMath>
                  </m:oMathPara>
                </a14:m>
                <a:endParaRPr lang="en-US" dirty="0"/>
              </a:p>
              <a:p>
                <a:pPr marL="0" indent="0">
                  <a:buNone/>
                </a:pPr>
                <a:r>
                  <a:rPr lang="en-US" dirty="0"/>
                  <a:t>Boundary condition: for all t, the fluid is motionless far away from the wall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327171" y="977773"/>
                <a:ext cx="11249636" cy="5532083"/>
              </a:xfrm>
              <a:blipFill>
                <a:blip r:embed="rId2"/>
                <a:stretch>
                  <a:fillRect l="-97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16</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8005192-A67A-44C4-A047-700C30084E03}"/>
                  </a:ext>
                </a:extLst>
              </p:cNvPr>
              <p:cNvSpPr txBox="1"/>
              <p:nvPr/>
            </p:nvSpPr>
            <p:spPr>
              <a:xfrm>
                <a:off x="9219501" y="3607266"/>
                <a:ext cx="2972499" cy="1200329"/>
              </a:xfrm>
              <a:prstGeom prst="rect">
                <a:avLst/>
              </a:prstGeom>
              <a:noFill/>
            </p:spPr>
            <p:txBody>
              <a:bodyPr wrap="square" rtlCol="0">
                <a:spAutoFit/>
              </a:bodyPr>
              <a:lstStyle/>
              <a:p>
                <a:r>
                  <a:rPr lang="en-US" dirty="0"/>
                  <a:t>We are using a step function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𝑠</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to show the sudden change in velocity for the plate. This will be useful later.</a:t>
                </a:r>
              </a:p>
            </p:txBody>
          </p:sp>
        </mc:Choice>
        <mc:Fallback xmlns="">
          <p:sp>
            <p:nvSpPr>
              <p:cNvPr id="6" name="TextBox 5">
                <a:extLst>
                  <a:ext uri="{FF2B5EF4-FFF2-40B4-BE49-F238E27FC236}">
                    <a16:creationId xmlns:a16="http://schemas.microsoft.com/office/drawing/2014/main" id="{F8005192-A67A-44C4-A047-700C30084E03}"/>
                  </a:ext>
                </a:extLst>
              </p:cNvPr>
              <p:cNvSpPr txBox="1">
                <a:spLocks noRot="1" noChangeAspect="1" noMove="1" noResize="1" noEditPoints="1" noAdjustHandles="1" noChangeArrowheads="1" noChangeShapeType="1" noTextEdit="1"/>
              </p:cNvSpPr>
              <p:nvPr/>
            </p:nvSpPr>
            <p:spPr>
              <a:xfrm>
                <a:off x="9219501" y="3607266"/>
                <a:ext cx="2972499" cy="1200329"/>
              </a:xfrm>
              <a:prstGeom prst="rect">
                <a:avLst/>
              </a:prstGeom>
              <a:blipFill>
                <a:blip r:embed="rId3"/>
                <a:stretch>
                  <a:fillRect l="-1639" t="-3046" r="-615" b="-7107"/>
                </a:stretch>
              </a:blipFill>
            </p:spPr>
            <p:txBody>
              <a:bodyPr/>
              <a:lstStyle/>
              <a:p>
                <a:r>
                  <a:rPr lang="en-US">
                    <a:noFill/>
                  </a:rPr>
                  <a:t> </a:t>
                </a:r>
              </a:p>
            </p:txBody>
          </p:sp>
        </mc:Fallback>
      </mc:AlternateContent>
    </p:spTree>
    <p:extLst>
      <p:ext uri="{BB962C8B-B14F-4D97-AF65-F5344CB8AC3E}">
        <p14:creationId xmlns:p14="http://schemas.microsoft.com/office/powerpoint/2010/main" val="1907771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Unsteady Flow Case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327171" y="977773"/>
                <a:ext cx="11249636" cy="553208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den>
                      </m:f>
                      <m:r>
                        <a:rPr lang="en-US" i="1">
                          <a:latin typeface="Cambria Math" panose="02040503050406030204" pitchFamily="18" charset="0"/>
                        </a:rPr>
                        <m:t>=</m:t>
                      </m:r>
                      <m:r>
                        <m:rPr>
                          <m:sty m:val="p"/>
                        </m:rPr>
                        <a:rPr lang="el-GR" i="1" smtClean="0">
                          <a:latin typeface="Cambria Math" panose="02040503050406030204" pitchFamily="18" charset="0"/>
                        </a:rPr>
                        <m:t>ν</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2</m:t>
                              </m:r>
                            </m:sup>
                          </m:sSup>
                        </m:den>
                      </m:f>
                    </m:oMath>
                  </m:oMathPara>
                </a14:m>
                <a:endParaRPr lang="en-US" dirty="0"/>
              </a:p>
              <a:p>
                <a:pPr marL="0" indent="0">
                  <a:buNone/>
                </a:pPr>
                <a:r>
                  <a:rPr lang="en-US" dirty="0"/>
                  <a:t>There are a few ways we can approach this problem. One way is to use Laplace transforms. Recall the Laplace transform for a time derivative is:</a:t>
                </a:r>
              </a:p>
              <a:p>
                <a:pPr marL="0" indent="0">
                  <a:buNone/>
                </a:pPr>
                <a:endParaRPr lang="en-US" b="0" dirty="0"/>
              </a:p>
              <a:p>
                <a:pPr marL="0" indent="0">
                  <a:buNone/>
                </a:pPr>
                <a:endParaRPr lang="en-US" dirty="0"/>
              </a:p>
              <a:p>
                <a:pPr marL="0" indent="0">
                  <a:buNone/>
                </a:pPr>
                <a:r>
                  <a:rPr lang="en-US" dirty="0"/>
                  <a:t>We just showed our initial condition</a:t>
                </a:r>
              </a:p>
              <a:p>
                <a:pPr marL="0" indent="0">
                  <a:buNone/>
                </a:pPr>
                <a:endParaRPr lang="en-US" b="0" dirty="0"/>
              </a:p>
              <a:p>
                <a:pPr marL="0" indent="0">
                  <a:buNone/>
                </a:pPr>
                <a:r>
                  <a:rPr lang="en-US" dirty="0"/>
                  <a:t>We will also need to change the boundary conditions into the </a:t>
                </a:r>
                <a:r>
                  <a:rPr lang="en-US" i="1" dirty="0"/>
                  <a:t>s</a:t>
                </a:r>
                <a:r>
                  <a:rPr lang="en-US" dirty="0"/>
                  <a:t>-domain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𝑈</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rPr>
                        <m:t> </m:t>
                      </m:r>
                      <m:r>
                        <a:rPr lang="en-US" b="0" i="1" smtClean="0">
                          <a:latin typeface="Cambria Math" panose="02040503050406030204" pitchFamily="18" charset="0"/>
                        </a:rPr>
                        <m:t>        </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rPr>
                        <m:t> </m:t>
                      </m:r>
                      <m:r>
                        <a:rPr lang="en-US" b="0" i="1" smtClean="0">
                          <a:latin typeface="Cambria Math" panose="02040503050406030204" pitchFamily="18" charset="0"/>
                        </a:rPr>
                        <m:t>       </m:t>
                      </m:r>
                    </m:oMath>
                  </m:oMathPara>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327171" y="977773"/>
                <a:ext cx="11249636" cy="5532083"/>
              </a:xfrm>
              <a:blipFill>
                <a:blip r:embed="rId2"/>
                <a:stretch>
                  <a:fillRect l="-113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17</a:t>
            </a:fld>
            <a:endParaRPr lang="en-US"/>
          </a:p>
        </p:txBody>
      </p:sp>
    </p:spTree>
    <p:extLst>
      <p:ext uri="{BB962C8B-B14F-4D97-AF65-F5344CB8AC3E}">
        <p14:creationId xmlns:p14="http://schemas.microsoft.com/office/powerpoint/2010/main" val="2922772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Unsteady Flow Case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327171" y="977773"/>
                <a:ext cx="11249636" cy="5532083"/>
              </a:xfrm>
            </p:spPr>
            <p:txBody>
              <a:bodyPr>
                <a:normAutofit/>
              </a:bodyPr>
              <a:lstStyle/>
              <a:p>
                <a:pPr marL="0" indent="0">
                  <a:buNone/>
                </a:pPr>
                <a:r>
                  <a:rPr lang="en-US" dirty="0"/>
                  <a:t>The solution for the expression we just derived using the Laplace transform is well known and commonly seen in transport phenomena. </a:t>
                </a:r>
              </a:p>
              <a:p>
                <a:pPr marL="0" indent="0">
                  <a:buNone/>
                </a:pPr>
                <a14:m>
                  <m:oMathPara xmlns:m="http://schemas.openxmlformats.org/officeDocument/2006/math">
                    <m:oMathParaPr>
                      <m:jc m:val="centerGroup"/>
                    </m:oMathParaPr>
                    <m:oMath xmlns:m="http://schemas.openxmlformats.org/officeDocument/2006/math">
                      <m:r>
                        <m:rPr>
                          <m:sty m:val="p"/>
                        </m:rPr>
                        <a:rPr lang="el-GR" b="0" i="1" smtClean="0">
                          <a:latin typeface="Cambria Math" panose="02040503050406030204" pitchFamily="18" charset="0"/>
                        </a:rPr>
                        <m:t>ν</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acc>
                            <m:accPr>
                              <m:chr m:val="̅"/>
                              <m:ctrlPr>
                                <a:rPr lang="en-US" b="0"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𝒖</m:t>
                              </m:r>
                            </m:e>
                          </m:acc>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m:t>
                      </m:r>
                      <m:acc>
                        <m:accPr>
                          <m:chr m:val="̅"/>
                          <m:ctrlPr>
                            <a:rPr lang="en-US" i="1">
                              <a:latin typeface="Cambria Math" panose="02040503050406030204" pitchFamily="18" charset="0"/>
                            </a:rPr>
                          </m:ctrlPr>
                        </m:accPr>
                        <m:e>
                          <m:r>
                            <a:rPr lang="en-US" b="1" i="1">
                              <a:latin typeface="Cambria Math" panose="02040503050406030204" pitchFamily="18" charset="0"/>
                            </a:rPr>
                            <m:t>𝒖</m:t>
                          </m:r>
                        </m:e>
                      </m:acc>
                      <m:r>
                        <a:rPr lang="en-US" b="0" i="0" smtClean="0">
                          <a:latin typeface="Cambria Math" panose="02040503050406030204" pitchFamily="18" charset="0"/>
                        </a:rPr>
                        <m:t>=0</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 </m:t>
                      </m:r>
                    </m:oMath>
                  </m:oMathPara>
                </a14:m>
                <a:endParaRPr lang="en-US" sz="2800" dirty="0"/>
              </a:p>
              <a:p>
                <a:pPr marL="0" indent="0">
                  <a:buNone/>
                </a:pPr>
                <a:r>
                  <a:rPr lang="en-US" dirty="0"/>
                  <a:t>We can use the boundary conditions to solve for the constants.</a:t>
                </a:r>
              </a:p>
              <a:p>
                <a:pPr marL="0" indent="0">
                  <a:buNone/>
                </a:pPr>
                <a:r>
                  <a:rPr lang="en-US" dirty="0"/>
                  <a:t>Using the condition for flow far from the plate, we show:</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1" i="1">
                              <a:latin typeface="Cambria Math" panose="02040503050406030204" pitchFamily="18" charset="0"/>
                            </a:rPr>
                            <m:t>𝒖</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𝑦</m:t>
                          </m:r>
                          <m:r>
                            <a:rPr lang="en-US" i="1" smtClean="0">
                              <a:latin typeface="Cambria Math" panose="02040503050406030204" pitchFamily="18" charset="0"/>
                              <a:ea typeface="Cambria Math" panose="02040503050406030204" pitchFamily="18" charset="0"/>
                            </a:rPr>
                            <m:t>→∞</m:t>
                          </m:r>
                        </m:e>
                      </m:d>
                      <m:r>
                        <a:rPr lang="en-US" i="1">
                          <a:latin typeface="Cambria Math" panose="02040503050406030204" pitchFamily="18" charset="0"/>
                        </a:rPr>
                        <m:t>=</m:t>
                      </m:r>
                      <m:r>
                        <a:rPr lang="en-US" b="0" i="1" smtClean="0">
                          <a:latin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                </m:t>
                      </m:r>
                    </m:oMath>
                  </m:oMathPara>
                </a14:m>
                <a:endParaRPr lang="en-US" dirty="0"/>
              </a:p>
              <a:p>
                <a:pPr marL="0" indent="0">
                  <a:buNone/>
                </a:pPr>
                <a:r>
                  <a:rPr lang="en-US" dirty="0"/>
                  <a:t>Using the other boundary condition, we find:</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1" i="1">
                              <a:latin typeface="Cambria Math" panose="02040503050406030204" pitchFamily="18" charset="0"/>
                            </a:rPr>
                            <m:t>𝒖</m:t>
                          </m:r>
                        </m:e>
                      </m:acc>
                      <m:d>
                        <m:dPr>
                          <m:ctrlPr>
                            <a:rPr lang="en-US" i="1">
                              <a:latin typeface="Cambria Math" panose="02040503050406030204" pitchFamily="18" charset="0"/>
                            </a:rPr>
                          </m:ctrlPr>
                        </m:dPr>
                        <m:e>
                          <m:r>
                            <a:rPr lang="en-US" b="0" i="1" smtClean="0">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=0</m:t>
                          </m:r>
                        </m:e>
                      </m:d>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𝑈</m:t>
                          </m:r>
                        </m:num>
                        <m:den>
                          <m:r>
                            <a:rPr lang="en-US" b="0" i="1" smtClean="0">
                              <a:latin typeface="Cambria Math" panose="02040503050406030204" pitchFamily="18" charset="0"/>
                            </a:rPr>
                            <m:t>𝑠</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327171" y="977773"/>
                <a:ext cx="11249636" cy="5532083"/>
              </a:xfrm>
              <a:blipFill>
                <a:blip r:embed="rId2"/>
                <a:stretch>
                  <a:fillRect l="-1138"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18</a:t>
            </a:fld>
            <a:endParaRPr lang="en-US"/>
          </a:p>
        </p:txBody>
      </p:sp>
    </p:spTree>
    <p:extLst>
      <p:ext uri="{BB962C8B-B14F-4D97-AF65-F5344CB8AC3E}">
        <p14:creationId xmlns:p14="http://schemas.microsoft.com/office/powerpoint/2010/main" val="439308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Unsteady Flow Case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327171" y="977773"/>
                <a:ext cx="11249636" cy="5532083"/>
              </a:xfrm>
            </p:spPr>
            <p:txBody>
              <a:bodyPr>
                <a:normAutofit/>
              </a:bodyPr>
              <a:lstStyle/>
              <a:p>
                <a:pPr marL="0" indent="0">
                  <a:buNone/>
                </a:pPr>
                <a:r>
                  <a:rPr lang="en-US" dirty="0"/>
                  <a:t>The final Laplace transform of the solution is:</a:t>
                </a:r>
              </a:p>
              <a:p>
                <a:pPr marL="0" indent="0">
                  <a:buNone/>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1" i="1" smtClean="0">
                              <a:latin typeface="Cambria Math" panose="02040503050406030204" pitchFamily="18" charset="0"/>
                            </a:rPr>
                            <m:t>𝒖</m:t>
                          </m:r>
                        </m:e>
                      </m:acc>
                      <m:r>
                        <a:rPr lang="en-US" sz="2800" b="0" i="1" dirty="0" smtClean="0">
                          <a:latin typeface="Cambria Math" panose="02040503050406030204" pitchFamily="18" charset="0"/>
                        </a:rPr>
                        <m:t>=</m:t>
                      </m:r>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𝑈</m:t>
                          </m:r>
                        </m:num>
                        <m:den>
                          <m:r>
                            <a:rPr lang="en-US" sz="2800" b="0" i="1" dirty="0" smtClean="0">
                              <a:latin typeface="Cambria Math" panose="02040503050406030204" pitchFamily="18" charset="0"/>
                            </a:rPr>
                            <m:t>𝑠</m:t>
                          </m:r>
                        </m:den>
                      </m:f>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b="0" i="1" dirty="0" smtClean="0">
                              <a:latin typeface="Cambria Math" panose="02040503050406030204" pitchFamily="18" charset="0"/>
                            </a:rPr>
                            <m:t>−</m:t>
                          </m:r>
                          <m:rad>
                            <m:radPr>
                              <m:degHide m:val="on"/>
                              <m:ctrlPr>
                                <a:rPr lang="en-US" sz="2800" i="1" dirty="0">
                                  <a:latin typeface="Cambria Math" panose="02040503050406030204" pitchFamily="18" charset="0"/>
                                </a:rPr>
                              </m:ctrlPr>
                            </m:radPr>
                            <m:deg/>
                            <m:e>
                              <m:f>
                                <m:fPr>
                                  <m:ctrlPr>
                                    <a:rPr lang="en-US" sz="2800" i="1" dirty="0">
                                      <a:latin typeface="Cambria Math" panose="02040503050406030204" pitchFamily="18" charset="0"/>
                                    </a:rPr>
                                  </m:ctrlPr>
                                </m:fPr>
                                <m:num>
                                  <m:r>
                                    <a:rPr lang="en-US" sz="2800" i="1" dirty="0">
                                      <a:latin typeface="Cambria Math" panose="02040503050406030204" pitchFamily="18" charset="0"/>
                                    </a:rPr>
                                    <m:t>𝑠</m:t>
                                  </m:r>
                                </m:num>
                                <m:den>
                                  <m:r>
                                    <a:rPr lang="en-US" sz="2800" i="1" dirty="0">
                                      <a:latin typeface="Cambria Math" panose="02040503050406030204" pitchFamily="18" charset="0"/>
                                    </a:rPr>
                                    <m:t>𝜈</m:t>
                                  </m:r>
                                </m:den>
                              </m:f>
                            </m:e>
                          </m:rad>
                          <m:r>
                            <a:rPr lang="en-US" sz="2800" b="0" i="1" dirty="0" smtClean="0">
                              <a:latin typeface="Cambria Math" panose="02040503050406030204" pitchFamily="18" charset="0"/>
                            </a:rPr>
                            <m:t> </m:t>
                          </m:r>
                          <m:r>
                            <a:rPr lang="en-US" sz="2800" i="1" dirty="0">
                              <a:latin typeface="Cambria Math" panose="02040503050406030204" pitchFamily="18" charset="0"/>
                            </a:rPr>
                            <m:t>𝑦</m:t>
                          </m:r>
                        </m:sup>
                      </m:sSup>
                    </m:oMath>
                  </m:oMathPara>
                </a14:m>
                <a:endParaRPr lang="en-US" dirty="0"/>
              </a:p>
              <a:p>
                <a:pPr marL="0" indent="0">
                  <a:buNone/>
                </a:pPr>
                <a:r>
                  <a:rPr lang="en-US" dirty="0"/>
                  <a:t>If we look the Laplace transforms and their inverses we would find a similar expression:</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𝑎</m:t>
                                      </m:r>
                                    </m:den>
                                  </m:f>
                                </m:e>
                              </m:rad>
                              <m:r>
                                <a:rPr lang="en-US" b="0" i="1" smtClean="0">
                                  <a:latin typeface="Cambria Math" panose="02040503050406030204" pitchFamily="18" charset="0"/>
                                </a:rPr>
                                <m:t> </m:t>
                              </m:r>
                              <m:r>
                                <a:rPr lang="en-US" b="0" i="1" smtClean="0">
                                  <a:latin typeface="Cambria Math" panose="02040503050406030204" pitchFamily="18" charset="0"/>
                                </a:rPr>
                                <m:t>𝑥</m:t>
                              </m:r>
                            </m:sup>
                          </m:sSup>
                        </m:num>
                        <m:den>
                          <m:r>
                            <a:rPr lang="en-US" b="0" i="1" smtClean="0">
                              <a:latin typeface="Cambria Math" panose="02040503050406030204" pitchFamily="18" charset="0"/>
                            </a:rPr>
                            <m:t>𝑠</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erfc</m:t>
                          </m:r>
                        </m:fName>
                        <m:e>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𝑥</m:t>
                                  </m:r>
                                </m:num>
                                <m:den>
                                  <m:r>
                                    <a:rPr lang="en-US" b="0" i="1" smtClean="0">
                                      <a:latin typeface="Cambria Math" panose="02040503050406030204" pitchFamily="18" charset="0"/>
                                      <a:ea typeface="Cambria Math" panose="02040503050406030204" pitchFamily="18" charset="0"/>
                                    </a:rPr>
                                    <m:t>2</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𝑎𝑡</m:t>
                                      </m:r>
                                    </m:e>
                                  </m:rad>
                                </m:den>
                              </m:f>
                            </m:e>
                          </m:d>
                        </m:e>
                      </m:func>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erfc</m:t>
                          </m:r>
                        </m:fName>
                        <m:e>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𝑥</m:t>
                                  </m:r>
                                </m:num>
                                <m:den>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𝑎𝑡</m:t>
                                      </m:r>
                                    </m:e>
                                  </m:rad>
                                </m:den>
                              </m:f>
                            </m:e>
                          </m:d>
                        </m:e>
                      </m:func>
                    </m:oMath>
                  </m:oMathPara>
                </a14:m>
                <a:endParaRPr lang="en-US" dirty="0"/>
              </a:p>
              <a:p>
                <a:pPr marL="0" indent="0">
                  <a:buNone/>
                </a:pPr>
                <a:r>
                  <a:rPr lang="en-US" dirty="0"/>
                  <a:t>So our final equation (in the time domain) is: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                      </m:t>
                      </m:r>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327171" y="977773"/>
                <a:ext cx="11249636" cy="5532083"/>
              </a:xfrm>
              <a:blipFill>
                <a:blip r:embed="rId2"/>
                <a:stretch>
                  <a:fillRect l="-1138"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19</a:t>
            </a:fld>
            <a:endParaRPr lang="en-US"/>
          </a:p>
        </p:txBody>
      </p:sp>
    </p:spTree>
    <p:extLst>
      <p:ext uri="{BB962C8B-B14F-4D97-AF65-F5344CB8AC3E}">
        <p14:creationId xmlns:p14="http://schemas.microsoft.com/office/powerpoint/2010/main" val="2565155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Review of Fluid Mechanics</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fontScale="92500"/>
          </a:bodyPr>
          <a:lstStyle/>
          <a:p>
            <a:pPr marL="0" indent="0">
              <a:buNone/>
            </a:pPr>
            <a:r>
              <a:rPr lang="en-US" dirty="0"/>
              <a:t>We will briefly cover some of the major talking points from BIEN 301 in regards to bulk fluid transport and conservation equations (momentum, mass, and energy)</a:t>
            </a:r>
          </a:p>
          <a:p>
            <a:pPr marL="0" indent="0">
              <a:buNone/>
            </a:pPr>
            <a:endParaRPr lang="en-US" dirty="0"/>
          </a:p>
          <a:p>
            <a:pPr marL="0" indent="0">
              <a:buNone/>
            </a:pPr>
            <a:r>
              <a:rPr lang="en-US" dirty="0"/>
              <a:t>Some of the more important concepts that will be review today will be useful in some of our analyses</a:t>
            </a:r>
          </a:p>
          <a:p>
            <a:pPr marL="0" indent="0">
              <a:buNone/>
            </a:pPr>
            <a:endParaRPr lang="en-US" dirty="0"/>
          </a:p>
          <a:p>
            <a:pPr marL="0" indent="0">
              <a:buNone/>
            </a:pPr>
            <a:r>
              <a:rPr lang="en-US" dirty="0"/>
              <a:t>You are always encouraged to review your notes and textbook from BIEN 301</a:t>
            </a:r>
          </a:p>
          <a:p>
            <a:pPr marL="0" indent="0">
              <a:buNone/>
            </a:pPr>
            <a:endParaRPr lang="en-US" dirty="0"/>
          </a:p>
          <a:p>
            <a:pPr marL="0" indent="0">
              <a:buNone/>
            </a:pPr>
            <a:r>
              <a:rPr lang="en-US" dirty="0"/>
              <a:t>We will also introduce unsteady flow and look at an example of that. You will note that there are many similarities between the equations we used in fluid mechanics and the ones we will use in this course on mass transport.</a:t>
            </a:r>
          </a:p>
          <a:p>
            <a:pPr lvl="1"/>
            <a:endParaRPr lang="en-US"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a:t>
            </a:fld>
            <a:endParaRPr lang="en-US"/>
          </a:p>
        </p:txBody>
      </p:sp>
    </p:spTree>
    <p:extLst>
      <p:ext uri="{BB962C8B-B14F-4D97-AF65-F5344CB8AC3E}">
        <p14:creationId xmlns:p14="http://schemas.microsoft.com/office/powerpoint/2010/main" val="2097396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Error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327170" y="977773"/>
                <a:ext cx="11608155" cy="5532083"/>
              </a:xfrm>
            </p:spPr>
            <p:txBody>
              <a:bodyPr>
                <a:normAutofit fontScale="70000" lnSpcReduction="20000"/>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𝑈</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erfc</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𝑦</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4</m:t>
                                      </m:r>
                                      <m:r>
                                        <m:rPr>
                                          <m:sty m:val="p"/>
                                        </m:rPr>
                                        <a:rPr lang="el-GR" b="0" i="1" smtClean="0">
                                          <a:latin typeface="Cambria Math" panose="02040503050406030204" pitchFamily="18" charset="0"/>
                                        </a:rPr>
                                        <m:t>ν</m:t>
                                      </m:r>
                                      <m:r>
                                        <a:rPr lang="en-US" b="0" i="1" smtClean="0">
                                          <a:latin typeface="Cambria Math" panose="02040503050406030204" pitchFamily="18" charset="0"/>
                                        </a:rPr>
                                        <m:t>𝑡</m:t>
                                      </m:r>
                                    </m:e>
                                  </m:rad>
                                </m:den>
                              </m:f>
                            </m:e>
                          </m:d>
                        </m:e>
                      </m:func>
                    </m:oMath>
                  </m:oMathPara>
                </a14:m>
                <a:endParaRPr lang="en-US" dirty="0"/>
              </a:p>
              <a:p>
                <a:pPr marL="0" indent="0">
                  <a:buNone/>
                </a:pPr>
                <a:r>
                  <a:rPr lang="en-US" dirty="0"/>
                  <a:t>So what is </a:t>
                </a:r>
                <a:r>
                  <a:rPr lang="en-US" dirty="0" err="1"/>
                  <a:t>erfc</a:t>
                </a:r>
                <a:r>
                  <a:rPr lang="en-US" dirty="0"/>
                  <a:t>?</a:t>
                </a:r>
              </a:p>
              <a:p>
                <a:pPr marL="0" indent="0">
                  <a:buNone/>
                </a:pPr>
                <a:r>
                  <a:rPr lang="en-US" dirty="0"/>
                  <a:t>It is the complementary error function, which is defined as:</a:t>
                </a:r>
              </a:p>
              <a:p>
                <a:pPr marL="0" indent="0">
                  <a:buNone/>
                </a:pPr>
                <a:endParaRPr lang="en-US" b="0" dirty="0"/>
              </a:p>
              <a:p>
                <a:pPr marL="0" indent="0">
                  <a:buNone/>
                </a:pPr>
                <a:r>
                  <a:rPr lang="en-US" dirty="0"/>
                  <a:t>erf(x) is the error function and defined as:</a:t>
                </a:r>
              </a:p>
              <a:p>
                <a:pPr marL="0" indent="0">
                  <a:buNone/>
                </a:pPr>
                <a:endParaRPr lang="en-US" b="0" dirty="0"/>
              </a:p>
              <a:p>
                <a:pPr marL="0" indent="0">
                  <a:buNone/>
                </a:pPr>
                <a:endParaRPr lang="en-US" dirty="0"/>
              </a:p>
              <a:p>
                <a:pPr marL="0" indent="0">
                  <a:buNone/>
                </a:pPr>
                <a:r>
                  <a:rPr lang="en-US" dirty="0"/>
                  <a:t>We could rewrite the final answer as: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𝑈</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2</m:t>
                              </m:r>
                            </m:num>
                            <m:den>
                              <m:rad>
                                <m:radPr>
                                  <m:degHide m:val="on"/>
                                  <m:ctrlPr>
                                    <a:rPr lang="en-US" i="1">
                                      <a:latin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𝜋</m:t>
                                  </m:r>
                                </m:e>
                              </m:rad>
                            </m:den>
                          </m:f>
                          <m:r>
                            <a:rPr lang="en-US" i="1">
                              <a:latin typeface="Cambria Math" panose="02040503050406030204" pitchFamily="18" charset="0"/>
                            </a:rPr>
                            <m:t> </m:t>
                          </m:r>
                          <m:nary>
                            <m:naryPr>
                              <m:limLoc m:val="undOvr"/>
                              <m:ctrlPr>
                                <a:rPr lang="en-US" i="1">
                                  <a:latin typeface="Cambria Math" panose="02040503050406030204" pitchFamily="18" charset="0"/>
                                </a:rPr>
                              </m:ctrlPr>
                            </m:naryPr>
                            <m:sub>
                              <m:r>
                                <m:rPr>
                                  <m:brk m:alnAt="24"/>
                                </m:rPr>
                                <a:rPr lang="en-US" i="1">
                                  <a:latin typeface="Cambria Math" panose="02040503050406030204" pitchFamily="18" charset="0"/>
                                </a:rPr>
                                <m:t>0</m:t>
                              </m:r>
                            </m:sub>
                            <m:sup>
                              <m:f>
                                <m:fPr>
                                  <m:ctrlPr>
                                    <a:rPr lang="en-US" i="1">
                                      <a:latin typeface="Cambria Math" panose="02040503050406030204" pitchFamily="18" charset="0"/>
                                    </a:rPr>
                                  </m:ctrlPr>
                                </m:fPr>
                                <m:num>
                                  <m:r>
                                    <a:rPr lang="en-US" i="1">
                                      <a:latin typeface="Cambria Math" panose="02040503050406030204" pitchFamily="18" charset="0"/>
                                    </a:rPr>
                                    <m:t>𝑦</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4</m:t>
                                      </m:r>
                                      <m:r>
                                        <m:rPr>
                                          <m:sty m:val="p"/>
                                        </m:rPr>
                                        <a:rPr lang="el-GR" i="1">
                                          <a:latin typeface="Cambria Math" panose="02040503050406030204" pitchFamily="18" charset="0"/>
                                        </a:rPr>
                                        <m:t>ν</m:t>
                                      </m:r>
                                      <m:r>
                                        <a:rPr lang="en-US" i="1">
                                          <a:latin typeface="Cambria Math" panose="02040503050406030204" pitchFamily="18" charset="0"/>
                                        </a:rPr>
                                        <m:t>𝑡</m:t>
                                      </m:r>
                                    </m:e>
                                  </m:rad>
                                </m:den>
                              </m:f>
                            </m:sup>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p>
                                    <m:sSupPr>
                                      <m:ctrlPr>
                                        <a:rPr lang="en-US" i="1">
                                          <a:latin typeface="Cambria Math" panose="02040503050406030204" pitchFamily="18" charset="0"/>
                                        </a:rPr>
                                      </m:ctrlPr>
                                    </m:sSupPr>
                                    <m:e>
                                      <m:r>
                                        <m:rPr>
                                          <m:sty m:val="p"/>
                                        </m:rPr>
                                        <a:rPr lang="el-GR" i="1">
                                          <a:latin typeface="Cambria Math" panose="02040503050406030204" pitchFamily="18" charset="0"/>
                                        </a:rPr>
                                        <m:t>η</m:t>
                                      </m:r>
                                    </m:e>
                                    <m:sup>
                                      <m:r>
                                        <a:rPr lang="en-US" i="1">
                                          <a:latin typeface="Cambria Math" panose="02040503050406030204" pitchFamily="18" charset="0"/>
                                        </a:rPr>
                                        <m:t>2</m:t>
                                      </m:r>
                                    </m:sup>
                                  </m:sSup>
                                </m:sup>
                              </m:sSup>
                              <m:r>
                                <a:rPr lang="en-US" i="1">
                                  <a:latin typeface="Cambria Math" panose="02040503050406030204" pitchFamily="18" charset="0"/>
                                </a:rPr>
                                <m:t>𝑑</m:t>
                              </m:r>
                              <m:r>
                                <m:rPr>
                                  <m:sty m:val="p"/>
                                </m:rPr>
                                <a:rPr lang="el-GR" i="1">
                                  <a:latin typeface="Cambria Math" panose="02040503050406030204" pitchFamily="18" charset="0"/>
                                </a:rPr>
                                <m:t>η</m:t>
                              </m:r>
                            </m:e>
                          </m:nary>
                        </m:e>
                      </m:d>
                    </m:oMath>
                  </m:oMathPara>
                </a14:m>
                <a:endParaRPr lang="en-US" dirty="0"/>
              </a:p>
              <a:p>
                <a:pPr marL="0" indent="0">
                  <a:buNone/>
                </a:pPr>
                <a:endParaRPr lang="en-US" dirty="0"/>
              </a:p>
              <a:p>
                <a:pPr marL="0" indent="0">
                  <a:buNone/>
                </a:pPr>
                <a:r>
                  <a:rPr lang="en-US" dirty="0"/>
                  <a:t>But the error function (and </a:t>
                </a:r>
                <a:r>
                  <a:rPr lang="en-US" dirty="0" err="1"/>
                  <a:t>erfc</a:t>
                </a:r>
                <a:r>
                  <a:rPr lang="en-US" dirty="0"/>
                  <a:t>) is a well-known and common function that can be used in many software packages (e.g., Excel). It would be like writing out Euler’s equation every time you used a sin(x) function.</a:t>
                </a:r>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327170" y="977773"/>
                <a:ext cx="11608155" cy="5532083"/>
              </a:xfrm>
              <a:blipFill>
                <a:blip r:embed="rId2"/>
                <a:stretch>
                  <a:fillRect l="-57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20</a:t>
            </a:fld>
            <a:endParaRPr lang="en-US"/>
          </a:p>
        </p:txBody>
      </p:sp>
    </p:spTree>
    <p:extLst>
      <p:ext uri="{BB962C8B-B14F-4D97-AF65-F5344CB8AC3E}">
        <p14:creationId xmlns:p14="http://schemas.microsoft.com/office/powerpoint/2010/main" val="404477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Error Function 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327170" y="977773"/>
                <a:ext cx="11608155" cy="553208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panose="02040503050406030204" pitchFamily="18" charset="0"/>
                            </a:rPr>
                            <m:t>erf</m:t>
                          </m:r>
                        </m:fName>
                        <m:e>
                          <m:d>
                            <m:dPr>
                              <m:ctrlPr>
                                <a:rPr lang="en-US" i="1">
                                  <a:latin typeface="Cambria Math" panose="02040503050406030204" pitchFamily="18" charset="0"/>
                                </a:rPr>
                              </m:ctrlPr>
                            </m:dPr>
                            <m:e>
                              <m:r>
                                <a:rPr lang="en-US" i="1">
                                  <a:latin typeface="Cambria Math" panose="02040503050406030204" pitchFamily="18" charset="0"/>
                                </a:rPr>
                                <m:t>𝑥</m:t>
                              </m:r>
                            </m:e>
                          </m:d>
                        </m:e>
                      </m:fun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rad>
                            <m:radPr>
                              <m:degHide m:val="on"/>
                              <m:ctrlPr>
                                <a:rPr lang="en-US" i="1">
                                  <a:latin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𝜋</m:t>
                              </m:r>
                            </m:e>
                          </m:rad>
                        </m:den>
                      </m:f>
                      <m:r>
                        <a:rPr lang="en-US" i="1">
                          <a:latin typeface="Cambria Math" panose="02040503050406030204" pitchFamily="18" charset="0"/>
                        </a:rPr>
                        <m:t> </m:t>
                      </m:r>
                      <m:nary>
                        <m:naryPr>
                          <m:limLoc m:val="undOvr"/>
                          <m:ctrlPr>
                            <a:rPr lang="en-US" i="1">
                              <a:latin typeface="Cambria Math" panose="02040503050406030204" pitchFamily="18" charset="0"/>
                            </a:rPr>
                          </m:ctrlPr>
                        </m:naryPr>
                        <m:sub>
                          <m:r>
                            <m:rPr>
                              <m:brk m:alnAt="24"/>
                            </m:rPr>
                            <a:rPr lang="en-US" i="1">
                              <a:latin typeface="Cambria Math" panose="02040503050406030204" pitchFamily="18" charset="0"/>
                            </a:rPr>
                            <m:t>0</m:t>
                          </m:r>
                        </m:sub>
                        <m:sup>
                          <m:r>
                            <a:rPr lang="en-US" i="1">
                              <a:latin typeface="Cambria Math" panose="02040503050406030204" pitchFamily="18" charset="0"/>
                            </a:rPr>
                            <m:t>𝑥</m:t>
                          </m:r>
                        </m:sup>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p>
                                <m:sSupPr>
                                  <m:ctrlPr>
                                    <a:rPr lang="en-US" i="1">
                                      <a:latin typeface="Cambria Math" panose="02040503050406030204" pitchFamily="18" charset="0"/>
                                    </a:rPr>
                                  </m:ctrlPr>
                                </m:sSupPr>
                                <m:e>
                                  <m:r>
                                    <m:rPr>
                                      <m:sty m:val="p"/>
                                    </m:rPr>
                                    <a:rPr lang="el-GR" i="1">
                                      <a:latin typeface="Cambria Math" panose="02040503050406030204" pitchFamily="18" charset="0"/>
                                    </a:rPr>
                                    <m:t>η</m:t>
                                  </m:r>
                                </m:e>
                                <m:sup>
                                  <m:r>
                                    <a:rPr lang="en-US" i="1">
                                      <a:latin typeface="Cambria Math" panose="02040503050406030204" pitchFamily="18" charset="0"/>
                                    </a:rPr>
                                    <m:t>2</m:t>
                                  </m:r>
                                </m:sup>
                              </m:sSup>
                            </m:sup>
                          </m:sSup>
                          <m:r>
                            <a:rPr lang="en-US" i="1">
                              <a:latin typeface="Cambria Math" panose="02040503050406030204" pitchFamily="18" charset="0"/>
                            </a:rPr>
                            <m:t>𝑑</m:t>
                          </m:r>
                          <m:r>
                            <m:rPr>
                              <m:sty m:val="p"/>
                            </m:rPr>
                            <a:rPr lang="el-GR" i="1">
                              <a:latin typeface="Cambria Math" panose="02040503050406030204" pitchFamily="18" charset="0"/>
                            </a:rPr>
                            <m:t>η</m:t>
                          </m:r>
                        </m:e>
                      </m:nary>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erfc</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func>
                      <m:r>
                        <a:rPr lang="en-US" b="0" i="1" smtClean="0">
                          <a:latin typeface="Cambria Math" panose="02040503050406030204" pitchFamily="18" charset="0"/>
                        </a:rPr>
                        <m:t>=1 −</m:t>
                      </m:r>
                      <m:r>
                        <m:rPr>
                          <m:sty m:val="p"/>
                        </m:rPr>
                        <a:rPr lang="en-US" b="0" i="0" smtClean="0">
                          <a:latin typeface="Cambria Math" panose="02040503050406030204" pitchFamily="18" charset="0"/>
                        </a:rPr>
                        <m:t>erf</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a:p>
                <a:pPr marL="0" indent="0">
                  <a:buNone/>
                </a:pPr>
                <a:r>
                  <a:rPr lang="en-US" dirty="0"/>
                  <a:t>The error function has some unique properties.</a:t>
                </a:r>
              </a:p>
              <a:p>
                <a:pPr marL="0" indent="0">
                  <a:buNone/>
                </a:pPr>
                <a:r>
                  <a:rPr lang="en-US" dirty="0"/>
                  <a:t>The function within the integral portion is a Gaussian curve. If we take the integral of a Gaussian, we get:</a:t>
                </a:r>
              </a:p>
              <a:p>
                <a:pPr marL="0" indent="0">
                  <a:buNone/>
                </a:pPr>
                <a14:m>
                  <m:oMathPara xmlns:m="http://schemas.openxmlformats.org/officeDocument/2006/math">
                    <m:oMathParaPr>
                      <m:jc m:val="centerGroup"/>
                    </m:oMathParaPr>
                    <m:oMath xmlns:m="http://schemas.openxmlformats.org/officeDocument/2006/math">
                      <m:nary>
                        <m:naryPr>
                          <m:limLoc m:val="undOvr"/>
                          <m:ctrlPr>
                            <a:rPr lang="en-US" i="1" smtClean="0">
                              <a:latin typeface="Cambria Math" panose="02040503050406030204" pitchFamily="18" charset="0"/>
                            </a:rPr>
                          </m:ctrlPr>
                        </m:naryPr>
                        <m:sub>
                          <m:r>
                            <m:rPr>
                              <m:brk m:alnAt="24"/>
                            </m:rP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i="1" smtClean="0">
                              <a:latin typeface="Cambria Math" panose="02040503050406030204" pitchFamily="18" charset="0"/>
                              <a:ea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p>
                                <m:sSupPr>
                                  <m:ctrlPr>
                                    <a:rPr lang="en-US" i="1">
                                      <a:latin typeface="Cambria Math" panose="02040503050406030204" pitchFamily="18" charset="0"/>
                                    </a:rPr>
                                  </m:ctrlPr>
                                </m:sSupPr>
                                <m:e>
                                  <m:r>
                                    <m:rPr>
                                      <m:sty m:val="p"/>
                                    </m:rPr>
                                    <a:rPr lang="el-GR" i="1">
                                      <a:latin typeface="Cambria Math" panose="02040503050406030204" pitchFamily="18" charset="0"/>
                                    </a:rPr>
                                    <m:t>η</m:t>
                                  </m:r>
                                </m:e>
                                <m:sup>
                                  <m:r>
                                    <a:rPr lang="en-US" i="1">
                                      <a:latin typeface="Cambria Math" panose="02040503050406030204" pitchFamily="18" charset="0"/>
                                    </a:rPr>
                                    <m:t>2</m:t>
                                  </m:r>
                                </m:sup>
                              </m:sSup>
                            </m:sup>
                          </m:sSup>
                          <m:r>
                            <a:rPr lang="en-US" i="1">
                              <a:latin typeface="Cambria Math" panose="02040503050406030204" pitchFamily="18" charset="0"/>
                            </a:rPr>
                            <m:t>𝑑</m:t>
                          </m:r>
                          <m:r>
                            <m:rPr>
                              <m:sty m:val="p"/>
                            </m:rPr>
                            <a:rPr lang="el-GR" i="1">
                              <a:latin typeface="Cambria Math" panose="02040503050406030204" pitchFamily="18" charset="0"/>
                            </a:rPr>
                            <m:t>η</m:t>
                          </m:r>
                        </m:e>
                      </m:nary>
                      <m:r>
                        <a:rPr lang="en-US" b="0" i="1" smtClean="0">
                          <a:latin typeface="Cambria Math" panose="02040503050406030204" pitchFamily="18" charset="0"/>
                        </a:rPr>
                        <m:t>=  </m:t>
                      </m:r>
                    </m:oMath>
                  </m:oMathPara>
                </a14:m>
                <a:endParaRPr lang="en-US" dirty="0"/>
              </a:p>
              <a:p>
                <a:pPr marL="0" indent="0">
                  <a:buNone/>
                </a:pPr>
                <a:r>
                  <a:rPr lang="en-US" dirty="0"/>
                  <a:t>You may notice that the Gaussian curve is an even function</a:t>
                </a:r>
              </a:p>
              <a:p>
                <a:pPr marL="0" indent="0">
                  <a:buNone/>
                </a:pPr>
                <a14:m>
                  <m:oMathPara xmlns:m="http://schemas.openxmlformats.org/officeDocument/2006/math">
                    <m:oMathParaPr>
                      <m:jc m:val="centerGroup"/>
                    </m:oMathParaPr>
                    <m:oMath xmlns:m="http://schemas.openxmlformats.org/officeDocument/2006/math">
                      <m:nary>
                        <m:naryPr>
                          <m:limLoc m:val="undOvr"/>
                          <m:ctrlPr>
                            <a:rPr lang="en-US" i="1" smtClean="0">
                              <a:latin typeface="Cambria Math" panose="02040503050406030204" pitchFamily="18" charset="0"/>
                            </a:rPr>
                          </m:ctrlPr>
                        </m:naryPr>
                        <m:sub>
                          <m:r>
                            <m:rPr>
                              <m:brk/>
                            </m:rPr>
                            <a:rPr lang="en-US" b="0" i="1" smtClean="0">
                              <a:latin typeface="Cambria Math" panose="02040503050406030204" pitchFamily="18" charset="0"/>
                            </a:rPr>
                            <m:t>0</m:t>
                          </m:r>
                        </m:sub>
                        <m:sup>
                          <m:r>
                            <a:rPr lang="en-US" i="1" smtClean="0">
                              <a:latin typeface="Cambria Math" panose="02040503050406030204" pitchFamily="18" charset="0"/>
                              <a:ea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p>
                                <m:sSupPr>
                                  <m:ctrlPr>
                                    <a:rPr lang="en-US" i="1">
                                      <a:latin typeface="Cambria Math" panose="02040503050406030204" pitchFamily="18" charset="0"/>
                                    </a:rPr>
                                  </m:ctrlPr>
                                </m:sSupPr>
                                <m:e>
                                  <m:r>
                                    <m:rPr>
                                      <m:sty m:val="p"/>
                                    </m:rPr>
                                    <a:rPr lang="el-GR" i="1">
                                      <a:latin typeface="Cambria Math" panose="02040503050406030204" pitchFamily="18" charset="0"/>
                                    </a:rPr>
                                    <m:t>η</m:t>
                                  </m:r>
                                </m:e>
                                <m:sup>
                                  <m:r>
                                    <a:rPr lang="en-US" i="1">
                                      <a:latin typeface="Cambria Math" panose="02040503050406030204" pitchFamily="18" charset="0"/>
                                    </a:rPr>
                                    <m:t>2</m:t>
                                  </m:r>
                                </m:sup>
                              </m:sSup>
                            </m:sup>
                          </m:sSup>
                          <m:r>
                            <a:rPr lang="en-US" i="1">
                              <a:latin typeface="Cambria Math" panose="02040503050406030204" pitchFamily="18" charset="0"/>
                            </a:rPr>
                            <m:t>𝑑</m:t>
                          </m:r>
                          <m:r>
                            <m:rPr>
                              <m:sty m:val="p"/>
                            </m:rPr>
                            <a:rPr lang="el-GR" i="1">
                              <a:latin typeface="Cambria Math" panose="02040503050406030204" pitchFamily="18" charset="0"/>
                            </a:rPr>
                            <m:t>η</m:t>
                          </m:r>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limLoc m:val="undOvr"/>
                          <m:ctrlPr>
                            <a:rPr lang="en-US" i="1">
                              <a:latin typeface="Cambria Math" panose="02040503050406030204" pitchFamily="18" charset="0"/>
                            </a:rPr>
                          </m:ctrlPr>
                        </m:naryPr>
                        <m:sub>
                          <m:r>
                            <m:rPr>
                              <m:brk m:alnAt="24"/>
                            </m:rP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ub>
                        <m:sup>
                          <m:r>
                            <a:rPr lang="en-US" i="1">
                              <a:latin typeface="Cambria Math" panose="02040503050406030204" pitchFamily="18" charset="0"/>
                              <a:ea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p>
                                <m:sSupPr>
                                  <m:ctrlPr>
                                    <a:rPr lang="en-US" i="1">
                                      <a:latin typeface="Cambria Math" panose="02040503050406030204" pitchFamily="18" charset="0"/>
                                    </a:rPr>
                                  </m:ctrlPr>
                                </m:sSupPr>
                                <m:e>
                                  <m:r>
                                    <m:rPr>
                                      <m:sty m:val="p"/>
                                    </m:rPr>
                                    <a:rPr lang="el-GR" i="1">
                                      <a:latin typeface="Cambria Math" panose="02040503050406030204" pitchFamily="18" charset="0"/>
                                    </a:rPr>
                                    <m:t>η</m:t>
                                  </m:r>
                                </m:e>
                                <m:sup>
                                  <m:r>
                                    <a:rPr lang="en-US" i="1">
                                      <a:latin typeface="Cambria Math" panose="02040503050406030204" pitchFamily="18" charset="0"/>
                                    </a:rPr>
                                    <m:t>2</m:t>
                                  </m:r>
                                </m:sup>
                              </m:sSup>
                            </m:sup>
                          </m:sSup>
                          <m:r>
                            <a:rPr lang="en-US" i="1">
                              <a:latin typeface="Cambria Math" panose="02040503050406030204" pitchFamily="18" charset="0"/>
                            </a:rPr>
                            <m:t>𝑑</m:t>
                          </m:r>
                          <m:r>
                            <m:rPr>
                              <m:sty m:val="p"/>
                            </m:rPr>
                            <a:rPr lang="el-GR" i="1">
                              <a:latin typeface="Cambria Math" panose="02040503050406030204" pitchFamily="18" charset="0"/>
                            </a:rPr>
                            <m:t>η</m:t>
                          </m:r>
                        </m:e>
                      </m:nary>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327170" y="977773"/>
                <a:ext cx="11608155" cy="5532083"/>
              </a:xfrm>
              <a:blipFill>
                <a:blip r:embed="rId2"/>
                <a:stretch>
                  <a:fillRect l="-110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21</a:t>
            </a:fld>
            <a:endParaRPr lang="en-US"/>
          </a:p>
        </p:txBody>
      </p:sp>
      <p:pic>
        <p:nvPicPr>
          <p:cNvPr id="5" name="Picture 4">
            <a:extLst>
              <a:ext uri="{FF2B5EF4-FFF2-40B4-BE49-F238E27FC236}">
                <a16:creationId xmlns:a16="http://schemas.microsoft.com/office/drawing/2014/main" id="{5A17F155-7B91-4A6D-8186-E4B5737C257C}"/>
              </a:ext>
            </a:extLst>
          </p:cNvPr>
          <p:cNvPicPr>
            <a:picLocks noChangeAspect="1"/>
          </p:cNvPicPr>
          <p:nvPr/>
        </p:nvPicPr>
        <p:blipFill>
          <a:blip r:embed="rId3"/>
          <a:stretch>
            <a:fillRect/>
          </a:stretch>
        </p:blipFill>
        <p:spPr>
          <a:xfrm>
            <a:off x="8967536" y="3330190"/>
            <a:ext cx="3140573" cy="1887685"/>
          </a:xfrm>
          <a:prstGeom prst="rect">
            <a:avLst/>
          </a:prstGeom>
        </p:spPr>
      </p:pic>
    </p:spTree>
    <p:extLst>
      <p:ext uri="{BB962C8B-B14F-4D97-AF65-F5344CB8AC3E}">
        <p14:creationId xmlns:p14="http://schemas.microsoft.com/office/powerpoint/2010/main" val="2400897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Checking Boundary Conditions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327170" y="977773"/>
                <a:ext cx="6073630" cy="553208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𝑢</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𝑈</m:t>
                      </m:r>
                      <m:func>
                        <m:funcPr>
                          <m:ctrlPr>
                            <a:rPr lang="en-US" i="1">
                              <a:latin typeface="Cambria Math" panose="02040503050406030204" pitchFamily="18" charset="0"/>
                            </a:rPr>
                          </m:ctrlPr>
                        </m:funcPr>
                        <m:fName>
                          <m:r>
                            <m:rPr>
                              <m:sty m:val="p"/>
                            </m:rPr>
                            <a:rPr lang="en-US">
                              <a:latin typeface="Cambria Math" panose="02040503050406030204" pitchFamily="18" charset="0"/>
                            </a:rPr>
                            <m:t>erfc</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𝑦</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4</m:t>
                                      </m:r>
                                      <m:r>
                                        <m:rPr>
                                          <m:sty m:val="p"/>
                                        </m:rPr>
                                        <a:rPr lang="el-GR" i="1">
                                          <a:latin typeface="Cambria Math" panose="02040503050406030204" pitchFamily="18" charset="0"/>
                                        </a:rPr>
                                        <m:t>ν</m:t>
                                      </m:r>
                                      <m:r>
                                        <a:rPr lang="en-US" i="1">
                                          <a:latin typeface="Cambria Math" panose="02040503050406030204" pitchFamily="18" charset="0"/>
                                        </a:rPr>
                                        <m:t>𝑡</m:t>
                                      </m:r>
                                    </m:e>
                                  </m:rad>
                                </m:den>
                              </m:f>
                            </m:e>
                          </m:d>
                        </m:e>
                      </m:func>
                    </m:oMath>
                  </m:oMathPara>
                </a14:m>
                <a:endParaRPr lang="en-US" dirty="0"/>
              </a:p>
              <a:p>
                <a:pPr marL="0" indent="0">
                  <a:buNone/>
                </a:pPr>
                <a:r>
                  <a:rPr lang="en-US" dirty="0"/>
                  <a:t>If we look at the condition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=0</m:t>
                    </m:r>
                  </m:oMath>
                </a14:m>
                <a:r>
                  <a:rPr lang="en-US" dirty="0"/>
                  <a:t>, we would see that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erf</m:t>
                        </m:r>
                      </m:fName>
                      <m:e>
                        <m:d>
                          <m:dPr>
                            <m:ctrlPr>
                              <a:rPr lang="en-US" b="0" i="1" smtClean="0">
                                <a:latin typeface="Cambria Math" panose="02040503050406030204" pitchFamily="18" charset="0"/>
                              </a:rPr>
                            </m:ctrlPr>
                          </m:dPr>
                          <m:e>
                            <m:r>
                              <a:rPr lang="en-US" b="0" i="1" smtClean="0">
                                <a:latin typeface="Cambria Math" panose="02040503050406030204" pitchFamily="18" charset="0"/>
                              </a:rPr>
                              <m:t>0</m:t>
                            </m:r>
                          </m:e>
                        </m:d>
                      </m:e>
                    </m:func>
                    <m:r>
                      <a:rPr lang="en-US" b="0" i="1" smtClean="0">
                        <a:latin typeface="Cambria Math" panose="02040503050406030204" pitchFamily="18" charset="0"/>
                      </a:rPr>
                      <m:t>=     </m:t>
                    </m:r>
                  </m:oMath>
                </a14:m>
                <a:r>
                  <a:rPr lang="en-US" dirty="0"/>
                  <a:t>, which means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erfc</m:t>
                        </m:r>
                      </m:fName>
                      <m:e>
                        <m:d>
                          <m:dPr>
                            <m:ctrlPr>
                              <a:rPr lang="en-US" b="0" i="1" smtClean="0">
                                <a:latin typeface="Cambria Math" panose="02040503050406030204" pitchFamily="18" charset="0"/>
                              </a:rPr>
                            </m:ctrlPr>
                          </m:dPr>
                          <m:e>
                            <m:r>
                              <a:rPr lang="en-US" b="0" i="1" smtClean="0">
                                <a:latin typeface="Cambria Math" panose="02040503050406030204" pitchFamily="18" charset="0"/>
                              </a:rPr>
                              <m:t>0</m:t>
                            </m:r>
                          </m:e>
                        </m:d>
                      </m:e>
                    </m:func>
                    <m:r>
                      <a:rPr lang="en-US" b="0" i="1" smtClean="0">
                        <a:latin typeface="Cambria Math" panose="02040503050406030204" pitchFamily="18" charset="0"/>
                      </a:rPr>
                      <m:t>=      </m:t>
                    </m:r>
                  </m:oMath>
                </a14:m>
                <a:r>
                  <a:rPr lang="en-US" dirty="0"/>
                  <a:t>. So, </a:t>
                </a:r>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,0</m:t>
                        </m:r>
                      </m:e>
                    </m:d>
                    <m:r>
                      <a:rPr lang="en-US" b="0" i="1" smtClean="0">
                        <a:latin typeface="Cambria Math" panose="02040503050406030204" pitchFamily="18" charset="0"/>
                      </a:rPr>
                      <m:t>=      </m:t>
                    </m:r>
                  </m:oMath>
                </a14:m>
                <a:r>
                  <a:rPr lang="en-US" dirty="0"/>
                  <a:t>.</a:t>
                </a:r>
              </a:p>
              <a:p>
                <a:pPr marL="0" indent="0">
                  <a:buNone/>
                </a:pPr>
                <a:r>
                  <a:rPr lang="en-US" dirty="0"/>
                  <a:t>Away from the wall, we can take the limit</a:t>
                </a:r>
              </a:p>
              <a:p>
                <a:pPr marL="0" indent="0">
                  <a:buNone/>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lim</m:t>
                              </m:r>
                            </m:e>
                            <m:lim>
                              <m:r>
                                <a:rPr lang="en-US" sz="2400" i="1">
                                  <a:latin typeface="Cambria Math" panose="02040503050406030204" pitchFamily="18" charset="0"/>
                                </a:rPr>
                                <m:t>𝑥</m:t>
                              </m:r>
                              <m:r>
                                <a:rPr lang="en-US" sz="2400" i="1">
                                  <a:latin typeface="Cambria Math" panose="02040503050406030204" pitchFamily="18" charset="0"/>
                                </a:rPr>
                                <m:t>→∞</m:t>
                              </m:r>
                            </m:lim>
                          </m:limLow>
                          <m:d>
                            <m:dPr>
                              <m:begChr m:val="{"/>
                              <m:endChr m:val="}"/>
                              <m:ctrlPr>
                                <a:rPr lang="en-US" sz="2400" i="1">
                                  <a:latin typeface="Cambria Math" panose="02040503050406030204" pitchFamily="18" charset="0"/>
                                </a:rPr>
                              </m:ctrlPr>
                            </m:dPr>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erf</m:t>
                                  </m:r>
                                </m:fName>
                                <m:e>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func>
                            </m:e>
                          </m:d>
                        </m:fName>
                        <m:e>
                          <m:r>
                            <a:rPr lang="en-US" sz="2400" i="1">
                              <a:latin typeface="Cambria Math" panose="02040503050406030204" pitchFamily="18" charset="0"/>
                            </a:rPr>
                            <m:t> </m:t>
                          </m:r>
                        </m:e>
                      </m:func>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lim</m:t>
                              </m:r>
                            </m:e>
                            <m:lim>
                              <m:r>
                                <a:rPr lang="en-US" sz="2400" b="0" i="1" smtClean="0">
                                  <a:latin typeface="Cambria Math" panose="02040503050406030204" pitchFamily="18" charset="0"/>
                                </a:rPr>
                                <m:t>𝑥</m:t>
                              </m:r>
                              <m:r>
                                <a:rPr lang="en-US" sz="2400" b="0" i="1" smtClean="0">
                                  <a:latin typeface="Cambria Math" panose="02040503050406030204" pitchFamily="18" charset="0"/>
                                </a:rPr>
                                <m:t>→∞</m:t>
                              </m:r>
                            </m:lim>
                          </m:limLow>
                          <m:d>
                            <m:dPr>
                              <m:begChr m:val="{"/>
                              <m:endChr m:val="}"/>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𝜋</m:t>
                                      </m:r>
                                    </m:e>
                                  </m:rad>
                                </m:den>
                              </m:f>
                              <m:nary>
                                <m:naryPr>
                                  <m:ctrlPr>
                                    <a:rPr lang="en-US" sz="2400" i="1">
                                      <a:latin typeface="Cambria Math" panose="02040503050406030204" pitchFamily="18" charset="0"/>
                                    </a:rPr>
                                  </m:ctrlPr>
                                </m:naryPr>
                                <m:sub>
                                  <m:r>
                                    <m:rPr>
                                      <m:brk m:alnAt="23"/>
                                    </m:rPr>
                                    <a:rPr lang="en-US" sz="2400" i="1">
                                      <a:latin typeface="Cambria Math" panose="02040503050406030204" pitchFamily="18" charset="0"/>
                                    </a:rPr>
                                    <m:t>0</m:t>
                                  </m:r>
                                </m:sub>
                                <m:sup>
                                  <m:r>
                                    <a:rPr lang="en-US" sz="2400" b="0" i="1" smtClean="0">
                                      <a:latin typeface="Cambria Math" panose="02040503050406030204" pitchFamily="18" charset="0"/>
                                    </a:rPr>
                                    <m:t>𝑥</m:t>
                                  </m:r>
                                </m:sup>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p>
                                        <m:sSupPr>
                                          <m:ctrlPr>
                                            <a:rPr lang="en-US" sz="2400" i="1">
                                              <a:latin typeface="Cambria Math" panose="02040503050406030204" pitchFamily="18" charset="0"/>
                                            </a:rPr>
                                          </m:ctrlPr>
                                        </m:sSupPr>
                                        <m:e>
                                          <m:r>
                                            <a:rPr lang="en-US" sz="2400" i="1">
                                              <a:latin typeface="Cambria Math" panose="02040503050406030204" pitchFamily="18" charset="0"/>
                                            </a:rPr>
                                            <m:t>−</m:t>
                                          </m:r>
                                          <m:r>
                                            <a:rPr lang="en-US" sz="2400" i="1">
                                              <a:latin typeface="Cambria Math" panose="02040503050406030204" pitchFamily="18" charset="0"/>
                                            </a:rPr>
                                            <m:t>𝜂</m:t>
                                          </m:r>
                                        </m:e>
                                        <m:sup>
                                          <m:r>
                                            <a:rPr lang="en-US" sz="2400" i="1">
                                              <a:latin typeface="Cambria Math" panose="02040503050406030204" pitchFamily="18" charset="0"/>
                                            </a:rPr>
                                            <m:t>2</m:t>
                                          </m:r>
                                        </m:sup>
                                      </m:sSup>
                                    </m:sup>
                                  </m:sSup>
                                  <m:r>
                                    <a:rPr lang="en-US" sz="2400" i="1">
                                      <a:latin typeface="Cambria Math" panose="02040503050406030204" pitchFamily="18" charset="0"/>
                                    </a:rPr>
                                    <m:t>ⅆ</m:t>
                                  </m:r>
                                  <m:r>
                                    <a:rPr lang="en-US" sz="2400" i="1">
                                      <a:latin typeface="Cambria Math" panose="02040503050406030204" pitchFamily="18" charset="0"/>
                                    </a:rPr>
                                    <m:t>𝜂</m:t>
                                  </m:r>
                                </m:e>
                              </m:nary>
                            </m:e>
                          </m:d>
                          <m:r>
                            <a:rPr lang="en-US" sz="2400" b="0" i="1" smtClean="0">
                              <a:latin typeface="Cambria Math" panose="02040503050406030204" pitchFamily="18" charset="0"/>
                            </a:rPr>
                            <m:t>=     </m:t>
                          </m:r>
                        </m:fName>
                        <m:e>
                          <m:r>
                            <a:rPr lang="en-US" sz="2400" b="0" i="1" smtClean="0">
                              <a:latin typeface="Cambria Math" panose="02040503050406030204" pitchFamily="18" charset="0"/>
                            </a:rPr>
                            <m:t> </m:t>
                          </m:r>
                        </m:e>
                      </m:func>
                    </m:oMath>
                  </m:oMathPara>
                </a14:m>
                <a:endParaRPr lang="en-US" dirty="0"/>
              </a:p>
              <a:p>
                <a:pPr marL="0" indent="0">
                  <a:buNone/>
                </a:pPr>
                <a:r>
                  <a:rPr lang="en-US" dirty="0"/>
                  <a:t>So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erfc</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e>
                        </m:d>
                      </m:e>
                    </m:func>
                    <m:r>
                      <a:rPr lang="en-US" b="0" i="1" smtClean="0">
                        <a:latin typeface="Cambria Math" panose="02040503050406030204" pitchFamily="18" charset="0"/>
                        <a:ea typeface="Cambria Math" panose="02040503050406030204" pitchFamily="18" charset="0"/>
                      </a:rPr>
                      <m:t>=     </m:t>
                    </m:r>
                  </m:oMath>
                </a14:m>
                <a:r>
                  <a:rPr lang="en-US" dirty="0"/>
                  <a:t>, which verifies our second condition.</a:t>
                </a:r>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327170" y="977773"/>
                <a:ext cx="6073630" cy="5532083"/>
              </a:xfrm>
              <a:blipFill>
                <a:blip r:embed="rId2"/>
                <a:stretch>
                  <a:fillRect l="-2108" r="-190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22</a:t>
            </a:fld>
            <a:endParaRPr lang="en-US"/>
          </a:p>
        </p:txBody>
      </p:sp>
      <p:pic>
        <p:nvPicPr>
          <p:cNvPr id="6" name="Picture 5">
            <a:extLst>
              <a:ext uri="{FF2B5EF4-FFF2-40B4-BE49-F238E27FC236}">
                <a16:creationId xmlns:a16="http://schemas.microsoft.com/office/drawing/2014/main" id="{CFD80BB6-B24B-45E3-ABFC-CAFA9AD09FD6}"/>
              </a:ext>
            </a:extLst>
          </p:cNvPr>
          <p:cNvPicPr>
            <a:picLocks noChangeAspect="1"/>
          </p:cNvPicPr>
          <p:nvPr/>
        </p:nvPicPr>
        <p:blipFill>
          <a:blip r:embed="rId3"/>
          <a:stretch>
            <a:fillRect/>
          </a:stretch>
        </p:blipFill>
        <p:spPr>
          <a:xfrm>
            <a:off x="6269841" y="1366286"/>
            <a:ext cx="5922159" cy="4125428"/>
          </a:xfrm>
          <a:prstGeom prst="rect">
            <a:avLst/>
          </a:prstGeom>
        </p:spPr>
      </p:pic>
    </p:spTree>
    <p:extLst>
      <p:ext uri="{BB962C8B-B14F-4D97-AF65-F5344CB8AC3E}">
        <p14:creationId xmlns:p14="http://schemas.microsoft.com/office/powerpoint/2010/main" val="537694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Derivative of Error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327170" y="802105"/>
                <a:ext cx="11543988" cy="5707751"/>
              </a:xfrm>
            </p:spPr>
            <p:txBody>
              <a:bodyPr>
                <a:normAutofit fontScale="77500" lnSpcReduction="20000"/>
              </a:bodyPr>
              <a:lstStyle/>
              <a:p>
                <a:pPr marL="0" indent="0">
                  <a:buNone/>
                </a:pPr>
                <a:r>
                  <a:rPr lang="en-US" dirty="0"/>
                  <a:t>Now that we know the velocity profile, it may be useful to know the derivative of the velocity (needed to calculated shear stress, but we will need to know how to do this when solving for concentration flux).</a:t>
                </a:r>
              </a:p>
              <a:p>
                <a:pPr marL="0" indent="0">
                  <a:buNone/>
                </a:pPr>
                <a:r>
                  <a:rPr lang="en-US" sz="2800" dirty="0"/>
                  <a:t>We can write the solution to the problem as</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𝑢</m:t>
                      </m:r>
                      <m:r>
                        <a:rPr lang="en-US" sz="2800" i="1">
                          <a:latin typeface="Cambria Math" panose="02040503050406030204" pitchFamily="18" charset="0"/>
                        </a:rPr>
                        <m:t>=</m:t>
                      </m:r>
                      <m:r>
                        <a:rPr lang="en-US" sz="2800" b="0" i="1" smtClean="0">
                          <a:latin typeface="Cambria Math" panose="02040503050406030204" pitchFamily="18" charset="0"/>
                        </a:rPr>
                        <m:t>𝑈</m:t>
                      </m:r>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erfc</m:t>
                          </m:r>
                        </m:fName>
                        <m:e>
                          <m:d>
                            <m:dPr>
                              <m:ctrlPr>
                                <a:rPr lang="en-US" sz="2800" i="1">
                                  <a:latin typeface="Cambria Math" panose="02040503050406030204" pitchFamily="18" charset="0"/>
                                </a:rPr>
                              </m:ctrlPr>
                            </m:dPr>
                            <m:e>
                              <m:r>
                                <a:rPr lang="en-US" sz="2800" b="0" i="1" smtClean="0">
                                  <a:latin typeface="Cambria Math" panose="02040503050406030204" pitchFamily="18" charset="0"/>
                                </a:rPr>
                                <m:t>𝜂</m:t>
                              </m:r>
                            </m:e>
                          </m:d>
                        </m:e>
                      </m:func>
                      <m:r>
                        <a:rPr lang="en-US" sz="2800" b="0" i="1" smtClean="0">
                          <a:latin typeface="Cambria Math" panose="02040503050406030204" pitchFamily="18" charset="0"/>
                        </a:rPr>
                        <m:t>  </m:t>
                      </m:r>
                      <m:r>
                        <m:rPr>
                          <m:nor/>
                        </m:rPr>
                        <a:rPr lang="en-US" sz="2800" b="0" i="0" smtClean="0">
                          <a:latin typeface="Cambria Math" panose="02040503050406030204" pitchFamily="18" charset="0"/>
                        </a:rPr>
                        <m:t>where</m:t>
                      </m:r>
                      <m:r>
                        <a:rPr lang="en-US" sz="2800" b="0" i="1" smtClean="0">
                          <a:latin typeface="Cambria Math" panose="02040503050406030204" pitchFamily="18" charset="0"/>
                        </a:rPr>
                        <m:t> </m:t>
                      </m:r>
                      <m:r>
                        <a:rPr lang="en-US" sz="2800" b="0" i="1" smtClean="0">
                          <a:latin typeface="Cambria Math" panose="02040503050406030204" pitchFamily="18" charset="0"/>
                        </a:rPr>
                        <m:t>𝜂</m:t>
                      </m:r>
                      <m:r>
                        <a:rPr lang="en-US" sz="2800" b="0" i="1" smtClean="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𝑦</m:t>
                          </m:r>
                        </m:num>
                        <m:den>
                          <m:rad>
                            <m:radPr>
                              <m:degHide m:val="on"/>
                              <m:ctrlPr>
                                <a:rPr lang="en-US" sz="2800" i="1">
                                  <a:latin typeface="Cambria Math" panose="02040503050406030204" pitchFamily="18" charset="0"/>
                                </a:rPr>
                              </m:ctrlPr>
                            </m:radPr>
                            <m:deg/>
                            <m:e>
                              <m:r>
                                <a:rPr lang="en-US" sz="2800" i="1">
                                  <a:latin typeface="Cambria Math" panose="02040503050406030204" pitchFamily="18" charset="0"/>
                                </a:rPr>
                                <m:t>4</m:t>
                              </m:r>
                              <m:r>
                                <a:rPr lang="en-US" sz="2800" i="1">
                                  <a:latin typeface="Cambria Math" panose="02040503050406030204" pitchFamily="18" charset="0"/>
                                </a:rPr>
                                <m:t>𝜈</m:t>
                              </m:r>
                              <m:r>
                                <a:rPr lang="en-US" sz="2800" i="1">
                                  <a:latin typeface="Cambria Math" panose="02040503050406030204" pitchFamily="18" charset="0"/>
                                </a:rPr>
                                <m:t>𝑡</m:t>
                              </m:r>
                            </m:e>
                          </m:rad>
                        </m:den>
                      </m:f>
                    </m:oMath>
                  </m:oMathPara>
                </a14:m>
                <a:endParaRPr lang="en-US" sz="2800" dirty="0"/>
              </a:p>
              <a:p>
                <a:pPr marL="0" indent="0">
                  <a:spcAft>
                    <a:spcPts val="600"/>
                  </a:spcAft>
                  <a:buNone/>
                </a:pPr>
                <a:r>
                  <a:rPr lang="en-US" sz="2800" dirty="0"/>
                  <a:t>Then, to take the derivative of the solution with respect to </a:t>
                </a:r>
                <a14:m>
                  <m:oMath xmlns:m="http://schemas.openxmlformats.org/officeDocument/2006/math">
                    <m:r>
                      <a:rPr lang="en-US" sz="2800" b="0" i="1" smtClean="0">
                        <a:latin typeface="Cambria Math" panose="02040503050406030204" pitchFamily="18" charset="0"/>
                      </a:rPr>
                      <m:t>𝑦</m:t>
                    </m:r>
                  </m:oMath>
                </a14:m>
                <a:r>
                  <a:rPr lang="en-US" sz="2800" dirty="0"/>
                  <a:t>, we need</a:t>
                </a:r>
              </a:p>
              <a:p>
                <a:pPr marL="0" indent="0">
                  <a:buNone/>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m:t>
                          </m:r>
                          <m:r>
                            <a:rPr lang="en-US" sz="2800" b="0" i="1" smtClean="0">
                              <a:latin typeface="Cambria Math" panose="02040503050406030204" pitchFamily="18" charset="0"/>
                            </a:rPr>
                            <m:t>𝑢</m:t>
                          </m:r>
                        </m:num>
                        <m:den>
                          <m:r>
                            <a:rPr lang="en-US" sz="2800" b="0" i="1" smtClean="0">
                              <a:latin typeface="Cambria Math" panose="02040503050406030204" pitchFamily="18" charset="0"/>
                            </a:rPr>
                            <m:t>𝜕</m:t>
                          </m:r>
                          <m:r>
                            <a:rPr lang="en-US" sz="2800" b="0" i="1" smtClean="0">
                              <a:latin typeface="Cambria Math" panose="02040503050406030204" pitchFamily="18" charset="0"/>
                            </a:rPr>
                            <m:t>𝑦</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m:t>
                          </m:r>
                          <m:r>
                            <a:rPr lang="en-US" sz="2800" b="0" i="1" smtClean="0">
                              <a:latin typeface="Cambria Math" panose="02040503050406030204" pitchFamily="18" charset="0"/>
                            </a:rPr>
                            <m:t>𝑢</m:t>
                          </m:r>
                        </m:num>
                        <m:den>
                          <m:r>
                            <a:rPr lang="en-US" sz="2800" b="0" i="1" smtClean="0">
                              <a:latin typeface="Cambria Math" panose="02040503050406030204" pitchFamily="18" charset="0"/>
                            </a:rPr>
                            <m:t>𝜕𝜂</m:t>
                          </m:r>
                        </m:den>
                      </m:f>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𝜕𝜂</m:t>
                          </m:r>
                        </m:num>
                        <m:den>
                          <m:r>
                            <a:rPr lang="en-US" sz="2800" b="0" i="1" smtClean="0">
                              <a:latin typeface="Cambria Math" panose="02040503050406030204" pitchFamily="18" charset="0"/>
                            </a:rPr>
                            <m:t>𝜕</m:t>
                          </m:r>
                          <m:r>
                            <a:rPr lang="en-US" sz="2800" b="0" i="1" smtClean="0">
                              <a:latin typeface="Cambria Math" panose="02040503050406030204" pitchFamily="18" charset="0"/>
                            </a:rPr>
                            <m:t>𝑦</m:t>
                          </m:r>
                        </m:den>
                      </m:f>
                    </m:oMath>
                  </m:oMathPara>
                </a14:m>
                <a:endParaRPr lang="en-US" sz="2800" b="0" dirty="0"/>
              </a:p>
              <a:p>
                <a:pPr marL="0" indent="0">
                  <a:buNone/>
                </a:pPr>
                <a:r>
                  <a:rPr lang="en-US" sz="2800" dirty="0"/>
                  <a:t>where</a:t>
                </a:r>
              </a:p>
              <a:p>
                <a:pPr marL="0" indent="0">
                  <a:buNone/>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𝜕𝜂</m:t>
                          </m:r>
                        </m:num>
                        <m:den>
                          <m:r>
                            <a:rPr lang="en-US" sz="2800" b="0" i="1" smtClean="0">
                              <a:latin typeface="Cambria Math" panose="02040503050406030204" pitchFamily="18" charset="0"/>
                            </a:rPr>
                            <m:t>𝜕</m:t>
                          </m:r>
                          <m:r>
                            <a:rPr lang="en-US" sz="2800" b="0" i="1" smtClean="0">
                              <a:latin typeface="Cambria Math" panose="02040503050406030204" pitchFamily="18" charset="0"/>
                            </a:rPr>
                            <m:t>𝑦</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4</m:t>
                              </m:r>
                              <m:r>
                                <a:rPr lang="en-US" sz="2800" b="0" i="1" smtClean="0">
                                  <a:latin typeface="Cambria Math" panose="02040503050406030204" pitchFamily="18" charset="0"/>
                                </a:rPr>
                                <m:t>𝜈</m:t>
                              </m:r>
                              <m:r>
                                <a:rPr lang="en-US" sz="2800" b="0" i="1" smtClean="0">
                                  <a:latin typeface="Cambria Math" panose="02040503050406030204" pitchFamily="18" charset="0"/>
                                </a:rPr>
                                <m:t>𝑡</m:t>
                              </m:r>
                            </m:e>
                          </m:rad>
                        </m:den>
                      </m:f>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m:t>
                          </m:r>
                          <m:r>
                            <a:rPr lang="en-US" sz="2800" b="0" i="1" smtClean="0">
                              <a:latin typeface="Cambria Math" panose="02040503050406030204" pitchFamily="18" charset="0"/>
                            </a:rPr>
                            <m:t>𝑢</m:t>
                          </m:r>
                        </m:num>
                        <m:den>
                          <m:r>
                            <a:rPr lang="en-US" sz="2800" b="0" i="1" smtClean="0">
                              <a:latin typeface="Cambria Math" panose="02040503050406030204" pitchFamily="18" charset="0"/>
                            </a:rPr>
                            <m:t>𝜕𝜂</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m:t>
                          </m:r>
                        </m:num>
                        <m:den>
                          <m:r>
                            <a:rPr lang="en-US" sz="2800" b="0" i="1" smtClean="0">
                              <a:latin typeface="Cambria Math" panose="02040503050406030204" pitchFamily="18" charset="0"/>
                            </a:rPr>
                            <m:t>𝜕𝜂</m:t>
                          </m:r>
                        </m:den>
                      </m:f>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𝑈</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f>
                                <m:fPr>
                                  <m:ctrlPr>
                                    <a:rPr lang="en-US" sz="2800" i="1">
                                      <a:latin typeface="Cambria Math" panose="02040503050406030204" pitchFamily="18" charset="0"/>
                                    </a:rPr>
                                  </m:ctrlPr>
                                </m:fPr>
                                <m:num>
                                  <m:r>
                                    <a:rPr lang="en-US" sz="2800" i="1">
                                      <a:latin typeface="Cambria Math" panose="02040503050406030204" pitchFamily="18" charset="0"/>
                                    </a:rPr>
                                    <m:t>2</m:t>
                                  </m:r>
                                </m:num>
                                <m:den>
                                  <m:rad>
                                    <m:radPr>
                                      <m:degHide m:val="on"/>
                                      <m:ctrlPr>
                                        <a:rPr lang="en-US" sz="2800" i="1">
                                          <a:latin typeface="Cambria Math" panose="02040503050406030204" pitchFamily="18" charset="0"/>
                                        </a:rPr>
                                      </m:ctrlPr>
                                    </m:radPr>
                                    <m:deg/>
                                    <m:e>
                                      <m:r>
                                        <a:rPr lang="en-US" sz="2800" i="1">
                                          <a:latin typeface="Cambria Math" panose="02040503050406030204" pitchFamily="18" charset="0"/>
                                        </a:rPr>
                                        <m:t>𝜋</m:t>
                                      </m:r>
                                    </m:e>
                                  </m:rad>
                                </m:den>
                              </m:f>
                              <m:nary>
                                <m:naryPr>
                                  <m:ctrlPr>
                                    <a:rPr lang="en-US" sz="2800" i="1">
                                      <a:latin typeface="Cambria Math" panose="02040503050406030204" pitchFamily="18" charset="0"/>
                                    </a:rPr>
                                  </m:ctrlPr>
                                </m:naryPr>
                                <m:sub>
                                  <m:r>
                                    <a:rPr lang="en-US" sz="2800" i="1">
                                      <a:latin typeface="Cambria Math" panose="02040503050406030204" pitchFamily="18" charset="0"/>
                                    </a:rPr>
                                    <m:t>0</m:t>
                                  </m:r>
                                </m:sub>
                                <m:sup>
                                  <m:r>
                                    <a:rPr lang="en-US" sz="2800" b="0" i="1" smtClean="0">
                                      <a:latin typeface="Cambria Math" panose="02040503050406030204" pitchFamily="18" charset="0"/>
                                    </a:rPr>
                                    <m:t>𝜂</m:t>
                                  </m:r>
                                </m:sup>
                                <m:e>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r>
                                        <a:rPr lang="en-US" sz="2800" i="1">
                                          <a:latin typeface="Cambria Math" panose="02040503050406030204" pitchFamily="18" charset="0"/>
                                        </a:rPr>
                                        <m:t>−</m:t>
                                      </m:r>
                                      <m:sSup>
                                        <m:sSupPr>
                                          <m:ctrlPr>
                                            <a:rPr lang="en-US" sz="2800" i="1">
                                              <a:latin typeface="Cambria Math" panose="02040503050406030204" pitchFamily="18" charset="0"/>
                                            </a:rPr>
                                          </m:ctrlPr>
                                        </m:sSupPr>
                                        <m:e>
                                          <m:acc>
                                            <m:accPr>
                                              <m:chr m:val="̂"/>
                                              <m:ctrlPr>
                                                <a:rPr lang="en-US" sz="2800" b="0" i="1" smtClean="0">
                                                  <a:latin typeface="Cambria Math" panose="02040503050406030204" pitchFamily="18" charset="0"/>
                                                </a:rPr>
                                              </m:ctrlPr>
                                            </m:accPr>
                                            <m:e>
                                              <m:r>
                                                <a:rPr lang="en-US" sz="2800" i="1">
                                                  <a:latin typeface="Cambria Math" panose="02040503050406030204" pitchFamily="18" charset="0"/>
                                                </a:rPr>
                                                <m:t>𝜂</m:t>
                                              </m:r>
                                            </m:e>
                                          </m:acc>
                                        </m:e>
                                        <m:sup>
                                          <m:r>
                                            <a:rPr lang="en-US" sz="2800" i="1">
                                              <a:latin typeface="Cambria Math" panose="02040503050406030204" pitchFamily="18" charset="0"/>
                                            </a:rPr>
                                            <m:t>2</m:t>
                                          </m:r>
                                        </m:sup>
                                      </m:sSup>
                                    </m:sup>
                                  </m:sSup>
                                  <m:r>
                                    <a:rPr lang="en-US" sz="2800" i="1">
                                      <a:latin typeface="Cambria Math" panose="02040503050406030204" pitchFamily="18" charset="0"/>
                                    </a:rPr>
                                    <m:t> ⅆ</m:t>
                                  </m:r>
                                  <m:acc>
                                    <m:accPr>
                                      <m:chr m:val="̂"/>
                                      <m:ctrlPr>
                                        <a:rPr lang="en-US" sz="2800" b="0" i="1" smtClean="0">
                                          <a:latin typeface="Cambria Math" panose="02040503050406030204" pitchFamily="18" charset="0"/>
                                        </a:rPr>
                                      </m:ctrlPr>
                                    </m:accPr>
                                    <m:e>
                                      <m:r>
                                        <a:rPr lang="en-US" sz="2800" i="1">
                                          <a:latin typeface="Cambria Math" panose="02040503050406030204" pitchFamily="18" charset="0"/>
                                        </a:rPr>
                                        <m:t>𝜂</m:t>
                                      </m:r>
                                    </m:e>
                                  </m:acc>
                                </m:e>
                              </m:nary>
                            </m:e>
                          </m:d>
                        </m:e>
                      </m:d>
                    </m:oMath>
                  </m:oMathPara>
                </a14:m>
                <a:endParaRPr lang="en-US" sz="2800" b="0" dirty="0"/>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m:t>
                          </m:r>
                          <m:r>
                            <a:rPr lang="en-US" sz="2800" b="0" i="1" smtClean="0">
                              <a:latin typeface="Cambria Math" panose="02040503050406030204" pitchFamily="18" charset="0"/>
                            </a:rPr>
                            <m:t>𝑢</m:t>
                          </m:r>
                        </m:num>
                        <m:den>
                          <m:r>
                            <a:rPr lang="en-US" sz="2800" b="0" i="1" smtClean="0">
                              <a:latin typeface="Cambria Math" panose="02040503050406030204" pitchFamily="18" charset="0"/>
                            </a:rPr>
                            <m:t>𝜕𝜂</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m:t>
                          </m:r>
                          <m:r>
                            <a:rPr lang="en-US" sz="2800" b="0" i="1" smtClean="0">
                              <a:latin typeface="Cambria Math" panose="02040503050406030204" pitchFamily="18" charset="0"/>
                            </a:rPr>
                            <m:t>𝑈</m:t>
                          </m:r>
                        </m:num>
                        <m:den>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𝜋</m:t>
                              </m:r>
                            </m:e>
                          </m:rad>
                        </m:den>
                      </m:f>
                      <m:r>
                        <a:rPr lang="en-US" sz="2800" b="0" i="1" smtClean="0">
                          <a:latin typeface="Cambria Math" panose="02040503050406030204" pitchFamily="18" charset="0"/>
                        </a:rPr>
                        <m:t>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𝜂</m:t>
                              </m:r>
                            </m:e>
                            <m:sup>
                              <m:r>
                                <a:rPr lang="en-US" sz="2800" b="0" i="1" smtClean="0">
                                  <a:latin typeface="Cambria Math" panose="02040503050406030204" pitchFamily="18" charset="0"/>
                                </a:rPr>
                                <m:t>2</m:t>
                              </m:r>
                            </m:sup>
                          </m:sSup>
                        </m:sup>
                      </m:sSup>
                    </m:oMath>
                  </m:oMathPara>
                </a14:m>
                <a:endParaRPr lang="en-US" sz="2800" b="0" dirty="0"/>
              </a:p>
              <a:p>
                <a:pPr marL="0" indent="0">
                  <a:buNone/>
                </a:pPr>
                <a:r>
                  <a:rPr lang="en-US" sz="2800" dirty="0"/>
                  <a:t>so</a:t>
                </a:r>
              </a:p>
              <a:p>
                <a:pPr marL="0" indent="0">
                  <a:buNone/>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m:t>
                          </m:r>
                          <m:r>
                            <a:rPr lang="en-US" sz="2800" b="0" i="1" smtClean="0">
                              <a:latin typeface="Cambria Math" panose="02040503050406030204" pitchFamily="18" charset="0"/>
                            </a:rPr>
                            <m:t>𝑢</m:t>
                          </m:r>
                        </m:num>
                        <m:den>
                          <m:r>
                            <a:rPr lang="en-US" sz="2800" i="1">
                              <a:latin typeface="Cambria Math" panose="02040503050406030204" pitchFamily="18" charset="0"/>
                            </a:rPr>
                            <m:t>𝜕</m:t>
                          </m:r>
                          <m:r>
                            <a:rPr lang="en-US" sz="2800" i="1">
                              <a:latin typeface="Cambria Math" panose="02040503050406030204" pitchFamily="18" charset="0"/>
                            </a:rPr>
                            <m:t>𝑦</m:t>
                          </m:r>
                        </m:den>
                      </m:f>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2</m:t>
                          </m:r>
                          <m:r>
                            <a:rPr lang="en-US" sz="2800" b="0" i="1" smtClean="0">
                              <a:latin typeface="Cambria Math" panose="02040503050406030204" pitchFamily="18" charset="0"/>
                            </a:rPr>
                            <m:t>𝑈</m:t>
                          </m:r>
                        </m:num>
                        <m:den>
                          <m:rad>
                            <m:radPr>
                              <m:degHide m:val="on"/>
                              <m:ctrlPr>
                                <a:rPr lang="en-US" sz="2800" i="1">
                                  <a:latin typeface="Cambria Math" panose="02040503050406030204" pitchFamily="18" charset="0"/>
                                </a:rPr>
                              </m:ctrlPr>
                            </m:radPr>
                            <m:deg/>
                            <m:e>
                              <m:r>
                                <a:rPr lang="en-US" sz="2800" i="1">
                                  <a:latin typeface="Cambria Math" panose="02040503050406030204" pitchFamily="18" charset="0"/>
                                </a:rPr>
                                <m:t>𝜋</m:t>
                              </m:r>
                            </m:e>
                          </m:rad>
                        </m:den>
                      </m:f>
                      <m:r>
                        <a:rPr lang="en-US" sz="2800" i="1">
                          <a:latin typeface="Cambria Math" panose="02040503050406030204" pitchFamily="18" charset="0"/>
                        </a:rPr>
                        <m:t> </m:t>
                      </m:r>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𝜂</m:t>
                              </m:r>
                            </m:e>
                            <m:sup>
                              <m:r>
                                <a:rPr lang="en-US" sz="2800" i="1">
                                  <a:latin typeface="Cambria Math" panose="02040503050406030204" pitchFamily="18" charset="0"/>
                                </a:rPr>
                                <m:t>2</m:t>
                              </m:r>
                            </m:sup>
                          </m:sSup>
                        </m:sup>
                      </m:sSup>
                      <m:d>
                        <m:dPr>
                          <m:ctrlPr>
                            <a:rPr lang="en-US" sz="2800" b="0" i="1" smtClean="0">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1</m:t>
                              </m:r>
                            </m:num>
                            <m:den>
                              <m:rad>
                                <m:radPr>
                                  <m:degHide m:val="on"/>
                                  <m:ctrlPr>
                                    <a:rPr lang="en-US" sz="2800" i="1">
                                      <a:latin typeface="Cambria Math" panose="02040503050406030204" pitchFamily="18" charset="0"/>
                                    </a:rPr>
                                  </m:ctrlPr>
                                </m:radPr>
                                <m:deg/>
                                <m:e>
                                  <m:r>
                                    <a:rPr lang="en-US" sz="2800" i="1">
                                      <a:latin typeface="Cambria Math" panose="02040503050406030204" pitchFamily="18" charset="0"/>
                                    </a:rPr>
                                    <m:t>4</m:t>
                                  </m:r>
                                  <m:r>
                                    <a:rPr lang="en-US" sz="2800" i="1">
                                      <a:latin typeface="Cambria Math" panose="02040503050406030204" pitchFamily="18" charset="0"/>
                                    </a:rPr>
                                    <m:t>𝜈</m:t>
                                  </m:r>
                                  <m:r>
                                    <a:rPr lang="en-US" sz="2800" i="1">
                                      <a:latin typeface="Cambria Math" panose="02040503050406030204" pitchFamily="18" charset="0"/>
                                    </a:rPr>
                                    <m:t>𝑡</m:t>
                                  </m:r>
                                </m:e>
                              </m:rad>
                            </m:den>
                          </m:f>
                        </m:e>
                      </m:d>
                      <m:r>
                        <a:rPr lang="en-US" sz="2800" b="0" i="1" smtClean="0">
                          <a:latin typeface="Cambria Math" panose="02040503050406030204" pitchFamily="18" charset="0"/>
                        </a:rPr>
                        <m:t>=                            </m:t>
                      </m:r>
                    </m:oMath>
                  </m:oMathPara>
                </a14:m>
                <a:endParaRPr lang="en-US" sz="28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327170" y="802105"/>
                <a:ext cx="11543988" cy="5707751"/>
              </a:xfrm>
              <a:blipFill>
                <a:blip r:embed="rId2"/>
                <a:stretch>
                  <a:fillRect l="-687" t="-224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23</a:t>
            </a:fld>
            <a:endParaRPr lang="en-US"/>
          </a:p>
        </p:txBody>
      </p:sp>
    </p:spTree>
    <p:extLst>
      <p:ext uri="{BB962C8B-B14F-4D97-AF65-F5344CB8AC3E}">
        <p14:creationId xmlns:p14="http://schemas.microsoft.com/office/powerpoint/2010/main" val="2098830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10FA5-AD1A-48C4-BBBA-3E32D0864F28}"/>
              </a:ext>
            </a:extLst>
          </p:cNvPr>
          <p:cNvSpPr>
            <a:spLocks noGrp="1"/>
          </p:cNvSpPr>
          <p:nvPr>
            <p:ph type="title"/>
          </p:nvPr>
        </p:nvSpPr>
        <p:spPr>
          <a:xfrm>
            <a:off x="838200" y="1"/>
            <a:ext cx="10515600" cy="939566"/>
          </a:xfrm>
        </p:spPr>
        <p:txBody>
          <a:bodyPr/>
          <a:lstStyle/>
          <a:p>
            <a:r>
              <a:rPr lang="en-US" dirty="0"/>
              <a:t>Class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39568"/>
                <a:ext cx="10515600" cy="5237396"/>
              </a:xfrm>
            </p:spPr>
            <p:txBody>
              <a:bodyPr>
                <a:normAutofit/>
              </a:bodyPr>
              <a:lstStyle/>
              <a:p>
                <a:pPr marL="0" indent="0">
                  <a:buNone/>
                </a:pPr>
                <a:r>
                  <a:rPr lang="en-US" sz="2400" dirty="0"/>
                  <a:t>An incompressible, Newtonian fluid is placed between two moving horizontal, infinite, parallel plates. Assume there is no pressure gradient in the x-direction, and gravity does not act in the x-direction. The plates are spaced b = 1.2 m apart. The velocity of the top plate is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=2</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𝑚</m:t>
                        </m:r>
                      </m:num>
                      <m:den>
                        <m:r>
                          <a:rPr lang="en-US" sz="2400" b="0" i="1" smtClean="0">
                            <a:latin typeface="Cambria Math" panose="02040503050406030204" pitchFamily="18" charset="0"/>
                          </a:rPr>
                          <m:t>𝑠</m:t>
                        </m:r>
                      </m:den>
                    </m:f>
                  </m:oMath>
                </a14:m>
                <a:r>
                  <a:rPr lang="en-US" sz="2400" dirty="0"/>
                  <a:t>, and the velocity of the bottom plate is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=5</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𝑚</m:t>
                        </m:r>
                      </m:num>
                      <m:den>
                        <m:r>
                          <a:rPr lang="en-US" sz="2400" b="0" i="1" smtClean="0">
                            <a:latin typeface="Cambria Math" panose="02040503050406030204" pitchFamily="18" charset="0"/>
                          </a:rPr>
                          <m:t>𝑠</m:t>
                        </m:r>
                      </m:den>
                    </m:f>
                  </m:oMath>
                </a14:m>
                <a:r>
                  <a:rPr lang="en-US" sz="2400" dirty="0"/>
                  <a:t> (note the directions). Determine (A) where (in the y-direction) a stagnant point may occur, (B) the volumetric flow rate, and (C) the average velocity.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39568"/>
                <a:ext cx="10515600" cy="5237396"/>
              </a:xfrm>
              <a:blipFill>
                <a:blip r:embed="rId2"/>
                <a:stretch>
                  <a:fillRect l="-928" t="-1630" r="-92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73521591-D4C6-4849-9783-66FC63E5BADD}"/>
              </a:ext>
            </a:extLst>
          </p:cNvPr>
          <p:cNvPicPr>
            <a:picLocks noChangeAspect="1"/>
          </p:cNvPicPr>
          <p:nvPr/>
        </p:nvPicPr>
        <p:blipFill>
          <a:blip r:embed="rId3"/>
          <a:stretch>
            <a:fillRect/>
          </a:stretch>
        </p:blipFill>
        <p:spPr>
          <a:xfrm>
            <a:off x="3953626" y="3401267"/>
            <a:ext cx="4066384" cy="3456732"/>
          </a:xfrm>
          <a:prstGeom prst="rect">
            <a:avLst/>
          </a:prstGeom>
        </p:spPr>
      </p:pic>
    </p:spTree>
    <p:extLst>
      <p:ext uri="{BB962C8B-B14F-4D97-AF65-F5344CB8AC3E}">
        <p14:creationId xmlns:p14="http://schemas.microsoft.com/office/powerpoint/2010/main" val="214434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10FA5-AD1A-48C4-BBBA-3E32D0864F28}"/>
              </a:ext>
            </a:extLst>
          </p:cNvPr>
          <p:cNvSpPr>
            <a:spLocks noGrp="1"/>
          </p:cNvSpPr>
          <p:nvPr>
            <p:ph type="title"/>
          </p:nvPr>
        </p:nvSpPr>
        <p:spPr>
          <a:xfrm>
            <a:off x="838200" y="1"/>
            <a:ext cx="10515600" cy="939566"/>
          </a:xfrm>
        </p:spPr>
        <p:txBody>
          <a:bodyPr/>
          <a:lstStyle/>
          <a:p>
            <a:r>
              <a:rPr lang="en-US" dirty="0"/>
              <a:t>Class Problem – Solution </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EB139967-B922-4E57-9A95-8025CEEC6578}"/>
                  </a:ext>
                </a:extLst>
              </p:cNvPr>
              <p:cNvSpPr>
                <a:spLocks noGrp="1"/>
              </p:cNvSpPr>
              <p:nvPr>
                <p:ph idx="1"/>
              </p:nvPr>
            </p:nvSpPr>
            <p:spPr>
              <a:xfrm>
                <a:off x="838200" y="1086678"/>
                <a:ext cx="10515600" cy="5090285"/>
              </a:xfrm>
            </p:spPr>
            <p:txBody>
              <a:bodyPr>
                <a:normAutofit/>
              </a:bodyPr>
              <a:lstStyle/>
              <a:p>
                <a:pPr marL="0" indent="0">
                  <a:buNone/>
                </a:pPr>
                <a:r>
                  <a:rPr lang="en-US" dirty="0"/>
                  <a:t>We can use Navier-Stokes to derive the expression:</a:t>
                </a:r>
              </a:p>
              <a:p>
                <a:pPr marL="0" indent="0">
                  <a:buNone/>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𝜌</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𝑢</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𝑑𝑢</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𝑑𝑥</m:t>
                              </m:r>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𝑣</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𝑑𝑢</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𝑑𝑦</m:t>
                              </m:r>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𝑤</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𝑑𝑢</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𝑑𝑧</m:t>
                              </m:r>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𝑑𝑢</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𝑑𝑡</m:t>
                              </m:r>
                            </m:den>
                          </m:f>
                        </m:e>
                      </m:d>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𝜌</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𝑔</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𝑃</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𝜇</m:t>
                      </m:r>
                      <m:d>
                        <m:dPr>
                          <m:begChr m:val="["/>
                          <m:end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𝑢</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sSup>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𝑢</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sSup>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𝑢</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𝑧</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sSup>
                            </m:den>
                          </m:f>
                        </m:e>
                      </m:d>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t>We will assume that there is no gravity in the x-direction, and that there is no pressure gradient too. The flow is one-directional, steady, and fully developed.</a:t>
                </a:r>
              </a:p>
              <a:p>
                <a:pPr marL="0" indent="0">
                  <a:buNone/>
                </a:pPr>
                <a:endParaRPr lang="en-US" dirty="0"/>
              </a:p>
              <a:p>
                <a:pPr marL="0" indent="0">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latin typeface="Calibri" panose="020F0502020204030204" pitchFamily="34" charset="0"/>
                    <a:ea typeface="Calibri" panose="020F0502020204030204" pitchFamily="34" charset="0"/>
                    <a:cs typeface="Times New Roman" panose="02020603050405020304" pitchFamily="18" charset="0"/>
                  </a:rPr>
                  <a:t>Our boundary conditions are</a:t>
                </a:r>
              </a:p>
              <a:p>
                <a:pPr marL="0" indent="0">
                  <a:buNone/>
                </a:pPr>
                <a:endParaRPr lang="en-US" dirty="0"/>
              </a:p>
            </p:txBody>
          </p:sp>
        </mc:Choice>
        <mc:Fallback>
          <p:sp>
            <p:nvSpPr>
              <p:cNvPr id="5" name="Content Placeholder 4">
                <a:extLst>
                  <a:ext uri="{FF2B5EF4-FFF2-40B4-BE49-F238E27FC236}">
                    <a16:creationId xmlns:a16="http://schemas.microsoft.com/office/drawing/2014/main" id="{EB139967-B922-4E57-9A95-8025CEEC6578}"/>
                  </a:ext>
                </a:extLst>
              </p:cNvPr>
              <p:cNvSpPr>
                <a:spLocks noGrp="1" noRot="1" noChangeAspect="1" noMove="1" noResize="1" noEditPoints="1" noAdjustHandles="1" noChangeArrowheads="1" noChangeShapeType="1" noTextEdit="1"/>
              </p:cNvSpPr>
              <p:nvPr>
                <p:ph idx="1"/>
              </p:nvPr>
            </p:nvSpPr>
            <p:spPr>
              <a:xfrm>
                <a:off x="838200" y="1086678"/>
                <a:ext cx="10515600" cy="5090285"/>
              </a:xfrm>
              <a:blipFill>
                <a:blip r:embed="rId2"/>
                <a:stretch>
                  <a:fillRect l="-1217" t="-1916"/>
                </a:stretch>
              </a:blipFill>
            </p:spPr>
            <p:txBody>
              <a:bodyPr/>
              <a:lstStyle/>
              <a:p>
                <a:r>
                  <a:rPr lang="en-US">
                    <a:noFill/>
                  </a:rPr>
                  <a:t> </a:t>
                </a:r>
              </a:p>
            </p:txBody>
          </p:sp>
        </mc:Fallback>
      </mc:AlternateContent>
    </p:spTree>
    <p:extLst>
      <p:ext uri="{BB962C8B-B14F-4D97-AF65-F5344CB8AC3E}">
        <p14:creationId xmlns:p14="http://schemas.microsoft.com/office/powerpoint/2010/main" val="148126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10FA5-AD1A-48C4-BBBA-3E32D0864F28}"/>
              </a:ext>
            </a:extLst>
          </p:cNvPr>
          <p:cNvSpPr>
            <a:spLocks noGrp="1"/>
          </p:cNvSpPr>
          <p:nvPr>
            <p:ph type="title"/>
          </p:nvPr>
        </p:nvSpPr>
        <p:spPr>
          <a:xfrm>
            <a:off x="838200" y="1"/>
            <a:ext cx="10515600" cy="939566"/>
          </a:xfrm>
        </p:spPr>
        <p:txBody>
          <a:bodyPr/>
          <a:lstStyle/>
          <a:p>
            <a:r>
              <a:rPr lang="en-US" dirty="0"/>
              <a:t>Class Problem – Solution </a:t>
            </a:r>
          </a:p>
        </p:txBody>
      </p:sp>
      <p:sp>
        <p:nvSpPr>
          <p:cNvPr id="5" name="Content Placeholder 4">
            <a:extLst>
              <a:ext uri="{FF2B5EF4-FFF2-40B4-BE49-F238E27FC236}">
                <a16:creationId xmlns:a16="http://schemas.microsoft.com/office/drawing/2014/main" id="{EB139967-B922-4E57-9A95-8025CEEC6578}"/>
              </a:ext>
            </a:extLst>
          </p:cNvPr>
          <p:cNvSpPr>
            <a:spLocks noGrp="1"/>
          </p:cNvSpPr>
          <p:nvPr>
            <p:ph idx="1"/>
          </p:nvPr>
        </p:nvSpPr>
        <p:spPr>
          <a:xfrm>
            <a:off x="838200" y="1086678"/>
            <a:ext cx="10515600" cy="5090285"/>
          </a:xfrm>
        </p:spPr>
        <p:txBody>
          <a:bodyPr>
            <a:normAutofit/>
          </a:bodyPr>
          <a:lstStyle/>
          <a:p>
            <a:pPr marL="0" indent="0">
              <a:buNone/>
            </a:pPr>
            <a:endParaRPr lang="en-US" b="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1239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10FA5-AD1A-48C4-BBBA-3E32D0864F28}"/>
              </a:ext>
            </a:extLst>
          </p:cNvPr>
          <p:cNvSpPr>
            <a:spLocks noGrp="1"/>
          </p:cNvSpPr>
          <p:nvPr>
            <p:ph type="title"/>
          </p:nvPr>
        </p:nvSpPr>
        <p:spPr>
          <a:xfrm>
            <a:off x="838200" y="1"/>
            <a:ext cx="10515600" cy="939566"/>
          </a:xfrm>
        </p:spPr>
        <p:txBody>
          <a:bodyPr/>
          <a:lstStyle/>
          <a:p>
            <a:r>
              <a:rPr lang="en-US" dirty="0"/>
              <a:t>Class Problem – Alternative Solution </a:t>
            </a:r>
          </a:p>
        </p:txBody>
      </p:sp>
      <p:sp>
        <p:nvSpPr>
          <p:cNvPr id="5" name="Content Placeholder 4">
            <a:extLst>
              <a:ext uri="{FF2B5EF4-FFF2-40B4-BE49-F238E27FC236}">
                <a16:creationId xmlns:a16="http://schemas.microsoft.com/office/drawing/2014/main" id="{EB139967-B922-4E57-9A95-8025CEEC6578}"/>
              </a:ext>
            </a:extLst>
          </p:cNvPr>
          <p:cNvSpPr>
            <a:spLocks noGrp="1"/>
          </p:cNvSpPr>
          <p:nvPr>
            <p:ph idx="1"/>
          </p:nvPr>
        </p:nvSpPr>
        <p:spPr>
          <a:xfrm>
            <a:off x="838200" y="1086678"/>
            <a:ext cx="10515600" cy="5090285"/>
          </a:xfrm>
        </p:spPr>
        <p:txBody>
          <a:bodyPr>
            <a:normAutofit/>
          </a:bodyPr>
          <a:lstStyle/>
          <a:p>
            <a:pPr marL="0" indent="0">
              <a:buNone/>
            </a:pPr>
            <a:endParaRPr lang="en-US" dirty="0"/>
          </a:p>
          <a:p>
            <a:pPr marL="0" indent="0">
              <a:buNone/>
            </a:pPr>
            <a:endParaRPr lang="en-US" dirty="0"/>
          </a:p>
        </p:txBody>
      </p:sp>
    </p:spTree>
    <p:extLst>
      <p:ext uri="{BB962C8B-B14F-4D97-AF65-F5344CB8AC3E}">
        <p14:creationId xmlns:p14="http://schemas.microsoft.com/office/powerpoint/2010/main" val="348205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10FA5-AD1A-48C4-BBBA-3E32D0864F28}"/>
              </a:ext>
            </a:extLst>
          </p:cNvPr>
          <p:cNvSpPr>
            <a:spLocks noGrp="1"/>
          </p:cNvSpPr>
          <p:nvPr>
            <p:ph type="title"/>
          </p:nvPr>
        </p:nvSpPr>
        <p:spPr>
          <a:xfrm>
            <a:off x="838200" y="1"/>
            <a:ext cx="10515600" cy="939566"/>
          </a:xfrm>
        </p:spPr>
        <p:txBody>
          <a:bodyPr/>
          <a:lstStyle/>
          <a:p>
            <a:r>
              <a:rPr lang="en-US" dirty="0"/>
              <a:t>Class Problem – Solution </a:t>
            </a:r>
          </a:p>
        </p:txBody>
      </p:sp>
      <p:sp>
        <p:nvSpPr>
          <p:cNvPr id="5" name="Content Placeholder 4">
            <a:extLst>
              <a:ext uri="{FF2B5EF4-FFF2-40B4-BE49-F238E27FC236}">
                <a16:creationId xmlns:a16="http://schemas.microsoft.com/office/drawing/2014/main" id="{EB139967-B922-4E57-9A95-8025CEEC6578}"/>
              </a:ext>
            </a:extLst>
          </p:cNvPr>
          <p:cNvSpPr>
            <a:spLocks noGrp="1"/>
          </p:cNvSpPr>
          <p:nvPr>
            <p:ph idx="1"/>
          </p:nvPr>
        </p:nvSpPr>
        <p:spPr>
          <a:xfrm>
            <a:off x="838200" y="1086678"/>
            <a:ext cx="10515600" cy="5090285"/>
          </a:xfrm>
        </p:spPr>
        <p:txBody>
          <a:bodyPr>
            <a:normAutofit/>
          </a:bodyPr>
          <a:lstStyle/>
          <a:p>
            <a:pPr marL="0" indent="0">
              <a:buNone/>
            </a:pPr>
            <a:r>
              <a:rPr lang="en-US" dirty="0"/>
              <a:t>To find the stagnant point we set the velocity to 0 and find y</a:t>
            </a:r>
          </a:p>
        </p:txBody>
      </p:sp>
    </p:spTree>
    <p:extLst>
      <p:ext uri="{BB962C8B-B14F-4D97-AF65-F5344CB8AC3E}">
        <p14:creationId xmlns:p14="http://schemas.microsoft.com/office/powerpoint/2010/main" val="1475767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10FA5-AD1A-48C4-BBBA-3E32D0864F28}"/>
              </a:ext>
            </a:extLst>
          </p:cNvPr>
          <p:cNvSpPr>
            <a:spLocks noGrp="1"/>
          </p:cNvSpPr>
          <p:nvPr>
            <p:ph type="title"/>
          </p:nvPr>
        </p:nvSpPr>
        <p:spPr>
          <a:xfrm>
            <a:off x="838200" y="1"/>
            <a:ext cx="10515600" cy="939566"/>
          </a:xfrm>
        </p:spPr>
        <p:txBody>
          <a:bodyPr/>
          <a:lstStyle/>
          <a:p>
            <a:r>
              <a:rPr lang="en-US" dirty="0"/>
              <a:t>Class Problem – Solution </a:t>
            </a:r>
          </a:p>
        </p:txBody>
      </p:sp>
      <p:sp>
        <p:nvSpPr>
          <p:cNvPr id="5" name="Content Placeholder 4">
            <a:extLst>
              <a:ext uri="{FF2B5EF4-FFF2-40B4-BE49-F238E27FC236}">
                <a16:creationId xmlns:a16="http://schemas.microsoft.com/office/drawing/2014/main" id="{EB139967-B922-4E57-9A95-8025CEEC6578}"/>
              </a:ext>
            </a:extLst>
          </p:cNvPr>
          <p:cNvSpPr>
            <a:spLocks noGrp="1"/>
          </p:cNvSpPr>
          <p:nvPr>
            <p:ph idx="1"/>
          </p:nvPr>
        </p:nvSpPr>
        <p:spPr>
          <a:xfrm>
            <a:off x="838200" y="1086678"/>
            <a:ext cx="10515600" cy="5090285"/>
          </a:xfrm>
        </p:spPr>
        <p:txBody>
          <a:bodyPr>
            <a:normAutofit/>
          </a:bodyPr>
          <a:lstStyle/>
          <a:p>
            <a:pPr marL="0" indent="0">
              <a:buNone/>
            </a:pPr>
            <a:r>
              <a:rPr lang="en-US" dirty="0"/>
              <a:t>The volumetric flow rate can be found by integrating the velocity over the area. Since we don’t know the width of the plates, we can find the flow rate per width</a:t>
            </a:r>
          </a:p>
        </p:txBody>
      </p:sp>
    </p:spTree>
    <p:extLst>
      <p:ext uri="{BB962C8B-B14F-4D97-AF65-F5344CB8AC3E}">
        <p14:creationId xmlns:p14="http://schemas.microsoft.com/office/powerpoint/2010/main" val="2623094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47"/>
            <a:ext cx="10515600" cy="1325563"/>
          </a:xfrm>
        </p:spPr>
        <p:txBody>
          <a:bodyPr/>
          <a:lstStyle/>
          <a:p>
            <a:r>
              <a:rPr lang="en-US" dirty="0"/>
              <a:t>Reynold’s Number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03086"/>
                <a:ext cx="10515600" cy="5073877"/>
              </a:xfrm>
            </p:spPr>
            <p:txBody>
              <a:bodyPr>
                <a:normAutofit fontScale="92500"/>
              </a:bodyPr>
              <a:lstStyle/>
              <a:p>
                <a:pPr marL="0" indent="0">
                  <a:buNone/>
                </a:pPr>
                <a:r>
                  <a:rPr lang="en-US" dirty="0"/>
                  <a:t>Plenty of experimental work has been performed to figure out when (according to fluid properties and other factors) laminar flow transitions into turbulent flow.</a:t>
                </a:r>
              </a:p>
              <a:p>
                <a:pPr marL="0" indent="0">
                  <a:buNone/>
                </a:pPr>
                <a:r>
                  <a:rPr lang="en-US" dirty="0"/>
                  <a:t>The Reynolds number is used to determine the type of flow.</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𝑅𝑒</m:t>
                      </m:r>
                      <m:r>
                        <a:rPr lang="en-US" i="1">
                          <a:latin typeface="Cambria Math" panose="02040503050406030204" pitchFamily="18" charset="0"/>
                        </a:rPr>
                        <m:t>=              </m:t>
                      </m:r>
                    </m:oMath>
                  </m:oMathPara>
                </a14:m>
                <a:endParaRPr lang="en-US" dirty="0"/>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𝜌</m:t>
                    </m:r>
                    <m:r>
                      <a:rPr lang="en-US" i="1">
                        <a:latin typeface="Cambria Math" panose="02040503050406030204" pitchFamily="18" charset="0"/>
                        <a:ea typeface="Cambria Math" panose="02040503050406030204" pitchFamily="18" charset="0"/>
                      </a:rPr>
                      <m:t>≡</m:t>
                    </m:r>
                  </m:oMath>
                </a14:m>
                <a:r>
                  <a:rPr lang="en-US" dirty="0"/>
                  <a:t> density of fluid              </a:t>
                </a:r>
                <a14:m>
                  <m:oMath xmlns:m="http://schemas.openxmlformats.org/officeDocument/2006/math">
                    <m:r>
                      <a:rPr lang="en-US" i="1">
                        <a:latin typeface="Cambria Math" panose="02040503050406030204" pitchFamily="18" charset="0"/>
                      </a:rPr>
                      <m:t>𝑈</m:t>
                    </m:r>
                    <m:r>
                      <a:rPr lang="en-US" i="1">
                        <a:latin typeface="Cambria Math" panose="02040503050406030204" pitchFamily="18" charset="0"/>
                        <a:ea typeface="Cambria Math" panose="02040503050406030204" pitchFamily="18" charset="0"/>
                      </a:rPr>
                      <m:t>≡</m:t>
                    </m:r>
                  </m:oMath>
                </a14:m>
                <a:r>
                  <a:rPr lang="en-US" dirty="0"/>
                  <a:t> velocity of fluid            </a:t>
                </a:r>
                <a14:m>
                  <m:oMath xmlns:m="http://schemas.openxmlformats.org/officeDocument/2006/math">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oMath>
                </a14:m>
                <a:r>
                  <a:rPr lang="en-US" dirty="0"/>
                  <a:t> dynamic viscosity</a:t>
                </a:r>
              </a:p>
              <a:p>
                <a:pPr marL="0" indent="0">
                  <a:buNone/>
                </a:pPr>
                <a14:m>
                  <m:oMath xmlns:m="http://schemas.openxmlformats.org/officeDocument/2006/math">
                    <m:r>
                      <m:rPr>
                        <m:sty m:val="p"/>
                      </m:rPr>
                      <a:rPr lang="el-GR" i="1">
                        <a:latin typeface="Cambria Math" panose="02040503050406030204" pitchFamily="18" charset="0"/>
                      </a:rPr>
                      <m:t>ν</m:t>
                    </m:r>
                    <m:r>
                      <a:rPr lang="el-GR" i="1">
                        <a:latin typeface="Cambria Math" panose="02040503050406030204" pitchFamily="18" charset="0"/>
                        <a:ea typeface="Cambria Math" panose="02040503050406030204" pitchFamily="18" charset="0"/>
                      </a:rPr>
                      <m:t>≡</m:t>
                    </m:r>
                  </m:oMath>
                </a14:m>
                <a:r>
                  <a:rPr lang="en-US" dirty="0"/>
                  <a:t> kinematic viscosity        </a:t>
                </a:r>
                <a14:m>
                  <m:oMath xmlns:m="http://schemas.openxmlformats.org/officeDocument/2006/math">
                    <m:r>
                      <a:rPr lang="en-US" i="1">
                        <a:latin typeface="Cambria Math" panose="02040503050406030204" pitchFamily="18" charset="0"/>
                      </a:rPr>
                      <m:t>𝐷</m:t>
                    </m:r>
                    <m:r>
                      <a:rPr lang="en-US" i="1">
                        <a:latin typeface="Cambria Math" panose="02040503050406030204" pitchFamily="18" charset="0"/>
                        <a:ea typeface="Cambria Math" panose="02040503050406030204" pitchFamily="18" charset="0"/>
                      </a:rPr>
                      <m:t>≡</m:t>
                    </m:r>
                  </m:oMath>
                </a14:m>
                <a:r>
                  <a:rPr lang="en-US" dirty="0"/>
                  <a:t> characteristic length (e.g. pipe diameter)</a:t>
                </a:r>
              </a:p>
              <a:p>
                <a:pPr marL="0" indent="0">
                  <a:buNone/>
                </a:pPr>
                <a:endParaRPr lang="en-US" dirty="0"/>
              </a:p>
              <a:p>
                <a:pPr marL="0" indent="0">
                  <a:buNone/>
                </a:pPr>
                <a:r>
                  <a:rPr lang="en-US" dirty="0"/>
                  <a:t>It represents the ratio of inertial forces (</a:t>
                </a:r>
                <a14:m>
                  <m:oMath xmlns:m="http://schemas.openxmlformats.org/officeDocument/2006/math">
                    <m:r>
                      <a:rPr lang="en-US" i="1" smtClean="0">
                        <a:latin typeface="Cambria Math" panose="02040503050406030204" pitchFamily="18" charset="0"/>
                        <a:ea typeface="Cambria Math" panose="02040503050406030204" pitchFamily="18" charset="0"/>
                      </a:rPr>
                      <m:t>𝜌</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𝑈</m:t>
                        </m:r>
                      </m:e>
                      <m:sup>
                        <m:r>
                          <a:rPr lang="en-US" b="0" i="1" smtClean="0">
                            <a:latin typeface="Cambria Math" panose="02040503050406030204" pitchFamily="18" charset="0"/>
                            <a:ea typeface="Cambria Math" panose="02040503050406030204" pitchFamily="18" charset="0"/>
                          </a:rPr>
                          <m:t>2</m:t>
                        </m:r>
                      </m:sup>
                    </m:sSup>
                  </m:oMath>
                </a14:m>
                <a:r>
                  <a:rPr lang="en-US" dirty="0"/>
                  <a:t>) and the viscous forces (</a:t>
                </a:r>
                <a14:m>
                  <m:oMath xmlns:m="http://schemas.openxmlformats.org/officeDocument/2006/math">
                    <m:r>
                      <a:rPr lang="en-US" i="1" smtClean="0">
                        <a:latin typeface="Cambria Math" panose="02040503050406030204" pitchFamily="18" charset="0"/>
                        <a:ea typeface="Cambria Math" panose="02040503050406030204" pitchFamily="18" charset="0"/>
                      </a:rPr>
                      <m:t>𝜇</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𝑈</m:t>
                        </m:r>
                      </m:num>
                      <m:den>
                        <m:r>
                          <a:rPr lang="en-US" b="0" i="1" smtClean="0">
                            <a:latin typeface="Cambria Math" panose="02040503050406030204" pitchFamily="18" charset="0"/>
                            <a:ea typeface="Cambria Math" panose="02040503050406030204" pitchFamily="18" charset="0"/>
                          </a:rPr>
                          <m:t>𝐷</m:t>
                        </m:r>
                      </m:den>
                    </m:f>
                  </m:oMath>
                </a14:m>
                <a:r>
                  <a:rPr lang="en-US" dirty="0"/>
                  <a:t>)</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03086"/>
                <a:ext cx="10515600" cy="5073877"/>
              </a:xfrm>
              <a:blipFill>
                <a:blip r:embed="rId2"/>
                <a:stretch>
                  <a:fillRect l="-1043" t="-1803" r="-69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F53DFDF-98A9-478D-B75B-6286586A027E}"/>
              </a:ext>
            </a:extLst>
          </p:cNvPr>
          <p:cNvSpPr txBox="1"/>
          <p:nvPr/>
        </p:nvSpPr>
        <p:spPr>
          <a:xfrm>
            <a:off x="9494240" y="2428649"/>
            <a:ext cx="2659310" cy="369332"/>
          </a:xfrm>
          <a:prstGeom prst="rect">
            <a:avLst/>
          </a:prstGeom>
          <a:noFill/>
        </p:spPr>
        <p:txBody>
          <a:bodyPr wrap="square" rtlCol="0">
            <a:spAutoFit/>
          </a:bodyPr>
          <a:lstStyle/>
          <a:p>
            <a:r>
              <a:rPr lang="en-US" dirty="0"/>
              <a:t>What are the units for Re?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FAD49C4-5F9B-4A02-BE1E-99BAAAD949B7}"/>
                  </a:ext>
                </a:extLst>
              </p:cNvPr>
              <p:cNvSpPr txBox="1"/>
              <p:nvPr/>
            </p:nvSpPr>
            <p:spPr>
              <a:xfrm>
                <a:off x="9726087" y="2797981"/>
                <a:ext cx="2195615" cy="10532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d>
                            <m:dPr>
                              <m:begChr m:val="["/>
                              <m:endChr m:val="]"/>
                              <m:ctrlPr>
                                <a:rPr lang="en-US" i="1" smtClean="0">
                                  <a:latin typeface="Cambria Math" panose="02040503050406030204" pitchFamily="18" charset="0"/>
                                  <a:ea typeface="Cambria Math" panose="02040503050406030204" pitchFamily="18" charset="0"/>
                                </a:rPr>
                              </m:ctrlPr>
                            </m:dPr>
                            <m:e>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𝑚</m:t>
                                  </m:r>
                                </m:num>
                                <m:den>
                                  <m:r>
                                    <a:rPr lang="en-US" b="0" i="1" smtClean="0">
                                      <a:latin typeface="Cambria Math" panose="02040503050406030204" pitchFamily="18" charset="0"/>
                                      <a:ea typeface="Cambria Math" panose="02040503050406030204" pitchFamily="18" charset="0"/>
                                    </a:rPr>
                                    <m:t>𝑠</m:t>
                                  </m:r>
                                </m:den>
                              </m:f>
                            </m:e>
                          </m:d>
                          <m:d>
                            <m:dPr>
                              <m:begChr m:val="["/>
                              <m:endChr m:val="]"/>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𝑚</m:t>
                              </m:r>
                            </m:e>
                          </m:d>
                        </m:num>
                        <m:den>
                          <m:d>
                            <m:dPr>
                              <m:begChr m:val="["/>
                              <m:endChr m:val="]"/>
                              <m:ctrlPr>
                                <a:rPr lang="en-US" i="1" smtClean="0">
                                  <a:latin typeface="Cambria Math" panose="02040503050406030204" pitchFamily="18" charset="0"/>
                                  <a:ea typeface="Cambria Math" panose="02040503050406030204" pitchFamily="18" charset="0"/>
                                </a:rPr>
                              </m:ctrlPr>
                            </m:dPr>
                            <m:e>
                              <m:f>
                                <m:fPr>
                                  <m:ctrlPr>
                                    <a:rPr lang="en-US" i="1" smtClean="0">
                                      <a:latin typeface="Cambria Math" panose="02040503050406030204" pitchFamily="18" charset="0"/>
                                      <a:ea typeface="Cambria Math" panose="02040503050406030204" pitchFamily="18" charset="0"/>
                                    </a:rPr>
                                  </m:ctrlPr>
                                </m:fPr>
                                <m:num>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2</m:t>
                                      </m:r>
                                    </m:sup>
                                  </m:sSup>
                                </m:num>
                                <m:den>
                                  <m:r>
                                    <a:rPr lang="en-US" b="0" i="1" smtClean="0">
                                      <a:latin typeface="Cambria Math" panose="02040503050406030204" pitchFamily="18" charset="0"/>
                                      <a:ea typeface="Cambria Math" panose="02040503050406030204" pitchFamily="18" charset="0"/>
                                    </a:rPr>
                                    <m:t>𝑠</m:t>
                                  </m:r>
                                </m:den>
                              </m:f>
                            </m:e>
                          </m:d>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𝑢𝑛𝑖𝑡𝑙𝑒𝑠𝑠</m:t>
                      </m:r>
                    </m:oMath>
                  </m:oMathPara>
                </a14:m>
                <a:endParaRPr lang="en-US" dirty="0"/>
              </a:p>
            </p:txBody>
          </p:sp>
        </mc:Choice>
        <mc:Fallback xmlns="">
          <p:sp>
            <p:nvSpPr>
              <p:cNvPr id="6" name="TextBox 5">
                <a:extLst>
                  <a:ext uri="{FF2B5EF4-FFF2-40B4-BE49-F238E27FC236}">
                    <a16:creationId xmlns:a16="http://schemas.microsoft.com/office/drawing/2014/main" id="{AFAD49C4-5F9B-4A02-BE1E-99BAAAD949B7}"/>
                  </a:ext>
                </a:extLst>
              </p:cNvPr>
              <p:cNvSpPr txBox="1">
                <a:spLocks noRot="1" noChangeAspect="1" noMove="1" noResize="1" noEditPoints="1" noAdjustHandles="1" noChangeArrowheads="1" noChangeShapeType="1" noTextEdit="1"/>
              </p:cNvSpPr>
              <p:nvPr/>
            </p:nvSpPr>
            <p:spPr>
              <a:xfrm>
                <a:off x="9726087" y="2797981"/>
                <a:ext cx="2195615" cy="105323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0349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10FA5-AD1A-48C4-BBBA-3E32D0864F28}"/>
              </a:ext>
            </a:extLst>
          </p:cNvPr>
          <p:cNvSpPr>
            <a:spLocks noGrp="1"/>
          </p:cNvSpPr>
          <p:nvPr>
            <p:ph type="title"/>
          </p:nvPr>
        </p:nvSpPr>
        <p:spPr>
          <a:xfrm>
            <a:off x="838200" y="1"/>
            <a:ext cx="10515600" cy="939566"/>
          </a:xfrm>
        </p:spPr>
        <p:txBody>
          <a:bodyPr/>
          <a:lstStyle/>
          <a:p>
            <a:r>
              <a:rPr lang="en-US" dirty="0"/>
              <a:t>Class Problem – Solution </a:t>
            </a:r>
          </a:p>
        </p:txBody>
      </p:sp>
      <p:sp>
        <p:nvSpPr>
          <p:cNvPr id="5" name="Content Placeholder 4">
            <a:extLst>
              <a:ext uri="{FF2B5EF4-FFF2-40B4-BE49-F238E27FC236}">
                <a16:creationId xmlns:a16="http://schemas.microsoft.com/office/drawing/2014/main" id="{EB139967-B922-4E57-9A95-8025CEEC6578}"/>
              </a:ext>
            </a:extLst>
          </p:cNvPr>
          <p:cNvSpPr>
            <a:spLocks noGrp="1"/>
          </p:cNvSpPr>
          <p:nvPr>
            <p:ph idx="1"/>
          </p:nvPr>
        </p:nvSpPr>
        <p:spPr>
          <a:xfrm>
            <a:off x="838200" y="1086678"/>
            <a:ext cx="10515600" cy="5090285"/>
          </a:xfrm>
        </p:spPr>
        <p:txBody>
          <a:bodyPr>
            <a:normAutofit/>
          </a:bodyPr>
          <a:lstStyle/>
          <a:p>
            <a:pPr marL="0" indent="0">
              <a:buNone/>
            </a:pPr>
            <a:r>
              <a:rPr lang="en-US" dirty="0"/>
              <a:t>To find the average velocity, we can take the flow rate and divide by the area: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1309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54E4-B3E2-42E7-89E7-81BA136ADAD7}"/>
              </a:ext>
            </a:extLst>
          </p:cNvPr>
          <p:cNvSpPr>
            <a:spLocks noGrp="1"/>
          </p:cNvSpPr>
          <p:nvPr>
            <p:ph type="title"/>
          </p:nvPr>
        </p:nvSpPr>
        <p:spPr>
          <a:xfrm>
            <a:off x="838200" y="18256"/>
            <a:ext cx="10515600" cy="1024332"/>
          </a:xfrm>
        </p:spPr>
        <p:txBody>
          <a:bodyPr/>
          <a:lstStyle/>
          <a:p>
            <a:r>
              <a:rPr lang="en-US" dirty="0"/>
              <a:t>Reynold’s Number and Flow Type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D4F16E-CE97-46AD-9DA4-7A032007663C}"/>
                  </a:ext>
                </a:extLst>
              </p:cNvPr>
              <p:cNvSpPr>
                <a:spLocks noGrp="1"/>
              </p:cNvSpPr>
              <p:nvPr>
                <p:ph idx="1"/>
              </p:nvPr>
            </p:nvSpPr>
            <p:spPr>
              <a:xfrm>
                <a:off x="838200" y="982766"/>
                <a:ext cx="10515600" cy="5194197"/>
              </a:xfrm>
            </p:spPr>
            <p:txBody>
              <a:bodyPr>
                <a:normAutofit fontScale="92500" lnSpcReduction="10000"/>
              </a:bodyPr>
              <a:lstStyle/>
              <a:p>
                <a:pPr marL="0" indent="0">
                  <a:buNone/>
                </a:pPr>
                <a14:m>
                  <m:oMath xmlns:m="http://schemas.openxmlformats.org/officeDocument/2006/math">
                    <m:r>
                      <a:rPr lang="en-US" b="0" i="1" smtClean="0">
                        <a:latin typeface="Cambria Math" panose="02040503050406030204" pitchFamily="18" charset="0"/>
                      </a:rPr>
                      <m:t>𝑅𝑒</m:t>
                    </m:r>
                    <m:r>
                      <a:rPr lang="en-US" b="0" i="1" smtClean="0">
                        <a:latin typeface="Cambria Math" panose="02040503050406030204" pitchFamily="18" charset="0"/>
                      </a:rPr>
                      <m:t>&lt; </m:t>
                    </m:r>
                  </m:oMath>
                </a14:m>
                <a:r>
                  <a:rPr lang="en-US" dirty="0"/>
                  <a:t> </a:t>
                </a:r>
              </a:p>
              <a:p>
                <a:r>
                  <a:rPr lang="en-US" dirty="0"/>
                  <a:t>Viscous terms dominate; viscous forces play major role in flow profile</a:t>
                </a:r>
              </a:p>
              <a:p>
                <a:pPr lvl="1"/>
                <a:r>
                  <a:rPr lang="en-US" dirty="0"/>
                  <a:t>Common in microcirculation (capillaries) and most microfluidics</a:t>
                </a:r>
              </a:p>
              <a:p>
                <a:pPr marL="0" indent="0">
                  <a:buNone/>
                </a:pPr>
                <a14:m>
                  <m:oMath xmlns:m="http://schemas.openxmlformats.org/officeDocument/2006/math">
                    <m:r>
                      <a:rPr lang="en-US" b="0" i="1" smtClean="0">
                        <a:latin typeface="Cambria Math" panose="02040503050406030204" pitchFamily="18" charset="0"/>
                      </a:rPr>
                      <m:t>𝑅𝑒</m:t>
                    </m:r>
                    <m:r>
                      <a:rPr lang="en-US" b="0" i="1" smtClean="0">
                        <a:latin typeface="Cambria Math" panose="02040503050406030204" pitchFamily="18" charset="0"/>
                      </a:rPr>
                      <m:t>&gt; </m:t>
                    </m:r>
                  </m:oMath>
                </a14:m>
                <a:r>
                  <a:rPr lang="en-US" b="0" dirty="0"/>
                  <a:t> </a:t>
                </a:r>
              </a:p>
              <a:p>
                <a:r>
                  <a:rPr lang="en-US" dirty="0"/>
                  <a:t>Inertial forces dominate (e.g., momentum of fluid)</a:t>
                </a:r>
              </a:p>
              <a:p>
                <a:pPr marL="0" indent="0">
                  <a:buNone/>
                </a:pPr>
                <a:endParaRPr lang="en-US" dirty="0"/>
              </a:p>
              <a:p>
                <a:pPr marL="0" indent="0">
                  <a:buNone/>
                </a:pPr>
                <a14:m>
                  <m:oMath xmlns:m="http://schemas.openxmlformats.org/officeDocument/2006/math">
                    <m:r>
                      <a:rPr lang="en-US" b="0" i="1" smtClean="0">
                        <a:latin typeface="Cambria Math" panose="02040503050406030204" pitchFamily="18" charset="0"/>
                      </a:rPr>
                      <m:t>𝑅𝑒</m:t>
                    </m:r>
                    <m:r>
                      <a:rPr lang="en-US" b="0" i="1" smtClean="0">
                        <a:latin typeface="Cambria Math" panose="02040503050406030204" pitchFamily="18" charset="0"/>
                      </a:rPr>
                      <m:t>&lt;2000</m:t>
                    </m:r>
                  </m:oMath>
                </a14:m>
                <a:r>
                  <a:rPr lang="en-US" dirty="0"/>
                  <a:t> </a:t>
                </a:r>
              </a:p>
              <a:p>
                <a:r>
                  <a:rPr lang="en-US" dirty="0"/>
                  <a:t>_________ flow</a:t>
                </a:r>
              </a:p>
              <a:p>
                <a:pPr marL="0" indent="0">
                  <a:buNone/>
                </a:pPr>
                <a14:m>
                  <m:oMath xmlns:m="http://schemas.openxmlformats.org/officeDocument/2006/math">
                    <m:r>
                      <a:rPr lang="en-US" b="0" i="1" smtClean="0">
                        <a:latin typeface="Cambria Math" panose="02040503050406030204" pitchFamily="18" charset="0"/>
                      </a:rPr>
                      <m:t>𝑅𝑒</m:t>
                    </m:r>
                    <m:r>
                      <a:rPr lang="en-US" b="0" i="1" smtClean="0">
                        <a:latin typeface="Cambria Math" panose="02040503050406030204" pitchFamily="18" charset="0"/>
                      </a:rPr>
                      <m:t>&gt;3000</m:t>
                    </m:r>
                  </m:oMath>
                </a14:m>
                <a:r>
                  <a:rPr lang="en-US" dirty="0"/>
                  <a:t> </a:t>
                </a:r>
              </a:p>
              <a:p>
                <a:r>
                  <a:rPr lang="en-US" dirty="0"/>
                  <a:t>__________ flow</a:t>
                </a:r>
              </a:p>
              <a:p>
                <a:pPr marL="0" indent="0">
                  <a:buNone/>
                </a:pPr>
                <a14:m>
                  <m:oMath xmlns:m="http://schemas.openxmlformats.org/officeDocument/2006/math">
                    <m:r>
                      <a:rPr lang="en-US" b="0" i="1" smtClean="0">
                        <a:latin typeface="Cambria Math" panose="02040503050406030204" pitchFamily="18" charset="0"/>
                      </a:rPr>
                      <m:t>2000&lt;</m:t>
                    </m:r>
                    <m:r>
                      <a:rPr lang="en-US" b="0" i="1" smtClean="0">
                        <a:latin typeface="Cambria Math" panose="02040503050406030204" pitchFamily="18" charset="0"/>
                      </a:rPr>
                      <m:t>𝑅𝑒</m:t>
                    </m:r>
                    <m:r>
                      <a:rPr lang="en-US" b="0" i="1" smtClean="0">
                        <a:latin typeface="Cambria Math" panose="02040503050406030204" pitchFamily="18" charset="0"/>
                      </a:rPr>
                      <m:t>&lt;3000</m:t>
                    </m:r>
                  </m:oMath>
                </a14:m>
                <a:r>
                  <a:rPr lang="en-US" dirty="0"/>
                  <a:t> </a:t>
                </a:r>
              </a:p>
              <a:p>
                <a:r>
                  <a:rPr lang="en-US" dirty="0"/>
                  <a:t>___________ flow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AED4F16E-CE97-46AD-9DA4-7A032007663C}"/>
                  </a:ext>
                </a:extLst>
              </p:cNvPr>
              <p:cNvSpPr>
                <a:spLocks noGrp="1" noRot="1" noChangeAspect="1" noMove="1" noResize="1" noEditPoints="1" noAdjustHandles="1" noChangeArrowheads="1" noChangeShapeType="1" noTextEdit="1"/>
              </p:cNvSpPr>
              <p:nvPr>
                <p:ph idx="1"/>
              </p:nvPr>
            </p:nvSpPr>
            <p:spPr>
              <a:xfrm>
                <a:off x="838200" y="982766"/>
                <a:ext cx="10515600" cy="5194197"/>
              </a:xfrm>
              <a:blipFill>
                <a:blip r:embed="rId2"/>
                <a:stretch>
                  <a:fillRect l="-928" b="-305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AA90258-72C6-4376-ACED-F26EF6048D3E}"/>
              </a:ext>
            </a:extLst>
          </p:cNvPr>
          <p:cNvSpPr>
            <a:spLocks noGrp="1"/>
          </p:cNvSpPr>
          <p:nvPr>
            <p:ph type="sldNum" sz="quarter" idx="12"/>
          </p:nvPr>
        </p:nvSpPr>
        <p:spPr/>
        <p:txBody>
          <a:bodyPr/>
          <a:lstStyle/>
          <a:p>
            <a:fld id="{5FC15DFD-6C1C-4A9D-8D7E-1865959FB6F5}" type="slidenum">
              <a:rPr lang="en-US" smtClean="0"/>
              <a:t>4</a:t>
            </a:fld>
            <a:endParaRPr lang="en-US"/>
          </a:p>
        </p:txBody>
      </p:sp>
      <p:pic>
        <p:nvPicPr>
          <p:cNvPr id="6" name="Picture 5">
            <a:extLst>
              <a:ext uri="{FF2B5EF4-FFF2-40B4-BE49-F238E27FC236}">
                <a16:creationId xmlns:a16="http://schemas.microsoft.com/office/drawing/2014/main" id="{E5932BE5-9338-402B-AEE5-A33D726B4AED}"/>
              </a:ext>
            </a:extLst>
          </p:cNvPr>
          <p:cNvPicPr>
            <a:picLocks noChangeAspect="1"/>
          </p:cNvPicPr>
          <p:nvPr/>
        </p:nvPicPr>
        <p:blipFill>
          <a:blip r:embed="rId3"/>
          <a:stretch>
            <a:fillRect/>
          </a:stretch>
        </p:blipFill>
        <p:spPr>
          <a:xfrm>
            <a:off x="5195496" y="3167199"/>
            <a:ext cx="4535817" cy="3554276"/>
          </a:xfrm>
          <a:prstGeom prst="rect">
            <a:avLst/>
          </a:prstGeom>
        </p:spPr>
      </p:pic>
      <p:sp>
        <p:nvSpPr>
          <p:cNvPr id="7" name="TextBox 6">
            <a:extLst>
              <a:ext uri="{FF2B5EF4-FFF2-40B4-BE49-F238E27FC236}">
                <a16:creationId xmlns:a16="http://schemas.microsoft.com/office/drawing/2014/main" id="{D8472DF6-D5AD-4642-B446-6D461A4A7B76}"/>
              </a:ext>
            </a:extLst>
          </p:cNvPr>
          <p:cNvSpPr txBox="1"/>
          <p:nvPr/>
        </p:nvSpPr>
        <p:spPr>
          <a:xfrm>
            <a:off x="9731312" y="3343454"/>
            <a:ext cx="2340445" cy="3139321"/>
          </a:xfrm>
          <a:prstGeom prst="rect">
            <a:avLst/>
          </a:prstGeom>
          <a:noFill/>
        </p:spPr>
        <p:txBody>
          <a:bodyPr wrap="square" rtlCol="0">
            <a:spAutoFit/>
          </a:bodyPr>
          <a:lstStyle/>
          <a:p>
            <a:r>
              <a:rPr lang="en-US" dirty="0"/>
              <a:t>Turbulent</a:t>
            </a:r>
          </a:p>
          <a:p>
            <a:r>
              <a:rPr lang="en-US" dirty="0"/>
              <a:t>(unpredictable, rapid mixing)</a:t>
            </a:r>
          </a:p>
          <a:p>
            <a:endParaRPr lang="en-US" dirty="0"/>
          </a:p>
          <a:p>
            <a:r>
              <a:rPr lang="en-US" dirty="0"/>
              <a:t>Transitional</a:t>
            </a:r>
          </a:p>
          <a:p>
            <a:r>
              <a:rPr lang="en-US" dirty="0"/>
              <a:t>(turbulent outbursts)</a:t>
            </a:r>
          </a:p>
          <a:p>
            <a:endParaRPr lang="en-US" dirty="0"/>
          </a:p>
          <a:p>
            <a:endParaRPr lang="en-US" dirty="0"/>
          </a:p>
          <a:p>
            <a:r>
              <a:rPr lang="en-US" dirty="0"/>
              <a:t>Laminar</a:t>
            </a:r>
          </a:p>
          <a:p>
            <a:r>
              <a:rPr lang="en-US" dirty="0"/>
              <a:t>(predictable, slow mixing)</a:t>
            </a:r>
          </a:p>
        </p:txBody>
      </p:sp>
    </p:spTree>
    <p:extLst>
      <p:ext uri="{BB962C8B-B14F-4D97-AF65-F5344CB8AC3E}">
        <p14:creationId xmlns:p14="http://schemas.microsoft.com/office/powerpoint/2010/main" val="648457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Bernoulli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Energy is a conserved property. The Bernoulli Equation states that along a given streamline for steady, inviscid, and incompressible flow then:</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𝑃</m:t>
                          </m:r>
                        </m:num>
                        <m:den>
                          <m:r>
                            <a:rPr lang="en-US" b="0" i="1" smtClean="0">
                              <a:latin typeface="Cambria Math" panose="02040503050406030204" pitchFamily="18" charset="0"/>
                              <a:ea typeface="Cambria Math" panose="02040503050406030204" pitchFamily="18" charset="0"/>
                            </a:rPr>
                            <m:t>𝛾</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𝑢</m:t>
                              </m:r>
                            </m:e>
                            <m:sup>
                              <m:r>
                                <a:rPr lang="en-US" b="0" i="1" smtClean="0">
                                  <a:latin typeface="Cambria Math" panose="02040503050406030204" pitchFamily="18" charset="0"/>
                                  <a:ea typeface="Cambria Math" panose="02040503050406030204" pitchFamily="18" charset="0"/>
                                </a:rPr>
                                <m:t>2</m:t>
                              </m:r>
                            </m:sup>
                          </m:sSup>
                        </m:num>
                        <m:den>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𝑔</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oMath>
                  </m:oMathPara>
                </a14:m>
                <a:endParaRPr lang="en-US" dirty="0"/>
              </a:p>
              <a:p>
                <a:pPr marL="0" indent="0">
                  <a:buNone/>
                </a:pPr>
                <a:r>
                  <a:rPr lang="en-US" dirty="0"/>
                  <a:t>This is more commonly seen if we look at and compare two points along a streamline</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
                            <m:sSubPr>
                              <m:ctrlPr>
                                <a:rPr lang="en-US" b="0" i="1" smtClean="0">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1</m:t>
                              </m:r>
                            </m:sub>
                          </m:sSub>
                        </m:num>
                        <m:den>
                          <m:r>
                            <a:rPr lang="en-US" i="1">
                              <a:latin typeface="Cambria Math" panose="02040503050406030204" pitchFamily="18" charset="0"/>
                              <a:ea typeface="Cambria Math" panose="02040503050406030204" pitchFamily="18" charset="0"/>
                            </a:rPr>
                            <m:t>𝛾</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Sup>
                            <m:sSubSupPr>
                              <m:ctrlPr>
                                <a:rPr lang="en-US" b="0" i="1" smtClean="0">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num>
                        <m:den>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𝑔</m:t>
                          </m:r>
                        </m:den>
                      </m:f>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oMath>
                  </m:oMathPara>
                </a14:m>
                <a:endParaRPr lang="en-US" dirty="0"/>
              </a:p>
              <a:p>
                <a:pPr marL="0" indent="0">
                  <a:buNone/>
                </a:pPr>
                <a:r>
                  <a:rPr lang="en-US" dirty="0"/>
                  <a:t>We can modify the equation to include additional terms such as head loss due to friction losses</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1</m:t>
                              </m:r>
                            </m:sub>
                          </m:sSub>
                        </m:num>
                        <m:den>
                          <m:r>
                            <a:rPr lang="en-US" i="1">
                              <a:latin typeface="Cambria Math" panose="02040503050406030204" pitchFamily="18" charset="0"/>
                              <a:ea typeface="Cambria Math" panose="02040503050406030204" pitchFamily="18" charset="0"/>
                            </a:rPr>
                            <m:t>𝛾</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Sup>
                            <m:sSubSupPr>
                              <m:ctrlPr>
                                <a:rPr lang="en-US" b="0" i="1" smtClean="0">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num>
                        <m:den>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𝑔</m:t>
                          </m:r>
                        </m:den>
                      </m:f>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5</a:t>
            </a:fld>
            <a:endParaRPr lang="en-US"/>
          </a:p>
        </p:txBody>
      </p:sp>
    </p:spTree>
    <p:extLst>
      <p:ext uri="{BB962C8B-B14F-4D97-AF65-F5344CB8AC3E}">
        <p14:creationId xmlns:p14="http://schemas.microsoft.com/office/powerpoint/2010/main" val="3859154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990B66-D987-44EE-B023-AB3596B0BA27}"/>
              </a:ext>
            </a:extLst>
          </p:cNvPr>
          <p:cNvPicPr>
            <a:picLocks noChangeAspect="1"/>
          </p:cNvPicPr>
          <p:nvPr/>
        </p:nvPicPr>
        <p:blipFill>
          <a:blip r:embed="rId2"/>
          <a:stretch>
            <a:fillRect/>
          </a:stretch>
        </p:blipFill>
        <p:spPr>
          <a:xfrm>
            <a:off x="9022910" y="29819"/>
            <a:ext cx="3169090" cy="2237822"/>
          </a:xfrm>
          <a:prstGeom prst="rect">
            <a:avLst/>
          </a:prstGeom>
        </p:spPr>
      </p:pic>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Friction Losses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327171" y="977773"/>
                <a:ext cx="10771464" cy="5532083"/>
              </a:xfrm>
            </p:spPr>
            <p:txBody>
              <a:bodyPr>
                <a:normAutofit lnSpcReduction="10000"/>
              </a:bodyPr>
              <a:lstStyle/>
              <a:p>
                <a:pPr marL="0" indent="0">
                  <a:buNone/>
                </a:pPr>
                <a:r>
                  <a:rPr lang="en-US" dirty="0"/>
                  <a:t>There are two major types of friction losses:</a:t>
                </a:r>
              </a:p>
              <a:p>
                <a:pPr marL="0" indent="0">
                  <a:buNone/>
                </a:pPr>
                <a:r>
                  <a:rPr lang="en-US" dirty="0"/>
                  <a:t>Major losses associated with friction between fluid and walls of vessel:</a:t>
                </a:r>
              </a:p>
              <a:p>
                <a:pPr marL="0" indent="0">
                  <a:buNone/>
                </a:pPr>
                <a:endParaRPr lang="en-US" sz="12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𝑚𝑎𝑗𝑜𝑟</m:t>
                          </m:r>
                        </m:sub>
                      </m:sSub>
                      <m:r>
                        <a:rPr lang="en-US" b="0" i="1" smtClean="0">
                          <a:latin typeface="Cambria Math" panose="02040503050406030204" pitchFamily="18" charset="0"/>
                        </a:rPr>
                        <m:t>=                 </m:t>
                      </m:r>
                    </m:oMath>
                  </m:oMathPara>
                </a14:m>
                <a:endParaRPr lang="en-US" dirty="0"/>
              </a:p>
              <a:p>
                <a:pPr marL="0" indent="0">
                  <a:buNone/>
                </a:pPr>
                <a:r>
                  <a:rPr lang="en-US" dirty="0"/>
                  <a:t>Where the friction factor can be found using a Moody chart and knowing the surface roughness </a:t>
                </a:r>
                <a14:m>
                  <m:oMath xmlns:m="http://schemas.openxmlformats.org/officeDocument/2006/math">
                    <m:r>
                      <a:rPr lang="en-US" i="1" smtClean="0">
                        <a:latin typeface="Cambria Math" panose="02040503050406030204" pitchFamily="18" charset="0"/>
                        <a:ea typeface="Cambria Math" panose="02040503050406030204" pitchFamily="18" charset="0"/>
                      </a:rPr>
                      <m:t>𝜀</m:t>
                    </m:r>
                  </m:oMath>
                </a14:m>
                <a:r>
                  <a:rPr lang="en-US" dirty="0"/>
                  <a:t>. For laminar flow,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 </m:t>
                    </m:r>
                  </m:oMath>
                </a14:m>
                <a:endParaRPr lang="en-US" dirty="0"/>
              </a:p>
              <a:p>
                <a:pPr marL="0" indent="0">
                  <a:buNone/>
                </a:pPr>
                <a:endParaRPr lang="en-US" dirty="0"/>
              </a:p>
              <a:p>
                <a:pPr marL="0" indent="0">
                  <a:buNone/>
                </a:pPr>
                <a:r>
                  <a:rPr lang="en-US" dirty="0"/>
                  <a:t>Minor losses occur due to inlets, outlets, unions, turns, bends, and other fittings: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𝑚𝑖𝑛𝑜𝑟</m:t>
                          </m:r>
                        </m:sub>
                      </m:sSub>
                      <m:r>
                        <a:rPr lang="en-US" b="0" i="1" smtClean="0">
                          <a:latin typeface="Cambria Math" panose="02040503050406030204" pitchFamily="18" charset="0"/>
                        </a:rPr>
                        <m:t>= </m:t>
                      </m:r>
                    </m:oMath>
                  </m:oMathPara>
                </a14:m>
                <a:endParaRPr lang="en-US" dirty="0"/>
              </a:p>
              <a:p>
                <a:pPr marL="0" indent="0">
                  <a:buNone/>
                </a:pPr>
                <a:r>
                  <a:rPr lang="en-US" dirty="0"/>
                  <a:t>The total head loss between two points includes the sum of all major and minor losses: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𝐿</m:t>
                          </m:r>
                        </m:sub>
                      </m:sSub>
                      <m:r>
                        <a:rPr lang="en-US" b="0" i="1" smtClean="0">
                          <a:latin typeface="Cambria Math" panose="02040503050406030204" pitchFamily="18" charset="0"/>
                        </a:rPr>
                        <m:t>=                             </m:t>
                      </m:r>
                    </m:oMath>
                  </m:oMathPara>
                </a14:m>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327171" y="977773"/>
                <a:ext cx="10771464" cy="5532083"/>
              </a:xfrm>
              <a:blipFill>
                <a:blip r:embed="rId3"/>
                <a:stretch>
                  <a:fillRect l="-1188" t="-2423" r="-16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6</a:t>
            </a:fld>
            <a:endParaRPr lang="en-US"/>
          </a:p>
        </p:txBody>
      </p:sp>
    </p:spTree>
    <p:extLst>
      <p:ext uri="{BB962C8B-B14F-4D97-AF65-F5344CB8AC3E}">
        <p14:creationId xmlns:p14="http://schemas.microsoft.com/office/powerpoint/2010/main" val="3440498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Boundary Layer Formation</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327171" y="977773"/>
            <a:ext cx="10771464" cy="5532083"/>
          </a:xfrm>
        </p:spPr>
        <p:txBody>
          <a:bodyPr>
            <a:normAutofit/>
          </a:bodyPr>
          <a:lstStyle/>
          <a:p>
            <a:pPr marL="0" indent="0">
              <a:buNone/>
            </a:pPr>
            <a:r>
              <a:rPr lang="en-US" dirty="0"/>
              <a:t>When a surface is introduced into a flow field (e.g., a flat plate introduced to a uniform velocity field), a boundary layer forms on the surface.</a:t>
            </a:r>
          </a:p>
          <a:p>
            <a:pPr marL="0" indent="0">
              <a:buNone/>
            </a:pPr>
            <a:r>
              <a:rPr lang="en-US" dirty="0"/>
              <a:t>Due to no slip conditions the velocity at the surface is 0. As we move further from the surface the flow will hold its uniform velocity. The distance from the surface to the locating in the field where the flow is once more uniform is the boundary layer. The boundary layer grows along the length of the surface.</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7</a:t>
            </a:fld>
            <a:endParaRPr lang="en-US"/>
          </a:p>
        </p:txBody>
      </p:sp>
      <p:pic>
        <p:nvPicPr>
          <p:cNvPr id="6" name="Picture 5">
            <a:extLst>
              <a:ext uri="{FF2B5EF4-FFF2-40B4-BE49-F238E27FC236}">
                <a16:creationId xmlns:a16="http://schemas.microsoft.com/office/drawing/2014/main" id="{D7481758-1455-487F-9480-5E7A84EEAAC4}"/>
              </a:ext>
            </a:extLst>
          </p:cNvPr>
          <p:cNvPicPr>
            <a:picLocks noChangeAspect="1"/>
          </p:cNvPicPr>
          <p:nvPr/>
        </p:nvPicPr>
        <p:blipFill>
          <a:blip r:embed="rId2"/>
          <a:stretch>
            <a:fillRect/>
          </a:stretch>
        </p:blipFill>
        <p:spPr>
          <a:xfrm>
            <a:off x="2256638" y="4177508"/>
            <a:ext cx="6872588" cy="2543967"/>
          </a:xfrm>
          <a:prstGeom prst="rect">
            <a:avLst/>
          </a:prstGeom>
        </p:spPr>
      </p:pic>
    </p:spTree>
    <p:extLst>
      <p:ext uri="{BB962C8B-B14F-4D97-AF65-F5344CB8AC3E}">
        <p14:creationId xmlns:p14="http://schemas.microsoft.com/office/powerpoint/2010/main" val="2746401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Boundary Layer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327171" y="977773"/>
                <a:ext cx="10771464" cy="5532083"/>
              </a:xfrm>
            </p:spPr>
            <p:txBody>
              <a:bodyPr>
                <a:normAutofit/>
              </a:bodyPr>
              <a:lstStyle/>
              <a:p>
                <a:pPr marL="0" indent="0">
                  <a:buNone/>
                </a:pPr>
                <a:r>
                  <a:rPr lang="en-US" dirty="0"/>
                  <a:t>For laminar flow (</a:t>
                </a:r>
                <a14:m>
                  <m:oMath xmlns:m="http://schemas.openxmlformats.org/officeDocument/2006/math">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𝑥</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𝑈𝑥</m:t>
                        </m:r>
                      </m:num>
                      <m:den>
                        <m:r>
                          <m:rPr>
                            <m:sty m:val="p"/>
                          </m:rPr>
                          <a:rPr lang="el-GR" b="0" i="1" smtClean="0">
                            <a:latin typeface="Cambria Math" panose="02040503050406030204" pitchFamily="18" charset="0"/>
                          </a:rPr>
                          <m:t>ν</m:t>
                        </m:r>
                      </m:den>
                    </m:f>
                    <m:r>
                      <a:rPr lang="en-US" b="0" i="1" smtClean="0">
                        <a:latin typeface="Cambria Math" panose="02040503050406030204" pitchFamily="18" charset="0"/>
                      </a:rPr>
                      <m:t>&lt;                   </m:t>
                    </m:r>
                  </m:oMath>
                </a14:m>
                <a:r>
                  <a:rPr lang="en-US" dirty="0"/>
                  <a:t>), the Blasius solutions approximates the boundary layer thickness as:</a:t>
                </a:r>
              </a:p>
              <a:p>
                <a:pPr marL="0" indent="0">
                  <a:buNone/>
                </a:pPr>
                <a:endParaRPr lang="en-US"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 </m:t>
                      </m:r>
                    </m:oMath>
                  </m:oMathPara>
                </a14:m>
                <a:endParaRPr lang="en-US" dirty="0"/>
              </a:p>
              <a:p>
                <a:pPr marL="0" indent="0">
                  <a:buNone/>
                </a:pPr>
                <a:endParaRPr lang="en-US" dirty="0"/>
              </a:p>
              <a:p>
                <a:pPr marL="0" indent="0">
                  <a:buNone/>
                </a:pPr>
                <a:r>
                  <a:rPr lang="en-US" dirty="0"/>
                  <a:t>For turbulent flow (</a:t>
                </a:r>
                <a14:m>
                  <m:oMath xmlns:m="http://schemas.openxmlformats.org/officeDocument/2006/math">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𝑥</m:t>
                        </m:r>
                      </m:sub>
                    </m:sSub>
                    <m:r>
                      <a:rPr lang="en-US" b="0" i="1" smtClean="0">
                        <a:latin typeface="Cambria Math" panose="02040503050406030204" pitchFamily="18" charset="0"/>
                      </a:rPr>
                      <m:t>&gt;                  </m:t>
                    </m:r>
                  </m:oMath>
                </a14:m>
                <a:r>
                  <a:rPr lang="en-US" dirty="0"/>
                  <a:t>), the thickness of the boundary layer and the average velocity within the turbulent boundary layer region can be approximated as:</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0.16</m:t>
                          </m:r>
                          <m:r>
                            <a:rPr lang="en-US" b="0" i="1" smtClean="0">
                              <a:latin typeface="Cambria Math" panose="02040503050406030204" pitchFamily="18" charset="0"/>
                              <a:ea typeface="Cambria Math" panose="02040503050406030204" pitchFamily="18" charset="0"/>
                            </a:rPr>
                            <m:t>𝑥</m:t>
                          </m:r>
                        </m:num>
                        <m:den>
                          <m:r>
                            <a:rPr lang="en-US" b="0" i="1" smtClean="0">
                              <a:latin typeface="Cambria Math" panose="02040503050406030204" pitchFamily="18" charset="0"/>
                              <a:ea typeface="Cambria Math" panose="02040503050406030204" pitchFamily="18" charset="0"/>
                            </a:rPr>
                            <m:t>𝑅</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𝑒</m:t>
                              </m:r>
                            </m:e>
                            <m:sub>
                              <m:r>
                                <a:rPr lang="en-US" b="0" i="1" smtClean="0">
                                  <a:latin typeface="Cambria Math" panose="02040503050406030204" pitchFamily="18" charset="0"/>
                                  <a:ea typeface="Cambria Math" panose="02040503050406030204" pitchFamily="18" charset="0"/>
                                </a:rPr>
                                <m:t>𝑥</m:t>
                              </m:r>
                            </m:sub>
                            <m:sup>
                              <m:r>
                                <a:rPr lang="en-US" b="0" i="1" smtClean="0">
                                  <a:latin typeface="Cambria Math" panose="02040503050406030204" pitchFamily="18" charset="0"/>
                                  <a:ea typeface="Cambria Math" panose="02040503050406030204" pitchFamily="18" charset="0"/>
                                </a:rPr>
                                <m:t>1/7</m:t>
                              </m:r>
                            </m:sup>
                          </m:sSubSup>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𝑢</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𝑈</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𝑦</m:t>
                                  </m:r>
                                </m:num>
                                <m:den>
                                  <m:r>
                                    <a:rPr lang="en-US" b="0" i="1" smtClean="0">
                                      <a:latin typeface="Cambria Math" panose="02040503050406030204" pitchFamily="18" charset="0"/>
                                      <a:ea typeface="Cambria Math" panose="02040503050406030204" pitchFamily="18" charset="0"/>
                                    </a:rPr>
                                    <m:t>𝛿</m:t>
                                  </m:r>
                                </m:den>
                              </m:f>
                            </m:e>
                          </m:d>
                        </m:e>
                        <m:sup>
                          <m:r>
                            <a:rPr lang="en-US" b="0" i="1" smtClean="0">
                              <a:latin typeface="Cambria Math" panose="02040503050406030204" pitchFamily="18" charset="0"/>
                              <a:ea typeface="Cambria Math" panose="02040503050406030204" pitchFamily="18" charset="0"/>
                            </a:rPr>
                            <m:t>1/7</m:t>
                          </m:r>
                        </m:sup>
                      </m:sSup>
                    </m:oMath>
                  </m:oMathPara>
                </a14:m>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327171" y="977773"/>
                <a:ext cx="10771464" cy="5532083"/>
              </a:xfrm>
              <a:blipFill>
                <a:blip r:embed="rId2"/>
                <a:stretch>
                  <a:fillRect l="-1188" t="-220" r="-141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8</a:t>
            </a:fld>
            <a:endParaRPr lang="en-US"/>
          </a:p>
        </p:txBody>
      </p:sp>
    </p:spTree>
    <p:extLst>
      <p:ext uri="{BB962C8B-B14F-4D97-AF65-F5344CB8AC3E}">
        <p14:creationId xmlns:p14="http://schemas.microsoft.com/office/powerpoint/2010/main" val="3166400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Navier-Stokes Equations </a:t>
            </a:r>
            <a:r>
              <a:rPr lang="en-US" sz="3200" dirty="0"/>
              <a:t>(Cartesian)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327171" y="977773"/>
                <a:ext cx="10771464" cy="5532083"/>
              </a:xfrm>
            </p:spPr>
            <p:txBody>
              <a:bodyPr>
                <a:normAutofit fontScale="92500" lnSpcReduction="20000"/>
              </a:bodyPr>
              <a:lstStyle/>
              <a:p>
                <a:pPr marL="0" indent="0">
                  <a:buNone/>
                </a:pPr>
                <a:r>
                  <a:rPr lang="en-US" dirty="0"/>
                  <a:t>Combining conservations of momentum and mass equations for an incompressible fluid gives us the Navier-Stokes Equations</a:t>
                </a:r>
              </a:p>
              <a:p>
                <a:pPr marL="0" indent="0">
                  <a:buNone/>
                </a:pPr>
                <a:r>
                  <a:rPr lang="en-US" dirty="0"/>
                  <a:t>Generic vector form:</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𝑽</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𝜌</m:t>
                      </m:r>
                      <m:r>
                        <a:rPr lang="en-US" b="1" i="1" smtClean="0">
                          <a:latin typeface="Cambria Math" panose="02040503050406030204" pitchFamily="18" charset="0"/>
                          <a:ea typeface="Cambria Math" panose="02040503050406030204" pitchFamily="18" charset="0"/>
                        </a:rPr>
                        <m:t>𝑽</m:t>
                      </m:r>
                      <m:r>
                        <a:rPr lang="en-US"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𝑽</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sSup>
                        <m:sSupPr>
                          <m:ctrlPr>
                            <a:rPr lang="en-US" b="0"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r>
                        <a:rPr lang="en-US" b="1" i="1" smtClean="0">
                          <a:latin typeface="Cambria Math" panose="02040503050406030204" pitchFamily="18" charset="0"/>
                          <a:ea typeface="Cambria Math" panose="02040503050406030204" pitchFamily="18" charset="0"/>
                        </a:rPr>
                        <m:t>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𝜌</m:t>
                      </m:r>
                      <m:r>
                        <a:rPr lang="en-US" b="1" i="1" smtClean="0">
                          <a:latin typeface="Cambria Math" panose="02040503050406030204" pitchFamily="18" charset="0"/>
                          <a:ea typeface="Cambria Math" panose="02040503050406030204" pitchFamily="18" charset="0"/>
                        </a:rPr>
                        <m:t>𝒈</m:t>
                      </m:r>
                    </m:oMath>
                  </m:oMathPara>
                </a14:m>
                <a:endParaRPr lang="en-US" dirty="0"/>
              </a:p>
              <a:p>
                <a:pPr marL="0" indent="0">
                  <a:buNone/>
                </a:pPr>
                <a:r>
                  <a:rPr lang="en-US" sz="2800" b="1" dirty="0">
                    <a:latin typeface="+mj-lt"/>
                    <a:ea typeface="Cambria Math" panose="02040503050406030204" pitchFamily="18" charset="0"/>
                  </a:rPr>
                  <a:t>x-direction</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𝜌</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rPr>
                            <m:t>𝑢</m:t>
                          </m:r>
                          <m:f>
                            <m:fPr>
                              <m:ctrlPr>
                                <a:rPr lang="en-US" sz="2800" i="1">
                                  <a:latin typeface="Cambria Math" panose="02040503050406030204" pitchFamily="18" charset="0"/>
                                </a:rPr>
                              </m:ctrlPr>
                            </m:fPr>
                            <m:num>
                              <m:r>
                                <a:rPr lang="en-US" sz="2800" i="1">
                                  <a:latin typeface="Cambria Math" panose="02040503050406030204" pitchFamily="18" charset="0"/>
                                </a:rPr>
                                <m:t>𝑑</m:t>
                              </m:r>
                              <m:r>
                                <a:rPr lang="en-US" sz="2800" b="0" i="1" smtClean="0">
                                  <a:latin typeface="Cambria Math" panose="02040503050406030204" pitchFamily="18" charset="0"/>
                                </a:rPr>
                                <m:t>𝑢</m:t>
                              </m:r>
                            </m:num>
                            <m:den>
                              <m:r>
                                <a:rPr lang="en-US" sz="2800" i="1">
                                  <a:latin typeface="Cambria Math" panose="02040503050406030204" pitchFamily="18" charset="0"/>
                                </a:rPr>
                                <m:t>𝑑𝑥</m:t>
                              </m:r>
                            </m:den>
                          </m:f>
                          <m:r>
                            <a:rPr lang="en-US" sz="2800" i="1">
                              <a:latin typeface="Cambria Math" panose="02040503050406030204" pitchFamily="18" charset="0"/>
                            </a:rPr>
                            <m:t>+</m:t>
                          </m:r>
                          <m:r>
                            <a:rPr lang="en-US" sz="2800" i="1">
                              <a:latin typeface="Cambria Math" panose="02040503050406030204" pitchFamily="18" charset="0"/>
                            </a:rPr>
                            <m:t>𝑣</m:t>
                          </m:r>
                          <m:f>
                            <m:fPr>
                              <m:ctrlPr>
                                <a:rPr lang="en-US" sz="2800" i="1">
                                  <a:latin typeface="Cambria Math" panose="02040503050406030204" pitchFamily="18" charset="0"/>
                                </a:rPr>
                              </m:ctrlPr>
                            </m:fPr>
                            <m:num>
                              <m:r>
                                <a:rPr lang="en-US" sz="2800" i="1">
                                  <a:latin typeface="Cambria Math" panose="02040503050406030204" pitchFamily="18" charset="0"/>
                                </a:rPr>
                                <m:t>𝑑</m:t>
                              </m:r>
                              <m:r>
                                <a:rPr lang="en-US" sz="2800" b="0" i="1" smtClean="0">
                                  <a:latin typeface="Cambria Math" panose="02040503050406030204" pitchFamily="18" charset="0"/>
                                </a:rPr>
                                <m:t>𝑢</m:t>
                              </m:r>
                            </m:num>
                            <m:den>
                              <m:r>
                                <a:rPr lang="en-US" sz="2800" i="1">
                                  <a:latin typeface="Cambria Math" panose="02040503050406030204" pitchFamily="18" charset="0"/>
                                </a:rPr>
                                <m:t>𝑑𝑦</m:t>
                              </m:r>
                            </m:den>
                          </m:f>
                          <m:r>
                            <a:rPr lang="en-US" sz="2800" i="1">
                              <a:latin typeface="Cambria Math" panose="02040503050406030204" pitchFamily="18" charset="0"/>
                            </a:rPr>
                            <m:t>+</m:t>
                          </m:r>
                          <m:r>
                            <a:rPr lang="en-US" sz="2800" i="1">
                              <a:latin typeface="Cambria Math" panose="02040503050406030204" pitchFamily="18" charset="0"/>
                            </a:rPr>
                            <m:t>𝑤</m:t>
                          </m:r>
                          <m:f>
                            <m:fPr>
                              <m:ctrlPr>
                                <a:rPr lang="en-US" sz="2800" i="1">
                                  <a:latin typeface="Cambria Math" panose="02040503050406030204" pitchFamily="18" charset="0"/>
                                </a:rPr>
                              </m:ctrlPr>
                            </m:fPr>
                            <m:num>
                              <m:r>
                                <a:rPr lang="en-US" sz="2800" i="1">
                                  <a:latin typeface="Cambria Math" panose="02040503050406030204" pitchFamily="18" charset="0"/>
                                </a:rPr>
                                <m:t>𝑑</m:t>
                              </m:r>
                              <m:r>
                                <a:rPr lang="en-US" sz="2800" b="0" i="1" smtClean="0">
                                  <a:latin typeface="Cambria Math" panose="02040503050406030204" pitchFamily="18" charset="0"/>
                                </a:rPr>
                                <m:t>𝑢</m:t>
                              </m:r>
                            </m:num>
                            <m:den>
                              <m:r>
                                <a:rPr lang="en-US" sz="2800" i="1">
                                  <a:latin typeface="Cambria Math" panose="02040503050406030204" pitchFamily="18" charset="0"/>
                                </a:rPr>
                                <m:t>𝑑𝑧</m:t>
                              </m:r>
                            </m:den>
                          </m:f>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𝑑</m:t>
                              </m:r>
                              <m:r>
                                <a:rPr lang="en-US" sz="2800" b="0" i="1" smtClean="0">
                                  <a:latin typeface="Cambria Math" panose="02040503050406030204" pitchFamily="18" charset="0"/>
                                </a:rPr>
                                <m:t>𝑢</m:t>
                              </m:r>
                            </m:num>
                            <m:den>
                              <m:r>
                                <a:rPr lang="en-US" sz="2800" i="1">
                                  <a:latin typeface="Cambria Math" panose="02040503050406030204" pitchFamily="18" charset="0"/>
                                </a:rPr>
                                <m:t>𝑑𝑡</m:t>
                              </m:r>
                            </m:den>
                          </m:f>
                        </m:e>
                      </m:d>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𝜌</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𝑔</m:t>
                          </m:r>
                        </m:e>
                        <m:sub>
                          <m:r>
                            <a:rPr lang="en-US" sz="2800" b="0" i="1" smtClean="0">
                              <a:latin typeface="Cambria Math" panose="02040503050406030204" pitchFamily="18" charset="0"/>
                              <a:ea typeface="Cambria Math" panose="02040503050406030204" pitchFamily="18" charset="0"/>
                            </a:rPr>
                            <m:t>𝑥</m:t>
                          </m:r>
                        </m:sub>
                      </m:sSub>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𝑃</m:t>
                          </m:r>
                        </m:num>
                        <m:den>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𝑥</m:t>
                          </m:r>
                        </m:den>
                      </m:f>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𝜇</m:t>
                      </m:r>
                      <m:d>
                        <m:dPr>
                          <m:begChr m:val="["/>
                          <m:endChr m:val="]"/>
                          <m:ctrlPr>
                            <a:rPr lang="en-US" sz="2800" i="1">
                              <a:latin typeface="Cambria Math" panose="02040503050406030204" pitchFamily="18" charset="0"/>
                              <a:ea typeface="Cambria Math" panose="02040503050406030204" pitchFamily="18" charset="0"/>
                            </a:rPr>
                          </m:ctrlPr>
                        </m:dPr>
                        <m:e>
                          <m:f>
                            <m:fPr>
                              <m:ctrlPr>
                                <a:rPr lang="en-US" sz="2800" i="1">
                                  <a:latin typeface="Cambria Math" panose="02040503050406030204" pitchFamily="18" charset="0"/>
                                  <a:ea typeface="Cambria Math" panose="02040503050406030204" pitchFamily="18" charset="0"/>
                                </a:rPr>
                              </m:ctrlPr>
                            </m:fPr>
                            <m:num>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m:t>
                                  </m:r>
                                </m:e>
                                <m:sup>
                                  <m:r>
                                    <a:rPr lang="en-US" sz="2800" i="1">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𝑢</m:t>
                              </m:r>
                            </m:num>
                            <m:den>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𝑥</m:t>
                                  </m:r>
                                </m:e>
                                <m:sup>
                                  <m:r>
                                    <a:rPr lang="en-US" sz="2800" i="1">
                                      <a:latin typeface="Cambria Math" panose="02040503050406030204" pitchFamily="18" charset="0"/>
                                      <a:ea typeface="Cambria Math" panose="02040503050406030204" pitchFamily="18" charset="0"/>
                                    </a:rPr>
                                    <m:t>2</m:t>
                                  </m:r>
                                </m:sup>
                              </m:sSup>
                            </m:den>
                          </m:f>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m:t>
                                  </m:r>
                                </m:e>
                                <m:sup>
                                  <m:r>
                                    <a:rPr lang="en-US" sz="2800" i="1">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𝑢</m:t>
                              </m:r>
                            </m:num>
                            <m:den>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𝑦</m:t>
                                  </m:r>
                                </m:e>
                                <m:sup>
                                  <m:r>
                                    <a:rPr lang="en-US" sz="2800" i="1">
                                      <a:latin typeface="Cambria Math" panose="02040503050406030204" pitchFamily="18" charset="0"/>
                                      <a:ea typeface="Cambria Math" panose="02040503050406030204" pitchFamily="18" charset="0"/>
                                    </a:rPr>
                                    <m:t>2</m:t>
                                  </m:r>
                                </m:sup>
                              </m:sSup>
                            </m:den>
                          </m:f>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m:t>
                                  </m:r>
                                </m:e>
                                <m:sup>
                                  <m:r>
                                    <a:rPr lang="en-US" sz="2800" i="1">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𝑢</m:t>
                              </m:r>
                            </m:num>
                            <m:den>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𝑧</m:t>
                                  </m:r>
                                </m:e>
                                <m:sup>
                                  <m:r>
                                    <a:rPr lang="en-US" sz="2800" i="1">
                                      <a:latin typeface="Cambria Math" panose="02040503050406030204" pitchFamily="18" charset="0"/>
                                      <a:ea typeface="Cambria Math" panose="02040503050406030204" pitchFamily="18" charset="0"/>
                                    </a:rPr>
                                    <m:t>2</m:t>
                                  </m:r>
                                </m:sup>
                              </m:sSup>
                            </m:den>
                          </m:f>
                        </m:e>
                      </m:d>
                    </m:oMath>
                  </m:oMathPara>
                </a14:m>
                <a:endParaRPr lang="en-US" sz="2800" i="1" dirty="0">
                  <a:latin typeface="Cambria Math" panose="02040503050406030204" pitchFamily="18" charset="0"/>
                  <a:ea typeface="Cambria Math" panose="02040503050406030204" pitchFamily="18" charset="0"/>
                </a:endParaRPr>
              </a:p>
              <a:p>
                <a:pPr marL="0" indent="0">
                  <a:buNone/>
                </a:pPr>
                <a:r>
                  <a:rPr lang="en-US" sz="2800" b="1" dirty="0">
                    <a:latin typeface="+mj-lt"/>
                    <a:ea typeface="Cambria Math" panose="02040503050406030204" pitchFamily="18" charset="0"/>
                  </a:rPr>
                  <a:t>y-direction</a:t>
                </a:r>
                <a:endParaRPr lang="en-US" sz="2800" i="1" dirty="0">
                  <a:latin typeface="+mj-lt"/>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𝜌</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rPr>
                            <m:t>𝑢</m:t>
                          </m:r>
                          <m:f>
                            <m:fPr>
                              <m:ctrlPr>
                                <a:rPr lang="en-US" sz="2800" i="1">
                                  <a:latin typeface="Cambria Math" panose="02040503050406030204" pitchFamily="18" charset="0"/>
                                </a:rPr>
                              </m:ctrlPr>
                            </m:fPr>
                            <m:num>
                              <m:r>
                                <a:rPr lang="en-US" sz="2800" i="1">
                                  <a:latin typeface="Cambria Math" panose="02040503050406030204" pitchFamily="18" charset="0"/>
                                </a:rPr>
                                <m:t>𝑑</m:t>
                              </m:r>
                              <m:r>
                                <a:rPr lang="en-US" sz="2800" b="0" i="1" smtClean="0">
                                  <a:latin typeface="Cambria Math" panose="02040503050406030204" pitchFamily="18" charset="0"/>
                                </a:rPr>
                                <m:t>𝑣</m:t>
                              </m:r>
                            </m:num>
                            <m:den>
                              <m:r>
                                <a:rPr lang="en-US" sz="2800" i="1">
                                  <a:latin typeface="Cambria Math" panose="02040503050406030204" pitchFamily="18" charset="0"/>
                                </a:rPr>
                                <m:t>𝑑𝑥</m:t>
                              </m:r>
                            </m:den>
                          </m:f>
                          <m:r>
                            <a:rPr lang="en-US" sz="2800" i="1">
                              <a:latin typeface="Cambria Math" panose="02040503050406030204" pitchFamily="18" charset="0"/>
                            </a:rPr>
                            <m:t>+</m:t>
                          </m:r>
                          <m:r>
                            <a:rPr lang="en-US" sz="2800" i="1">
                              <a:latin typeface="Cambria Math" panose="02040503050406030204" pitchFamily="18" charset="0"/>
                            </a:rPr>
                            <m:t>𝑣</m:t>
                          </m:r>
                          <m:f>
                            <m:fPr>
                              <m:ctrlPr>
                                <a:rPr lang="en-US" sz="2800" i="1">
                                  <a:latin typeface="Cambria Math" panose="02040503050406030204" pitchFamily="18" charset="0"/>
                                </a:rPr>
                              </m:ctrlPr>
                            </m:fPr>
                            <m:num>
                              <m:r>
                                <a:rPr lang="en-US" sz="2800" i="1">
                                  <a:latin typeface="Cambria Math" panose="02040503050406030204" pitchFamily="18" charset="0"/>
                                </a:rPr>
                                <m:t>𝑑</m:t>
                              </m:r>
                              <m:r>
                                <a:rPr lang="en-US" sz="2800" b="0" i="1" smtClean="0">
                                  <a:latin typeface="Cambria Math" panose="02040503050406030204" pitchFamily="18" charset="0"/>
                                </a:rPr>
                                <m:t>𝑣</m:t>
                              </m:r>
                            </m:num>
                            <m:den>
                              <m:r>
                                <a:rPr lang="en-US" sz="2800" i="1">
                                  <a:latin typeface="Cambria Math" panose="02040503050406030204" pitchFamily="18" charset="0"/>
                                </a:rPr>
                                <m:t>𝑑𝑦</m:t>
                              </m:r>
                            </m:den>
                          </m:f>
                          <m:r>
                            <a:rPr lang="en-US" sz="2800" i="1">
                              <a:latin typeface="Cambria Math" panose="02040503050406030204" pitchFamily="18" charset="0"/>
                            </a:rPr>
                            <m:t>+</m:t>
                          </m:r>
                          <m:r>
                            <a:rPr lang="en-US" sz="2800" i="1">
                              <a:latin typeface="Cambria Math" panose="02040503050406030204" pitchFamily="18" charset="0"/>
                            </a:rPr>
                            <m:t>𝑤</m:t>
                          </m:r>
                          <m:f>
                            <m:fPr>
                              <m:ctrlPr>
                                <a:rPr lang="en-US" sz="2800" i="1">
                                  <a:latin typeface="Cambria Math" panose="02040503050406030204" pitchFamily="18" charset="0"/>
                                </a:rPr>
                              </m:ctrlPr>
                            </m:fPr>
                            <m:num>
                              <m:r>
                                <a:rPr lang="en-US" sz="2800" i="1">
                                  <a:latin typeface="Cambria Math" panose="02040503050406030204" pitchFamily="18" charset="0"/>
                                </a:rPr>
                                <m:t>𝑑</m:t>
                              </m:r>
                              <m:r>
                                <a:rPr lang="en-US" sz="2800" b="0" i="1" smtClean="0">
                                  <a:latin typeface="Cambria Math" panose="02040503050406030204" pitchFamily="18" charset="0"/>
                                </a:rPr>
                                <m:t>𝑣</m:t>
                              </m:r>
                            </m:num>
                            <m:den>
                              <m:r>
                                <a:rPr lang="en-US" sz="2800" i="1">
                                  <a:latin typeface="Cambria Math" panose="02040503050406030204" pitchFamily="18" charset="0"/>
                                </a:rPr>
                                <m:t>𝑑𝑧</m:t>
                              </m:r>
                            </m:den>
                          </m:f>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𝑑</m:t>
                              </m:r>
                              <m:r>
                                <a:rPr lang="en-US" sz="2800" b="0" i="1" smtClean="0">
                                  <a:latin typeface="Cambria Math" panose="02040503050406030204" pitchFamily="18" charset="0"/>
                                </a:rPr>
                                <m:t>𝑣</m:t>
                              </m:r>
                            </m:num>
                            <m:den>
                              <m:r>
                                <a:rPr lang="en-US" sz="2800" i="1">
                                  <a:latin typeface="Cambria Math" panose="02040503050406030204" pitchFamily="18" charset="0"/>
                                </a:rPr>
                                <m:t>𝑑𝑡</m:t>
                              </m:r>
                            </m:den>
                          </m:f>
                        </m:e>
                      </m:d>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𝜌</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𝑔</m:t>
                          </m:r>
                        </m:e>
                        <m:sub>
                          <m:r>
                            <a:rPr lang="en-US" sz="2800" b="0" i="1" smtClean="0">
                              <a:latin typeface="Cambria Math" panose="02040503050406030204" pitchFamily="18" charset="0"/>
                              <a:ea typeface="Cambria Math" panose="02040503050406030204" pitchFamily="18" charset="0"/>
                            </a:rPr>
                            <m:t>𝑦</m:t>
                          </m:r>
                        </m:sub>
                      </m:sSub>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𝑃</m:t>
                          </m:r>
                        </m:num>
                        <m:den>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den>
                      </m:f>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𝜇</m:t>
                      </m:r>
                      <m:d>
                        <m:dPr>
                          <m:begChr m:val="["/>
                          <m:endChr m:val="]"/>
                          <m:ctrlPr>
                            <a:rPr lang="en-US" sz="2800" i="1">
                              <a:latin typeface="Cambria Math" panose="02040503050406030204" pitchFamily="18" charset="0"/>
                              <a:ea typeface="Cambria Math" panose="02040503050406030204" pitchFamily="18" charset="0"/>
                            </a:rPr>
                          </m:ctrlPr>
                        </m:dPr>
                        <m:e>
                          <m:f>
                            <m:fPr>
                              <m:ctrlPr>
                                <a:rPr lang="en-US" sz="2800" i="1">
                                  <a:latin typeface="Cambria Math" panose="02040503050406030204" pitchFamily="18" charset="0"/>
                                  <a:ea typeface="Cambria Math" panose="02040503050406030204" pitchFamily="18" charset="0"/>
                                </a:rPr>
                              </m:ctrlPr>
                            </m:fPr>
                            <m:num>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m:t>
                                  </m:r>
                                </m:e>
                                <m:sup>
                                  <m:r>
                                    <a:rPr lang="en-US" sz="2800" i="1">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𝑣</m:t>
                              </m:r>
                            </m:num>
                            <m:den>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𝑥</m:t>
                                  </m:r>
                                </m:e>
                                <m:sup>
                                  <m:r>
                                    <a:rPr lang="en-US" sz="2800" i="1">
                                      <a:latin typeface="Cambria Math" panose="02040503050406030204" pitchFamily="18" charset="0"/>
                                      <a:ea typeface="Cambria Math" panose="02040503050406030204" pitchFamily="18" charset="0"/>
                                    </a:rPr>
                                    <m:t>2</m:t>
                                  </m:r>
                                </m:sup>
                              </m:sSup>
                            </m:den>
                          </m:f>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m:t>
                                  </m:r>
                                </m:e>
                                <m:sup>
                                  <m:r>
                                    <a:rPr lang="en-US" sz="2800" i="1">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𝑣</m:t>
                              </m:r>
                            </m:num>
                            <m:den>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𝑦</m:t>
                                  </m:r>
                                </m:e>
                                <m:sup>
                                  <m:r>
                                    <a:rPr lang="en-US" sz="2800" i="1">
                                      <a:latin typeface="Cambria Math" panose="02040503050406030204" pitchFamily="18" charset="0"/>
                                      <a:ea typeface="Cambria Math" panose="02040503050406030204" pitchFamily="18" charset="0"/>
                                    </a:rPr>
                                    <m:t>2</m:t>
                                  </m:r>
                                </m:sup>
                              </m:sSup>
                            </m:den>
                          </m:f>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m:t>
                                  </m:r>
                                </m:e>
                                <m:sup>
                                  <m:r>
                                    <a:rPr lang="en-US" sz="2800" i="1">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𝑣</m:t>
                              </m:r>
                            </m:num>
                            <m:den>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𝑧</m:t>
                                  </m:r>
                                </m:e>
                                <m:sup>
                                  <m:r>
                                    <a:rPr lang="en-US" sz="2800" i="1">
                                      <a:latin typeface="Cambria Math" panose="02040503050406030204" pitchFamily="18" charset="0"/>
                                      <a:ea typeface="Cambria Math" panose="02040503050406030204" pitchFamily="18" charset="0"/>
                                    </a:rPr>
                                    <m:t>2</m:t>
                                  </m:r>
                                </m:sup>
                              </m:sSup>
                            </m:den>
                          </m:f>
                        </m:e>
                      </m:d>
                    </m:oMath>
                  </m:oMathPara>
                </a14:m>
                <a:endParaRPr lang="en-US" sz="2800" i="1" dirty="0">
                  <a:latin typeface="Cambria Math" panose="02040503050406030204" pitchFamily="18" charset="0"/>
                  <a:ea typeface="Cambria Math" panose="02040503050406030204" pitchFamily="18" charset="0"/>
                </a:endParaRPr>
              </a:p>
              <a:p>
                <a:pPr marL="0" indent="0">
                  <a:buNone/>
                </a:pPr>
                <a:r>
                  <a:rPr lang="en-US" sz="2800" b="1" dirty="0">
                    <a:latin typeface="+mj-lt"/>
                    <a:ea typeface="Cambria Math" panose="02040503050406030204" pitchFamily="18" charset="0"/>
                  </a:rPr>
                  <a:t>z-direction</a:t>
                </a:r>
                <a:endParaRPr lang="en-US" sz="2800" i="1" dirty="0">
                  <a:latin typeface="+mj-lt"/>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𝜌</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rPr>
                            <m:t>𝑢</m:t>
                          </m:r>
                          <m:f>
                            <m:fPr>
                              <m:ctrlPr>
                                <a:rPr lang="en-US" sz="2800" i="1">
                                  <a:latin typeface="Cambria Math" panose="02040503050406030204" pitchFamily="18" charset="0"/>
                                </a:rPr>
                              </m:ctrlPr>
                            </m:fPr>
                            <m:num>
                              <m:r>
                                <a:rPr lang="en-US" sz="2800" i="1">
                                  <a:latin typeface="Cambria Math" panose="02040503050406030204" pitchFamily="18" charset="0"/>
                                </a:rPr>
                                <m:t>𝑑𝑤</m:t>
                              </m:r>
                            </m:num>
                            <m:den>
                              <m:r>
                                <a:rPr lang="en-US" sz="2800" i="1">
                                  <a:latin typeface="Cambria Math" panose="02040503050406030204" pitchFamily="18" charset="0"/>
                                </a:rPr>
                                <m:t>𝑑𝑥</m:t>
                              </m:r>
                            </m:den>
                          </m:f>
                          <m:r>
                            <a:rPr lang="en-US" sz="2800" i="1">
                              <a:latin typeface="Cambria Math" panose="02040503050406030204" pitchFamily="18" charset="0"/>
                            </a:rPr>
                            <m:t>+</m:t>
                          </m:r>
                          <m:r>
                            <a:rPr lang="en-US" sz="2800" i="1">
                              <a:latin typeface="Cambria Math" panose="02040503050406030204" pitchFamily="18" charset="0"/>
                            </a:rPr>
                            <m:t>𝑣</m:t>
                          </m:r>
                          <m:f>
                            <m:fPr>
                              <m:ctrlPr>
                                <a:rPr lang="en-US" sz="2800" i="1">
                                  <a:latin typeface="Cambria Math" panose="02040503050406030204" pitchFamily="18" charset="0"/>
                                </a:rPr>
                              </m:ctrlPr>
                            </m:fPr>
                            <m:num>
                              <m:r>
                                <a:rPr lang="en-US" sz="2800" i="1">
                                  <a:latin typeface="Cambria Math" panose="02040503050406030204" pitchFamily="18" charset="0"/>
                                </a:rPr>
                                <m:t>𝑑𝑤</m:t>
                              </m:r>
                            </m:num>
                            <m:den>
                              <m:r>
                                <a:rPr lang="en-US" sz="2800" i="1">
                                  <a:latin typeface="Cambria Math" panose="02040503050406030204" pitchFamily="18" charset="0"/>
                                </a:rPr>
                                <m:t>𝑑𝑦</m:t>
                              </m:r>
                            </m:den>
                          </m:f>
                          <m:r>
                            <a:rPr lang="en-US" sz="2800" i="1">
                              <a:latin typeface="Cambria Math" panose="02040503050406030204" pitchFamily="18" charset="0"/>
                            </a:rPr>
                            <m:t>+</m:t>
                          </m:r>
                          <m:r>
                            <a:rPr lang="en-US" sz="2800" i="1">
                              <a:latin typeface="Cambria Math" panose="02040503050406030204" pitchFamily="18" charset="0"/>
                            </a:rPr>
                            <m:t>𝑤</m:t>
                          </m:r>
                          <m:f>
                            <m:fPr>
                              <m:ctrlPr>
                                <a:rPr lang="en-US" sz="2800" i="1">
                                  <a:latin typeface="Cambria Math" panose="02040503050406030204" pitchFamily="18" charset="0"/>
                                </a:rPr>
                              </m:ctrlPr>
                            </m:fPr>
                            <m:num>
                              <m:r>
                                <a:rPr lang="en-US" sz="2800" i="1">
                                  <a:latin typeface="Cambria Math" panose="02040503050406030204" pitchFamily="18" charset="0"/>
                                </a:rPr>
                                <m:t>𝑑𝑤</m:t>
                              </m:r>
                            </m:num>
                            <m:den>
                              <m:r>
                                <a:rPr lang="en-US" sz="2800" i="1">
                                  <a:latin typeface="Cambria Math" panose="02040503050406030204" pitchFamily="18" charset="0"/>
                                </a:rPr>
                                <m:t>𝑑𝑧</m:t>
                              </m:r>
                            </m:den>
                          </m:f>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𝑑𝑤</m:t>
                              </m:r>
                            </m:num>
                            <m:den>
                              <m:r>
                                <a:rPr lang="en-US" sz="2800" i="1">
                                  <a:latin typeface="Cambria Math" panose="02040503050406030204" pitchFamily="18" charset="0"/>
                                </a:rPr>
                                <m:t>𝑑𝑡</m:t>
                              </m:r>
                            </m:den>
                          </m:f>
                        </m:e>
                      </m:d>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𝜌</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𝑔</m:t>
                          </m:r>
                        </m:e>
                        <m:sub>
                          <m:r>
                            <a:rPr lang="en-US" sz="2800" i="1">
                              <a:latin typeface="Cambria Math" panose="02040503050406030204" pitchFamily="18" charset="0"/>
                              <a:ea typeface="Cambria Math" panose="02040503050406030204" pitchFamily="18" charset="0"/>
                            </a:rPr>
                            <m:t>𝑧</m:t>
                          </m:r>
                        </m:sub>
                      </m:sSub>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𝑃</m:t>
                          </m:r>
                        </m:num>
                        <m:den>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𝑧</m:t>
                          </m:r>
                        </m:den>
                      </m:f>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𝜇</m:t>
                      </m:r>
                      <m:d>
                        <m:dPr>
                          <m:begChr m:val="["/>
                          <m:endChr m:val="]"/>
                          <m:ctrlPr>
                            <a:rPr lang="en-US" sz="2800" i="1">
                              <a:latin typeface="Cambria Math" panose="02040503050406030204" pitchFamily="18" charset="0"/>
                              <a:ea typeface="Cambria Math" panose="02040503050406030204" pitchFamily="18" charset="0"/>
                            </a:rPr>
                          </m:ctrlPr>
                        </m:dPr>
                        <m:e>
                          <m:f>
                            <m:fPr>
                              <m:ctrlPr>
                                <a:rPr lang="en-US" sz="2800" i="1">
                                  <a:latin typeface="Cambria Math" panose="02040503050406030204" pitchFamily="18" charset="0"/>
                                  <a:ea typeface="Cambria Math" panose="02040503050406030204" pitchFamily="18" charset="0"/>
                                </a:rPr>
                              </m:ctrlPr>
                            </m:fPr>
                            <m:num>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𝑤</m:t>
                              </m:r>
                            </m:num>
                            <m:den>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𝑥</m:t>
                                  </m:r>
                                </m:e>
                                <m:sup>
                                  <m:r>
                                    <a:rPr lang="en-US" sz="2800" i="1">
                                      <a:latin typeface="Cambria Math" panose="02040503050406030204" pitchFamily="18" charset="0"/>
                                      <a:ea typeface="Cambria Math" panose="02040503050406030204" pitchFamily="18" charset="0"/>
                                    </a:rPr>
                                    <m:t>2</m:t>
                                  </m:r>
                                </m:sup>
                              </m:sSup>
                            </m:den>
                          </m:f>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𝑤</m:t>
                              </m:r>
                            </m:num>
                            <m:den>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𝑦</m:t>
                                  </m:r>
                                </m:e>
                                <m:sup>
                                  <m:r>
                                    <a:rPr lang="en-US" sz="2800" i="1">
                                      <a:latin typeface="Cambria Math" panose="02040503050406030204" pitchFamily="18" charset="0"/>
                                      <a:ea typeface="Cambria Math" panose="02040503050406030204" pitchFamily="18" charset="0"/>
                                    </a:rPr>
                                    <m:t>2</m:t>
                                  </m:r>
                                </m:sup>
                              </m:sSup>
                            </m:den>
                          </m:f>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𝑤</m:t>
                              </m:r>
                            </m:num>
                            <m:den>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𝑧</m:t>
                                  </m:r>
                                </m:e>
                                <m:sup>
                                  <m:r>
                                    <a:rPr lang="en-US" sz="2800" i="1">
                                      <a:latin typeface="Cambria Math" panose="02040503050406030204" pitchFamily="18" charset="0"/>
                                      <a:ea typeface="Cambria Math" panose="02040503050406030204" pitchFamily="18" charset="0"/>
                                    </a:rPr>
                                    <m:t>2</m:t>
                                  </m:r>
                                </m:sup>
                              </m:sSup>
                            </m:den>
                          </m:f>
                        </m:e>
                      </m:d>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327171" y="977773"/>
                <a:ext cx="10771464" cy="5532083"/>
              </a:xfrm>
              <a:blipFill>
                <a:blip r:embed="rId2"/>
                <a:stretch>
                  <a:fillRect l="-1019" t="-275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9</a:t>
            </a:fld>
            <a:endParaRPr lang="en-US"/>
          </a:p>
        </p:txBody>
      </p:sp>
    </p:spTree>
    <p:extLst>
      <p:ext uri="{BB962C8B-B14F-4D97-AF65-F5344CB8AC3E}">
        <p14:creationId xmlns:p14="http://schemas.microsoft.com/office/powerpoint/2010/main" val="3170158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65247</TotalTime>
  <Words>1875</Words>
  <Application>Microsoft Office PowerPoint</Application>
  <PresentationFormat>Widescreen</PresentationFormat>
  <Paragraphs>232</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Cambria Math</vt:lpstr>
      <vt:lpstr>Symbol</vt:lpstr>
      <vt:lpstr>Office Theme</vt:lpstr>
      <vt:lpstr>BIEN 401  Biomedical Mass Transport  Class 4 Flow Properties</vt:lpstr>
      <vt:lpstr>Review of Fluid Mechanics</vt:lpstr>
      <vt:lpstr>Reynold’s Number</vt:lpstr>
      <vt:lpstr>Reynold’s Number and Flow Type</vt:lpstr>
      <vt:lpstr>Bernoulli Equation</vt:lpstr>
      <vt:lpstr>Friction Losses</vt:lpstr>
      <vt:lpstr>Boundary Layer Formation</vt:lpstr>
      <vt:lpstr>Boundary Layer Equations</vt:lpstr>
      <vt:lpstr>Navier-Stokes Equations (Cartesian)</vt:lpstr>
      <vt:lpstr>Navier-Stokes Equations (Cylindrical)</vt:lpstr>
      <vt:lpstr>Navier-Stokes Example</vt:lpstr>
      <vt:lpstr>Flow in a Circular Pipe</vt:lpstr>
      <vt:lpstr>Applying Boundary Conditions</vt:lpstr>
      <vt:lpstr>Flow Rates</vt:lpstr>
      <vt:lpstr>Unsteady Flow Case</vt:lpstr>
      <vt:lpstr>Unsteady Flow Case</vt:lpstr>
      <vt:lpstr>Unsteady Flow Case</vt:lpstr>
      <vt:lpstr>Unsteady Flow Case</vt:lpstr>
      <vt:lpstr>Unsteady Flow Case</vt:lpstr>
      <vt:lpstr>Error Function</vt:lpstr>
      <vt:lpstr>Error Function Properties</vt:lpstr>
      <vt:lpstr>Checking Boundary Conditions</vt:lpstr>
      <vt:lpstr>Derivative of Error Function</vt:lpstr>
      <vt:lpstr>Class Problem</vt:lpstr>
      <vt:lpstr>Class Problem – Solution </vt:lpstr>
      <vt:lpstr>Class Problem – Solution </vt:lpstr>
      <vt:lpstr>Class Problem – Alternative Solution </vt:lpstr>
      <vt:lpstr>Class Problem – Solution </vt:lpstr>
      <vt:lpstr>Class Problem – Solution </vt:lpstr>
      <vt:lpstr>Class Problem – Solution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 2D Concurrent Forces</dc:title>
  <dc:creator>Louis Reis</dc:creator>
  <cp:lastModifiedBy>Louis Reis</cp:lastModifiedBy>
  <cp:revision>128</cp:revision>
  <dcterms:created xsi:type="dcterms:W3CDTF">2017-09-06T04:03:01Z</dcterms:created>
  <dcterms:modified xsi:type="dcterms:W3CDTF">2024-03-21T18:24:23Z</dcterms:modified>
</cp:coreProperties>
</file>