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3690"/>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5</a:t>
            </a:r>
            <a:br>
              <a:rPr lang="en-US" dirty="0"/>
            </a:br>
            <a:r>
              <a:rPr lang="en-US" dirty="0"/>
              <a:t>Diffusion and Fick’s Laws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3/14/2022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7583649" cy="5743702"/>
              </a:xfrm>
            </p:spPr>
            <p:txBody>
              <a:bodyPr>
                <a:normAutofit fontScale="92500" lnSpcReduction="20000"/>
              </a:bodyPr>
              <a:lstStyle/>
              <a:p>
                <a:pPr marL="0" indent="0">
                  <a:buNone/>
                </a:pPr>
                <a:r>
                  <a:rPr lang="en-US" dirty="0"/>
                  <a:t>We know previous from the example last class the solution to Fick’s Second Law with those boundary conditions is:</a:t>
                </a:r>
              </a:p>
              <a:p>
                <a:pPr marL="0" indent="0">
                  <a:buNone/>
                </a:pPr>
                <a:endParaRPr lang="en-US" b="0" dirty="0"/>
              </a:p>
              <a:p>
                <a:pPr marL="0" indent="0">
                  <a:buNone/>
                </a:pPr>
                <a:endParaRPr lang="en-US" dirty="0"/>
              </a:p>
              <a:p>
                <a:pPr marL="0" indent="0">
                  <a:buNone/>
                </a:pPr>
                <a:r>
                  <a:rPr lang="en-US" dirty="0"/>
                  <a:t>Normalizing the function (i.e., dividing both sides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 we get: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m:rPr>
                          <m:sty m:val="p"/>
                        </m:rPr>
                        <a:rPr lang="el-GR" b="0" i="1"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dirty="0"/>
                  <a:t>We can see from the graph that when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r>
                              <a:rPr lang="en-US" b="0" i="1" smtClean="0">
                                <a:latin typeface="Cambria Math" panose="02040503050406030204" pitchFamily="18" charset="0"/>
                              </a:rPr>
                              <m:t>𝐷𝑡</m:t>
                            </m:r>
                          </m:e>
                        </m:rad>
                      </m:den>
                    </m:f>
                    <m:r>
                      <a:rPr lang="en-US" b="0" i="1" smtClean="0">
                        <a:latin typeface="Cambria Math" panose="02040503050406030204" pitchFamily="18" charset="0"/>
                      </a:rPr>
                      <m:t>=    </m:t>
                    </m:r>
                  </m:oMath>
                </a14:m>
                <a:r>
                  <a:rPr lang="en-US" dirty="0"/>
                  <a:t>, we are just under 1%.</a:t>
                </a:r>
              </a:p>
              <a:p>
                <a:pPr marL="0" indent="0">
                  <a:buNone/>
                </a:pPr>
                <a:endParaRPr lang="en-US" dirty="0"/>
              </a:p>
              <a:p>
                <a:pPr marL="0" indent="0">
                  <a:buNone/>
                </a:pPr>
                <a:r>
                  <a:rPr lang="en-US" sz="1800" dirty="0"/>
                  <a:t>(Actually, </a:t>
                </a:r>
                <a14:m>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erfc</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1.821</m:t>
                            </m:r>
                          </m:e>
                        </m:d>
                      </m:e>
                    </m:func>
                    <m:r>
                      <a:rPr lang="en-US" sz="1800" b="0" i="1" smtClean="0">
                        <a:latin typeface="Cambria Math" panose="02040503050406030204" pitchFamily="18" charset="0"/>
                        <a:ea typeface="Cambria Math" panose="02040503050406030204" pitchFamily="18" charset="0"/>
                      </a:rPr>
                      <m:t>≈0.01</m:t>
                    </m:r>
                  </m:oMath>
                </a14:m>
                <a:r>
                  <a:rPr lang="en-US" sz="1800" dirty="0"/>
                  <a:t> and </a:t>
                </a:r>
                <a14:m>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erfc</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2</m:t>
                            </m:r>
                          </m:e>
                        </m:d>
                      </m:e>
                    </m:func>
                    <m:r>
                      <a:rPr lang="en-US" sz="1800" b="0" i="1" smtClean="0">
                        <a:latin typeface="Cambria Math" panose="02040503050406030204" pitchFamily="18" charset="0"/>
                      </a:rPr>
                      <m:t>=0.00468</m:t>
                    </m:r>
                  </m:oMath>
                </a14:m>
                <a:r>
                  <a:rPr lang="en-US" sz="1800" dirty="0"/>
                  <a:t>, but we will round the value to 2 for simplicity moving forward.)</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7583649" cy="5743702"/>
              </a:xfrm>
              <a:blipFill>
                <a:blip r:embed="rId2"/>
                <a:stretch>
                  <a:fillRect l="-1447" t="-26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pic>
        <p:nvPicPr>
          <p:cNvPr id="5" name="Picture 4">
            <a:extLst>
              <a:ext uri="{FF2B5EF4-FFF2-40B4-BE49-F238E27FC236}">
                <a16:creationId xmlns:a16="http://schemas.microsoft.com/office/drawing/2014/main" id="{EBC912C9-BAAE-44DE-AAAD-3E3508A5D3CA}"/>
              </a:ext>
            </a:extLst>
          </p:cNvPr>
          <p:cNvPicPr>
            <a:picLocks noChangeAspect="1"/>
          </p:cNvPicPr>
          <p:nvPr/>
        </p:nvPicPr>
        <p:blipFill>
          <a:blip r:embed="rId3"/>
          <a:stretch>
            <a:fillRect/>
          </a:stretch>
        </p:blipFill>
        <p:spPr>
          <a:xfrm>
            <a:off x="7958251" y="1265398"/>
            <a:ext cx="4084021" cy="3365325"/>
          </a:xfrm>
          <a:prstGeom prst="rect">
            <a:avLst/>
          </a:prstGeom>
        </p:spPr>
      </p:pic>
    </p:spTree>
    <p:extLst>
      <p:ext uri="{BB962C8B-B14F-4D97-AF65-F5344CB8AC3E}">
        <p14:creationId xmlns:p14="http://schemas.microsoft.com/office/powerpoint/2010/main" val="377238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98636" cy="574370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m:rPr>
                          <m:sty m:val="p"/>
                        </m:rPr>
                        <a:rPr lang="el-GR" b="0" i="1"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=0.01</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fun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r>
                                <a:rPr lang="en-US" b="0" i="1" smtClean="0">
                                  <a:latin typeface="Cambria Math" panose="02040503050406030204" pitchFamily="18" charset="0"/>
                                </a:rPr>
                                <m:t>𝐷𝑡</m:t>
                              </m:r>
                            </m:e>
                          </m:rad>
                        </m:den>
                      </m:f>
                      <m:r>
                        <a:rPr lang="en-US" b="0" i="1" smtClean="0">
                          <a:latin typeface="Cambria Math" panose="02040503050406030204" pitchFamily="18" charset="0"/>
                        </a:rPr>
                        <m:t>=         </m:t>
                      </m:r>
                    </m:oMath>
                  </m:oMathPara>
                </a14:m>
                <a:endParaRPr lang="en-US" dirty="0"/>
              </a:p>
              <a:p>
                <a:pPr marL="0" indent="0">
                  <a:buNone/>
                </a:pPr>
                <a:r>
                  <a:rPr lang="en-US" dirty="0"/>
                  <a:t>The location (y) where the solute concentration is now less than 1% of its maximum value represents a boundary that grows with time as more solute is released into the system; you can think of this analogous to the boundary layer we saw in fluid mechanics.</a:t>
                </a:r>
              </a:p>
              <a:p>
                <a:pPr marL="0" indent="0">
                  <a:buNone/>
                </a:pPr>
                <a:endParaRPr lang="en-US" dirty="0"/>
              </a:p>
              <a:p>
                <a:pPr marL="0" indent="0">
                  <a:buNone/>
                </a:pPr>
                <a:endParaRPr lang="en-US" b="0" dirty="0">
                  <a:ea typeface="Cambria Math" panose="020405030504060302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98636" cy="5743702"/>
              </a:xfrm>
              <a:blipFill>
                <a:blip r:embed="rId2"/>
                <a:stretch>
                  <a:fillRect l="-10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3085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98636" cy="5743702"/>
              </a:xfrm>
            </p:spPr>
            <p:txBody>
              <a:bodyPr>
                <a:normAutofit/>
              </a:bodyPr>
              <a:lstStyle/>
              <a:p>
                <a:pPr marL="0" indent="0">
                  <a:buNone/>
                </a:pPr>
                <a:endParaRPr lang="en-US" dirty="0"/>
              </a:p>
              <a:p>
                <a:pPr marL="0" indent="0">
                  <a:buNone/>
                </a:pPr>
                <a:r>
                  <a:rPr lang="en-US" dirty="0"/>
                  <a:t>We can also use this equation to justify our method selection. Suppose the volume of solvent is finite. The length of the tank (in the y-direction) is </a:t>
                </a:r>
                <a14:m>
                  <m:oMath xmlns:m="http://schemas.openxmlformats.org/officeDocument/2006/math">
                    <m:r>
                      <a:rPr lang="en-US" b="0" i="1" smtClean="0">
                        <a:latin typeface="Cambria Math" panose="02040503050406030204" pitchFamily="18" charset="0"/>
                      </a:rPr>
                      <m:t>𝐿</m:t>
                    </m:r>
                  </m:oMath>
                </a14:m>
                <a:r>
                  <a:rPr lang="en-US" dirty="0"/>
                  <a:t>. We can solve for the time it would take for the boundary layer to reach this distance.</a:t>
                </a:r>
              </a:p>
              <a:p>
                <a:pPr marL="0" indent="0">
                  <a:buNone/>
                </a:pPr>
                <a:endParaRPr lang="en-US" b="0" dirty="0"/>
              </a:p>
              <a:p>
                <a:pPr marL="0" indent="0">
                  <a:buNone/>
                </a:pPr>
                <a:endParaRPr lang="en-US" dirty="0"/>
              </a:p>
              <a:p>
                <a:pPr marL="0" indent="0">
                  <a:buNone/>
                </a:pPr>
                <a:endParaRPr lang="en-US" dirty="0"/>
              </a:p>
              <a:p>
                <a:pPr marL="0" indent="0">
                  <a:buNone/>
                </a:pPr>
                <a:endParaRPr lang="en-US" dirty="0"/>
              </a:p>
              <a:p>
                <a:pPr marL="0" indent="0">
                  <a:buNone/>
                </a:pPr>
                <a:r>
                  <a:rPr lang="en-US" dirty="0"/>
                  <a:t>As long as the time window we are looking at is </a:t>
                </a:r>
                <a14:m>
                  <m:oMath xmlns:m="http://schemas.openxmlformats.org/officeDocument/2006/math">
                    <m:r>
                      <a:rPr lang="en-US" b="0" i="0" smtClean="0">
                        <a:latin typeface="Cambria Math" panose="02040503050406030204" pitchFamily="18" charset="0"/>
                      </a:rPr>
                      <m:t>0&lt;</m:t>
                    </m:r>
                    <m:r>
                      <a:rPr lang="en-US" b="0" i="1" smtClean="0">
                        <a:latin typeface="Cambria Math" panose="02040503050406030204" pitchFamily="18" charset="0"/>
                      </a:rPr>
                      <m:t>𝑡</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𝐶</m:t>
                        </m:r>
                      </m:sub>
                    </m:sSub>
                  </m:oMath>
                </a14:m>
                <a:r>
                  <a:rPr lang="en-US" dirty="0"/>
                  <a:t>, then the solution derived from Fick’s Second Law will still work. If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𝐶</m:t>
                        </m:r>
                      </m:sub>
                    </m:sSub>
                  </m:oMath>
                </a14:m>
                <a:r>
                  <a:rPr lang="en-US" dirty="0"/>
                  <a:t>, then our boundary condition is no longer valid and the solution will look different.</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98636" cy="5743702"/>
              </a:xfrm>
              <a:blipFill>
                <a:blip r:embed="rId2"/>
                <a:stretch>
                  <a:fillRect l="-1098" r="-9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344139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Overall Mass Balance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98636" cy="5743702"/>
              </a:xfrm>
            </p:spPr>
            <p:txBody>
              <a:bodyPr>
                <a:normAutofit fontScale="92500" lnSpcReduction="20000"/>
              </a:bodyPr>
              <a:lstStyle/>
              <a:p>
                <a:pPr marL="0" indent="0">
                  <a:buNone/>
                </a:pPr>
                <a:r>
                  <a:rPr lang="en-US" dirty="0"/>
                  <a:t>Recall Reynold’s Transport Theorem: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𝑠𝑦𝑠</m:t>
                              </m:r>
                            </m:sub>
                          </m:sSub>
                        </m:num>
                        <m:den>
                          <m:r>
                            <a:rPr lang="en-US" i="1">
                              <a:latin typeface="Cambria Math" panose="02040503050406030204" pitchFamily="18" charset="0"/>
                            </a:rPr>
                            <m:t>𝐷𝑡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𝐶𝑉</m:t>
                              </m:r>
                            </m:sub>
                          </m:sSub>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rPr>
                        <m:t>𝐵</m:t>
                      </m:r>
                    </m:oMath>
                  </m:oMathPara>
                </a14:m>
                <a:endParaRPr lang="en-US" dirty="0"/>
              </a:p>
              <a:p>
                <a:pPr marL="0" indent="0">
                  <a:buNone/>
                </a:pPr>
                <a:r>
                  <a:rPr lang="en-US" dirty="0"/>
                  <a:t>We can alter the equation to look at the transport of matter (moles) in a control volume. Our in and out terms will have to account for movement from diffusion and convection. There could be chemical reactions present in the system that can either generate or consume the solute molecules. RTT for matter transport in its most general form looks like:</a:t>
                </a:r>
              </a:p>
              <a:p>
                <a:pPr marL="0" indent="0">
                  <a:buNone/>
                </a:pPr>
                <a:endParaRPr lang="en-US" dirty="0"/>
              </a:p>
              <a:p>
                <a:pPr marL="0" indent="0">
                  <a:buNone/>
                </a:pPr>
                <a:endParaRPr lang="en-US" dirty="0"/>
              </a:p>
              <a:p>
                <a:pPr marL="0" indent="0">
                  <a:buNone/>
                </a:pPr>
                <a:r>
                  <a:rPr lang="en-US" dirty="0"/>
                  <a:t>Note it is very common to assume that the diffusion coefficient is constant, so the equation can be simplified:</a:t>
                </a:r>
              </a:p>
              <a:p>
                <a:pPr marL="0" indent="0">
                  <a:buNone/>
                </a:pPr>
                <a:endParaRPr lang="en-US" dirty="0"/>
              </a:p>
              <a:p>
                <a:pPr marL="0" indent="0">
                  <a:buNone/>
                </a:pPr>
                <a:endParaRPr lang="en-US" dirty="0"/>
              </a:p>
              <a:p>
                <a:pPr marL="0" indent="0">
                  <a:buNone/>
                </a:pPr>
                <a:r>
                  <a:rPr lang="en-US" dirty="0"/>
                  <a:t>Also, if there is no chemical reaction and no convection, the equation simplifies into Fick’s Second Law.</a:t>
                </a: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98636" cy="5743702"/>
              </a:xfrm>
              <a:blipFill>
                <a:blip r:embed="rId2"/>
                <a:stretch>
                  <a:fillRect l="-988" t="-2651" r="-13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dirty="0"/>
          </a:p>
        </p:txBody>
      </p:sp>
    </p:spTree>
    <p:extLst>
      <p:ext uri="{BB962C8B-B14F-4D97-AF65-F5344CB8AC3E}">
        <p14:creationId xmlns:p14="http://schemas.microsoft.com/office/powerpoint/2010/main" val="25283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98636" cy="5743702"/>
              </a:xfrm>
            </p:spPr>
            <p:txBody>
              <a:bodyPr>
                <a:normAutofit/>
              </a:bodyPr>
              <a:lstStyle/>
              <a:p>
                <a:pPr marL="0" indent="0">
                  <a:buNone/>
                </a:pPr>
                <a:r>
                  <a:rPr lang="en-US" dirty="0"/>
                  <a:t>The diffusion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oMath>
                </a14:m>
                <a:r>
                  <a:rPr lang="en-US" dirty="0"/>
                  <a:t> is dependent on both the solute and the solvent. Most of these values are determined experimentally, but scientists and engineers have noticed various trends. Though none of these equations are perfect, they give us a helpful way of approximating the diffusion coefficient of different solutes in different solvents.</a:t>
                </a:r>
              </a:p>
              <a:p>
                <a:pPr marL="0" indent="0">
                  <a:buNone/>
                </a:pPr>
                <a:r>
                  <a:rPr lang="en-US" dirty="0"/>
                  <a:t>A paper from </a:t>
                </a:r>
                <a:r>
                  <a:rPr lang="en-US" dirty="0" err="1"/>
                  <a:t>Renkin</a:t>
                </a:r>
                <a:r>
                  <a:rPr lang="en-US" dirty="0"/>
                  <a:t> and Curry (1979) shows calculated diffusivities for solutes of varying molecular weights in water at 37</a:t>
                </a:r>
                <a:r>
                  <a:rPr lang="en-US" baseline="30000" dirty="0"/>
                  <a:t>o</a:t>
                </a:r>
                <a:r>
                  <a:rPr lang="en-US" dirty="0"/>
                  <a:t>C.</a:t>
                </a:r>
              </a:p>
              <a:p>
                <a:pPr marL="0" indent="0">
                  <a:buNone/>
                </a:pPr>
                <a:r>
                  <a:rPr lang="en-US" dirty="0"/>
                  <a:t>We can derive an empirical equation:</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𝑠</m:t>
                              </m:r>
                            </m:den>
                          </m:f>
                        </m:e>
                      </m:d>
                      <m:r>
                        <a:rPr lang="en-US" b="0" i="1" smtClean="0">
                          <a:latin typeface="Cambria Math" panose="02040503050406030204" pitchFamily="18" charset="0"/>
                        </a:rPr>
                        <m:t>=        </m:t>
                      </m:r>
                    </m:oMath>
                  </m:oMathPara>
                </a14:m>
                <a:endParaRPr lang="en-US" dirty="0"/>
              </a:p>
              <a:p>
                <a:pPr marL="0" indent="0">
                  <a:buNone/>
                </a:pPr>
                <a:r>
                  <a:rPr lang="en-US" dirty="0"/>
                  <a:t>Putting in the molecular weight (g/mol), you</a:t>
                </a:r>
              </a:p>
              <a:p>
                <a:pPr marL="0" indent="0">
                  <a:buNone/>
                </a:pPr>
                <a:r>
                  <a:rPr lang="en-US" dirty="0"/>
                  <a:t>get the diffusion coefficient in cm</a:t>
                </a:r>
                <a:r>
                  <a:rPr lang="en-US" baseline="30000" dirty="0"/>
                  <a:t>2</a:t>
                </a:r>
                <a:r>
                  <a:rPr lang="en-US" dirty="0"/>
                  <a:t>/s.</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98636" cy="5743702"/>
              </a:xfrm>
              <a:blipFill>
                <a:blip r:embed="rId2"/>
                <a:stretch>
                  <a:fillRect l="-1098" t="-1485" r="-8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dirty="0"/>
          </a:p>
        </p:txBody>
      </p:sp>
      <p:grpSp>
        <p:nvGrpSpPr>
          <p:cNvPr id="9" name="Group 8">
            <a:extLst>
              <a:ext uri="{FF2B5EF4-FFF2-40B4-BE49-F238E27FC236}">
                <a16:creationId xmlns:a16="http://schemas.microsoft.com/office/drawing/2014/main" id="{9E39BB6B-C8A7-4FF5-90D5-AD762DFD265E}"/>
              </a:ext>
            </a:extLst>
          </p:cNvPr>
          <p:cNvGrpSpPr/>
          <p:nvPr/>
        </p:nvGrpSpPr>
        <p:grpSpPr>
          <a:xfrm>
            <a:off x="7087730" y="3849624"/>
            <a:ext cx="4895512" cy="2743438"/>
            <a:chOff x="1425161" y="3978038"/>
            <a:chExt cx="4895512" cy="2743438"/>
          </a:xfrm>
        </p:grpSpPr>
        <p:pic>
          <p:nvPicPr>
            <p:cNvPr id="6" name="Picture 5">
              <a:extLst>
                <a:ext uri="{FF2B5EF4-FFF2-40B4-BE49-F238E27FC236}">
                  <a16:creationId xmlns:a16="http://schemas.microsoft.com/office/drawing/2014/main" id="{D56CF57A-8A6D-41E6-A8A8-164F6AF23CE6}"/>
                </a:ext>
              </a:extLst>
            </p:cNvPr>
            <p:cNvPicPr>
              <a:picLocks noChangeAspect="1"/>
            </p:cNvPicPr>
            <p:nvPr/>
          </p:nvPicPr>
          <p:blipFill>
            <a:blip r:embed="rId3"/>
            <a:stretch>
              <a:fillRect/>
            </a:stretch>
          </p:blipFill>
          <p:spPr>
            <a:xfrm>
              <a:off x="1425161" y="3978038"/>
              <a:ext cx="4895512" cy="274343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3EC1E12-70CB-4B81-8492-C1252FB0E831}"/>
                    </a:ext>
                  </a:extLst>
                </p:cNvPr>
                <p:cNvSpPr txBox="1"/>
                <p:nvPr/>
              </p:nvSpPr>
              <p:spPr>
                <a:xfrm rot="16200000">
                  <a:off x="1098662" y="4648205"/>
                  <a:ext cx="970458" cy="219997"/>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ea typeface="Cambria Math" panose="02040503050406030204" pitchFamily="18" charset="0"/>
                          </a:rPr>
                          <m:t>×</m:t>
                        </m:r>
                        <m:sSup>
                          <m:sSupPr>
                            <m:ctrlPr>
                              <a:rPr lang="en-US" sz="800" b="1" i="1" smtClean="0">
                                <a:latin typeface="Cambria Math" panose="02040503050406030204" pitchFamily="18" charset="0"/>
                                <a:ea typeface="Cambria Math" panose="02040503050406030204" pitchFamily="18" charset="0"/>
                              </a:rPr>
                            </m:ctrlPr>
                          </m:sSupPr>
                          <m:e>
                            <m:r>
                              <a:rPr lang="en-US" sz="800" b="1" i="1" smtClean="0">
                                <a:latin typeface="Cambria Math" panose="02040503050406030204" pitchFamily="18" charset="0"/>
                                <a:ea typeface="Cambria Math" panose="02040503050406030204" pitchFamily="18" charset="0"/>
                              </a:rPr>
                              <m:t>𝟏𝟎</m:t>
                            </m:r>
                          </m:e>
                          <m:sup>
                            <m:r>
                              <a:rPr lang="en-US" sz="800" b="1" i="1" smtClean="0">
                                <a:latin typeface="Cambria Math" panose="02040503050406030204" pitchFamily="18" charset="0"/>
                                <a:ea typeface="Cambria Math" panose="02040503050406030204" pitchFamily="18" charset="0"/>
                              </a:rPr>
                              <m:t>−</m:t>
                            </m:r>
                            <m:r>
                              <a:rPr lang="en-US" sz="800" b="1" i="1" smtClean="0">
                                <a:latin typeface="Cambria Math" panose="02040503050406030204" pitchFamily="18" charset="0"/>
                                <a:ea typeface="Cambria Math" panose="02040503050406030204" pitchFamily="18" charset="0"/>
                              </a:rPr>
                              <m:t>𝟓</m:t>
                            </m:r>
                          </m:sup>
                        </m:sSup>
                        <m:r>
                          <a:rPr lang="en-US" sz="800" b="1" i="1" smtClean="0">
                            <a:latin typeface="Cambria Math" panose="02040503050406030204" pitchFamily="18" charset="0"/>
                            <a:ea typeface="Cambria Math" panose="02040503050406030204" pitchFamily="18" charset="0"/>
                          </a:rPr>
                          <m:t>, </m:t>
                        </m:r>
                        <m:r>
                          <a:rPr lang="en-US" sz="800" b="1" i="1" smtClean="0">
                            <a:latin typeface="Cambria Math" panose="02040503050406030204" pitchFamily="18" charset="0"/>
                            <a:ea typeface="Cambria Math" panose="02040503050406030204" pitchFamily="18" charset="0"/>
                          </a:rPr>
                          <m:t>𝒄</m:t>
                        </m:r>
                        <m:sSup>
                          <m:sSupPr>
                            <m:ctrlPr>
                              <a:rPr lang="en-US" sz="800" b="1" i="1" smtClean="0">
                                <a:latin typeface="Cambria Math" panose="02040503050406030204" pitchFamily="18" charset="0"/>
                                <a:ea typeface="Cambria Math" panose="02040503050406030204" pitchFamily="18" charset="0"/>
                              </a:rPr>
                            </m:ctrlPr>
                          </m:sSupPr>
                          <m:e>
                            <m:r>
                              <a:rPr lang="en-US" sz="800" b="1" i="1" smtClean="0">
                                <a:latin typeface="Cambria Math" panose="02040503050406030204" pitchFamily="18" charset="0"/>
                                <a:ea typeface="Cambria Math" panose="02040503050406030204" pitchFamily="18" charset="0"/>
                              </a:rPr>
                              <m:t>𝒎</m:t>
                            </m:r>
                          </m:e>
                          <m:sup>
                            <m:r>
                              <a:rPr lang="en-US" sz="800" b="1" i="1" smtClean="0">
                                <a:latin typeface="Cambria Math" panose="02040503050406030204" pitchFamily="18" charset="0"/>
                                <a:ea typeface="Cambria Math" panose="02040503050406030204" pitchFamily="18" charset="0"/>
                              </a:rPr>
                              <m:t>𝟐</m:t>
                            </m:r>
                          </m:sup>
                        </m:sSup>
                        <m:r>
                          <a:rPr lang="en-US" sz="800" b="1" i="1" smtClean="0">
                            <a:latin typeface="Cambria Math" panose="02040503050406030204" pitchFamily="18" charset="0"/>
                            <a:ea typeface="Cambria Math" panose="02040503050406030204" pitchFamily="18" charset="0"/>
                          </a:rPr>
                          <m:t>/</m:t>
                        </m:r>
                        <m:r>
                          <a:rPr lang="en-US" sz="800" b="1" i="1" smtClean="0">
                            <a:latin typeface="Cambria Math" panose="02040503050406030204" pitchFamily="18" charset="0"/>
                            <a:ea typeface="Cambria Math" panose="02040503050406030204" pitchFamily="18" charset="0"/>
                          </a:rPr>
                          <m:t>𝒔𝒆𝒄</m:t>
                        </m:r>
                      </m:oMath>
                    </m:oMathPara>
                  </a14:m>
                  <a:endParaRPr lang="en-US" sz="800" b="1" dirty="0"/>
                </a:p>
              </p:txBody>
            </p:sp>
          </mc:Choice>
          <mc:Fallback>
            <p:sp>
              <p:nvSpPr>
                <p:cNvPr id="8" name="TextBox 7">
                  <a:extLst>
                    <a:ext uri="{FF2B5EF4-FFF2-40B4-BE49-F238E27FC236}">
                      <a16:creationId xmlns:a16="http://schemas.microsoft.com/office/drawing/2014/main" id="{E3EC1E12-70CB-4B81-8492-C1252FB0E831}"/>
                    </a:ext>
                  </a:extLst>
                </p:cNvPr>
                <p:cNvSpPr txBox="1">
                  <a:spLocks noRot="1" noChangeAspect="1" noMove="1" noResize="1" noEditPoints="1" noAdjustHandles="1" noChangeArrowheads="1" noChangeShapeType="1" noTextEdit="1"/>
                </p:cNvSpPr>
                <p:nvPr/>
              </p:nvSpPr>
              <p:spPr>
                <a:xfrm rot="16200000">
                  <a:off x="1098662" y="4648205"/>
                  <a:ext cx="970458" cy="219997"/>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6139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98636" cy="5743702"/>
              </a:xfrm>
            </p:spPr>
            <p:txBody>
              <a:bodyPr>
                <a:normAutofit fontScale="92500" lnSpcReduction="10000"/>
              </a:bodyPr>
              <a:lstStyle/>
              <a:p>
                <a:pPr marL="0" indent="0">
                  <a:buNone/>
                </a:pPr>
                <a:r>
                  <a:rPr lang="en-US" dirty="0"/>
                  <a:t>The diffusivity of dilute solutes can also be approximated using the Stokes-Einstein equation:</a:t>
                </a:r>
              </a:p>
              <a:p>
                <a:pPr marL="0" indent="0">
                  <a:buNone/>
                </a:pPr>
                <a:endParaRPr lang="en-US" b="0" dirty="0"/>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𝑅</m:t>
                    </m:r>
                  </m:oMath>
                </a14:m>
                <a:r>
                  <a:rPr lang="en-US" dirty="0"/>
                  <a:t> is the universal gas constant, </a:t>
                </a:r>
                <a14:m>
                  <m:oMath xmlns:m="http://schemas.openxmlformats.org/officeDocument/2006/math">
                    <m:r>
                      <a:rPr lang="en-US" b="0" i="1" smtClean="0">
                        <a:latin typeface="Cambria Math" panose="02040503050406030204" pitchFamily="18" charset="0"/>
                      </a:rPr>
                      <m:t>𝑇</m:t>
                    </m:r>
                  </m:oMath>
                </a14:m>
                <a:r>
                  <a:rPr lang="en-US" dirty="0"/>
                  <a:t> is the absolute temperature,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is the dynamic viscosity of the solvent, </a:t>
                </a:r>
                <a14:m>
                  <m:oMath xmlns:m="http://schemas.openxmlformats.org/officeDocument/2006/math">
                    <m:r>
                      <a:rPr lang="en-US" b="0" i="1" smtClean="0">
                        <a:latin typeface="Cambria Math" panose="02040503050406030204" pitchFamily="18" charset="0"/>
                      </a:rPr>
                      <m:t>𝑎</m:t>
                    </m:r>
                  </m:oMath>
                </a14:m>
                <a:r>
                  <a:rPr lang="en-US" dirty="0"/>
                  <a:t> is the solute radius,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oMath>
                </a14:m>
                <a:r>
                  <a:rPr lang="en-US" dirty="0"/>
                  <a:t> is Avogadro’s number (</a:t>
                </a:r>
                <a14:m>
                  <m:oMath xmlns:m="http://schemas.openxmlformats.org/officeDocument/2006/math">
                    <m:r>
                      <a:rPr lang="en-US" b="0" i="1" smtClean="0">
                        <a:latin typeface="Cambria Math" panose="02040503050406030204" pitchFamily="18" charset="0"/>
                      </a:rPr>
                      <m:t>6.023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23</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𝑙</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r>
                  <a:rPr lang="en-US" dirty="0"/>
                  <a:t>We can approximate the radius of the solute, by assuming that it is a sphere with density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a14:m>
                <a:endParaRPr lang="en-US" dirty="0"/>
              </a:p>
              <a:p>
                <a:pPr marL="0" indent="0">
                  <a:buNone/>
                </a:pPr>
                <a:endParaRPr lang="en-US" b="0" dirty="0"/>
              </a:p>
              <a:p>
                <a:pPr marL="0" indent="0">
                  <a:buNone/>
                </a:pPr>
                <a:endParaRPr lang="en-US" dirty="0"/>
              </a:p>
              <a:p>
                <a:pPr marL="0" indent="0">
                  <a:buNone/>
                </a:pPr>
                <a:r>
                  <a:rPr lang="en-US" dirty="0"/>
                  <a:t>The Stokes-Einstein equation is fairly accurate for smaller molecules, but less so for larger ones since larger macromolecules are more likely to look like chains than spheres</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98636" cy="5743702"/>
              </a:xfrm>
              <a:blipFill>
                <a:blip r:embed="rId2"/>
                <a:stretch>
                  <a:fillRect l="-988" t="-2121" r="-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dirty="0"/>
          </a:p>
        </p:txBody>
      </p:sp>
    </p:spTree>
    <p:extLst>
      <p:ext uri="{BB962C8B-B14F-4D97-AF65-F5344CB8AC3E}">
        <p14:creationId xmlns:p14="http://schemas.microsoft.com/office/powerpoint/2010/main" val="4855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𝑅𝑇</m:t>
                          </m:r>
                        </m:num>
                        <m:den>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𝑎</m:t>
                              </m:r>
                            </m:sub>
                          </m:sSub>
                        </m:den>
                      </m:f>
                    </m:oMath>
                  </m:oMathPara>
                </a14:m>
                <a:endParaRPr lang="en-US" dirty="0"/>
              </a:p>
              <a:p>
                <a:pPr marL="0" indent="0">
                  <a:buNone/>
                </a:pPr>
                <a:r>
                  <a:rPr lang="en-US" dirty="0"/>
                  <a:t>Despite its flaws, the Stokes-Einstein equation does account for how temperature and solvent viscosity (which is also temperature dependent) can affect diffusivity.</a:t>
                </a:r>
              </a:p>
              <a:p>
                <a:pPr marL="0" indent="0">
                  <a:buNone/>
                </a:pPr>
                <a:r>
                  <a:rPr lang="en-US" dirty="0"/>
                  <a:t>If we know the diffusion coefficient of a particular solute in a specific solvent, we can make adjustments if the temperature of the system changes or if a slightly different solvent is used.</a:t>
                </a:r>
              </a:p>
              <a:p>
                <a:pPr marL="0" indent="0">
                  <a:buNone/>
                </a:pPr>
                <a:endParaRPr lang="en-US" b="0" dirty="0"/>
              </a:p>
              <a:p>
                <a:pPr marL="0" indent="0">
                  <a:buNone/>
                </a:pPr>
                <a:endParaRPr lang="en-US" dirty="0"/>
              </a:p>
              <a:p>
                <a:pPr marL="0" indent="0">
                  <a:buNone/>
                </a:pPr>
                <a:r>
                  <a:rPr lang="en-US" dirty="0"/>
                  <a:t>So we can use the slightly more accurate </a:t>
                </a:r>
                <a:r>
                  <a:rPr lang="en-US" dirty="0" err="1"/>
                  <a:t>Renkin</a:t>
                </a:r>
                <a:r>
                  <a:rPr lang="en-US" dirty="0"/>
                  <a:t> and Curry empirical equation, and adjust our values if the temperature isn’t 37</a:t>
                </a:r>
                <a:r>
                  <a:rPr lang="en-US" baseline="30000" dirty="0"/>
                  <a:t>o</a:t>
                </a:r>
                <a:r>
                  <a:rPr lang="en-US" dirty="0"/>
                  <a:t>C or if the viscosity of the fluid has changed (e.g.,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𝑤𝑎𝑡𝑒𝑟</m:t>
                        </m:r>
                        <m:r>
                          <a:rPr lang="en-US" b="0" i="1" smtClean="0">
                            <a:latin typeface="Cambria Math" panose="02040503050406030204" pitchFamily="18" charset="0"/>
                            <a:ea typeface="Cambria Math" panose="02040503050406030204" pitchFamily="18" charset="0"/>
                          </a:rPr>
                          <m:t>@37℃</m:t>
                        </m:r>
                      </m:sub>
                    </m:sSub>
                    <m:r>
                      <a:rPr lang="en-US" b="0" i="1" smtClean="0">
                        <a:latin typeface="Cambria Math" panose="02040503050406030204" pitchFamily="18" charset="0"/>
                        <a:ea typeface="Cambria Math" panose="02040503050406030204" pitchFamily="18" charset="0"/>
                      </a:rPr>
                      <m:t>=0.76 </m:t>
                    </m:r>
                    <m:r>
                      <a:rPr lang="en-US" b="0" i="1" smtClean="0">
                        <a:latin typeface="Cambria Math" panose="02040503050406030204" pitchFamily="18" charset="0"/>
                        <a:ea typeface="Cambria Math" panose="02040503050406030204" pitchFamily="18" charset="0"/>
                      </a:rPr>
                      <m:t>𝑐𝑃</m:t>
                    </m:r>
                    <m:r>
                      <a:rPr lang="en-US" b="0" i="1" smtClean="0">
                        <a:latin typeface="Cambria Math" panose="02040503050406030204" pitchFamily="18" charset="0"/>
                        <a:ea typeface="Cambria Math" panose="02040503050406030204" pitchFamily="18" charset="0"/>
                      </a:rPr>
                      <m:t>;</m:t>
                    </m:r>
                  </m:oMath>
                </a14:m>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𝑝𝑙𝑎𝑠𝑚𝑎</m:t>
                        </m:r>
                      </m:sub>
                    </m:sSub>
                    <m:r>
                      <a:rPr lang="en-US" b="0" i="1" smtClean="0">
                        <a:latin typeface="Cambria Math" panose="02040503050406030204" pitchFamily="18" charset="0"/>
                        <a:ea typeface="Cambria Math" panose="02040503050406030204" pitchFamily="18" charset="0"/>
                      </a:rPr>
                      <m:t>=1.2 </m:t>
                    </m:r>
                    <m:r>
                      <a:rPr lang="en-US" b="0" i="1" smtClean="0">
                        <a:latin typeface="Cambria Math" panose="02040503050406030204" pitchFamily="18" charset="0"/>
                        <a:ea typeface="Cambria Math" panose="02040503050406030204" pitchFamily="18" charset="0"/>
                      </a:rPr>
                      <m:t>𝑐𝑃</m:t>
                    </m:r>
                  </m:oMath>
                </a14:m>
                <a:r>
                  <a:rPr lang="en-US" dirty="0"/>
                  <a:t>)</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0875629" cy="5743702"/>
              </a:xfrm>
              <a:blipFill>
                <a:blip r:embed="rId2"/>
                <a:stretch>
                  <a:fillRect l="-1120" r="-616" b="-16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dirty="0"/>
          </a:p>
        </p:txBody>
      </p:sp>
    </p:spTree>
    <p:extLst>
      <p:ext uri="{BB962C8B-B14F-4D97-AF65-F5344CB8AC3E}">
        <p14:creationId xmlns:p14="http://schemas.microsoft.com/office/powerpoint/2010/main" val="5509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Steady-State Example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a:bodyPr>
          <a:lstStyle/>
          <a:p>
            <a:pPr marL="0" indent="0">
              <a:buNone/>
            </a:pPr>
            <a:r>
              <a:rPr lang="en-US" dirty="0"/>
              <a:t>Consider the diffusion of a solute through two mediums as shown below. Develop an expression for the steady-state concentration profile in each material and an expression for the overall flux of solute through the composite material. Assume both materials have the same cross-section areas and lengths; they have different diffusivities. Assume the concentrations at each end are constant.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dirty="0"/>
          </a:p>
        </p:txBody>
      </p:sp>
      <p:grpSp>
        <p:nvGrpSpPr>
          <p:cNvPr id="18" name="Group 17">
            <a:extLst>
              <a:ext uri="{FF2B5EF4-FFF2-40B4-BE49-F238E27FC236}">
                <a16:creationId xmlns:a16="http://schemas.microsoft.com/office/drawing/2014/main" id="{8CD69687-3764-42E5-A4FD-67D50EBF0761}"/>
              </a:ext>
            </a:extLst>
          </p:cNvPr>
          <p:cNvGrpSpPr/>
          <p:nvPr/>
        </p:nvGrpSpPr>
        <p:grpSpPr>
          <a:xfrm>
            <a:off x="6096000" y="3103000"/>
            <a:ext cx="5265578" cy="3618475"/>
            <a:chOff x="3069771" y="2998199"/>
            <a:chExt cx="5265578" cy="3618475"/>
          </a:xfrm>
        </p:grpSpPr>
        <p:grpSp>
          <p:nvGrpSpPr>
            <p:cNvPr id="12" name="Group 11">
              <a:extLst>
                <a:ext uri="{FF2B5EF4-FFF2-40B4-BE49-F238E27FC236}">
                  <a16:creationId xmlns:a16="http://schemas.microsoft.com/office/drawing/2014/main" id="{47810EF7-A5DC-4436-BB50-2CCA5D447C4A}"/>
                </a:ext>
              </a:extLst>
            </p:cNvPr>
            <p:cNvGrpSpPr/>
            <p:nvPr/>
          </p:nvGrpSpPr>
          <p:grpSpPr>
            <a:xfrm>
              <a:off x="3069771" y="2998199"/>
              <a:ext cx="5265578" cy="3618475"/>
              <a:chOff x="3069771" y="2998199"/>
              <a:chExt cx="5265578" cy="3618475"/>
            </a:xfrm>
          </p:grpSpPr>
          <p:sp>
            <p:nvSpPr>
              <p:cNvPr id="5" name="Rectangle 4">
                <a:extLst>
                  <a:ext uri="{FF2B5EF4-FFF2-40B4-BE49-F238E27FC236}">
                    <a16:creationId xmlns:a16="http://schemas.microsoft.com/office/drawing/2014/main" id="{C67B76C6-954C-4AEF-9F88-F34EF4C225EF}"/>
                  </a:ext>
                </a:extLst>
              </p:cNvPr>
              <p:cNvSpPr/>
              <p:nvPr/>
            </p:nvSpPr>
            <p:spPr>
              <a:xfrm>
                <a:off x="4106924" y="4539269"/>
                <a:ext cx="3439486" cy="15410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9989599-8585-4446-AC23-68D03A1AB780}"/>
                  </a:ext>
                </a:extLst>
              </p:cNvPr>
              <p:cNvSpPr/>
              <p:nvPr/>
            </p:nvSpPr>
            <p:spPr>
              <a:xfrm>
                <a:off x="4106924" y="2998199"/>
                <a:ext cx="3439486" cy="154106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7A9185D-9FFE-4470-9918-98F278A0BAA2}"/>
                      </a:ext>
                    </a:extLst>
                  </p:cNvPr>
                  <p:cNvSpPr txBox="1"/>
                  <p:nvPr/>
                </p:nvSpPr>
                <p:spPr>
                  <a:xfrm>
                    <a:off x="3069771" y="4338735"/>
                    <a:ext cx="6344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p:sp>
                <p:nvSpPr>
                  <p:cNvPr id="7" name="TextBox 6">
                    <a:extLst>
                      <a:ext uri="{FF2B5EF4-FFF2-40B4-BE49-F238E27FC236}">
                        <a16:creationId xmlns:a16="http://schemas.microsoft.com/office/drawing/2014/main" id="{B7A9185D-9FFE-4470-9918-98F278A0BAA2}"/>
                      </a:ext>
                    </a:extLst>
                  </p:cNvPr>
                  <p:cNvSpPr txBox="1">
                    <a:spLocks noRot="1" noChangeAspect="1" noMove="1" noResize="1" noEditPoints="1" noAdjustHandles="1" noChangeArrowheads="1" noChangeShapeType="1" noTextEdit="1"/>
                  </p:cNvSpPr>
                  <p:nvPr/>
                </p:nvSpPr>
                <p:spPr>
                  <a:xfrm>
                    <a:off x="3069771" y="4338735"/>
                    <a:ext cx="634482"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D043665-DE9D-4E58-ADC5-C9749EDDFE23}"/>
                      </a:ext>
                    </a:extLst>
                  </p:cNvPr>
                  <p:cNvSpPr txBox="1"/>
                  <p:nvPr/>
                </p:nvSpPr>
                <p:spPr>
                  <a:xfrm>
                    <a:off x="7700867" y="4306469"/>
                    <a:ext cx="6344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oMath>
                      </m:oMathPara>
                    </a14:m>
                    <a:endParaRPr lang="en-US" dirty="0"/>
                  </a:p>
                </p:txBody>
              </p:sp>
            </mc:Choice>
            <mc:Fallback>
              <p:sp>
                <p:nvSpPr>
                  <p:cNvPr id="8" name="TextBox 7">
                    <a:extLst>
                      <a:ext uri="{FF2B5EF4-FFF2-40B4-BE49-F238E27FC236}">
                        <a16:creationId xmlns:a16="http://schemas.microsoft.com/office/drawing/2014/main" id="{9D043665-DE9D-4E58-ADC5-C9749EDDFE23}"/>
                      </a:ext>
                    </a:extLst>
                  </p:cNvPr>
                  <p:cNvSpPr txBox="1">
                    <a:spLocks noRot="1" noChangeAspect="1" noMove="1" noResize="1" noEditPoints="1" noAdjustHandles="1" noChangeArrowheads="1" noChangeShapeType="1" noTextEdit="1"/>
                  </p:cNvSpPr>
                  <p:nvPr/>
                </p:nvSpPr>
                <p:spPr>
                  <a:xfrm>
                    <a:off x="7700867" y="4306469"/>
                    <a:ext cx="63448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7B35E4A-16F7-49E1-9F31-E6E00B4F002F}"/>
                      </a:ext>
                    </a:extLst>
                  </p:cNvPr>
                  <p:cNvSpPr txBox="1"/>
                  <p:nvPr/>
                </p:nvSpPr>
                <p:spPr>
                  <a:xfrm>
                    <a:off x="5598744" y="6247342"/>
                    <a:ext cx="6344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9" name="TextBox 8">
                    <a:extLst>
                      <a:ext uri="{FF2B5EF4-FFF2-40B4-BE49-F238E27FC236}">
                        <a16:creationId xmlns:a16="http://schemas.microsoft.com/office/drawing/2014/main" id="{27B35E4A-16F7-49E1-9F31-E6E00B4F002F}"/>
                      </a:ext>
                    </a:extLst>
                  </p:cNvPr>
                  <p:cNvSpPr txBox="1">
                    <a:spLocks noRot="1" noChangeAspect="1" noMove="1" noResize="1" noEditPoints="1" noAdjustHandles="1" noChangeArrowheads="1" noChangeShapeType="1" noTextEdit="1"/>
                  </p:cNvSpPr>
                  <p:nvPr/>
                </p:nvSpPr>
                <p:spPr>
                  <a:xfrm>
                    <a:off x="5598744" y="6247342"/>
                    <a:ext cx="63448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6655111-1526-419B-B0E6-C053CACEA139}"/>
                      </a:ext>
                    </a:extLst>
                  </p:cNvPr>
                  <p:cNvSpPr txBox="1"/>
                  <p:nvPr/>
                </p:nvSpPr>
                <p:spPr>
                  <a:xfrm>
                    <a:off x="5509426" y="3658844"/>
                    <a:ext cx="6344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oMath>
                      </m:oMathPara>
                    </a14:m>
                    <a:endParaRPr lang="en-US" dirty="0"/>
                  </a:p>
                </p:txBody>
              </p:sp>
            </mc:Choice>
            <mc:Fallback>
              <p:sp>
                <p:nvSpPr>
                  <p:cNvPr id="10" name="TextBox 9">
                    <a:extLst>
                      <a:ext uri="{FF2B5EF4-FFF2-40B4-BE49-F238E27FC236}">
                        <a16:creationId xmlns:a16="http://schemas.microsoft.com/office/drawing/2014/main" id="{E6655111-1526-419B-B0E6-C053CACEA139}"/>
                      </a:ext>
                    </a:extLst>
                  </p:cNvPr>
                  <p:cNvSpPr txBox="1">
                    <a:spLocks noRot="1" noChangeAspect="1" noMove="1" noResize="1" noEditPoints="1" noAdjustHandles="1" noChangeArrowheads="1" noChangeShapeType="1" noTextEdit="1"/>
                  </p:cNvSpPr>
                  <p:nvPr/>
                </p:nvSpPr>
                <p:spPr>
                  <a:xfrm>
                    <a:off x="5509426" y="3658844"/>
                    <a:ext cx="63448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7A65B22-B45F-49F1-9332-BE26344C9AAA}"/>
                      </a:ext>
                    </a:extLst>
                  </p:cNvPr>
                  <p:cNvSpPr txBox="1"/>
                  <p:nvPr/>
                </p:nvSpPr>
                <p:spPr>
                  <a:xfrm>
                    <a:off x="5509426" y="5015247"/>
                    <a:ext cx="6344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oMath>
                      </m:oMathPara>
                    </a14:m>
                    <a:endParaRPr lang="en-US" dirty="0"/>
                  </a:p>
                </p:txBody>
              </p:sp>
            </mc:Choice>
            <mc:Fallback>
              <p:sp>
                <p:nvSpPr>
                  <p:cNvPr id="11" name="TextBox 10">
                    <a:extLst>
                      <a:ext uri="{FF2B5EF4-FFF2-40B4-BE49-F238E27FC236}">
                        <a16:creationId xmlns:a16="http://schemas.microsoft.com/office/drawing/2014/main" id="{F7A65B22-B45F-49F1-9332-BE26344C9AAA}"/>
                      </a:ext>
                    </a:extLst>
                  </p:cNvPr>
                  <p:cNvSpPr txBox="1">
                    <a:spLocks noRot="1" noChangeAspect="1" noMove="1" noResize="1" noEditPoints="1" noAdjustHandles="1" noChangeArrowheads="1" noChangeShapeType="1" noTextEdit="1"/>
                  </p:cNvSpPr>
                  <p:nvPr/>
                </p:nvSpPr>
                <p:spPr>
                  <a:xfrm>
                    <a:off x="5509426" y="5015247"/>
                    <a:ext cx="634482" cy="369332"/>
                  </a:xfrm>
                  <a:prstGeom prst="rect">
                    <a:avLst/>
                  </a:prstGeom>
                  <a:blipFill>
                    <a:blip r:embed="rId6"/>
                    <a:stretch>
                      <a:fillRect/>
                    </a:stretch>
                  </a:blipFill>
                </p:spPr>
                <p:txBody>
                  <a:bodyPr/>
                  <a:lstStyle/>
                  <a:p>
                    <a:r>
                      <a:rPr lang="en-US">
                        <a:noFill/>
                      </a:rPr>
                      <a:t> </a:t>
                    </a:r>
                  </a:p>
                </p:txBody>
              </p:sp>
            </mc:Fallback>
          </mc:AlternateContent>
        </p:grpSp>
        <p:cxnSp>
          <p:nvCxnSpPr>
            <p:cNvPr id="14" name="Straight Arrow Connector 13">
              <a:extLst>
                <a:ext uri="{FF2B5EF4-FFF2-40B4-BE49-F238E27FC236}">
                  <a16:creationId xmlns:a16="http://schemas.microsoft.com/office/drawing/2014/main" id="{83081D1A-BA2B-4226-86F5-F8420D37B984}"/>
                </a:ext>
              </a:extLst>
            </p:cNvPr>
            <p:cNvCxnSpPr/>
            <p:nvPr/>
          </p:nvCxnSpPr>
          <p:spPr>
            <a:xfrm>
              <a:off x="4106924" y="6243551"/>
              <a:ext cx="343948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C168E0B-00E9-4364-8A8D-CFFA5EF9C1A7}"/>
                </a:ext>
              </a:extLst>
            </p:cNvPr>
            <p:cNvCxnSpPr/>
            <p:nvPr/>
          </p:nvCxnSpPr>
          <p:spPr>
            <a:xfrm>
              <a:off x="4106924" y="5721292"/>
              <a:ext cx="431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8180F40-62BF-4017-B7F4-B24B7B6E2FBB}"/>
                    </a:ext>
                  </a:extLst>
                </p:cNvPr>
                <p:cNvSpPr txBox="1"/>
                <p:nvPr/>
              </p:nvSpPr>
              <p:spPr>
                <a:xfrm>
                  <a:off x="4221203" y="5309803"/>
                  <a:ext cx="63448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7" name="TextBox 16">
                  <a:extLst>
                    <a:ext uri="{FF2B5EF4-FFF2-40B4-BE49-F238E27FC236}">
                      <a16:creationId xmlns:a16="http://schemas.microsoft.com/office/drawing/2014/main" id="{E8180F40-62BF-4017-B7F4-B24B7B6E2FBB}"/>
                    </a:ext>
                  </a:extLst>
                </p:cNvPr>
                <p:cNvSpPr txBox="1">
                  <a:spLocks noRot="1" noChangeAspect="1" noMove="1" noResize="1" noEditPoints="1" noAdjustHandles="1" noChangeArrowheads="1" noChangeShapeType="1" noTextEdit="1"/>
                </p:cNvSpPr>
                <p:nvPr/>
              </p:nvSpPr>
              <p:spPr>
                <a:xfrm>
                  <a:off x="4221203" y="5309803"/>
                  <a:ext cx="634482"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6120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Steady-State Example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a:bodyPr>
          <a:lstStyle/>
          <a:p>
            <a:pPr marL="0" indent="0">
              <a:buNone/>
            </a:pPr>
            <a:r>
              <a:rPr lang="en-US" dirty="0"/>
              <a:t>Start with Fick’s Second Law. The system is at steady state.</a:t>
            </a:r>
          </a:p>
          <a:p>
            <a:pPr marL="0" indent="0">
              <a:buNone/>
            </a:pPr>
            <a:endParaRPr lang="en-US" dirty="0"/>
          </a:p>
          <a:p>
            <a:pPr marL="0" indent="0">
              <a:buNone/>
            </a:pPr>
            <a:endParaRPr lang="en-US" dirty="0"/>
          </a:p>
          <a:p>
            <a:pPr marL="0" indent="0">
              <a:buNone/>
            </a:pPr>
            <a:r>
              <a:rPr lang="en-US" dirty="0"/>
              <a:t>We will need two boundary conditions.</a:t>
            </a:r>
          </a:p>
          <a:p>
            <a:pPr marL="0" indent="0">
              <a:buNone/>
            </a:pPr>
            <a:endParaRPr lang="en-US" dirty="0"/>
          </a:p>
          <a:p>
            <a:pPr marL="0" indent="0">
              <a:buNone/>
            </a:pPr>
            <a:r>
              <a:rPr lang="en-US" dirty="0"/>
              <a:t>Integrate once:</a:t>
            </a:r>
          </a:p>
          <a:p>
            <a:pPr marL="0" indent="0">
              <a:buNone/>
            </a:pPr>
            <a:endParaRPr lang="en-US" dirty="0"/>
          </a:p>
          <a:p>
            <a:pPr marL="0" indent="0">
              <a:buNone/>
            </a:pPr>
            <a:r>
              <a:rPr lang="en-US" dirty="0"/>
              <a:t>And again:</a:t>
            </a:r>
          </a:p>
          <a:p>
            <a:pPr marL="0" indent="0">
              <a:buNone/>
            </a:pPr>
            <a:endParaRPr lang="en-US" dirty="0"/>
          </a:p>
          <a:p>
            <a:pPr marL="0" indent="0">
              <a:buNone/>
            </a:pPr>
            <a:r>
              <a:rPr lang="en-US" dirty="0"/>
              <a:t>Applying our boundary conditions we get:</a:t>
            </a:r>
          </a:p>
          <a:p>
            <a:pPr marL="0" indent="0">
              <a:buNone/>
            </a:pPr>
            <a:endParaRPr lang="en-US" b="0"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dirty="0"/>
          </a:p>
        </p:txBody>
      </p:sp>
    </p:spTree>
    <p:extLst>
      <p:ext uri="{BB962C8B-B14F-4D97-AF65-F5344CB8AC3E}">
        <p14:creationId xmlns:p14="http://schemas.microsoft.com/office/powerpoint/2010/main" val="159367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Steady-State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a:bodyPr>
              <a:lstStyle/>
              <a:p>
                <a:pPr marL="0" indent="0">
                  <a:buNone/>
                </a:pPr>
                <a:endParaRPr lang="en-US" dirty="0"/>
              </a:p>
              <a:p>
                <a:pPr marL="0" indent="0">
                  <a:buNone/>
                </a:pPr>
                <a:r>
                  <a:rPr lang="en-US" dirty="0"/>
                  <a:t>The concentration profile is a linear profile and is the same for each subsystem (this shouldn’t be too surprising; this is analogous to Couette flow in fluids).</a:t>
                </a:r>
              </a:p>
              <a:p>
                <a:pPr marL="0" indent="0">
                  <a:buNone/>
                </a:pPr>
                <a:r>
                  <a:rPr lang="en-US" dirty="0"/>
                  <a:t>Let’s look at the solute diffusion rate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oMath>
                </a14:m>
                <a:r>
                  <a:rPr lang="en-US" dirty="0"/>
                  <a:t> using Fick’s First Law.</a:t>
                </a:r>
              </a:p>
              <a:p>
                <a:pPr marL="0" indent="0">
                  <a:buNone/>
                </a:pPr>
                <a:endParaRPr lang="en-US" dirty="0"/>
              </a:p>
              <a:p>
                <a:pPr marL="0" indent="0">
                  <a:buNone/>
                </a:pPr>
                <a:r>
                  <a:rPr lang="en-US" dirty="0"/>
                  <a:t>Substituting our equation we get:</a:t>
                </a:r>
              </a:p>
              <a:p>
                <a:pPr marL="0" indent="0">
                  <a:buNone/>
                </a:pP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0875629" cy="5743702"/>
              </a:xfrm>
              <a:blipFill>
                <a:blip r:embed="rId2"/>
                <a:stretch>
                  <a:fillRect l="-11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dirty="0"/>
          </a:p>
        </p:txBody>
      </p:sp>
    </p:spTree>
    <p:extLst>
      <p:ext uri="{BB962C8B-B14F-4D97-AF65-F5344CB8AC3E}">
        <p14:creationId xmlns:p14="http://schemas.microsoft.com/office/powerpoint/2010/main" val="330379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Mass Transport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transport of mass in a system can be driven by two mechanisms:</a:t>
                </a:r>
              </a:p>
              <a:p>
                <a:r>
                  <a:rPr lang="en-US" dirty="0"/>
                  <a:t>Convection</a:t>
                </a:r>
              </a:p>
              <a:p>
                <a:r>
                  <a:rPr lang="en-US" dirty="0"/>
                  <a:t>____________</a:t>
                </a:r>
              </a:p>
              <a:p>
                <a:pPr marL="0" indent="0">
                  <a:buNone/>
                </a:pPr>
                <a:r>
                  <a:rPr lang="en-US" dirty="0"/>
                  <a:t>We have seen how we can calculate convection parameters such as velocity  fields and filtration rates that drive bulk fluid motion that can carry solute molecules.</a:t>
                </a:r>
              </a:p>
              <a:p>
                <a:pPr marL="0" indent="0">
                  <a:buNone/>
                </a:pPr>
                <a:r>
                  <a:rPr lang="en-US" dirty="0"/>
                  <a:t>We will now look at transport by diffusion. Similar to heat transfer, the rate of mass transfer can be simplified into:</a:t>
                </a:r>
              </a:p>
              <a:p>
                <a:pPr marL="0" indent="0">
                  <a:buNone/>
                </a:pPr>
                <a:endParaRPr lang="en-US" dirty="0"/>
              </a:p>
              <a:p>
                <a:pPr marL="0" indent="0">
                  <a:buNone/>
                </a:pPr>
                <a:r>
                  <a:rPr lang="en-US" dirty="0"/>
                  <a:t>Where the rate of mass transfer is proportional to the surface area (</a:t>
                </a:r>
                <a14:m>
                  <m:oMath xmlns:m="http://schemas.openxmlformats.org/officeDocument/2006/math">
                    <m:r>
                      <a:rPr lang="en-US" b="0" i="1" smtClean="0">
                        <a:latin typeface="Cambria Math" panose="02040503050406030204" pitchFamily="18" charset="0"/>
                      </a:rPr>
                      <m:t>𝑆</m:t>
                    </m:r>
                  </m:oMath>
                </a14:m>
                <a:r>
                  <a:rPr lang="en-US" dirty="0"/>
                  <a:t>) where it occurs, a concentration difference, and the mass transfer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oMath>
                </a14:m>
                <a:r>
                  <a:rPr lang="en-US" dirty="0"/>
                  <a:t>) which is dependent on numerous environmental factors.</a:t>
                </a:r>
              </a:p>
              <a:p>
                <a:pPr lvl="1"/>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1158" b="-18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Steady-State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fontScale="92500" lnSpcReduction="20000"/>
              </a:bodyPr>
              <a:lstStyle/>
              <a:p>
                <a:pPr marL="0" indent="0">
                  <a:buNone/>
                </a:pPr>
                <a:r>
                  <a:rPr lang="en-US" dirty="0"/>
                  <a:t>The total solute diffusion rate would simply be the sum of the two individual solute rates:</a:t>
                </a:r>
              </a:p>
              <a:p>
                <a:pPr marL="0" indent="0">
                  <a:buNone/>
                </a:pPr>
                <a:endParaRPr lang="en-US" b="0" dirty="0"/>
              </a:p>
              <a:p>
                <a:pPr marL="0" indent="0">
                  <a:buNone/>
                </a:pPr>
                <a:endParaRPr lang="en-US" dirty="0"/>
              </a:p>
              <a:p>
                <a:pPr marL="0" indent="0">
                  <a:buNone/>
                </a:pPr>
                <a:r>
                  <a:rPr lang="en-US" dirty="0"/>
                  <a:t>Recall the mass transfer equation we introduced at the beginning</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a:p>
                <a:pPr marL="0" indent="0">
                  <a:buNone/>
                </a:pPr>
                <a:r>
                  <a:rPr lang="en-US" dirty="0"/>
                  <a:t>What is the mass transfer coefficient? </a:t>
                </a:r>
                <a:r>
                  <a:rPr lang="en-US" sz="2000" dirty="0"/>
                  <a:t>(we will keep everything in moles for now, but you would only need to include the molecular weight to get the mass)</a:t>
                </a:r>
              </a:p>
              <a:p>
                <a:pPr marL="0" indent="0">
                  <a:buNone/>
                </a:pPr>
                <a:endParaRPr lang="en-US" b="0" dirty="0"/>
              </a:p>
              <a:p>
                <a:pPr marL="0" indent="0">
                  <a:buNone/>
                </a:pPr>
                <a:endParaRPr lang="en-US" dirty="0"/>
              </a:p>
              <a:p>
                <a:pPr marL="0" indent="0">
                  <a:buNone/>
                </a:pPr>
                <a:endParaRPr lang="en-US" dirty="0"/>
              </a:p>
              <a:p>
                <a:pPr marL="0" indent="0">
                  <a:buNone/>
                </a:pPr>
                <a:endParaRPr lang="en-US" dirty="0"/>
              </a:p>
              <a:p>
                <a:pPr marL="0" indent="0">
                  <a:buNone/>
                </a:pPr>
                <a:r>
                  <a:rPr lang="en-US" dirty="0"/>
                  <a:t>For this example (since the two materials were identical geometrically), mass transfer coefficient was an average of the two materials diffusivities  divided by the length.</a:t>
                </a:r>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0875629" cy="5743702"/>
              </a:xfrm>
              <a:blipFill>
                <a:blip r:embed="rId2"/>
                <a:stretch>
                  <a:fillRect l="-1008" t="-2651" r="-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dirty="0"/>
          </a:p>
        </p:txBody>
      </p:sp>
    </p:spTree>
    <p:extLst>
      <p:ext uri="{BB962C8B-B14F-4D97-AF65-F5344CB8AC3E}">
        <p14:creationId xmlns:p14="http://schemas.microsoft.com/office/powerpoint/2010/main" val="301161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Effective Diffusivity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a:bodyPr>
              <a:lstStyle/>
              <a:p>
                <a:pPr marL="0" indent="0">
                  <a:buNone/>
                </a:pPr>
                <a:r>
                  <a:rPr lang="en-US" dirty="0"/>
                  <a:t>Fick’s First Law is written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𝐷𝑆</m:t>
                      </m:r>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𝑑𝑥</m:t>
                          </m:r>
                        </m:den>
                      </m:f>
                    </m:oMath>
                  </m:oMathPara>
                </a14:m>
                <a:endParaRPr lang="en-US" dirty="0"/>
              </a:p>
              <a:p>
                <a:pPr marL="0" indent="0">
                  <a:buNone/>
                </a:pPr>
                <a:r>
                  <a:rPr lang="en-US" dirty="0"/>
                  <a:t>We can determine an effective diffusivity for the overall system</a:t>
                </a:r>
              </a:p>
              <a:p>
                <a:pPr marL="0" indent="0">
                  <a:buNone/>
                </a:pPr>
                <a:endParaRPr lang="en-US" b="0" dirty="0"/>
              </a:p>
              <a:p>
                <a:pPr marL="0" indent="0">
                  <a:buNone/>
                </a:pPr>
                <a:endParaRPr lang="en-US" dirty="0"/>
              </a:p>
              <a:p>
                <a:pPr marL="0" indent="0">
                  <a:buNone/>
                </a:pPr>
                <a:r>
                  <a:rPr lang="en-US" dirty="0"/>
                  <a:t>The effective diffusivity is (for this example):</a:t>
                </a:r>
              </a:p>
              <a:p>
                <a:pPr marL="0" indent="0">
                  <a:buNone/>
                </a:pPr>
                <a:endParaRPr lang="en-US" dirty="0"/>
              </a:p>
              <a:p>
                <a:pPr marL="0" indent="0">
                  <a:buNone/>
                </a:pPr>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0875629" cy="5743702"/>
              </a:xfrm>
              <a:blipFill>
                <a:blip r:embed="rId2"/>
                <a:stretch>
                  <a:fillRect l="-1120" t="-16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dirty="0"/>
          </a:p>
        </p:txBody>
      </p:sp>
    </p:spTree>
    <p:extLst>
      <p:ext uri="{BB962C8B-B14F-4D97-AF65-F5344CB8AC3E}">
        <p14:creationId xmlns:p14="http://schemas.microsoft.com/office/powerpoint/2010/main" val="394455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Mass Transfer and Circuits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0875629" cy="5743702"/>
              </a:xfrm>
            </p:spPr>
            <p:txBody>
              <a:bodyPr>
                <a:normAutofit/>
              </a:bodyPr>
              <a:lstStyle/>
              <a:p>
                <a:pPr marL="0" indent="0">
                  <a:buNone/>
                </a:pPr>
                <a:r>
                  <a:rPr lang="en-US" dirty="0"/>
                  <a:t>Recall Ohm’s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𝑉</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𝐺𝑉</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𝐺</m:t>
                    </m:r>
                  </m:oMath>
                </a14:m>
                <a:r>
                  <a:rPr lang="en-US" dirty="0"/>
                  <a:t> is the conductance</a:t>
                </a:r>
              </a:p>
              <a:p>
                <a:pPr marL="0" indent="0">
                  <a:buNone/>
                </a:pPr>
                <a:r>
                  <a:rPr lang="en-US" dirty="0"/>
                  <a:t>Just as the flow of electrons is driven by a voltage difference, the flow of solute molecules is driven by a concentration difference</a:t>
                </a:r>
              </a:p>
              <a:p>
                <a:pPr marL="0" indent="0">
                  <a:buNone/>
                </a:pPr>
                <a:r>
                  <a:rPr lang="en-US" dirty="0"/>
                  <a:t>Likewise the electrical conductance of a material is analogous to a material diffusivity: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𝑔𝑆</m:t>
                          </m:r>
                        </m:num>
                        <m:den>
                          <m:r>
                            <a:rPr lang="en-US" b="0" i="1" smtClean="0">
                              <a:latin typeface="Cambria Math" panose="02040503050406030204" pitchFamily="18" charset="0"/>
                            </a:rPr>
                            <m:t>𝐿</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r>
                  <a:rPr lang="en-US" dirty="0"/>
                  <a:t>And just like electrical conductors, if they are in parallel the </a:t>
                </a:r>
                <a:r>
                  <a:rPr lang="en-US" dirty="0" err="1"/>
                  <a:t>conductances</a:t>
                </a:r>
                <a:r>
                  <a:rPr lang="en-US" dirty="0"/>
                  <a:t> add up just like we saw with the diffusion. Can you guess what would happen if the materials had been arranged in series?</a:t>
                </a:r>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0875629" cy="5743702"/>
              </a:xfrm>
              <a:blipFill>
                <a:blip r:embed="rId2"/>
                <a:stretch>
                  <a:fillRect l="-1120" t="-1697" r="-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dirty="0"/>
          </a:p>
        </p:txBody>
      </p:sp>
    </p:spTree>
    <p:extLst>
      <p:ext uri="{BB962C8B-B14F-4D97-AF65-F5344CB8AC3E}">
        <p14:creationId xmlns:p14="http://schemas.microsoft.com/office/powerpoint/2010/main" val="15084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First Law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20000"/>
              </a:bodyPr>
              <a:lstStyle/>
              <a:p>
                <a:pPr marL="0" indent="0">
                  <a:buNone/>
                </a:pPr>
                <a:r>
                  <a:rPr lang="en-US" dirty="0"/>
                  <a:t>Recall Fourier’s Law of Conduction: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m:t>
                          </m:r>
                        </m:sub>
                      </m:sSub>
                      <m:r>
                        <a:rPr lang="en-US" b="0" i="1" smtClean="0">
                          <a:latin typeface="Cambria Math" panose="02040503050406030204" pitchFamily="18" charset="0"/>
                        </a:rPr>
                        <m:t>𝐴</m:t>
                      </m:r>
                      <m:f>
                        <m:fPr>
                          <m:ctrlPr>
                            <a:rPr lang="en-US" b="0" i="1" smtClean="0">
                              <a:latin typeface="Cambria Math" panose="02040503050406030204" pitchFamily="18" charset="0"/>
                            </a:rPr>
                          </m:ctrlPr>
                        </m:fPr>
                        <m:num>
                          <m:r>
                            <a:rPr lang="en-US" b="0" i="1" smtClean="0">
                              <a:latin typeface="Cambria Math" panose="02040503050406030204" pitchFamily="18" charset="0"/>
                            </a:rPr>
                            <m:t>𝑑𝑇</m:t>
                          </m:r>
                        </m:num>
                        <m:den>
                          <m:r>
                            <a:rPr lang="en-US" b="0" i="1" smtClean="0">
                              <a:latin typeface="Cambria Math" panose="02040503050406030204" pitchFamily="18" charset="0"/>
                            </a:rPr>
                            <m:t>𝑑𝑥</m:t>
                          </m:r>
                        </m:den>
                      </m:f>
                    </m:oMath>
                  </m:oMathPara>
                </a14:m>
                <a:endParaRPr lang="en-US" dirty="0"/>
              </a:p>
              <a:p>
                <a:pPr marL="0" indent="0">
                  <a:buNone/>
                </a:pPr>
                <a:r>
                  <a:rPr lang="en-US" dirty="0"/>
                  <a:t>For mass transport, there is a nearly identical equation. This is known as Fick’s First Law:</a:t>
                </a:r>
              </a:p>
              <a:p>
                <a:pPr marL="0" indent="0">
                  <a:buNone/>
                </a:pPr>
                <a:endParaRPr lang="en-US" b="0" dirty="0"/>
              </a:p>
              <a:p>
                <a:pPr marL="0" indent="0">
                  <a:buNone/>
                </a:pPr>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oMath>
                </a14:m>
                <a:r>
                  <a:rPr lang="en-US" dirty="0"/>
                  <a:t> represents the solute diffusion rate (mol/s),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oMath>
                </a14:m>
                <a:r>
                  <a:rPr lang="en-US" dirty="0"/>
                  <a:t> is the diffusion coefficient of solute </a:t>
                </a:r>
                <a:r>
                  <a:rPr lang="en-US" i="1" dirty="0"/>
                  <a:t>i</a:t>
                </a:r>
                <a:r>
                  <a:rPr lang="en-US" dirty="0"/>
                  <a:t> in solvent </a:t>
                </a:r>
                <a:r>
                  <a:rPr lang="en-US" i="1" dirty="0"/>
                  <a:t>j</a:t>
                </a:r>
                <a:r>
                  <a:rPr lang="en-US" dirty="0"/>
                  <a:t>, </a:t>
                </a:r>
                <a14:m>
                  <m:oMath xmlns:m="http://schemas.openxmlformats.org/officeDocument/2006/math">
                    <m:r>
                      <a:rPr lang="en-US" b="0" i="1" smtClean="0">
                        <a:latin typeface="Cambria Math" panose="02040503050406030204" pitchFamily="18" charset="0"/>
                      </a:rPr>
                      <m:t>𝑆</m:t>
                    </m:r>
                  </m:oMath>
                </a14:m>
                <a:r>
                  <a:rPr lang="en-US" dirty="0"/>
                  <a:t> is the area ____________ to the direction of diffusion, and </a:t>
                </a:r>
                <a14:m>
                  <m:oMath xmlns:m="http://schemas.openxmlformats.org/officeDocument/2006/math">
                    <m:r>
                      <a:rPr lang="en-US" b="0" i="1" smtClean="0">
                        <a:latin typeface="Cambria Math" panose="02040503050406030204" pitchFamily="18" charset="0"/>
                      </a:rPr>
                      <m:t>𝐶</m:t>
                    </m:r>
                  </m:oMath>
                </a14:m>
                <a:r>
                  <a:rPr lang="en-US" dirty="0"/>
                  <a:t> is the concentration of the solute. </a:t>
                </a:r>
              </a:p>
              <a:p>
                <a:pPr marL="0" indent="0">
                  <a:buNone/>
                </a:pPr>
                <a:r>
                  <a:rPr lang="en-US" dirty="0"/>
                  <a:t>We can also express the solute diffusion rate as a flux (i.e., per unit area)</a:t>
                </a:r>
              </a:p>
              <a:p>
                <a:pPr marL="0" indent="0">
                  <a:buNone/>
                </a:pPr>
                <a:endParaRPr lang="en-US" b="0" dirty="0"/>
              </a:p>
              <a:p>
                <a:pPr marL="0" indent="0">
                  <a:buNone/>
                </a:pPr>
                <a:endParaRPr lang="en-US" dirty="0"/>
              </a:p>
              <a:p>
                <a:pPr marL="0" indent="0">
                  <a:buNone/>
                </a:pPr>
                <a:r>
                  <a:rPr lang="en-US" dirty="0"/>
                  <a:t>Note the negative sign. Like heat transfer and temperature gradients, a solute diffuses down the concentration gradient (from higher to lower)</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2753" r="-55" b="-25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366938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First Law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𝑗</m:t>
                          </m:r>
                        </m:e>
                        <m:sub>
                          <m:r>
                            <a:rPr lang="en-US" i="1">
                              <a:latin typeface="Cambria Math" panose="02040503050406030204" pitchFamily="18" charset="0"/>
                            </a:rPr>
                            <m:t>𝑠</m:t>
                          </m:r>
                        </m:sub>
                      </m:sSub>
                      <m:r>
                        <a:rPr lang="en-US" i="1">
                          <a:latin typeface="Cambria Math" panose="02040503050406030204" pitchFamily="18" charset="0"/>
                        </a:rPr>
                        <m:t>=−</m:t>
                      </m:r>
                      <m:r>
                        <a:rPr lang="en-US" b="0" i="1" smtClean="0">
                          <a:latin typeface="Cambria Math" panose="02040503050406030204" pitchFamily="18" charset="0"/>
                        </a:rPr>
                        <m:t>𝐷</m:t>
                      </m:r>
                      <m:f>
                        <m:fPr>
                          <m:ctrlPr>
                            <a:rPr lang="en-US" i="1">
                              <a:latin typeface="Cambria Math" panose="02040503050406030204" pitchFamily="18" charset="0"/>
                            </a:rPr>
                          </m:ctrlPr>
                        </m:fPr>
                        <m:num>
                          <m:r>
                            <a:rPr lang="en-US" i="1">
                              <a:latin typeface="Cambria Math" panose="02040503050406030204" pitchFamily="18" charset="0"/>
                            </a:rPr>
                            <m:t>𝑑𝐶</m:t>
                          </m:r>
                        </m:num>
                        <m:den>
                          <m:r>
                            <a:rPr lang="en-US" i="1">
                              <a:latin typeface="Cambria Math" panose="02040503050406030204" pitchFamily="18" charset="0"/>
                            </a:rPr>
                            <m:t>𝑑</m:t>
                          </m:r>
                          <m:r>
                            <a:rPr lang="en-US" b="0" i="1" smtClean="0">
                              <a:latin typeface="Cambria Math" panose="02040503050406030204" pitchFamily="18" charset="0"/>
                            </a:rPr>
                            <m:t>𝑥</m:t>
                          </m:r>
                        </m:den>
                      </m:f>
                    </m:oMath>
                  </m:oMathPara>
                </a14:m>
                <a:endParaRPr lang="en-US" dirty="0"/>
              </a:p>
              <a:p>
                <a:pPr marL="0" indent="0">
                  <a:buNone/>
                </a:pPr>
                <a:r>
                  <a:rPr lang="en-US" dirty="0"/>
                  <a:t>This expression represents 1D diffusion. A more generic expression for solute flux that accounts for diffusion in all directions looks like:</a:t>
                </a:r>
              </a:p>
              <a:p>
                <a:pPr marL="0" indent="0">
                  <a:buNone/>
                </a:pPr>
                <a:endParaRPr lang="en-US" b="1" dirty="0"/>
              </a:p>
              <a:p>
                <a:pPr marL="0" indent="0">
                  <a:buNone/>
                </a:pPr>
                <a:endParaRPr lang="en-US" dirty="0"/>
              </a:p>
              <a:p>
                <a:pPr marL="0" indent="0">
                  <a:buNone/>
                </a:pPr>
                <a:r>
                  <a:rPr lang="en-US" dirty="0"/>
                  <a:t>You may see another variable used for flux,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𝒔</m:t>
                        </m:r>
                      </m:sub>
                    </m:sSub>
                  </m:oMath>
                </a14:m>
                <a:r>
                  <a:rPr lang="en-US" dirty="0"/>
                  <a:t>. This represents a different type of flux.</a:t>
                </a:r>
              </a:p>
              <a:p>
                <a:pPr marL="0" indent="0">
                  <a:buNone/>
                </a:pPr>
                <a:endParaRPr lang="en-US" b="1" dirty="0"/>
              </a:p>
              <a:p>
                <a:pPr marL="0" indent="0">
                  <a:buNone/>
                </a:pPr>
                <a:r>
                  <a:rPr lang="en-US" dirty="0"/>
                  <a:t>Where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𝒔</m:t>
                        </m:r>
                      </m:sub>
                    </m:sSub>
                  </m:oMath>
                </a14:m>
                <a:r>
                  <a:rPr lang="en-US" b="1" dirty="0"/>
                  <a:t> </a:t>
                </a:r>
                <a:r>
                  <a:rPr lang="en-US" dirty="0"/>
                  <a:t>is the flux of solute for fixed coordinates and includes the movement of solute molecules due to convection and diffusion. The flux represented by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𝒋</m:t>
                        </m:r>
                      </m:e>
                      <m:sub>
                        <m:r>
                          <a:rPr lang="en-US" b="1" i="1" smtClean="0">
                            <a:latin typeface="Cambria Math" panose="02040503050406030204" pitchFamily="18" charset="0"/>
                          </a:rPr>
                          <m:t>𝒔</m:t>
                        </m:r>
                      </m:sub>
                    </m:sSub>
                  </m:oMath>
                </a14:m>
                <a:r>
                  <a:rPr lang="en-US" b="1" dirty="0"/>
                  <a:t> </a:t>
                </a:r>
                <a:r>
                  <a:rPr lang="en-US" dirty="0"/>
                  <a:t>represents the movement of solute by diffusion only.</a:t>
                </a:r>
                <a:endParaRPr lang="en-US" b="1"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b="-11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EF1F6C7-929A-445C-B517-DF5AE7396D5F}"/>
                  </a:ext>
                </a:extLst>
              </p:cNvPr>
              <p:cNvSpPr txBox="1"/>
              <p:nvPr/>
            </p:nvSpPr>
            <p:spPr>
              <a:xfrm>
                <a:off x="8674217" y="348144"/>
                <a:ext cx="3355596" cy="945643"/>
              </a:xfrm>
              <a:prstGeom prst="rect">
                <a:avLst/>
              </a:prstGeom>
              <a:noFill/>
            </p:spPr>
            <p:txBody>
              <a:bodyPr wrap="square" rtlCol="0">
                <a:spAutoFit/>
              </a:bodyPr>
              <a:lstStyle/>
              <a:p>
                <a:r>
                  <a:rPr lang="en-US" dirty="0"/>
                  <a:t>To save time and space, I will just use </a:t>
                </a:r>
                <a14:m>
                  <m:oMath xmlns:m="http://schemas.openxmlformats.org/officeDocument/2006/math">
                    <m:r>
                      <a:rPr lang="en-US" b="0" i="1" smtClean="0">
                        <a:latin typeface="Cambria Math" panose="02040503050406030204" pitchFamily="18" charset="0"/>
                      </a:rPr>
                      <m:t>𝐷</m:t>
                    </m:r>
                  </m:oMath>
                </a14:m>
                <a:r>
                  <a:rPr lang="en-US" dirty="0"/>
                  <a:t> for the diffusion coefficient instead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oMath>
                </a14:m>
                <a:endParaRPr lang="en-US" dirty="0"/>
              </a:p>
            </p:txBody>
          </p:sp>
        </mc:Choice>
        <mc:Fallback>
          <p:sp>
            <p:nvSpPr>
              <p:cNvPr id="5" name="TextBox 4">
                <a:extLst>
                  <a:ext uri="{FF2B5EF4-FFF2-40B4-BE49-F238E27FC236}">
                    <a16:creationId xmlns:a16="http://schemas.microsoft.com/office/drawing/2014/main" id="{EEF1F6C7-929A-445C-B517-DF5AE7396D5F}"/>
                  </a:ext>
                </a:extLst>
              </p:cNvPr>
              <p:cNvSpPr txBox="1">
                <a:spLocks noRot="1" noChangeAspect="1" noMove="1" noResize="1" noEditPoints="1" noAdjustHandles="1" noChangeArrowheads="1" noChangeShapeType="1" noTextEdit="1"/>
              </p:cNvSpPr>
              <p:nvPr/>
            </p:nvSpPr>
            <p:spPr>
              <a:xfrm>
                <a:off x="8674217" y="348144"/>
                <a:ext cx="3355596" cy="945643"/>
              </a:xfrm>
              <a:prstGeom prst="rect">
                <a:avLst/>
              </a:prstGeom>
              <a:blipFill>
                <a:blip r:embed="rId3"/>
                <a:stretch>
                  <a:fillRect l="-1636" t="-3226" r="-1455" b="-7742"/>
                </a:stretch>
              </a:blipFill>
            </p:spPr>
            <p:txBody>
              <a:bodyPr/>
              <a:lstStyle/>
              <a:p>
                <a:r>
                  <a:rPr lang="en-US">
                    <a:noFill/>
                  </a:rPr>
                  <a:t> </a:t>
                </a:r>
              </a:p>
            </p:txBody>
          </p:sp>
        </mc:Fallback>
      </mc:AlternateContent>
    </p:spTree>
    <p:extLst>
      <p:ext uri="{BB962C8B-B14F-4D97-AF65-F5344CB8AC3E}">
        <p14:creationId xmlns:p14="http://schemas.microsoft.com/office/powerpoint/2010/main" val="170028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Second Law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8430937" cy="5532083"/>
              </a:xfrm>
            </p:spPr>
            <p:txBody>
              <a:bodyPr>
                <a:normAutofit/>
              </a:bodyPr>
              <a:lstStyle/>
              <a:p>
                <a:pPr marL="0" indent="0">
                  <a:buNone/>
                </a:pPr>
                <a:r>
                  <a:rPr lang="en-US" dirty="0"/>
                  <a:t>Consider the concentration profile on the right.</a:t>
                </a:r>
              </a:p>
              <a:p>
                <a:pPr marL="0" indent="0">
                  <a:buNone/>
                </a:pPr>
                <a:r>
                  <a:rPr lang="en-US" dirty="0"/>
                  <a:t>If we perform a mass balance on the solute passing through our control volume, we get: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𝑜𝑢𝑡</m:t>
                          </m:r>
                        </m:sub>
                      </m:sSub>
                    </m:oMath>
                  </m:oMathPara>
                </a14:m>
                <a:endParaRPr lang="en-US" dirty="0"/>
              </a:p>
              <a:p>
                <a:pPr marL="0" indent="0">
                  <a:buNone/>
                </a:pPr>
                <a:r>
                  <a:rPr lang="en-US" dirty="0"/>
                  <a:t>Expressing this in terms of molar concentration we can rewrite the expression:</a:t>
                </a:r>
              </a:p>
              <a:p>
                <a:pPr marL="0" indent="0">
                  <a:buNone/>
                </a:pPr>
                <a:endParaRPr lang="en-US" b="0" dirty="0"/>
              </a:p>
              <a:p>
                <a:pPr marL="0" indent="0">
                  <a:buNone/>
                </a:pPr>
                <a:endParaRPr lang="en-US" dirty="0"/>
              </a:p>
              <a:p>
                <a:pPr marL="0" indent="0">
                  <a:buNone/>
                </a:pPr>
                <a:r>
                  <a:rPr lang="en-US" dirty="0"/>
                  <a:t>Substituting Fick’s First Law</a:t>
                </a:r>
              </a:p>
              <a:p>
                <a:pPr marL="0" indent="0">
                  <a:buNone/>
                </a:pP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8430937" cy="5532083"/>
              </a:xfrm>
              <a:blipFill>
                <a:blip r:embed="rId2"/>
                <a:stretch>
                  <a:fillRect l="-1446"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pic>
        <p:nvPicPr>
          <p:cNvPr id="5" name="Picture 4">
            <a:extLst>
              <a:ext uri="{FF2B5EF4-FFF2-40B4-BE49-F238E27FC236}">
                <a16:creationId xmlns:a16="http://schemas.microsoft.com/office/drawing/2014/main" id="{238A85C0-936C-40F5-AB87-64C4F9856BBE}"/>
              </a:ext>
            </a:extLst>
          </p:cNvPr>
          <p:cNvPicPr>
            <a:picLocks noChangeAspect="1"/>
          </p:cNvPicPr>
          <p:nvPr/>
        </p:nvPicPr>
        <p:blipFill>
          <a:blip r:embed="rId3"/>
          <a:stretch>
            <a:fillRect/>
          </a:stretch>
        </p:blipFill>
        <p:spPr>
          <a:xfrm>
            <a:off x="8710156" y="136525"/>
            <a:ext cx="3176346" cy="4047688"/>
          </a:xfrm>
          <a:prstGeom prst="rect">
            <a:avLst/>
          </a:prstGeom>
        </p:spPr>
      </p:pic>
    </p:spTree>
    <p:extLst>
      <p:ext uri="{BB962C8B-B14F-4D97-AF65-F5344CB8AC3E}">
        <p14:creationId xmlns:p14="http://schemas.microsoft.com/office/powerpoint/2010/main" val="427089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Second Law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8430937" cy="5532083"/>
              </a:xfrm>
            </p:spPr>
            <p:txBody>
              <a:bodyPr>
                <a:normAutofit fontScale="92500" lnSpcReduction="10000"/>
              </a:bodyPr>
              <a:lstStyle/>
              <a:p>
                <a:pPr marL="0" indent="0">
                  <a:buNone/>
                </a:pPr>
                <a:r>
                  <a:rPr lang="en-US" dirty="0"/>
                  <a:t>The area terms (</a:t>
                </a:r>
                <a14:m>
                  <m:oMath xmlns:m="http://schemas.openxmlformats.org/officeDocument/2006/math">
                    <m:r>
                      <a:rPr lang="en-US" b="0" i="1" smtClean="0">
                        <a:latin typeface="Cambria Math" panose="02040503050406030204" pitchFamily="18" charset="0"/>
                      </a:rPr>
                      <m:t>𝑆</m:t>
                    </m:r>
                  </m:oMath>
                </a14:m>
                <a:r>
                  <a:rPr lang="en-US" dirty="0"/>
                  <a:t>) will cancel out</a:t>
                </a:r>
              </a:p>
              <a:p>
                <a:pPr marL="0" indent="0">
                  <a:buNone/>
                </a:pPr>
                <a:endParaRPr lang="en-US" dirty="0"/>
              </a:p>
              <a:p>
                <a:pPr marL="0" indent="0">
                  <a:buNone/>
                </a:pPr>
                <a:endParaRPr lang="en-US" dirty="0"/>
              </a:p>
              <a:p>
                <a:pPr marL="0" indent="0">
                  <a:buNone/>
                </a:pPr>
                <a:r>
                  <a:rPr lang="en-US" dirty="0"/>
                  <a:t>If we divide everything by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a:t> and take the limit as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oMath>
                </a14:m>
                <a:r>
                  <a:rPr lang="en-US" dirty="0"/>
                  <a:t>, we get:</a:t>
                </a:r>
              </a:p>
              <a:p>
                <a:pPr marL="0" indent="0">
                  <a:buNone/>
                </a:pPr>
                <a:endParaRPr lang="en-US" b="0" dirty="0"/>
              </a:p>
              <a:p>
                <a:pPr marL="0" indent="0">
                  <a:buNone/>
                </a:pPr>
                <a:endParaRPr lang="en-US" dirty="0"/>
              </a:p>
              <a:p>
                <a:pPr marL="0" indent="0">
                  <a:buNone/>
                </a:pPr>
                <a:r>
                  <a:rPr lang="en-US" dirty="0"/>
                  <a:t>This is Fick’s Second Law.</a:t>
                </a:r>
              </a:p>
              <a:p>
                <a:pPr marL="0" indent="0">
                  <a:buNone/>
                </a:pPr>
                <a:r>
                  <a:rPr lang="en-US" dirty="0"/>
                  <a:t>You should note this expression is nearly identical to the expression we derived earlier for the unsteady-flow plate problem:</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m:rPr>
                          <m:sty m:val="p"/>
                        </m:rPr>
                        <a:rPr lang="el-GR" b="0" i="1" smtClean="0">
                          <a:latin typeface="Cambria Math" panose="02040503050406030204" pitchFamily="18" charset="0"/>
                        </a:rPr>
                        <m:t>ν</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𝑢</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den>
                      </m:f>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8430937" cy="5532083"/>
              </a:xfrm>
              <a:blipFill>
                <a:blip r:embed="rId2"/>
                <a:stretch>
                  <a:fillRect l="-1302" t="-2203" r="-11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pic>
        <p:nvPicPr>
          <p:cNvPr id="5" name="Picture 4">
            <a:extLst>
              <a:ext uri="{FF2B5EF4-FFF2-40B4-BE49-F238E27FC236}">
                <a16:creationId xmlns:a16="http://schemas.microsoft.com/office/drawing/2014/main" id="{238A85C0-936C-40F5-AB87-64C4F9856BBE}"/>
              </a:ext>
            </a:extLst>
          </p:cNvPr>
          <p:cNvPicPr>
            <a:picLocks noChangeAspect="1"/>
          </p:cNvPicPr>
          <p:nvPr/>
        </p:nvPicPr>
        <p:blipFill>
          <a:blip r:embed="rId3"/>
          <a:stretch>
            <a:fillRect/>
          </a:stretch>
        </p:blipFill>
        <p:spPr>
          <a:xfrm>
            <a:off x="8710156" y="136525"/>
            <a:ext cx="3176346" cy="4047688"/>
          </a:xfrm>
          <a:prstGeom prst="rect">
            <a:avLst/>
          </a:prstGeom>
        </p:spPr>
      </p:pic>
    </p:spTree>
    <p:extLst>
      <p:ext uri="{BB962C8B-B14F-4D97-AF65-F5344CB8AC3E}">
        <p14:creationId xmlns:p14="http://schemas.microsoft.com/office/powerpoint/2010/main" val="123173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140581" cy="5532083"/>
              </a:xfrm>
            </p:spPr>
            <p:txBody>
              <a:bodyPr>
                <a:normAutofit/>
              </a:bodyPr>
              <a:lstStyle/>
              <a:p>
                <a:pPr marL="0" indent="0">
                  <a:buNone/>
                </a:pPr>
                <a:r>
                  <a:rPr lang="en-US" dirty="0"/>
                  <a:t>Consider a problem similar to the one we did last class.</a:t>
                </a:r>
              </a:p>
              <a:p>
                <a:pPr marL="0" indent="0">
                  <a:buNone/>
                </a:pPr>
                <a:r>
                  <a:rPr lang="en-US" dirty="0"/>
                  <a:t>A block with a concentrated solute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 is placed in a still solvent fluid initially free of any solute. The solute will naturally diffuse from the surface of the block into the solvent above it. Develop an expression for determining the distance the solute has traveled in the solution (as a function of time) such that the concentration of the solute is 1% of the original concentration.</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140581" cy="5532083"/>
              </a:xfrm>
              <a:blipFill>
                <a:blip r:embed="rId2"/>
                <a:stretch>
                  <a:fillRect l="-1094" t="-1762" r="-15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grpSp>
        <p:nvGrpSpPr>
          <p:cNvPr id="12" name="Group 11">
            <a:extLst>
              <a:ext uri="{FF2B5EF4-FFF2-40B4-BE49-F238E27FC236}">
                <a16:creationId xmlns:a16="http://schemas.microsoft.com/office/drawing/2014/main" id="{DA2B8D35-DF94-4776-9A59-0DE3862CFB4E}"/>
              </a:ext>
            </a:extLst>
          </p:cNvPr>
          <p:cNvGrpSpPr/>
          <p:nvPr/>
        </p:nvGrpSpPr>
        <p:grpSpPr>
          <a:xfrm>
            <a:off x="573248" y="3571814"/>
            <a:ext cx="2088509" cy="2952242"/>
            <a:chOff x="573248" y="3571814"/>
            <a:chExt cx="2088509" cy="2952242"/>
          </a:xfrm>
        </p:grpSpPr>
        <p:cxnSp>
          <p:nvCxnSpPr>
            <p:cNvPr id="7" name="Straight Arrow Connector 6">
              <a:extLst>
                <a:ext uri="{FF2B5EF4-FFF2-40B4-BE49-F238E27FC236}">
                  <a16:creationId xmlns:a16="http://schemas.microsoft.com/office/drawing/2014/main" id="{EB486808-C50D-4A03-92C5-A26D1E4EC6F0}"/>
                </a:ext>
              </a:extLst>
            </p:cNvPr>
            <p:cNvCxnSpPr/>
            <p:nvPr/>
          </p:nvCxnSpPr>
          <p:spPr>
            <a:xfrm flipV="1">
              <a:off x="989901" y="3783433"/>
              <a:ext cx="0" cy="2377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C17231-040F-4DF9-95FE-5A55106292C6}"/>
                </a:ext>
              </a:extLst>
            </p:cNvPr>
            <p:cNvCxnSpPr>
              <a:cxnSpLocks/>
            </p:cNvCxnSpPr>
            <p:nvPr/>
          </p:nvCxnSpPr>
          <p:spPr>
            <a:xfrm rot="5400000" flipV="1">
              <a:off x="1791050" y="5345186"/>
              <a:ext cx="0" cy="160229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3CE9725-8680-434B-951D-5D55B68FF73B}"/>
                    </a:ext>
                  </a:extLst>
                </p:cNvPr>
                <p:cNvSpPr txBox="1"/>
                <p:nvPr/>
              </p:nvSpPr>
              <p:spPr>
                <a:xfrm>
                  <a:off x="573248" y="3571814"/>
                  <a:ext cx="5117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10" name="TextBox 9">
                  <a:extLst>
                    <a:ext uri="{FF2B5EF4-FFF2-40B4-BE49-F238E27FC236}">
                      <a16:creationId xmlns:a16="http://schemas.microsoft.com/office/drawing/2014/main" id="{B3CE9725-8680-434B-951D-5D55B68FF73B}"/>
                    </a:ext>
                  </a:extLst>
                </p:cNvPr>
                <p:cNvSpPr txBox="1">
                  <a:spLocks noRot="1" noChangeAspect="1" noMove="1" noResize="1" noEditPoints="1" noAdjustHandles="1" noChangeArrowheads="1" noChangeShapeType="1" noTextEdit="1"/>
                </p:cNvSpPr>
                <p:nvPr/>
              </p:nvSpPr>
              <p:spPr>
                <a:xfrm>
                  <a:off x="573248" y="3571814"/>
                  <a:ext cx="511728" cy="369332"/>
                </a:xfrm>
                <a:prstGeom prst="rect">
                  <a:avLst/>
                </a:prstGeom>
                <a:blipFill>
                  <a:blip r:embed="rId3"/>
                  <a:stretch>
                    <a:fillRect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73ED69A-07EA-412F-8644-A2E471B1A474}"/>
                    </a:ext>
                  </a:extLst>
                </p:cNvPr>
                <p:cNvSpPr txBox="1"/>
                <p:nvPr/>
              </p:nvSpPr>
              <p:spPr>
                <a:xfrm>
                  <a:off x="2150029" y="6154724"/>
                  <a:ext cx="5117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p:sp>
              <p:nvSpPr>
                <p:cNvPr id="11" name="TextBox 10">
                  <a:extLst>
                    <a:ext uri="{FF2B5EF4-FFF2-40B4-BE49-F238E27FC236}">
                      <a16:creationId xmlns:a16="http://schemas.microsoft.com/office/drawing/2014/main" id="{273ED69A-07EA-412F-8644-A2E471B1A474}"/>
                    </a:ext>
                  </a:extLst>
                </p:cNvPr>
                <p:cNvSpPr txBox="1">
                  <a:spLocks noRot="1" noChangeAspect="1" noMove="1" noResize="1" noEditPoints="1" noAdjustHandles="1" noChangeArrowheads="1" noChangeShapeType="1" noTextEdit="1"/>
                </p:cNvSpPr>
                <p:nvPr/>
              </p:nvSpPr>
              <p:spPr>
                <a:xfrm>
                  <a:off x="2150029" y="6154724"/>
                  <a:ext cx="511728" cy="369332"/>
                </a:xfrm>
                <a:prstGeom prst="rect">
                  <a:avLst/>
                </a:prstGeom>
                <a:blipFill>
                  <a:blip r:embed="rId4"/>
                  <a:stretch>
                    <a:fillRect/>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4797521F-DF8F-40D9-9AC6-893AFF527B7E}"/>
              </a:ext>
            </a:extLst>
          </p:cNvPr>
          <p:cNvGrpSpPr/>
          <p:nvPr/>
        </p:nvGrpSpPr>
        <p:grpSpPr>
          <a:xfrm>
            <a:off x="3928847" y="3557614"/>
            <a:ext cx="3478632" cy="2952242"/>
            <a:chOff x="573248" y="3571814"/>
            <a:chExt cx="3478632" cy="2952242"/>
          </a:xfrm>
        </p:grpSpPr>
        <p:cxnSp>
          <p:nvCxnSpPr>
            <p:cNvPr id="14" name="Straight Arrow Connector 13">
              <a:extLst>
                <a:ext uri="{FF2B5EF4-FFF2-40B4-BE49-F238E27FC236}">
                  <a16:creationId xmlns:a16="http://schemas.microsoft.com/office/drawing/2014/main" id="{E71F003D-A85D-41C3-9A3B-6128C51F15D8}"/>
                </a:ext>
              </a:extLst>
            </p:cNvPr>
            <p:cNvCxnSpPr/>
            <p:nvPr/>
          </p:nvCxnSpPr>
          <p:spPr>
            <a:xfrm flipV="1">
              <a:off x="989901" y="3783433"/>
              <a:ext cx="0" cy="2377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A312F1-292B-496D-892B-8F73C981DDB6}"/>
                </a:ext>
              </a:extLst>
            </p:cNvPr>
            <p:cNvCxnSpPr>
              <a:cxnSpLocks/>
            </p:cNvCxnSpPr>
            <p:nvPr/>
          </p:nvCxnSpPr>
          <p:spPr>
            <a:xfrm rot="5400000" flipV="1">
              <a:off x="1791050" y="5345186"/>
              <a:ext cx="0" cy="160229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ADE4181A-B372-449B-920D-AFC5746A35A8}"/>
                </a:ext>
              </a:extLst>
            </p:cNvPr>
            <p:cNvSpPr/>
            <p:nvPr/>
          </p:nvSpPr>
          <p:spPr>
            <a:xfrm rot="10800000">
              <a:off x="994095" y="5223544"/>
              <a:ext cx="3057785" cy="914400"/>
            </a:xfrm>
            <a:prstGeom prst="arc">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6804B07-8C4E-4DF2-9263-4AA00F2A0448}"/>
                    </a:ext>
                  </a:extLst>
                </p:cNvPr>
                <p:cNvSpPr txBox="1"/>
                <p:nvPr/>
              </p:nvSpPr>
              <p:spPr>
                <a:xfrm>
                  <a:off x="573248" y="3571814"/>
                  <a:ext cx="5117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17" name="TextBox 16">
                  <a:extLst>
                    <a:ext uri="{FF2B5EF4-FFF2-40B4-BE49-F238E27FC236}">
                      <a16:creationId xmlns:a16="http://schemas.microsoft.com/office/drawing/2014/main" id="{36804B07-8C4E-4DF2-9263-4AA00F2A0448}"/>
                    </a:ext>
                  </a:extLst>
                </p:cNvPr>
                <p:cNvSpPr txBox="1">
                  <a:spLocks noRot="1" noChangeAspect="1" noMove="1" noResize="1" noEditPoints="1" noAdjustHandles="1" noChangeArrowheads="1" noChangeShapeType="1" noTextEdit="1"/>
                </p:cNvSpPr>
                <p:nvPr/>
              </p:nvSpPr>
              <p:spPr>
                <a:xfrm>
                  <a:off x="573248" y="3571814"/>
                  <a:ext cx="511728"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44C04B4-B23A-4005-A674-EEFD54AE15FB}"/>
                    </a:ext>
                  </a:extLst>
                </p:cNvPr>
                <p:cNvSpPr txBox="1"/>
                <p:nvPr/>
              </p:nvSpPr>
              <p:spPr>
                <a:xfrm>
                  <a:off x="2150029" y="6154724"/>
                  <a:ext cx="5117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p:sp>
              <p:nvSpPr>
                <p:cNvPr id="18" name="TextBox 17">
                  <a:extLst>
                    <a:ext uri="{FF2B5EF4-FFF2-40B4-BE49-F238E27FC236}">
                      <a16:creationId xmlns:a16="http://schemas.microsoft.com/office/drawing/2014/main" id="{D44C04B4-B23A-4005-A674-EEFD54AE15FB}"/>
                    </a:ext>
                  </a:extLst>
                </p:cNvPr>
                <p:cNvSpPr txBox="1">
                  <a:spLocks noRot="1" noChangeAspect="1" noMove="1" noResize="1" noEditPoints="1" noAdjustHandles="1" noChangeArrowheads="1" noChangeShapeType="1" noTextEdit="1"/>
                </p:cNvSpPr>
                <p:nvPr/>
              </p:nvSpPr>
              <p:spPr>
                <a:xfrm>
                  <a:off x="2150029" y="6154724"/>
                  <a:ext cx="511728" cy="369332"/>
                </a:xfrm>
                <a:prstGeom prst="rect">
                  <a:avLst/>
                </a:prstGeom>
                <a:blipFill>
                  <a:blip r:embed="rId6"/>
                  <a:stretch>
                    <a:fillRect/>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0D14DBDA-C750-4FC7-AE72-9F10902E2F6C}"/>
              </a:ext>
            </a:extLst>
          </p:cNvPr>
          <p:cNvGrpSpPr/>
          <p:nvPr/>
        </p:nvGrpSpPr>
        <p:grpSpPr>
          <a:xfrm>
            <a:off x="7420065" y="3182962"/>
            <a:ext cx="3478631" cy="3326894"/>
            <a:chOff x="573248" y="3197162"/>
            <a:chExt cx="3478631" cy="3326894"/>
          </a:xfrm>
        </p:grpSpPr>
        <p:cxnSp>
          <p:nvCxnSpPr>
            <p:cNvPr id="20" name="Straight Arrow Connector 19">
              <a:extLst>
                <a:ext uri="{FF2B5EF4-FFF2-40B4-BE49-F238E27FC236}">
                  <a16:creationId xmlns:a16="http://schemas.microsoft.com/office/drawing/2014/main" id="{0DEFDC72-8DA1-4785-A3F6-D020E70E3FE0}"/>
                </a:ext>
              </a:extLst>
            </p:cNvPr>
            <p:cNvCxnSpPr/>
            <p:nvPr/>
          </p:nvCxnSpPr>
          <p:spPr>
            <a:xfrm flipV="1">
              <a:off x="989901" y="3783433"/>
              <a:ext cx="0" cy="2377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455AA2-FF0C-4CBE-A38F-DAF737BC59DC}"/>
                </a:ext>
              </a:extLst>
            </p:cNvPr>
            <p:cNvCxnSpPr>
              <a:cxnSpLocks/>
            </p:cNvCxnSpPr>
            <p:nvPr/>
          </p:nvCxnSpPr>
          <p:spPr>
            <a:xfrm rot="5400000" flipV="1">
              <a:off x="1791050" y="5345186"/>
              <a:ext cx="0" cy="160229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rc 21">
              <a:extLst>
                <a:ext uri="{FF2B5EF4-FFF2-40B4-BE49-F238E27FC236}">
                  <a16:creationId xmlns:a16="http://schemas.microsoft.com/office/drawing/2014/main" id="{11F6ECFD-8C0C-4708-9326-041672ED3AB8}"/>
                </a:ext>
              </a:extLst>
            </p:cNvPr>
            <p:cNvSpPr/>
            <p:nvPr/>
          </p:nvSpPr>
          <p:spPr>
            <a:xfrm rot="10800000">
              <a:off x="994094" y="3197162"/>
              <a:ext cx="3057785" cy="2940782"/>
            </a:xfrm>
            <a:prstGeom prst="arc">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269376D-54C0-4AE2-A7FA-488817A3BA5E}"/>
                    </a:ext>
                  </a:extLst>
                </p:cNvPr>
                <p:cNvSpPr txBox="1"/>
                <p:nvPr/>
              </p:nvSpPr>
              <p:spPr>
                <a:xfrm>
                  <a:off x="573248" y="3571814"/>
                  <a:ext cx="5117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23" name="TextBox 22">
                  <a:extLst>
                    <a:ext uri="{FF2B5EF4-FFF2-40B4-BE49-F238E27FC236}">
                      <a16:creationId xmlns:a16="http://schemas.microsoft.com/office/drawing/2014/main" id="{B269376D-54C0-4AE2-A7FA-488817A3BA5E}"/>
                    </a:ext>
                  </a:extLst>
                </p:cNvPr>
                <p:cNvSpPr txBox="1">
                  <a:spLocks noRot="1" noChangeAspect="1" noMove="1" noResize="1" noEditPoints="1" noAdjustHandles="1" noChangeArrowheads="1" noChangeShapeType="1" noTextEdit="1"/>
                </p:cNvSpPr>
                <p:nvPr/>
              </p:nvSpPr>
              <p:spPr>
                <a:xfrm>
                  <a:off x="573248" y="3571814"/>
                  <a:ext cx="51172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035958C-638B-4AD9-AD7C-8AC050166E6F}"/>
                    </a:ext>
                  </a:extLst>
                </p:cNvPr>
                <p:cNvSpPr txBox="1"/>
                <p:nvPr/>
              </p:nvSpPr>
              <p:spPr>
                <a:xfrm>
                  <a:off x="2150029" y="6154724"/>
                  <a:ext cx="5117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p:sp>
              <p:nvSpPr>
                <p:cNvPr id="24" name="TextBox 23">
                  <a:extLst>
                    <a:ext uri="{FF2B5EF4-FFF2-40B4-BE49-F238E27FC236}">
                      <a16:creationId xmlns:a16="http://schemas.microsoft.com/office/drawing/2014/main" id="{3035958C-638B-4AD9-AD7C-8AC050166E6F}"/>
                    </a:ext>
                  </a:extLst>
                </p:cNvPr>
                <p:cNvSpPr txBox="1">
                  <a:spLocks noRot="1" noChangeAspect="1" noMove="1" noResize="1" noEditPoints="1" noAdjustHandles="1" noChangeArrowheads="1" noChangeShapeType="1" noTextEdit="1"/>
                </p:cNvSpPr>
                <p:nvPr/>
              </p:nvSpPr>
              <p:spPr>
                <a:xfrm>
                  <a:off x="2150029" y="6154724"/>
                  <a:ext cx="511728"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4EE61FA-2781-47CE-AB6B-177087A0D46C}"/>
                  </a:ext>
                </a:extLst>
              </p:cNvPr>
              <p:cNvSpPr txBox="1"/>
              <p:nvPr/>
            </p:nvSpPr>
            <p:spPr>
              <a:xfrm>
                <a:off x="1426128" y="4429387"/>
                <a:ext cx="95634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m:oMathPara>
                </a14:m>
                <a:endParaRPr lang="en-US" dirty="0"/>
              </a:p>
            </p:txBody>
          </p:sp>
        </mc:Choice>
        <mc:Fallback>
          <p:sp>
            <p:nvSpPr>
              <p:cNvPr id="25" name="TextBox 24">
                <a:extLst>
                  <a:ext uri="{FF2B5EF4-FFF2-40B4-BE49-F238E27FC236}">
                    <a16:creationId xmlns:a16="http://schemas.microsoft.com/office/drawing/2014/main" id="{B4EE61FA-2781-47CE-AB6B-177087A0D46C}"/>
                  </a:ext>
                </a:extLst>
              </p:cNvPr>
              <p:cNvSpPr txBox="1">
                <a:spLocks noRot="1" noChangeAspect="1" noMove="1" noResize="1" noEditPoints="1" noAdjustHandles="1" noChangeArrowheads="1" noChangeShapeType="1" noTextEdit="1"/>
              </p:cNvSpPr>
              <p:nvPr/>
            </p:nvSpPr>
            <p:spPr>
              <a:xfrm>
                <a:off x="1426128" y="4429387"/>
                <a:ext cx="95634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E859EC5-0E04-442C-B766-D85B40C4677F}"/>
                  </a:ext>
                </a:extLst>
              </p:cNvPr>
              <p:cNvSpPr txBox="1"/>
              <p:nvPr/>
            </p:nvSpPr>
            <p:spPr>
              <a:xfrm>
                <a:off x="4839052" y="4453901"/>
                <a:ext cx="95634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&gt;0</m:t>
                      </m:r>
                    </m:oMath>
                  </m:oMathPara>
                </a14:m>
                <a:endParaRPr lang="en-US" dirty="0"/>
              </a:p>
            </p:txBody>
          </p:sp>
        </mc:Choice>
        <mc:Fallback>
          <p:sp>
            <p:nvSpPr>
              <p:cNvPr id="26" name="TextBox 25">
                <a:extLst>
                  <a:ext uri="{FF2B5EF4-FFF2-40B4-BE49-F238E27FC236}">
                    <a16:creationId xmlns:a16="http://schemas.microsoft.com/office/drawing/2014/main" id="{9E859EC5-0E04-442C-B766-D85B40C4677F}"/>
                  </a:ext>
                </a:extLst>
              </p:cNvPr>
              <p:cNvSpPr txBox="1">
                <a:spLocks noRot="1" noChangeAspect="1" noMove="1" noResize="1" noEditPoints="1" noAdjustHandles="1" noChangeArrowheads="1" noChangeShapeType="1" noTextEdit="1"/>
              </p:cNvSpPr>
              <p:nvPr/>
            </p:nvSpPr>
            <p:spPr>
              <a:xfrm>
                <a:off x="4839052" y="4453901"/>
                <a:ext cx="95634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D49054B-11F6-4C13-AD47-C30B71CA4C65}"/>
                  </a:ext>
                </a:extLst>
              </p:cNvPr>
              <p:cNvSpPr txBox="1"/>
              <p:nvPr/>
            </p:nvSpPr>
            <p:spPr>
              <a:xfrm>
                <a:off x="8159696" y="4445620"/>
                <a:ext cx="95634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m:oMathPara>
                </a14:m>
                <a:endParaRPr lang="en-US" dirty="0"/>
              </a:p>
            </p:txBody>
          </p:sp>
        </mc:Choice>
        <mc:Fallback>
          <p:sp>
            <p:nvSpPr>
              <p:cNvPr id="27" name="TextBox 26">
                <a:extLst>
                  <a:ext uri="{FF2B5EF4-FFF2-40B4-BE49-F238E27FC236}">
                    <a16:creationId xmlns:a16="http://schemas.microsoft.com/office/drawing/2014/main" id="{AD49054B-11F6-4C13-AD47-C30B71CA4C65}"/>
                  </a:ext>
                </a:extLst>
              </p:cNvPr>
              <p:cNvSpPr txBox="1">
                <a:spLocks noRot="1" noChangeAspect="1" noMove="1" noResize="1" noEditPoints="1" noAdjustHandles="1" noChangeArrowheads="1" noChangeShapeType="1" noTextEdit="1"/>
              </p:cNvSpPr>
              <p:nvPr/>
            </p:nvSpPr>
            <p:spPr>
              <a:xfrm>
                <a:off x="8159696" y="4445620"/>
                <a:ext cx="956345"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074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140581" cy="5532083"/>
              </a:xfrm>
            </p:spPr>
            <p:txBody>
              <a:bodyPr>
                <a:normAutofit/>
              </a:bodyPr>
              <a:lstStyle/>
              <a:p>
                <a:pPr marL="0" indent="0">
                  <a:buNone/>
                </a:pPr>
                <a:r>
                  <a:rPr lang="en-US" dirty="0"/>
                  <a:t>We can start with Fick’s Second Law</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𝐷</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𝐶</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den>
                      </m:f>
                    </m:oMath>
                  </m:oMathPara>
                </a14:m>
                <a:endParaRPr lang="en-US" dirty="0"/>
              </a:p>
              <a:p>
                <a:pPr marL="0" indent="0">
                  <a:buNone/>
                </a:pPr>
                <a:r>
                  <a:rPr lang="en-US" dirty="0"/>
                  <a:t>We will need to establish an initial condition and two boundary conditions.</a:t>
                </a:r>
              </a:p>
              <a:p>
                <a:pPr marL="0" indent="0">
                  <a:buNone/>
                </a:pPr>
                <a:r>
                  <a:rPr lang="en-US" dirty="0"/>
                  <a:t>Initially, there was no solute present in the solvent at time 0</a:t>
                </a:r>
              </a:p>
              <a:p>
                <a:pPr marL="0" indent="0">
                  <a:buNone/>
                </a:pPr>
                <a:endParaRPr lang="en-US" b="0" dirty="0"/>
              </a:p>
              <a:p>
                <a:pPr marL="0" indent="0">
                  <a:buNone/>
                </a:pPr>
                <a:r>
                  <a:rPr lang="en-US" dirty="0"/>
                  <a:t>As we move farther from the block with the concentrated solute, the solvent should be pure</a:t>
                </a:r>
              </a:p>
              <a:p>
                <a:pPr marL="0" indent="0">
                  <a:buNone/>
                </a:pPr>
                <a:endParaRPr lang="en-US" b="0" dirty="0"/>
              </a:p>
              <a:p>
                <a:pPr marL="0" indent="0">
                  <a:buNone/>
                </a:pPr>
                <a:r>
                  <a:rPr lang="en-US" dirty="0"/>
                  <a:t>At surface of the block, the concentration of solute is:</a:t>
                </a:r>
              </a:p>
              <a:p>
                <a:pPr marL="0" indent="0">
                  <a:buNone/>
                </a:pPr>
                <a:endParaRPr lang="en-US" b="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140581" cy="5532083"/>
              </a:xfrm>
              <a:blipFill>
                <a:blip r:embed="rId2"/>
                <a:stretch>
                  <a:fillRect l="-1094"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47581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Partition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140581" cy="5532083"/>
              </a:xfrm>
            </p:spPr>
            <p:txBody>
              <a:bodyPr>
                <a:normAutofit/>
              </a:bodyPr>
              <a:lstStyle/>
              <a:p>
                <a:pPr marL="0" indent="0">
                  <a:buNone/>
                </a:pPr>
                <a:r>
                  <a:rPr lang="en-US" dirty="0"/>
                  <a:t>Let’s take a closer look at that last boundary condition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rPr>
                        <m:t>= </m:t>
                      </m:r>
                    </m:oMath>
                  </m:oMathPara>
                </a14:m>
                <a:endParaRPr lang="en-US" dirty="0"/>
              </a:p>
              <a:p>
                <a:pPr marL="0" indent="0">
                  <a:buNone/>
                </a:pPr>
                <a:r>
                  <a:rPr lang="en-US" dirty="0"/>
                  <a:t>Unlike temperature in heat transfer or velocity during no-slip conditions in fluid mechanics, there can exist a discontinuity at a interface between two different mediums. </a:t>
                </a:r>
              </a:p>
              <a:p>
                <a:pPr marL="0" indent="0">
                  <a:buNone/>
                </a:pPr>
                <a:r>
                  <a:rPr lang="en-US" dirty="0"/>
                  <a:t>The variable </a:t>
                </a:r>
                <a14:m>
                  <m:oMath xmlns:m="http://schemas.openxmlformats.org/officeDocument/2006/math">
                    <m:r>
                      <m:rPr>
                        <m:sty m:val="p"/>
                      </m:rPr>
                      <a:rPr lang="el-GR" i="1" smtClean="0">
                        <a:latin typeface="Cambria Math" panose="02040503050406030204" pitchFamily="18" charset="0"/>
                      </a:rPr>
                      <m:t>Φ</m:t>
                    </m:r>
                  </m:oMath>
                </a14:m>
                <a:r>
                  <a:rPr lang="en-US" dirty="0"/>
                  <a:t> is called the partition coefficient. The partition coefficient can be seen as a correction factor to account for the different ___________ limits that the two mediums might have. It also counts for the differences in solute activity coefficients (related to chemical potentials) within the two mediums. </a:t>
                </a:r>
              </a:p>
              <a:p>
                <a:pPr marL="0" indent="0">
                  <a:buNone/>
                </a:pPr>
                <a:r>
                  <a:rPr lang="en-US" dirty="0"/>
                  <a:t>We will see this term again when we look at diffusion in porous materials.</a:t>
                </a:r>
              </a:p>
              <a:p>
                <a:pPr marL="0" indent="0">
                  <a:buNone/>
                </a:pPr>
                <a:r>
                  <a:rPr lang="en-US" dirty="0"/>
                  <a:t>For now and simplicity, we can assume the partition coefficient is </a:t>
                </a:r>
                <a14:m>
                  <m:oMath xmlns:m="http://schemas.openxmlformats.org/officeDocument/2006/math">
                    <m:r>
                      <m:rPr>
                        <m:sty m:val="p"/>
                      </m:rPr>
                      <a:rPr lang="el-GR" i="1" smtClean="0">
                        <a:latin typeface="Cambria Math" panose="02040503050406030204" pitchFamily="18" charset="0"/>
                      </a:rPr>
                      <m:t>Φ</m:t>
                    </m:r>
                    <m:r>
                      <a:rPr lang="en-US" b="0" i="1" smtClean="0">
                        <a:latin typeface="Cambria Math" panose="02040503050406030204" pitchFamily="18" charset="0"/>
                      </a:rPr>
                      <m:t>=1</m:t>
                    </m:r>
                  </m:oMath>
                </a14:m>
                <a:r>
                  <a:rPr lang="en-US" dirty="0"/>
                  <a:t>.</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140581" cy="5532083"/>
              </a:xfrm>
              <a:blipFill>
                <a:blip r:embed="rId2"/>
                <a:stretch>
                  <a:fillRect l="-1094" t="-1762" r="-15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2704393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64674</TotalTime>
  <Words>1901</Words>
  <Application>Microsoft Office PowerPoint</Application>
  <PresentationFormat>Widescreen</PresentationFormat>
  <Paragraphs>214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BIEN 401  Biomedical Mass Transport  Class 5 Diffusion and Fick’s Laws</vt:lpstr>
      <vt:lpstr>Mass Transport</vt:lpstr>
      <vt:lpstr>Fick’s First Law</vt:lpstr>
      <vt:lpstr>Fick’s First Law</vt:lpstr>
      <vt:lpstr>Fick’s Second Law</vt:lpstr>
      <vt:lpstr>Fick’s Second Law</vt:lpstr>
      <vt:lpstr>Fick’s Laws Example</vt:lpstr>
      <vt:lpstr>Fick’s Laws Example</vt:lpstr>
      <vt:lpstr>Partition Coefficient</vt:lpstr>
      <vt:lpstr>Fick’s Laws Example</vt:lpstr>
      <vt:lpstr>Fick’s Laws Example</vt:lpstr>
      <vt:lpstr>Fick’s Laws Example</vt:lpstr>
      <vt:lpstr>Overall Mass Balance</vt:lpstr>
      <vt:lpstr>Diffusion Coefficient</vt:lpstr>
      <vt:lpstr>Diffusion Coefficient</vt:lpstr>
      <vt:lpstr>Diffusion Coefficient</vt:lpstr>
      <vt:lpstr>Steady-State Example</vt:lpstr>
      <vt:lpstr>Steady-State Example</vt:lpstr>
      <vt:lpstr>Steady-State Example</vt:lpstr>
      <vt:lpstr>Steady-State Example</vt:lpstr>
      <vt:lpstr>Effective Diffusivity</vt:lpstr>
      <vt:lpstr>Mass Transfer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132</cp:revision>
  <dcterms:created xsi:type="dcterms:W3CDTF">2017-09-06T04:03:01Z</dcterms:created>
  <dcterms:modified xsi:type="dcterms:W3CDTF">2022-03-18T03:28:02Z</dcterms:modified>
</cp:coreProperties>
</file>