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460"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3/20/2022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3/20/2022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3/20/2022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3/20/2022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3/20/2022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6</a:t>
            </a:r>
            <a:br>
              <a:rPr lang="en-US" dirty="0"/>
            </a:br>
            <a:r>
              <a:rPr lang="en-US" dirty="0"/>
              <a:t>More Examples with</a:t>
            </a:r>
            <a:br>
              <a:rPr lang="en-US" dirty="0"/>
            </a:br>
            <a:r>
              <a:rPr lang="en-US" dirty="0"/>
              <a:t>Diffusion</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3/17/2022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Similarity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a:bodyPr>
              <a:lstStyle/>
              <a:p>
                <a:pPr marL="0" indent="0">
                  <a:buNone/>
                </a:pPr>
                <a:r>
                  <a:rPr lang="en-US" sz="2400" dirty="0"/>
                  <a:t>Now that we have Fick’s Second Law and our initial and boundary conditions we can solve. Instead of using Laplace transforms we will look a solution process called the similarity solution. </a:t>
                </a:r>
              </a:p>
              <a:p>
                <a:pPr marL="0" indent="0">
                  <a:buNone/>
                </a:pPr>
                <a:r>
                  <a:rPr lang="en-US" sz="2400" dirty="0"/>
                  <a:t>First, we want to non-</a:t>
                </a:r>
                <a:r>
                  <a:rPr lang="en-US" sz="2400" dirty="0" err="1"/>
                  <a:t>dimensionalize</a:t>
                </a:r>
                <a:r>
                  <a:rPr lang="en-US" sz="2400" dirty="0"/>
                  <a:t> our parameters for </a:t>
                </a:r>
                <a:r>
                  <a:rPr lang="en-US" sz="2400" i="1" dirty="0"/>
                  <a:t>y</a:t>
                </a:r>
                <a:r>
                  <a:rPr lang="en-US" sz="2400" dirty="0"/>
                  <a:t> and </a:t>
                </a:r>
                <a:r>
                  <a:rPr lang="en-US" sz="2400" i="1" dirty="0"/>
                  <a:t>C</a:t>
                </a:r>
                <a:r>
                  <a:rPr lang="en-US" sz="2400" dirty="0"/>
                  <a:t>.</a:t>
                </a:r>
              </a:p>
              <a:p>
                <a:pPr marL="0" indent="0">
                  <a:buNone/>
                </a:pPr>
                <a:r>
                  <a:rPr lang="en-US" sz="2400" dirty="0"/>
                  <a:t>We also know the system will depend on the diffusion coefficient </a:t>
                </a:r>
                <a14:m>
                  <m:oMath xmlns:m="http://schemas.openxmlformats.org/officeDocument/2006/math">
                    <m:r>
                      <a:rPr lang="en-US" sz="2400" b="0" i="1" smtClean="0">
                        <a:latin typeface="Cambria Math" panose="02040503050406030204" pitchFamily="18" charset="0"/>
                      </a:rPr>
                      <m:t>𝐷</m:t>
                    </m:r>
                  </m:oMath>
                </a14:m>
                <a:r>
                  <a:rPr lang="en-US" sz="2400" dirty="0"/>
                  <a:t>, the initial solute concentration in the plate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oMath>
                </a14:m>
                <a:r>
                  <a:rPr lang="en-US" sz="2400" dirty="0"/>
                  <a:t>, and the time </a:t>
                </a:r>
                <a:r>
                  <a:rPr lang="en-US" sz="2400" i="1" dirty="0"/>
                  <a:t>t</a:t>
                </a:r>
                <a:r>
                  <a:rPr lang="en-US" sz="2400" dirty="0"/>
                  <a:t>.</a:t>
                </a:r>
              </a:p>
              <a:p>
                <a:pPr marL="0" indent="0">
                  <a:buNone/>
                </a:pPr>
                <a:r>
                  <a:rPr lang="en-US" sz="2400" dirty="0"/>
                  <a:t>Using Buckingham Pi Theorem, we can show that two dimensionless groups can be formed (5 variables – 3 dimensions = 2 </a:t>
                </a:r>
                <a:r>
                  <a:rPr lang="el-GR" sz="2400" dirty="0"/>
                  <a:t>Π</a:t>
                </a:r>
                <a:r>
                  <a:rPr lang="en-US" sz="2400" dirty="0"/>
                  <a:t> groups):</a:t>
                </a:r>
              </a:p>
              <a:p>
                <a:pPr marL="0" indent="0">
                  <a:buNone/>
                </a:pPr>
                <a:endParaRPr lang="en-US" sz="2400" dirty="0"/>
              </a:p>
              <a:p>
                <a:pPr marL="0" indent="0">
                  <a:buNone/>
                </a:pPr>
                <a:endParaRPr lang="en-US" sz="2400" dirty="0"/>
              </a:p>
              <a:p>
                <a:pPr marL="0" indent="0">
                  <a:buNone/>
                </a:pPr>
                <a:r>
                  <a:rPr lang="en-US" sz="2400" dirty="0"/>
                  <a:t>We know that the two groups are tied together and so we can write:</a:t>
                </a:r>
              </a:p>
              <a:p>
                <a:pPr marL="0" indent="0">
                  <a:buNone/>
                </a:pPr>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rPr>
                        <m:t>Θ</m:t>
                      </m:r>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m:rPr>
                          <m:sty m:val="p"/>
                        </m:rPr>
                        <a:rPr lang="el-GR" sz="2400" i="1">
                          <a:latin typeface="Cambria Math" panose="02040503050406030204" pitchFamily="18" charset="0"/>
                        </a:rPr>
                        <m:t>η</m:t>
                      </m:r>
                      <m:r>
                        <a:rPr lang="en-US" sz="2400" b="0" i="1" smtClean="0">
                          <a:latin typeface="Cambria Math" panose="02040503050406030204" pitchFamily="18" charset="0"/>
                        </a:rPr>
                        <m:t>)</m:t>
                      </m:r>
                    </m:oMath>
                  </m:oMathPara>
                </a14:m>
                <a:endParaRPr lang="en-US" sz="2400" dirty="0"/>
              </a:p>
              <a:p>
                <a:pPr marL="0" indent="0">
                  <a:buNone/>
                </a:pPr>
                <a:r>
                  <a:rPr lang="en-US" sz="2400" dirty="0"/>
                  <a:t>Which means:</a:t>
                </a:r>
              </a:p>
              <a:p>
                <a:pPr marL="0" indent="0">
                  <a:buNone/>
                </a:pPr>
                <a:endParaRPr lang="en-US" sz="2400" b="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821" t="-14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p:spTree>
    <p:extLst>
      <p:ext uri="{BB962C8B-B14F-4D97-AF65-F5344CB8AC3E}">
        <p14:creationId xmlns:p14="http://schemas.microsoft.com/office/powerpoint/2010/main" val="282470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Similarity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a:bodyPr>
              <a:lstStyle/>
              <a:p>
                <a:pPr marL="0" indent="0">
                  <a:buNone/>
                </a:pPr>
                <a:endParaRPr lang="en-US" sz="2400" b="0" dirty="0">
                  <a:ea typeface="Cambria Math" panose="02040503050406030204" pitchFamily="18" charset="0"/>
                </a:endParaRPr>
              </a:p>
              <a:p>
                <a:pPr marL="0" indent="0">
                  <a:buNone/>
                </a:pPr>
                <a:endParaRPr lang="en-US" sz="2400" dirty="0">
                  <a:ea typeface="Cambria Math" panose="02040503050406030204" pitchFamily="18" charset="0"/>
                </a:endParaRPr>
              </a:p>
              <a:p>
                <a:pPr marL="0" indent="0">
                  <a:buNone/>
                </a:pPr>
                <a:r>
                  <a:rPr lang="en-US" sz="2400" dirty="0"/>
                  <a:t>We can substitute this expression back into Fick’s Second Law, but first let us look at the different parts individually.</a:t>
                </a:r>
              </a:p>
              <a:p>
                <a:pPr marL="0" indent="0">
                  <a:buNone/>
                </a:pPr>
                <a:r>
                  <a:rPr lang="en-US" sz="2400" dirty="0"/>
                  <a:t>Using a combination of the chain and product rule for derivatives, we see that:</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𝐶</m:t>
                          </m:r>
                        </m:num>
                        <m:den>
                          <m:r>
                            <a:rPr lang="en-US" sz="2400" b="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num>
                        <m:den>
                          <m:r>
                            <a:rPr lang="en-US" sz="2400" b="0" i="1" smtClean="0">
                              <a:latin typeface="Cambria Math" panose="02040503050406030204" pitchFamily="18" charset="0"/>
                            </a:rPr>
                            <m:t>𝜕</m:t>
                          </m:r>
                          <m:r>
                            <a:rPr lang="en-US" sz="2400" b="0" i="1" smtClean="0">
                              <a:latin typeface="Cambria Math" panose="02040503050406030204" pitchFamily="18" charset="0"/>
                            </a:rPr>
                            <m:t>𝑡</m:t>
                          </m:r>
                        </m:den>
                      </m:f>
                      <m:d>
                        <m:dPr>
                          <m:begChr m:val="["/>
                          <m:endChr m:val="]"/>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r>
                            <a:rPr lang="en-US" sz="2400" i="1">
                              <a:latin typeface="Cambria Math" panose="02040503050406030204" pitchFamily="18" charset="0"/>
                            </a:rPr>
                            <m:t> </m:t>
                          </m:r>
                          <m:r>
                            <a:rPr lang="en-US" sz="2400" i="1">
                              <a:latin typeface="Cambria Math" panose="02040503050406030204" pitchFamily="18" charset="0"/>
                            </a:rPr>
                            <m:t>𝑓</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
                            <a:rPr lang="en-US" sz="2400" b="0" i="1" smtClean="0">
                              <a:latin typeface="Cambria Math" panose="02040503050406030204" pitchFamily="18" charset="0"/>
                            </a:rPr>
                            <m:t>2</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𝐷</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3</m:t>
                                  </m:r>
                                </m:sup>
                              </m:sSup>
                            </m:e>
                          </m:rad>
                        </m:den>
                      </m:f>
                      <m:r>
                        <a:rPr lang="en-US" sz="2400" i="1">
                          <a:latin typeface="Cambria Math" panose="02040503050406030204" pitchFamily="18" charset="0"/>
                        </a:rPr>
                        <m:t>𝑓</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m:t>
                              </m:r>
                              <m:r>
                                <a:rPr lang="en-US" sz="2400" b="0" i="1" smtClean="0">
                                  <a:latin typeface="Cambria Math" panose="02040503050406030204" pitchFamily="18" charset="0"/>
                                </a:rPr>
                                <m:t>𝑡</m:t>
                              </m:r>
                            </m:e>
                          </m:rad>
                        </m:den>
                      </m:f>
                      <m:r>
                        <a:rPr lang="en-US" sz="2400" i="1">
                          <a:latin typeface="Cambria Math" panose="02040503050406030204" pitchFamily="18" charset="0"/>
                        </a:rPr>
                        <m:t>𝑓</m:t>
                      </m:r>
                      <m:r>
                        <a:rPr lang="en-US" sz="2400" b="0" i="1" smtClean="0">
                          <a:latin typeface="Cambria Math" panose="02040503050406030204" pitchFamily="18" charset="0"/>
                        </a:rPr>
                        <m:t>′</m:t>
                      </m:r>
                      <m:d>
                        <m:dPr>
                          <m:ctrlPr>
                            <a:rPr lang="en-US" sz="2400" i="1" smtClean="0">
                              <a:latin typeface="Cambria Math" panose="02040503050406030204" pitchFamily="18" charset="0"/>
                            </a:rPr>
                          </m:ctrlPr>
                        </m:dPr>
                        <m:e>
                          <m:r>
                            <m:rPr>
                              <m:sty m:val="p"/>
                            </m:rPr>
                            <a:rPr lang="el-GR" sz="2400" i="1">
                              <a:latin typeface="Cambria Math" panose="02040503050406030204" pitchFamily="18" charset="0"/>
                            </a:rPr>
                            <m:t>η</m:t>
                          </m:r>
                        </m:e>
                      </m:d>
                      <m:f>
                        <m:fPr>
                          <m:ctrlPr>
                            <a:rPr lang="en-US" sz="2400" i="1" smtClean="0">
                              <a:latin typeface="Cambria Math" panose="02040503050406030204" pitchFamily="18" charset="0"/>
                            </a:rPr>
                          </m:ctrlPr>
                        </m:fPr>
                        <m:num>
                          <m:r>
                            <a:rPr lang="en-US" sz="2400" i="1" smtClean="0">
                              <a:latin typeface="Cambria Math" panose="02040503050406030204" pitchFamily="18" charset="0"/>
                            </a:rPr>
                            <m:t>𝜕</m:t>
                          </m:r>
                          <m:r>
                            <m:rPr>
                              <m:sty m:val="p"/>
                            </m:rPr>
                            <a:rPr lang="el-GR" sz="2400" i="1" smtClean="0">
                              <a:latin typeface="Cambria Math" panose="02040503050406030204" pitchFamily="18" charset="0"/>
                            </a:rPr>
                            <m:t>η</m:t>
                          </m:r>
                        </m:num>
                        <m:den>
                          <m:r>
                            <a:rPr lang="en-US" sz="2400" i="1" smtClean="0">
                              <a:latin typeface="Cambria Math" panose="02040503050406030204" pitchFamily="18" charset="0"/>
                            </a:rPr>
                            <m:t>𝜕</m:t>
                          </m:r>
                          <m:r>
                            <a:rPr lang="en-US" sz="2400" b="0" i="1" smtClean="0">
                              <a:latin typeface="Cambria Math" panose="02040503050406030204" pitchFamily="18" charset="0"/>
                            </a:rPr>
                            <m:t>𝑡</m:t>
                          </m:r>
                        </m:den>
                      </m:f>
                    </m:oMath>
                  </m:oMathPara>
                </a14:m>
                <a:endParaRPr lang="en-US" sz="2400" dirty="0"/>
              </a:p>
              <a:p>
                <a:pPr marL="0" indent="0">
                  <a:buNone/>
                </a:pPr>
                <a:r>
                  <a:rPr lang="en-US" sz="2400" dirty="0"/>
                  <a:t>Looking at the spatial derivatives, we get:</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m:t>
                          </m:r>
                          <m:r>
                            <a:rPr lang="en-US" sz="2400" b="0" i="1" smtClean="0">
                              <a:latin typeface="Cambria Math" panose="02040503050406030204" pitchFamily="18" charset="0"/>
                            </a:rPr>
                            <m:t>𝐶</m:t>
                          </m:r>
                        </m:num>
                        <m:den>
                          <m:r>
                            <a:rPr lang="en-US" sz="2400" i="1" smtClean="0">
                              <a:latin typeface="Cambria Math" panose="02040503050406030204" pitchFamily="18" charset="0"/>
                            </a:rPr>
                            <m:t>𝜕</m:t>
                          </m:r>
                          <m:r>
                            <a:rPr lang="en-US" sz="2400" b="0" i="1" smtClean="0">
                              <a:latin typeface="Cambria Math" panose="02040503050406030204" pitchFamily="18" charset="0"/>
                            </a:rPr>
                            <m:t>𝑦</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m:t>
                              </m:r>
                              <m:r>
                                <a:rPr lang="en-US" sz="2400" i="1">
                                  <a:latin typeface="Cambria Math" panose="02040503050406030204" pitchFamily="18" charset="0"/>
                                </a:rPr>
                                <m:t>𝑡</m:t>
                              </m:r>
                            </m:e>
                          </m:rad>
                        </m:den>
                      </m:f>
                      <m:r>
                        <a:rPr lang="en-US" sz="2400" i="1">
                          <a:latin typeface="Cambria Math" panose="02040503050406030204" pitchFamily="18" charset="0"/>
                        </a:rPr>
                        <m:t>𝑓</m:t>
                      </m:r>
                      <m:r>
                        <a:rPr lang="en-US" sz="2400" i="1">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f>
                        <m:fPr>
                          <m:ctrlPr>
                            <a:rPr lang="en-US" sz="2400" i="1">
                              <a:latin typeface="Cambria Math" panose="02040503050406030204" pitchFamily="18" charset="0"/>
                            </a:rPr>
                          </m:ctrlPr>
                        </m:fPr>
                        <m:num>
                          <m:r>
                            <a:rPr lang="en-US" sz="2400" i="1">
                              <a:latin typeface="Cambria Math" panose="02040503050406030204" pitchFamily="18" charset="0"/>
                            </a:rPr>
                            <m:t>𝜕</m:t>
                          </m:r>
                          <m:r>
                            <m:rPr>
                              <m:sty m:val="p"/>
                            </m:rPr>
                            <a:rPr lang="el-GR" sz="2400" i="1">
                              <a:latin typeface="Cambria Math" panose="02040503050406030204" pitchFamily="18" charset="0"/>
                            </a:rPr>
                            <m:t>η</m:t>
                          </m:r>
                        </m:num>
                        <m:den>
                          <m:r>
                            <a:rPr lang="en-US" sz="2400" i="1">
                              <a:latin typeface="Cambria Math" panose="02040503050406030204" pitchFamily="18" charset="0"/>
                            </a:rPr>
                            <m:t>𝜕</m:t>
                          </m:r>
                          <m:r>
                            <a:rPr lang="en-US" sz="2400" b="0" i="1" smtClean="0">
                              <a:latin typeface="Cambria Math" panose="02040503050406030204" pitchFamily="18" charset="0"/>
                            </a:rPr>
                            <m:t>𝑦</m:t>
                          </m:r>
                        </m:den>
                      </m:f>
                    </m:oMath>
                  </m:oMathPara>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e>
                            <m:sup>
                              <m:r>
                                <a:rPr lang="en-US" sz="2400" b="0" i="1" smtClean="0">
                                  <a:latin typeface="Cambria Math" panose="02040503050406030204" pitchFamily="18" charset="0"/>
                                </a:rPr>
                                <m:t>2</m:t>
                              </m:r>
                            </m:sup>
                          </m:sSup>
                          <m:r>
                            <a:rPr lang="en-US" sz="2400" i="1">
                              <a:latin typeface="Cambria Math" panose="02040503050406030204" pitchFamily="18" charset="0"/>
                            </a:rPr>
                            <m:t>𝐶</m:t>
                          </m:r>
                        </m:num>
                        <m:den>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𝑦</m:t>
                              </m:r>
                            </m:e>
                            <m:sup>
                              <m:r>
                                <a:rPr lang="en-US" sz="2400" b="0" i="1" smtClean="0">
                                  <a:latin typeface="Cambria Math" panose="02040503050406030204" pitchFamily="18" charset="0"/>
                                </a:rPr>
                                <m:t>2</m:t>
                              </m:r>
                            </m:sup>
                          </m:sSup>
                        </m:den>
                      </m:f>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r>
                        <a:rPr lang="en-US" sz="2400" i="1">
                          <a:latin typeface="Cambria Math" panose="02040503050406030204" pitchFamily="18" charset="0"/>
                        </a:rPr>
                        <m:t>𝑓</m:t>
                      </m:r>
                      <m:r>
                        <a:rPr lang="en-US" sz="2400" i="1">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m:t>
                                  </m:r>
                                  <m:r>
                                    <m:rPr>
                                      <m:sty m:val="p"/>
                                    </m:rPr>
                                    <a:rPr lang="el-GR" sz="2400" i="1">
                                      <a:latin typeface="Cambria Math" panose="02040503050406030204" pitchFamily="18" charset="0"/>
                                    </a:rPr>
                                    <m:t>η</m:t>
                                  </m:r>
                                </m:num>
                                <m:den>
                                  <m:r>
                                    <a:rPr lang="en-US" sz="2400" i="1">
                                      <a:latin typeface="Cambria Math" panose="02040503050406030204" pitchFamily="18" charset="0"/>
                                    </a:rPr>
                                    <m:t>𝜕</m:t>
                                  </m:r>
                                  <m:r>
                                    <a:rPr lang="en-US" sz="2400" i="1">
                                      <a:latin typeface="Cambria Math" panose="02040503050406030204" pitchFamily="18" charset="0"/>
                                    </a:rPr>
                                    <m:t>𝑦</m:t>
                                  </m:r>
                                </m:den>
                              </m:f>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r>
                        <a:rPr lang="en-US" sz="2400" i="1">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f>
                        <m:fPr>
                          <m:ctrlPr>
                            <a:rPr lang="en-US" sz="2400" i="1">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e>
                            <m:sup>
                              <m:r>
                                <a:rPr lang="en-US" sz="2400" b="0" i="1" smtClean="0">
                                  <a:latin typeface="Cambria Math" panose="02040503050406030204" pitchFamily="18" charset="0"/>
                                </a:rPr>
                                <m:t>2</m:t>
                              </m:r>
                            </m:sup>
                          </m:sSup>
                          <m:r>
                            <m:rPr>
                              <m:sty m:val="p"/>
                            </m:rPr>
                            <a:rPr lang="el-GR" sz="2400" i="1">
                              <a:latin typeface="Cambria Math" panose="02040503050406030204" pitchFamily="18" charset="0"/>
                            </a:rPr>
                            <m:t>η</m:t>
                          </m:r>
                        </m:num>
                        <m:den>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𝑦</m:t>
                              </m:r>
                            </m:e>
                            <m:sup>
                              <m:r>
                                <a:rPr lang="en-US" sz="2400" b="0" i="1" smtClean="0">
                                  <a:latin typeface="Cambria Math" panose="02040503050406030204" pitchFamily="18" charset="0"/>
                                </a:rPr>
                                <m:t>2</m:t>
                              </m:r>
                            </m:sup>
                          </m:sSup>
                        </m:den>
                      </m:f>
                    </m:oMath>
                  </m:oMathPara>
                </a14:m>
                <a:endParaRPr lang="en-US" sz="2400" dirty="0"/>
              </a:p>
              <a:p>
                <a:pPr marL="0" indent="0">
                  <a:buNone/>
                </a:pPr>
                <a:endParaRPr lang="en-US" sz="2400" dirty="0"/>
              </a:p>
              <a:p>
                <a:pPr marL="0" indent="0">
                  <a:buNone/>
                </a:pPr>
                <a:endParaRPr lang="en-US" sz="2400" dirty="0"/>
              </a:p>
              <a:p>
                <a:pPr marL="0" indent="0">
                  <a:buNone/>
                </a:pPr>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8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p:spTree>
    <p:extLst>
      <p:ext uri="{BB962C8B-B14F-4D97-AF65-F5344CB8AC3E}">
        <p14:creationId xmlns:p14="http://schemas.microsoft.com/office/powerpoint/2010/main" val="81277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Similarity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a:bodyPr>
              <a:lstStyle/>
              <a:p>
                <a:pPr marL="0" indent="0">
                  <a:buNone/>
                </a:pPr>
                <a:r>
                  <a:rPr lang="en-US" sz="2400" dirty="0"/>
                  <a:t>Before going any further, let’s determine the derivatives of </a:t>
                </a:r>
                <a14:m>
                  <m:oMath xmlns:m="http://schemas.openxmlformats.org/officeDocument/2006/math">
                    <m:r>
                      <m:rPr>
                        <m:sty m:val="p"/>
                      </m:rPr>
                      <a:rPr lang="el-GR" sz="2400" i="1" smtClean="0">
                        <a:latin typeface="Cambria Math" panose="02040503050406030204" pitchFamily="18" charset="0"/>
                      </a:rPr>
                      <m:t>η</m:t>
                    </m:r>
                  </m:oMath>
                </a14:m>
                <a:endParaRPr lang="en-US" sz="2400" dirty="0"/>
              </a:p>
              <a:p>
                <a:pPr marL="0" indent="0">
                  <a:buNone/>
                </a:pPr>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rPr>
                        <m:t>η</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𝐷𝑡</m:t>
                              </m:r>
                            </m:e>
                          </m:rad>
                        </m:den>
                      </m:f>
                    </m:oMath>
                  </m:oMathPara>
                </a14:m>
                <a:endParaRPr lang="en-US" sz="2400" dirty="0"/>
              </a:p>
              <a:p>
                <a:pPr marL="0" indent="0">
                  <a:buNone/>
                </a:pPr>
                <a:endParaRPr lang="en-US" sz="2400" dirty="0"/>
              </a:p>
              <a:p>
                <a:pPr marL="0" indent="0">
                  <a:buNone/>
                </a:pPr>
                <a:endParaRPr lang="en-US" sz="2400" dirty="0"/>
              </a:p>
              <a:p>
                <a:pPr marL="0" indent="0">
                  <a:buNone/>
                </a:pPr>
                <a:r>
                  <a:rPr lang="en-US" sz="2400" dirty="0"/>
                  <a:t>Combining these terms with the additional expressions we derived on the previous slide:</a:t>
                </a:r>
              </a:p>
              <a:p>
                <a:pPr marL="0" indent="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𝐶</m:t>
                          </m:r>
                        </m:num>
                        <m:den>
                          <m:r>
                            <a:rPr lang="en-US" sz="2400" i="1">
                              <a:latin typeface="Cambria Math" panose="02040503050406030204" pitchFamily="18" charset="0"/>
                            </a:rPr>
                            <m:t>𝜕</m:t>
                          </m:r>
                          <m:r>
                            <a:rPr lang="en-US" sz="2400" i="1">
                              <a:latin typeface="Cambria Math" panose="02040503050406030204" pitchFamily="18" charset="0"/>
                            </a:rPr>
                            <m:t>𝑡</m:t>
                          </m:r>
                        </m:den>
                      </m:f>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
                            <a:rPr lang="en-US" sz="2400" i="1">
                              <a:latin typeface="Cambria Math" panose="02040503050406030204" pitchFamily="18" charset="0"/>
                            </a:rPr>
                            <m:t>2</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3</m:t>
                                  </m:r>
                                </m:sup>
                              </m:sSup>
                            </m:e>
                          </m:rad>
                        </m:den>
                      </m:f>
                      <m:r>
                        <a:rPr lang="en-US" sz="2400" i="1">
                          <a:latin typeface="Cambria Math" panose="02040503050406030204" pitchFamily="18" charset="0"/>
                        </a:rPr>
                        <m:t>𝑓</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m:t>
                              </m:r>
                              <m:r>
                                <a:rPr lang="en-US" sz="2400" i="1">
                                  <a:latin typeface="Cambria Math" panose="02040503050406030204" pitchFamily="18" charset="0"/>
                                </a:rPr>
                                <m:t>𝑡</m:t>
                              </m:r>
                            </m:e>
                          </m:rad>
                        </m:den>
                      </m:f>
                      <m:r>
                        <a:rPr lang="en-US" sz="2400" i="1">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𝑦</m:t>
                              </m:r>
                            </m:num>
                            <m:den>
                              <m:r>
                                <a:rPr lang="en-US" sz="2400" i="1">
                                  <a:latin typeface="Cambria Math" panose="02040503050406030204" pitchFamily="18" charset="0"/>
                                </a:rPr>
                                <m:t>2</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3</m:t>
                                      </m:r>
                                    </m:sup>
                                  </m:sSup>
                                </m:e>
                              </m:rad>
                            </m:den>
                          </m:f>
                        </m:e>
                      </m:d>
                      <m:r>
                        <a:rPr lang="en-US" sz="2400" b="0" i="1" smtClean="0">
                          <a:latin typeface="Cambria Math" panose="02040503050406030204" pitchFamily="18" charset="0"/>
                        </a:rPr>
                        <m:t>=</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
                            <a:rPr lang="en-US" sz="2400" i="1">
                              <a:latin typeface="Cambria Math" panose="02040503050406030204" pitchFamily="18" charset="0"/>
                            </a:rPr>
                            <m:t>2</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3</m:t>
                                  </m:r>
                                </m:sup>
                              </m:sSup>
                            </m:e>
                          </m:rad>
                        </m:den>
                      </m:f>
                      <m:r>
                        <a:rPr lang="en-US" sz="2400" i="1">
                          <a:latin typeface="Cambria Math" panose="02040503050406030204" pitchFamily="18" charset="0"/>
                        </a:rPr>
                        <m:t>𝑓</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r>
                            <a:rPr lang="en-US" sz="2400" b="0" i="1" smtClean="0">
                              <a:latin typeface="Cambria Math" panose="02040503050406030204" pitchFamily="18" charset="0"/>
                            </a:rPr>
                            <m:t>𝑦</m:t>
                          </m:r>
                        </m:num>
                        <m:den>
                          <m:r>
                            <a:rPr lang="en-US" sz="2400" b="0" i="1" smtClean="0">
                              <a:latin typeface="Cambria Math" panose="02040503050406030204" pitchFamily="18" charset="0"/>
                            </a:rPr>
                            <m:t>2</m:t>
                          </m:r>
                          <m:r>
                            <a:rPr lang="en-US" sz="2400" b="0" i="1" smtClean="0">
                              <a:latin typeface="Cambria Math" panose="02040503050406030204" pitchFamily="18" charset="0"/>
                            </a:rPr>
                            <m:t>𝐷</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US" sz="2400" i="1">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oMath>
                  </m:oMathPara>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e>
                            <m:sup>
                              <m:r>
                                <a:rPr lang="en-US" sz="2400" b="0" i="1" smtClean="0">
                                  <a:latin typeface="Cambria Math" panose="02040503050406030204" pitchFamily="18" charset="0"/>
                                </a:rPr>
                                <m:t>2</m:t>
                              </m:r>
                            </m:sup>
                          </m:sSup>
                          <m:r>
                            <a:rPr lang="en-US" sz="2400" i="1">
                              <a:latin typeface="Cambria Math" panose="02040503050406030204" pitchFamily="18" charset="0"/>
                            </a:rPr>
                            <m:t>𝐶</m:t>
                          </m:r>
                        </m:num>
                        <m:den>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𝑦</m:t>
                              </m:r>
                            </m:e>
                            <m:sup>
                              <m:r>
                                <a:rPr lang="en-US" sz="2400" b="0" i="1" smtClean="0">
                                  <a:latin typeface="Cambria Math" panose="02040503050406030204" pitchFamily="18" charset="0"/>
                                </a:rPr>
                                <m:t>2</m:t>
                              </m:r>
                            </m:sup>
                          </m:sSup>
                        </m:den>
                      </m:f>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r>
                        <a:rPr lang="en-US" sz="2400" i="1">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m:t>
                                  </m:r>
                                  <m:r>
                                    <m:rPr>
                                      <m:sty m:val="p"/>
                                    </m:rPr>
                                    <a:rPr lang="el-GR" sz="2400" i="1">
                                      <a:latin typeface="Cambria Math" panose="02040503050406030204" pitchFamily="18" charset="0"/>
                                    </a:rPr>
                                    <m:t>η</m:t>
                                  </m:r>
                                </m:num>
                                <m:den>
                                  <m:r>
                                    <a:rPr lang="en-US" sz="2400" i="1">
                                      <a:latin typeface="Cambria Math" panose="02040503050406030204" pitchFamily="18" charset="0"/>
                                    </a:rPr>
                                    <m:t>𝜕</m:t>
                                  </m:r>
                                  <m:r>
                                    <a:rPr lang="en-US" sz="2400" i="1">
                                      <a:latin typeface="Cambria Math" panose="02040503050406030204" pitchFamily="18" charset="0"/>
                                    </a:rPr>
                                    <m:t>𝑦</m:t>
                                  </m:r>
                                </m:den>
                              </m:f>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r>
                        <a:rPr lang="en-US" sz="2400" i="1">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f>
                        <m:fPr>
                          <m:ctrlPr>
                            <a:rPr lang="en-US" sz="2400" i="1">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e>
                            <m:sup>
                              <m:r>
                                <a:rPr lang="en-US" sz="2400" b="0" i="1" smtClean="0">
                                  <a:latin typeface="Cambria Math" panose="02040503050406030204" pitchFamily="18" charset="0"/>
                                </a:rPr>
                                <m:t>2</m:t>
                              </m:r>
                            </m:sup>
                          </m:sSup>
                          <m:r>
                            <m:rPr>
                              <m:sty m:val="p"/>
                            </m:rPr>
                            <a:rPr lang="el-GR" sz="2400" i="1">
                              <a:latin typeface="Cambria Math" panose="02040503050406030204" pitchFamily="18" charset="0"/>
                            </a:rPr>
                            <m:t>η</m:t>
                          </m:r>
                        </m:num>
                        <m:den>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𝑦</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sSup>
                                <m:sSupPr>
                                  <m:ctrlPr>
                                    <a:rPr lang="en-US" sz="2400" b="0" i="1" smtClean="0">
                                      <a:latin typeface="Cambria Math" panose="02040503050406030204" pitchFamily="18" charset="0"/>
                                    </a:rPr>
                                  </m:ctrlPr>
                                </m:sSupPr>
                                <m:e>
                                  <m:r>
                                    <a:rPr lang="en-US" sz="2400" i="1">
                                      <a:latin typeface="Cambria Math" panose="02040503050406030204" pitchFamily="18" charset="0"/>
                                    </a:rPr>
                                    <m:t>𝐷</m:t>
                                  </m:r>
                                </m:e>
                                <m:sup>
                                  <m:r>
                                    <a:rPr lang="en-US" sz="2400" b="0" i="1" smtClean="0">
                                      <a:latin typeface="Cambria Math" panose="02040503050406030204" pitchFamily="18" charset="0"/>
                                    </a:rPr>
                                    <m:t>3</m:t>
                                  </m:r>
                                </m:sup>
                              </m:sSup>
                              <m:sSup>
                                <m:sSupPr>
                                  <m:ctrlPr>
                                    <a:rPr lang="en-US" sz="2400" b="0" i="1" smtClean="0">
                                      <a:latin typeface="Cambria Math" panose="02040503050406030204" pitchFamily="18" charset="0"/>
                                    </a:rPr>
                                  </m:ctrlPr>
                                </m:sSupPr>
                                <m:e>
                                  <m:r>
                                    <a:rPr lang="en-US" sz="2400" i="1">
                                      <a:latin typeface="Cambria Math" panose="02040503050406030204" pitchFamily="18" charset="0"/>
                                    </a:rPr>
                                    <m:t>𝑡</m:t>
                                  </m:r>
                                </m:e>
                                <m:sup>
                                  <m:r>
                                    <a:rPr lang="en-US" sz="2400" b="0" i="1" smtClean="0">
                                      <a:latin typeface="Cambria Math" panose="02040503050406030204" pitchFamily="18" charset="0"/>
                                    </a:rPr>
                                    <m:t>3</m:t>
                                  </m:r>
                                </m:sup>
                              </m:sSup>
                            </m:e>
                          </m:rad>
                        </m:den>
                      </m:f>
                      <m:r>
                        <a:rPr lang="en-US" sz="2400" i="1">
                          <a:latin typeface="Cambria Math" panose="02040503050406030204" pitchFamily="18" charset="0"/>
                        </a:rPr>
                        <m:t>𝑓</m:t>
                      </m:r>
                      <m:r>
                        <a:rPr lang="en-US" sz="2400" i="1">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oMath>
                  </m:oMathPara>
                </a14:m>
                <a:endParaRPr lang="en-US" sz="2400" dirty="0"/>
              </a:p>
              <a:p>
                <a:pPr marL="0" indent="0">
                  <a:buNone/>
                </a:pPr>
                <a:r>
                  <a:rPr lang="en-US" sz="2400" dirty="0"/>
                  <a:t>Substituting back into Fick’s Second Law we get:</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
                            <a:rPr lang="en-US" sz="2400" i="1">
                              <a:latin typeface="Cambria Math" panose="02040503050406030204" pitchFamily="18" charset="0"/>
                            </a:rPr>
                            <m:t>2</m:t>
                          </m:r>
                          <m:r>
                            <a:rPr lang="en-US" sz="2400" b="0" i="1" smtClean="0">
                              <a:latin typeface="Cambria Math" panose="02040503050406030204" pitchFamily="18" charset="0"/>
                            </a:rPr>
                            <m:t>𝑡</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m:t>
                              </m:r>
                              <m:r>
                                <a:rPr lang="en-US" sz="2400" b="0" i="1" smtClean="0">
                                  <a:latin typeface="Cambria Math" panose="02040503050406030204" pitchFamily="18" charset="0"/>
                                </a:rPr>
                                <m:t>𝑡</m:t>
                              </m:r>
                            </m:e>
                          </m:rad>
                        </m:den>
                      </m:f>
                      <m:r>
                        <a:rPr lang="en-US" sz="2400" i="1">
                          <a:latin typeface="Cambria Math" panose="02040503050406030204" pitchFamily="18" charset="0"/>
                        </a:rPr>
                        <m:t>𝑓</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r>
                            <a:rPr lang="en-US" sz="2400" b="0" i="1" smtClean="0">
                              <a:latin typeface="Cambria Math" panose="02040503050406030204" pitchFamily="18" charset="0"/>
                            </a:rPr>
                            <m:t>𝑦</m:t>
                          </m:r>
                        </m:num>
                        <m:den>
                          <m:r>
                            <a:rPr lang="en-US" sz="2400" b="0" i="1" smtClean="0">
                              <a:latin typeface="Cambria Math" panose="02040503050406030204" pitchFamily="18" charset="0"/>
                            </a:rPr>
                            <m:t>2</m:t>
                          </m:r>
                          <m:r>
                            <a:rPr lang="en-US" sz="2400" b="0" i="1" smtClean="0">
                              <a:latin typeface="Cambria Math" panose="02040503050406030204" pitchFamily="18" charset="0"/>
                            </a:rPr>
                            <m:t>𝐷</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US" sz="2400" i="1">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
                            <a:rPr lang="en-US" sz="2400" b="0" i="1" smtClean="0">
                              <a:latin typeface="Cambria Math" panose="02040503050406030204" pitchFamily="18" charset="0"/>
                            </a:rPr>
                            <m:t>𝑡</m:t>
                          </m:r>
                          <m:rad>
                            <m:radPr>
                              <m:degHide m:val="on"/>
                              <m:ctrlPr>
                                <a:rPr lang="en-US" sz="2400" i="1">
                                  <a:latin typeface="Cambria Math" panose="02040503050406030204" pitchFamily="18" charset="0"/>
                                </a:rPr>
                              </m:ctrlPr>
                            </m:radPr>
                            <m:deg/>
                            <m:e>
                              <m:r>
                                <a:rPr lang="en-US" sz="2400" b="0" i="1" smtClean="0">
                                  <a:latin typeface="Cambria Math" panose="02040503050406030204" pitchFamily="18" charset="0"/>
                                </a:rPr>
                                <m:t>𝐷𝑡</m:t>
                              </m:r>
                            </m:e>
                          </m:rad>
                        </m:den>
                      </m:f>
                      <m:r>
                        <a:rPr lang="en-US" sz="2400" i="1">
                          <a:latin typeface="Cambria Math" panose="02040503050406030204" pitchFamily="18" charset="0"/>
                        </a:rPr>
                        <m:t>𝑓</m:t>
                      </m:r>
                      <m:r>
                        <a:rPr lang="en-US" sz="2400" i="1">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oMath>
                  </m:oMathPara>
                </a14:m>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821" t="-1452" r="-76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p:spTree>
    <p:extLst>
      <p:ext uri="{BB962C8B-B14F-4D97-AF65-F5344CB8AC3E}">
        <p14:creationId xmlns:p14="http://schemas.microsoft.com/office/powerpoint/2010/main" val="59999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Similarity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
                            <a:rPr lang="en-US" sz="2400" i="1">
                              <a:latin typeface="Cambria Math" panose="02040503050406030204" pitchFamily="18" charset="0"/>
                            </a:rPr>
                            <m:t>2</m:t>
                          </m:r>
                          <m:r>
                            <a:rPr lang="en-US" sz="2400" i="1">
                              <a:latin typeface="Cambria Math" panose="02040503050406030204" pitchFamily="18" charset="0"/>
                            </a:rPr>
                            <m:t>𝑡</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m:t>
                              </m:r>
                              <m:r>
                                <a:rPr lang="en-US" sz="2400" i="1">
                                  <a:latin typeface="Cambria Math" panose="02040503050406030204" pitchFamily="18" charset="0"/>
                                </a:rPr>
                                <m:t>𝑡</m:t>
                              </m:r>
                            </m:e>
                          </m:rad>
                        </m:den>
                      </m:f>
                      <m:r>
                        <a:rPr lang="en-US" sz="2400" i="1">
                          <a:latin typeface="Cambria Math" panose="02040503050406030204" pitchFamily="18" charset="0"/>
                        </a:rPr>
                        <m:t>𝑓</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r>
                            <a:rPr lang="en-US" sz="2400" i="1">
                              <a:latin typeface="Cambria Math" panose="02040503050406030204" pitchFamily="18" charset="0"/>
                            </a:rPr>
                            <m:t>𝑦</m:t>
                          </m:r>
                        </m:num>
                        <m:den>
                          <m:r>
                            <a:rPr lang="en-US" sz="2400" i="1">
                              <a:latin typeface="Cambria Math" panose="02040503050406030204" pitchFamily="18" charset="0"/>
                            </a:rPr>
                            <m:t>2</m:t>
                          </m:r>
                          <m:r>
                            <a:rPr lang="en-US" sz="2400" i="1">
                              <a:latin typeface="Cambria Math" panose="02040503050406030204" pitchFamily="18" charset="0"/>
                            </a:rPr>
                            <m:t>𝐷</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den>
                      </m:f>
                      <m:r>
                        <a:rPr lang="en-US" sz="2400" i="1">
                          <a:latin typeface="Cambria Math" panose="02040503050406030204" pitchFamily="18" charset="0"/>
                        </a:rPr>
                        <m:t>𝑓</m:t>
                      </m:r>
                      <m:r>
                        <a:rPr lang="en-US" sz="2400" i="1">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
                            <a:rPr lang="en-US" sz="2400" i="1">
                              <a:latin typeface="Cambria Math" panose="02040503050406030204" pitchFamily="18" charset="0"/>
                            </a:rPr>
                            <m:t>𝑡</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r>
                        <a:rPr lang="en-US" sz="2400" i="1">
                          <a:latin typeface="Cambria Math" panose="02040503050406030204" pitchFamily="18" charset="0"/>
                        </a:rPr>
                        <m:t>𝑓</m:t>
                      </m:r>
                      <m:r>
                        <a:rPr lang="en-US" sz="2400" i="1">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oMath>
                  </m:oMathPara>
                </a14:m>
                <a:endParaRPr lang="en-US" sz="2400" dirty="0"/>
              </a:p>
              <a:p>
                <a:pPr marL="0" indent="0">
                  <a:buNone/>
                </a:pPr>
                <a:r>
                  <a:rPr lang="en-US" sz="2400" dirty="0"/>
                  <a:t>We can simplify the expression above by multiplying everything by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oMath>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1</m:t>
                          </m:r>
                        </m:num>
                        <m:den>
                          <m:r>
                            <a:rPr lang="en-US" sz="2400" i="1">
                              <a:latin typeface="Cambria Math" panose="02040503050406030204" pitchFamily="18" charset="0"/>
                            </a:rPr>
                            <m:t>2</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m:t>
                              </m:r>
                              <m:r>
                                <a:rPr lang="en-US" sz="2400" b="0" i="1" smtClean="0">
                                  <a:latin typeface="Cambria Math" panose="02040503050406030204" pitchFamily="18" charset="0"/>
                                </a:rPr>
                                <m:t>𝑡</m:t>
                              </m:r>
                            </m:e>
                          </m:rad>
                        </m:den>
                      </m:f>
                      <m:r>
                        <a:rPr lang="en-US" sz="2400" i="1">
                          <a:latin typeface="Cambria Math" panose="02040503050406030204" pitchFamily="18" charset="0"/>
                        </a:rPr>
                        <m:t>𝑓</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b="0" i="1" smtClean="0">
                              <a:latin typeface="Cambria Math" panose="02040503050406030204" pitchFamily="18" charset="0"/>
                            </a:rPr>
                            <m:t>2</m:t>
                          </m:r>
                          <m:r>
                            <a:rPr lang="en-US" sz="2400" b="0" i="1" smtClean="0">
                              <a:latin typeface="Cambria Math" panose="02040503050406030204" pitchFamily="18" charset="0"/>
                            </a:rPr>
                            <m:t>𝐷𝑡</m:t>
                          </m:r>
                        </m:den>
                      </m:f>
                      <m:r>
                        <a:rPr lang="en-US" sz="2400" i="1">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b="0" i="1" smtClean="0">
                                  <a:latin typeface="Cambria Math" panose="02040503050406030204" pitchFamily="18" charset="0"/>
                                </a:rPr>
                                <m:t>𝐷𝑡</m:t>
                              </m:r>
                            </m:e>
                          </m:rad>
                        </m:den>
                      </m:f>
                      <m:r>
                        <a:rPr lang="en-US" sz="2400" i="1">
                          <a:latin typeface="Cambria Math" panose="02040503050406030204" pitchFamily="18" charset="0"/>
                        </a:rPr>
                        <m:t>𝑓</m:t>
                      </m:r>
                      <m:r>
                        <a:rPr lang="en-US" sz="2400" i="1">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oMath>
                  </m:oMathPara>
                </a14:m>
                <a:endParaRPr lang="en-US" sz="2400" dirty="0"/>
              </a:p>
              <a:p>
                <a:pPr marL="0" indent="0">
                  <a:buNone/>
                </a:pPr>
                <a:r>
                  <a:rPr lang="en-US" sz="2400" dirty="0"/>
                  <a:t>Multiplying everything by </a:t>
                </a:r>
                <a14:m>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𝐷𝑡</m:t>
                        </m:r>
                      </m:e>
                    </m:rad>
                  </m:oMath>
                </a14:m>
                <a:r>
                  <a:rPr lang="en-US" sz="2400" dirty="0"/>
                  <a:t>, we get:</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1</m:t>
                          </m:r>
                        </m:num>
                        <m:den>
                          <m:r>
                            <a:rPr lang="en-US" sz="2400" i="1">
                              <a:latin typeface="Cambria Math" panose="02040503050406030204" pitchFamily="18" charset="0"/>
                            </a:rPr>
                            <m:t>2</m:t>
                          </m:r>
                        </m:den>
                      </m:f>
                      <m:r>
                        <a:rPr lang="en-US" sz="2400" i="1">
                          <a:latin typeface="Cambria Math" panose="02040503050406030204" pitchFamily="18" charset="0"/>
                        </a:rPr>
                        <m:t>𝑓</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b="0" i="1" smtClean="0">
                              <a:latin typeface="Cambria Math" panose="02040503050406030204" pitchFamily="18" charset="0"/>
                            </a:rPr>
                            <m:t>2</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r>
                        <a:rPr lang="en-US" sz="2400" i="1">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b="0" i="1" smtClean="0">
                          <a:latin typeface="Cambria Math" panose="02040503050406030204" pitchFamily="18" charset="0"/>
                        </a:rPr>
                        <m:t>=</m:t>
                      </m:r>
                      <m:r>
                        <a:rPr lang="en-US" sz="2400" i="1">
                          <a:latin typeface="Cambria Math" panose="02040503050406030204" pitchFamily="18" charset="0"/>
                        </a:rPr>
                        <m:t>𝑓</m:t>
                      </m:r>
                      <m:r>
                        <a:rPr lang="en-US" sz="2400" i="1">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oMath>
                  </m:oMathPara>
                </a14:m>
                <a:endParaRPr lang="en-US" sz="2400" dirty="0"/>
              </a:p>
              <a:p>
                <a:pPr marL="0" indent="0">
                  <a:buNone/>
                </a:pPr>
                <a:r>
                  <a:rPr lang="en-US" sz="2400" dirty="0"/>
                  <a:t>And recall that </a:t>
                </a:r>
                <a14:m>
                  <m:oMath xmlns:m="http://schemas.openxmlformats.org/officeDocument/2006/math">
                    <m:r>
                      <m:rPr>
                        <m:sty m:val="p"/>
                      </m:rPr>
                      <a:rPr lang="el-GR" sz="2400" i="1" smtClean="0">
                        <a:latin typeface="Cambria Math" panose="02040503050406030204" pitchFamily="18" charset="0"/>
                      </a:rPr>
                      <m:t>η</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𝐷𝑡</m:t>
                            </m:r>
                          </m:e>
                        </m:rad>
                      </m:den>
                    </m:f>
                  </m:oMath>
                </a14:m>
                <a:r>
                  <a:rPr lang="en-US" sz="2400" dirty="0"/>
                  <a:t>. We can rearrange the terms and get:</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m:rPr>
                              <m:sty m:val="p"/>
                            </m:rPr>
                            <a:rPr lang="el-GR" sz="2400" i="1">
                              <a:latin typeface="Cambria Math" panose="02040503050406030204" pitchFamily="18" charset="0"/>
                            </a:rPr>
                            <m:t>η</m:t>
                          </m:r>
                        </m:num>
                        <m:den>
                          <m:r>
                            <a:rPr lang="en-US" sz="2400" i="1">
                              <a:latin typeface="Cambria Math" panose="02040503050406030204" pitchFamily="18" charset="0"/>
                            </a:rPr>
                            <m:t>2</m:t>
                          </m:r>
                        </m:den>
                      </m:f>
                      <m:r>
                        <a:rPr lang="en-US" sz="2400" i="1">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a:rPr lang="en-US" sz="2400" i="1">
                          <a:latin typeface="Cambria Math" panose="02040503050406030204" pitchFamily="18" charset="0"/>
                        </a:rPr>
                        <m:t>𝑓</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r>
                        <a:rPr lang="en-US" sz="2400" b="0" i="1" smtClean="0">
                          <a:latin typeface="Cambria Math" panose="02040503050406030204" pitchFamily="18" charset="0"/>
                        </a:rPr>
                        <m:t>=0</m:t>
                      </m:r>
                    </m:oMath>
                  </m:oMathPara>
                </a14:m>
                <a:endParaRPr lang="en-US" sz="2400" dirty="0"/>
              </a:p>
              <a:p>
                <a:pPr marL="0" indent="0">
                  <a:buNone/>
                </a:pPr>
                <a:r>
                  <a:rPr lang="en-US" sz="2400" dirty="0"/>
                  <a:t>This can also be written as:</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𝑑</m:t>
                          </m:r>
                          <m:r>
                            <m:rPr>
                              <m:sty m:val="p"/>
                            </m:rPr>
                            <a:rPr lang="el-GR" sz="2400" b="0" i="1" smtClean="0">
                              <a:latin typeface="Cambria Math" panose="02040503050406030204" pitchFamily="18" charset="0"/>
                            </a:rPr>
                            <m:t>η</m:t>
                          </m:r>
                        </m:den>
                      </m:f>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𝑑𝑓</m:t>
                              </m:r>
                            </m:num>
                            <m:den>
                              <m:r>
                                <a:rPr lang="en-US" sz="2400" b="0" i="1" smtClean="0">
                                  <a:latin typeface="Cambria Math" panose="02040503050406030204" pitchFamily="18" charset="0"/>
                                </a:rPr>
                                <m:t>𝑑</m:t>
                              </m:r>
                              <m:r>
                                <m:rPr>
                                  <m:sty m:val="p"/>
                                </m:rPr>
                                <a:rPr lang="el-GR" sz="2400" i="1">
                                  <a:latin typeface="Cambria Math" panose="02040503050406030204" pitchFamily="18" charset="0"/>
                                </a:rPr>
                                <m:t>η</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m:rPr>
                              <m:sty m:val="p"/>
                            </m:rPr>
                            <a:rPr lang="el-GR" sz="2400" i="1">
                              <a:latin typeface="Cambria Math" panose="02040503050406030204" pitchFamily="18" charset="0"/>
                            </a:rPr>
                            <m:t>η</m:t>
                          </m:r>
                          <m:r>
                            <a:rPr lang="en-US" sz="2400" b="0" i="1" smtClean="0">
                              <a:latin typeface="Cambria Math" panose="02040503050406030204" pitchFamily="18" charset="0"/>
                            </a:rPr>
                            <m:t>𝑓</m:t>
                          </m:r>
                        </m:e>
                      </m:d>
                      <m:r>
                        <a:rPr lang="en-US" sz="2400" b="0" i="1" smtClean="0">
                          <a:latin typeface="Cambria Math" panose="02040503050406030204" pitchFamily="18" charset="0"/>
                        </a:rPr>
                        <m:t>=0</m:t>
                      </m:r>
                    </m:oMath>
                  </m:oMathPara>
                </a14:m>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8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p:spTree>
    <p:extLst>
      <p:ext uri="{BB962C8B-B14F-4D97-AF65-F5344CB8AC3E}">
        <p14:creationId xmlns:p14="http://schemas.microsoft.com/office/powerpoint/2010/main" val="119375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Similarity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𝑑</m:t>
                          </m:r>
                          <m:r>
                            <m:rPr>
                              <m:sty m:val="p"/>
                            </m:rPr>
                            <a:rPr lang="el-GR" sz="2400" b="0" i="1" smtClean="0">
                              <a:latin typeface="Cambria Math" panose="02040503050406030204" pitchFamily="18" charset="0"/>
                            </a:rPr>
                            <m:t>η</m:t>
                          </m:r>
                        </m:den>
                      </m:f>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𝑑𝑓</m:t>
                              </m:r>
                            </m:num>
                            <m:den>
                              <m:r>
                                <a:rPr lang="en-US" sz="2400" b="0" i="1" smtClean="0">
                                  <a:latin typeface="Cambria Math" panose="02040503050406030204" pitchFamily="18" charset="0"/>
                                </a:rPr>
                                <m:t>𝑑</m:t>
                              </m:r>
                              <m:r>
                                <m:rPr>
                                  <m:sty m:val="p"/>
                                </m:rPr>
                                <a:rPr lang="el-GR" sz="2400" i="1">
                                  <a:latin typeface="Cambria Math" panose="02040503050406030204" pitchFamily="18" charset="0"/>
                                </a:rPr>
                                <m:t>η</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m:rPr>
                              <m:sty m:val="p"/>
                            </m:rPr>
                            <a:rPr lang="el-GR" sz="2400" i="1">
                              <a:latin typeface="Cambria Math" panose="02040503050406030204" pitchFamily="18" charset="0"/>
                            </a:rPr>
                            <m:t>η</m:t>
                          </m:r>
                          <m:r>
                            <a:rPr lang="en-US" sz="2400" b="0" i="1" smtClean="0">
                              <a:latin typeface="Cambria Math" panose="02040503050406030204" pitchFamily="18" charset="0"/>
                            </a:rPr>
                            <m:t>𝑓</m:t>
                          </m:r>
                        </m:e>
                      </m:d>
                      <m:r>
                        <a:rPr lang="en-US" sz="2400" b="0" i="1" smtClean="0">
                          <a:latin typeface="Cambria Math" panose="02040503050406030204" pitchFamily="18" charset="0"/>
                        </a:rPr>
                        <m:t>=0</m:t>
                      </m:r>
                    </m:oMath>
                  </m:oMathPara>
                </a14:m>
                <a:endParaRPr lang="en-US" sz="2400" dirty="0"/>
              </a:p>
              <a:p>
                <a:pPr marL="0" indent="0">
                  <a:buNone/>
                </a:pPr>
                <a:r>
                  <a:rPr lang="en-US" sz="2400" dirty="0"/>
                  <a:t>Integrating the expression once, we get:</a:t>
                </a:r>
              </a:p>
              <a:p>
                <a:pPr marL="0" indent="0">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𝑑𝑓</m:t>
                              </m:r>
                            </m:num>
                            <m:den>
                              <m:r>
                                <a:rPr lang="en-US" sz="2400" b="0" i="1" smtClean="0">
                                  <a:latin typeface="Cambria Math" panose="02040503050406030204" pitchFamily="18" charset="0"/>
                                </a:rPr>
                                <m:t>𝑑</m:t>
                              </m:r>
                              <m:r>
                                <m:rPr>
                                  <m:sty m:val="p"/>
                                </m:rPr>
                                <a:rPr lang="el-GR" sz="2400" i="1">
                                  <a:latin typeface="Cambria Math" panose="02040503050406030204" pitchFamily="18" charset="0"/>
                                </a:rPr>
                                <m:t>η</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m:rPr>
                              <m:sty m:val="p"/>
                            </m:rPr>
                            <a:rPr lang="el-GR" sz="2400" i="1">
                              <a:latin typeface="Cambria Math" panose="02040503050406030204" pitchFamily="18" charset="0"/>
                            </a:rPr>
                            <m:t>η</m:t>
                          </m:r>
                          <m:r>
                            <a:rPr lang="en-US" sz="2400" b="0" i="1" smtClean="0">
                              <a:latin typeface="Cambria Math" panose="02040503050406030204" pitchFamily="18" charset="0"/>
                            </a:rPr>
                            <m:t>𝑓</m:t>
                          </m:r>
                        </m:e>
                      </m:d>
                      <m:r>
                        <a:rPr lang="en-US" sz="2400" b="0" i="0" smtClean="0">
                          <a:latin typeface="Cambria Math" panose="02040503050406030204" pitchFamily="18" charset="0"/>
                        </a:rPr>
                        <m:t>=</m:t>
                      </m:r>
                      <m:sSub>
                        <m:sSubPr>
                          <m:ctrlPr>
                            <a:rPr lang="en-US" sz="2400" b="0" i="0" smtClean="0">
                              <a:latin typeface="Cambria Math" panose="02040503050406030204" pitchFamily="18" charset="0"/>
                            </a:rPr>
                          </m:ctrlPr>
                        </m:sSubPr>
                        <m:e>
                          <m:r>
                            <m:rPr>
                              <m:sty m:val="p"/>
                            </m:rPr>
                            <a:rPr lang="en-US" sz="2400" b="0" i="0" smtClean="0">
                              <a:latin typeface="Cambria Math" panose="02040503050406030204" pitchFamily="18" charset="0"/>
                            </a:rPr>
                            <m:t>k</m:t>
                          </m:r>
                        </m:e>
                        <m:sub>
                          <m:r>
                            <a:rPr lang="en-US" sz="2400" b="0" i="0" smtClean="0">
                              <a:latin typeface="Cambria Math" panose="02040503050406030204" pitchFamily="18" charset="0"/>
                            </a:rPr>
                            <m:t>1</m:t>
                          </m:r>
                        </m:sub>
                      </m:sSub>
                    </m:oMath>
                  </m:oMathPara>
                </a14:m>
                <a:endParaRPr lang="en-US" sz="2400" dirty="0"/>
              </a:p>
              <a:p>
                <a:pPr marL="0" indent="0">
                  <a:buNone/>
                </a:pPr>
                <a:r>
                  <a:rPr lang="en-US" sz="2400" dirty="0"/>
                  <a:t>Before we integrate again, let’s reexamine our boundary conditions.</a:t>
                </a:r>
              </a:p>
              <a:p>
                <a:pPr marL="0" indent="0">
                  <a:buNone/>
                </a:pPr>
                <a:r>
                  <a:rPr lang="en-US" sz="2400" dirty="0"/>
                  <a:t>One of the conditions states that the flux at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=0</m:t>
                    </m:r>
                  </m:oMath>
                </a14:m>
                <a:r>
                  <a:rPr lang="en-US" sz="2400" dirty="0"/>
                  <a:t> is 0.</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𝑑𝑦</m:t>
                          </m:r>
                        </m:den>
                      </m:f>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=0</m:t>
                              </m:r>
                            </m:e>
                          </m:d>
                        </m:e>
                      </m:d>
                      <m:r>
                        <a:rPr lang="en-US" sz="2400" b="0" i="1" smtClean="0">
                          <a:latin typeface="Cambria Math" panose="02040503050406030204" pitchFamily="18" charset="0"/>
                        </a:rPr>
                        <m:t>=0</m:t>
                      </m:r>
                    </m:oMath>
                  </m:oMathPara>
                </a14:m>
                <a:endParaRPr lang="en-US" sz="2400" dirty="0"/>
              </a:p>
              <a:p>
                <a:pPr marL="0" indent="0">
                  <a:buNone/>
                </a:pPr>
                <a:r>
                  <a:rPr lang="en-US" sz="2400" dirty="0"/>
                  <a:t>Let’s express this in our new dimensionless terms:</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m:t>
                                  </m:r>
                                </m:num>
                                <m:den>
                                  <m:r>
                                    <a:rPr lang="en-US" sz="2400" b="0" i="1" smtClean="0">
                                      <a:latin typeface="Cambria Math" panose="02040503050406030204" pitchFamily="18" charset="0"/>
                                    </a:rPr>
                                    <m:t>𝑑𝑦</m:t>
                                  </m:r>
                                </m:den>
                              </m:f>
                            </m:e>
                          </m:d>
                        </m:e>
                        <m:sub>
                          <m:r>
                            <a:rPr lang="en-US" sz="2400" b="0" i="1" smtClean="0">
                              <a:latin typeface="Cambria Math" panose="02040503050406030204" pitchFamily="18" charset="0"/>
                            </a:rPr>
                            <m:t>𝑦</m:t>
                          </m:r>
                          <m:r>
                            <a:rPr lang="en-US" sz="2400" b="0" i="1" smtClean="0">
                              <a:latin typeface="Cambria Math" panose="02040503050406030204" pitchFamily="18" charset="0"/>
                            </a:rPr>
                            <m:t>=0</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m:t>
                          </m:r>
                        </m:num>
                        <m:den>
                          <m:r>
                            <a:rPr lang="en-US" sz="2400" b="0" i="1" smtClean="0">
                              <a:latin typeface="Cambria Math" panose="02040503050406030204" pitchFamily="18" charset="0"/>
                            </a:rPr>
                            <m:t>𝑑</m:t>
                          </m:r>
                          <m:r>
                            <m:rPr>
                              <m:sty m:val="p"/>
                            </m:rPr>
                            <a:rPr lang="el-GR" sz="2400" b="0" i="1" smtClean="0">
                              <a:latin typeface="Cambria Math" panose="02040503050406030204" pitchFamily="18" charset="0"/>
                            </a:rPr>
                            <m:t>η</m:t>
                          </m:r>
                        </m:den>
                      </m:f>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𝑑</m:t>
                                  </m:r>
                                  <m:r>
                                    <m:rPr>
                                      <m:sty m:val="p"/>
                                    </m:rPr>
                                    <a:rPr lang="el-GR" sz="2400" i="1">
                                      <a:latin typeface="Cambria Math" panose="02040503050406030204" pitchFamily="18" charset="0"/>
                                    </a:rPr>
                                    <m:t>η</m:t>
                                  </m:r>
                                </m:num>
                                <m:den>
                                  <m:r>
                                    <a:rPr lang="en-US" sz="2400" i="1">
                                      <a:latin typeface="Cambria Math" panose="02040503050406030204" pitchFamily="18" charset="0"/>
                                    </a:rPr>
                                    <m:t>𝑑𝑦</m:t>
                                  </m:r>
                                </m:den>
                              </m:f>
                            </m:e>
                          </m:d>
                        </m:e>
                        <m:sub>
                          <m:r>
                            <m:rPr>
                              <m:sty m:val="p"/>
                            </m:rPr>
                            <a:rPr lang="el-GR" sz="2400" b="0" i="1" smtClean="0">
                              <a:latin typeface="Cambria Math" panose="02040503050406030204" pitchFamily="18" charset="0"/>
                            </a:rPr>
                            <m:t>η</m:t>
                          </m:r>
                          <m:r>
                            <a:rPr lang="en-US" sz="2400" b="0" i="1" smtClean="0">
                              <a:latin typeface="Cambria Math" panose="02040503050406030204" pitchFamily="18" charset="0"/>
                            </a:rPr>
                            <m:t>=0</m:t>
                          </m:r>
                        </m:sub>
                      </m:sSub>
                    </m:oMath>
                  </m:oMathPara>
                </a14:m>
                <a:endParaRPr lang="en-US" sz="2400" dirty="0"/>
              </a:p>
              <a:p>
                <a:pPr marL="0" indent="0">
                  <a:buNone/>
                </a:pPr>
                <a:r>
                  <a:rPr lang="en-US" sz="2400" dirty="0"/>
                  <a:t>We know from earlier:</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𝐶</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m:rPr>
                              <m:sty m:val="p"/>
                            </m:rPr>
                            <a:rPr lang="el-GR" sz="2400" i="1">
                              <a:latin typeface="Cambria Math" panose="02040503050406030204" pitchFamily="18" charset="0"/>
                            </a:rPr>
                            <m:t>η</m:t>
                          </m:r>
                        </m:e>
                      </m:d>
                      <m:r>
                        <a:rPr lang="en-US" sz="2400" b="0" i="1" smtClean="0">
                          <a:latin typeface="Cambria Math" panose="02040503050406030204" pitchFamily="18" charset="0"/>
                        </a:rPr>
                        <m:t>          </m:t>
                      </m:r>
                      <m:r>
                        <m:rPr>
                          <m:nor/>
                        </m:rPr>
                        <a:rPr lang="en-US" sz="2400" b="0" i="0" smtClean="0">
                          <a:latin typeface="Cambria Math" panose="02040503050406030204" pitchFamily="18" charset="0"/>
                        </a:rPr>
                        <m:t>and</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m:t>
                          </m:r>
                          <m:r>
                            <m:rPr>
                              <m:sty m:val="p"/>
                            </m:rPr>
                            <a:rPr lang="el-GR" sz="2400" i="1">
                              <a:latin typeface="Cambria Math" panose="02040503050406030204" pitchFamily="18" charset="0"/>
                            </a:rPr>
                            <m:t>η</m:t>
                          </m:r>
                        </m:num>
                        <m:den>
                          <m:r>
                            <a:rPr lang="en-US" sz="2400" i="1">
                              <a:latin typeface="Cambria Math" panose="02040503050406030204" pitchFamily="18" charset="0"/>
                            </a:rPr>
                            <m:t>𝜕</m:t>
                          </m:r>
                          <m:r>
                            <a:rPr lang="en-US" sz="2400" i="1">
                              <a:latin typeface="Cambria Math" panose="02040503050406030204" pitchFamily="18" charset="0"/>
                            </a:rPr>
                            <m:t>𝑦</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oMath>
                  </m:oMathPara>
                </a14:m>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7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p:spTree>
    <p:extLst>
      <p:ext uri="{BB962C8B-B14F-4D97-AF65-F5344CB8AC3E}">
        <p14:creationId xmlns:p14="http://schemas.microsoft.com/office/powerpoint/2010/main" val="645514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Similarity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m:t>
                                  </m:r>
                                </m:num>
                                <m:den>
                                  <m:r>
                                    <a:rPr lang="en-US" sz="2400" b="0" i="1" smtClean="0">
                                      <a:latin typeface="Cambria Math" panose="02040503050406030204" pitchFamily="18" charset="0"/>
                                    </a:rPr>
                                    <m:t>𝑑𝑦</m:t>
                                  </m:r>
                                </m:den>
                              </m:f>
                            </m:e>
                          </m:d>
                        </m:e>
                        <m:sub>
                          <m:r>
                            <a:rPr lang="en-US" sz="2400" b="0" i="1" smtClean="0">
                              <a:latin typeface="Cambria Math" panose="02040503050406030204" pitchFamily="18" charset="0"/>
                            </a:rPr>
                            <m:t>𝑦</m:t>
                          </m:r>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r>
                                <a:rPr lang="en-US" sz="2400" i="1">
                                  <a:latin typeface="Cambria Math" panose="02040503050406030204" pitchFamily="18" charset="0"/>
                                </a:rPr>
                                <m:t> </m:t>
                              </m:r>
                              <m:r>
                                <a:rPr lang="en-US" sz="2400" i="1">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r>
                                    <m:rPr>
                                      <m:sty m:val="p"/>
                                    </m:rPr>
                                    <a:rPr lang="el-GR" sz="2400" i="1">
                                      <a:latin typeface="Cambria Math" panose="02040503050406030204" pitchFamily="18" charset="0"/>
                                    </a:rPr>
                                    <m:t>η</m:t>
                                  </m:r>
                                </m:e>
                              </m:d>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e>
                          </m:d>
                        </m:e>
                        <m:sub>
                          <m:r>
                            <m:rPr>
                              <m:sty m:val="p"/>
                            </m:rPr>
                            <a:rPr lang="el-GR" sz="2400" b="0" i="1" smtClean="0">
                              <a:latin typeface="Cambria Math" panose="02040503050406030204" pitchFamily="18" charset="0"/>
                            </a:rPr>
                            <m:t>η</m:t>
                          </m:r>
                          <m:r>
                            <a:rPr lang="en-US" sz="2400" b="0" i="1" smtClean="0">
                              <a:latin typeface="Cambria Math" panose="02040503050406030204" pitchFamily="18" charset="0"/>
                            </a:rPr>
                            <m:t>=0</m:t>
                          </m:r>
                        </m:sub>
                      </m:sSub>
                    </m:oMath>
                  </m:oMathPara>
                </a14:m>
                <a:endParaRPr lang="en-US" sz="2400" dirty="0"/>
              </a:p>
              <a:p>
                <a:pPr marL="0" indent="0">
                  <a:buNone/>
                </a:pPr>
                <a:r>
                  <a:rPr lang="en-US" sz="2400" dirty="0"/>
                  <a:t>From this boundary condition we know that </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𝑑𝑓</m:t>
                                  </m:r>
                                </m:num>
                                <m:den>
                                  <m:r>
                                    <a:rPr lang="en-US" sz="2400" i="1">
                                      <a:latin typeface="Cambria Math" panose="02040503050406030204" pitchFamily="18" charset="0"/>
                                    </a:rPr>
                                    <m:t>𝑑</m:t>
                                  </m:r>
                                  <m:r>
                                    <m:rPr>
                                      <m:sty m:val="p"/>
                                    </m:rPr>
                                    <a:rPr lang="el-GR" sz="2400" i="1">
                                      <a:latin typeface="Cambria Math" panose="02040503050406030204" pitchFamily="18" charset="0"/>
                                    </a:rPr>
                                    <m:t>η</m:t>
                                  </m:r>
                                </m:den>
                              </m:f>
                            </m:e>
                          </m:d>
                        </m:e>
                        <m:sub>
                          <m:r>
                            <m:rPr>
                              <m:sty m:val="p"/>
                            </m:rPr>
                            <a:rPr lang="el-GR" sz="2400" i="1">
                              <a:latin typeface="Cambria Math" panose="02040503050406030204" pitchFamily="18" charset="0"/>
                            </a:rPr>
                            <m:t>η</m:t>
                          </m:r>
                          <m:r>
                            <a:rPr lang="en-US" sz="2400" i="1">
                              <a:latin typeface="Cambria Math" panose="02040503050406030204" pitchFamily="18" charset="0"/>
                            </a:rPr>
                            <m:t>=0</m:t>
                          </m:r>
                        </m:sub>
                      </m:sSub>
                      <m:r>
                        <a:rPr lang="en-US" sz="2400" b="0" i="1" smtClean="0">
                          <a:latin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𝑑𝑓</m:t>
                                      </m:r>
                                    </m:num>
                                    <m:den>
                                      <m:r>
                                        <a:rPr lang="en-US" sz="2400" i="1">
                                          <a:latin typeface="Cambria Math" panose="02040503050406030204" pitchFamily="18" charset="0"/>
                                        </a:rPr>
                                        <m:t>𝑑</m:t>
                                      </m:r>
                                      <m:r>
                                        <m:rPr>
                                          <m:sty m:val="p"/>
                                        </m:rPr>
                                        <a:rPr lang="el-GR" sz="2400" i="1">
                                          <a:latin typeface="Cambria Math" panose="02040503050406030204" pitchFamily="18" charset="0"/>
                                        </a:rPr>
                                        <m:t>η</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m:rPr>
                                      <m:sty m:val="p"/>
                                    </m:rPr>
                                    <a:rPr lang="el-GR" sz="2400" i="1">
                                      <a:latin typeface="Cambria Math" panose="02040503050406030204" pitchFamily="18" charset="0"/>
                                    </a:rPr>
                                    <m:t>η</m:t>
                                  </m:r>
                                  <m:r>
                                    <a:rPr lang="en-US" sz="2400" i="1">
                                      <a:latin typeface="Cambria Math" panose="02040503050406030204" pitchFamily="18" charset="0"/>
                                    </a:rPr>
                                    <m:t>𝑓</m:t>
                                  </m:r>
                                </m:e>
                              </m:d>
                            </m:e>
                          </m:d>
                        </m:e>
                        <m:sub>
                          <m:r>
                            <m:rPr>
                              <m:sty m:val="p"/>
                            </m:rPr>
                            <a:rPr lang="el-GR" sz="2400" i="1">
                              <a:latin typeface="Cambria Math" panose="02040503050406030204" pitchFamily="18" charset="0"/>
                            </a:rPr>
                            <m:t>η</m:t>
                          </m:r>
                          <m:r>
                            <a:rPr lang="en-US" sz="2400" i="1">
                              <a:latin typeface="Cambria Math" panose="02040503050406030204" pitchFamily="18" charset="0"/>
                            </a:rPr>
                            <m:t>=0</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k</m:t>
                          </m:r>
                        </m:e>
                        <m:sub>
                          <m:r>
                            <a:rPr lang="en-US" sz="2400">
                              <a:latin typeface="Cambria Math" panose="02040503050406030204" pitchFamily="18" charset="0"/>
                            </a:rPr>
                            <m:t>1</m:t>
                          </m:r>
                        </m:sub>
                      </m:sSub>
                    </m:oMath>
                  </m:oMathPara>
                </a14:m>
                <a:endParaRPr lang="en-US" sz="2400" dirty="0"/>
              </a:p>
              <a:p>
                <a:pPr marL="0" indent="0">
                  <a:buNone/>
                </a:pPr>
                <a:r>
                  <a:rPr lang="en-US" sz="2400" dirty="0"/>
                  <a:t>The equation above will only work 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=0</m:t>
                    </m:r>
                  </m:oMath>
                </a14:m>
                <a:r>
                  <a:rPr lang="en-US" sz="2400" dirty="0"/>
                  <a:t>.</a:t>
                </a:r>
              </a:p>
              <a:p>
                <a:pPr marL="0" indent="0">
                  <a:buNone/>
                </a:pPr>
                <a:r>
                  <a:rPr lang="en-US" sz="2400" dirty="0"/>
                  <a:t>We can finish the last integration step by separating the variables:</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𝑑𝑓</m:t>
                          </m:r>
                        </m:num>
                        <m:den>
                          <m:r>
                            <a:rPr lang="en-US" sz="2400" i="1">
                              <a:latin typeface="Cambria Math" panose="02040503050406030204" pitchFamily="18" charset="0"/>
                            </a:rPr>
                            <m:t>𝑑</m:t>
                          </m:r>
                          <m:r>
                            <m:rPr>
                              <m:sty m:val="p"/>
                            </m:rPr>
                            <a:rPr lang="el-GR" sz="2400" i="1">
                              <a:latin typeface="Cambria Math" panose="02040503050406030204" pitchFamily="18" charset="0"/>
                            </a:rPr>
                            <m:t>η</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m:rPr>
                          <m:sty m:val="p"/>
                        </m:rPr>
                        <a:rPr lang="el-GR" sz="2400" i="1">
                          <a:latin typeface="Cambria Math" panose="02040503050406030204" pitchFamily="18" charset="0"/>
                        </a:rPr>
                        <m:t>η</m:t>
                      </m:r>
                      <m:r>
                        <a:rPr lang="en-US" sz="2400" b="0" i="1" smtClean="0">
                          <a:latin typeface="Cambria Math" panose="02040503050406030204" pitchFamily="18" charset="0"/>
                        </a:rPr>
                        <m:t>𝑓</m:t>
                      </m:r>
                      <m:r>
                        <a:rPr lang="en-US" sz="2400" b="0" i="1" smtClean="0">
                          <a:latin typeface="Cambria Math" panose="02040503050406030204" pitchFamily="18" charset="0"/>
                        </a:rPr>
                        <m:t>=0</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𝑑𝑓</m:t>
                          </m:r>
                        </m:num>
                        <m:den>
                          <m:r>
                            <a:rPr lang="en-US" sz="2400" b="0" i="1" smtClean="0">
                              <a:latin typeface="Cambria Math" panose="02040503050406030204" pitchFamily="18" charset="0"/>
                            </a:rPr>
                            <m:t>𝑓</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l-GR" sz="2400" b="0" i="1" smtClean="0">
                              <a:latin typeface="Cambria Math" panose="02040503050406030204" pitchFamily="18" charset="0"/>
                            </a:rPr>
                            <m:t>η</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𝑑</m:t>
                      </m:r>
                      <m:r>
                        <m:rPr>
                          <m:sty m:val="p"/>
                        </m:rPr>
                        <a:rPr lang="el-GR" sz="2400" b="0" i="1" smtClean="0">
                          <a:latin typeface="Cambria Math" panose="02040503050406030204" pitchFamily="18" charset="0"/>
                        </a:rPr>
                        <m:t>η</m:t>
                      </m:r>
                    </m:oMath>
                  </m:oMathPara>
                </a14:m>
                <a:endParaRPr lang="en-US" sz="2400" dirty="0"/>
              </a:p>
              <a:p>
                <a:pPr marL="0" indent="0">
                  <a:buNone/>
                </a:pPr>
                <a:r>
                  <a:rPr lang="en-US" sz="2400" dirty="0"/>
                  <a:t>Integrating both sides we get:</a:t>
                </a:r>
              </a:p>
              <a:p>
                <a:pPr marL="0" indent="0">
                  <a:buNone/>
                </a:pPr>
                <a:endParaRPr lang="en-US" sz="2400" b="0" dirty="0"/>
              </a:p>
              <a:p>
                <a:pPr marL="0" indent="0">
                  <a:buNone/>
                </a:pPr>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8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p:spTree>
    <p:extLst>
      <p:ext uri="{BB962C8B-B14F-4D97-AF65-F5344CB8AC3E}">
        <p14:creationId xmlns:p14="http://schemas.microsoft.com/office/powerpoint/2010/main" val="3580177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Similarity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m:rPr>
                                      <m:sty m:val="p"/>
                                    </m:rPr>
                                    <a:rPr lang="el-GR" sz="2400" i="1">
                                      <a:latin typeface="Cambria Math" panose="02040503050406030204" pitchFamily="18" charset="0"/>
                                    </a:rPr>
                                    <m:t>η</m:t>
                                  </m:r>
                                </m:e>
                                <m:sup>
                                  <m:r>
                                    <a:rPr lang="en-US" sz="2400" i="1">
                                      <a:latin typeface="Cambria Math" panose="02040503050406030204" pitchFamily="18" charset="0"/>
                                    </a:rPr>
                                    <m:t>2</m:t>
                                  </m:r>
                                </m:sup>
                              </m:sSup>
                            </m:num>
                            <m:den>
                              <m:r>
                                <a:rPr lang="en-US" sz="2400" i="1">
                                  <a:latin typeface="Cambria Math" panose="02040503050406030204" pitchFamily="18" charset="0"/>
                                </a:rPr>
                                <m:t>4</m:t>
                              </m:r>
                            </m:den>
                          </m:f>
                        </m:sup>
                      </m:sSup>
                    </m:oMath>
                  </m:oMathPara>
                </a14:m>
                <a:endParaRPr lang="en-US" sz="2400" dirty="0"/>
              </a:p>
              <a:p>
                <a:pPr marL="0" indent="0">
                  <a:buNone/>
                </a:pPr>
                <a:r>
                  <a:rPr lang="en-US" sz="2400" dirty="0"/>
                  <a:t>Now that we know what the function is, let’s return to the beginning:</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𝐶</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m:rPr>
                              <m:sty m:val="p"/>
                            </m:rPr>
                            <a:rPr lang="el-GR" sz="2400" i="1">
                              <a:latin typeface="Cambria Math" panose="02040503050406030204" pitchFamily="18" charset="0"/>
                            </a:rPr>
                            <m:t>η</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r>
                        <a:rPr lang="en-US" sz="2400" i="1">
                          <a:latin typeface="Cambria Math" panose="02040503050406030204" pitchFamily="18" charset="0"/>
                          <a:ea typeface="Cambria Math" panose="02040503050406030204" pitchFamily="18" charset="0"/>
                        </a:rPr>
                        <m:t>𝐴</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m:rPr>
                                      <m:sty m:val="p"/>
                                    </m:rPr>
                                    <a:rPr lang="el-GR" sz="2400" i="1">
                                      <a:latin typeface="Cambria Math" panose="02040503050406030204" pitchFamily="18" charset="0"/>
                                    </a:rPr>
                                    <m:t>η</m:t>
                                  </m:r>
                                </m:e>
                                <m:sup>
                                  <m:r>
                                    <a:rPr lang="en-US" sz="2400" i="1">
                                      <a:latin typeface="Cambria Math" panose="02040503050406030204" pitchFamily="18" charset="0"/>
                                    </a:rPr>
                                    <m:t>2</m:t>
                                  </m:r>
                                </m:sup>
                              </m:sSup>
                            </m:num>
                            <m:den>
                              <m:r>
                                <a:rPr lang="en-US" sz="2400" i="1">
                                  <a:latin typeface="Cambria Math" panose="02040503050406030204" pitchFamily="18" charset="0"/>
                                </a:rPr>
                                <m:t>4</m:t>
                              </m:r>
                            </m:den>
                          </m:f>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r>
                        <a:rPr lang="en-US" sz="2400" i="1">
                          <a:latin typeface="Cambria Math" panose="02040503050406030204" pitchFamily="18" charset="0"/>
                          <a:ea typeface="Cambria Math" panose="02040503050406030204" pitchFamily="18" charset="0"/>
                        </a:rPr>
                        <m:t>𝐴</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r>
                                    <a:rPr lang="en-US" sz="2400" i="1">
                                      <a:latin typeface="Cambria Math" panose="02040503050406030204" pitchFamily="18" charset="0"/>
                                    </a:rPr>
                                    <m:t>2</m:t>
                                  </m:r>
                                </m:sup>
                              </m:sSup>
                            </m:num>
                            <m:den>
                              <m:r>
                                <a:rPr lang="en-US" sz="2400" i="1">
                                  <a:latin typeface="Cambria Math" panose="02040503050406030204" pitchFamily="18" charset="0"/>
                                </a:rPr>
                                <m:t>4</m:t>
                              </m:r>
                              <m:r>
                                <a:rPr lang="en-US" sz="2400" b="0" i="1" smtClean="0">
                                  <a:latin typeface="Cambria Math" panose="02040503050406030204" pitchFamily="18" charset="0"/>
                                </a:rPr>
                                <m:t>𝐷𝑡</m:t>
                              </m:r>
                            </m:den>
                          </m:f>
                        </m:sup>
                      </m:sSup>
                    </m:oMath>
                  </m:oMathPara>
                </a14:m>
                <a:endParaRPr lang="en-US" sz="2400" dirty="0"/>
              </a:p>
              <a:p>
                <a:pPr marL="0" indent="0">
                  <a:buNone/>
                </a:pPr>
                <a:r>
                  <a:rPr lang="en-US" sz="2400" dirty="0"/>
                  <a:t>Now we must determine the value of </a:t>
                </a:r>
                <a:r>
                  <a:rPr lang="en-US" sz="2400" i="1" dirty="0"/>
                  <a:t>A</a:t>
                </a:r>
                <a:r>
                  <a:rPr lang="en-US" sz="2400" dirty="0"/>
                  <a:t>. We know that there was a limited amount of mass introduced into the system. So the total amount of solute at any time t over the entire range of </a:t>
                </a:r>
                <a:r>
                  <a:rPr lang="en-US" sz="2400" i="1" dirty="0"/>
                  <a:t>y</a:t>
                </a:r>
                <a:r>
                  <a:rPr lang="en-US" sz="2400" dirty="0"/>
                  <a:t> must be equal to </a:t>
                </a:r>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oMath>
                </a14:m>
                <a:r>
                  <a:rPr lang="en-US" sz="2400" dirty="0"/>
                  <a:t>.</a:t>
                </a:r>
              </a:p>
              <a:p>
                <a:pPr marL="0" indent="0">
                  <a:buNone/>
                </a:pPr>
                <a14:m>
                  <m:oMathPara xmlns:m="http://schemas.openxmlformats.org/officeDocument/2006/math">
                    <m:oMathParaPr>
                      <m:jc m:val="centerGroup"/>
                    </m:oMathParaPr>
                    <m:oMath xmlns:m="http://schemas.openxmlformats.org/officeDocument/2006/math">
                      <m:nary>
                        <m:naryPr>
                          <m:limLoc m:val="undOvr"/>
                          <m:ctrlPr>
                            <a:rPr lang="en-US" sz="2400" i="1" smtClean="0">
                              <a:latin typeface="Cambria Math" panose="02040503050406030204" pitchFamily="18" charset="0"/>
                            </a:rPr>
                          </m:ctrlPr>
                        </m:naryPr>
                        <m:sub>
                          <m:r>
                            <m:rPr>
                              <m:brk m:alnAt="24"/>
                            </m:rP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ub>
                        <m:sup>
                          <m:r>
                            <a:rPr lang="en-US" sz="2400" i="1" smtClean="0">
                              <a:latin typeface="Cambria Math" panose="02040503050406030204" pitchFamily="18" charset="0"/>
                              <a:ea typeface="Cambria Math" panose="02040503050406030204" pitchFamily="18" charset="0"/>
                            </a:rPr>
                            <m:t>∞</m:t>
                          </m:r>
                        </m:sup>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𝐷𝑡</m:t>
                                  </m:r>
                                </m:e>
                              </m:rad>
                            </m:den>
                          </m:f>
                          <m:r>
                            <a:rPr lang="en-US" sz="2400" i="1">
                              <a:latin typeface="Cambria Math" panose="02040503050406030204" pitchFamily="18" charset="0"/>
                              <a:ea typeface="Cambria Math" panose="02040503050406030204" pitchFamily="18" charset="0"/>
                            </a:rPr>
                            <m:t>𝐴</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2</m:t>
                                      </m:r>
                                    </m:sup>
                                  </m:sSup>
                                </m:num>
                                <m:den>
                                  <m:r>
                                    <a:rPr lang="en-US" sz="2400" i="1">
                                      <a:latin typeface="Cambria Math" panose="02040503050406030204" pitchFamily="18" charset="0"/>
                                    </a:rPr>
                                    <m:t>4</m:t>
                                  </m:r>
                                  <m:r>
                                    <a:rPr lang="en-US" sz="2400" i="1">
                                      <a:latin typeface="Cambria Math" panose="02040503050406030204" pitchFamily="18" charset="0"/>
                                    </a:rPr>
                                    <m:t>𝐷𝑡</m:t>
                                  </m:r>
                                </m:den>
                              </m:f>
                            </m:sup>
                          </m:sSup>
                          <m:r>
                            <a:rPr lang="en-US" sz="2400" b="0" i="1" smtClean="0">
                              <a:latin typeface="Cambria Math" panose="02040503050406030204" pitchFamily="18" charset="0"/>
                            </a:rPr>
                            <m:t>𝑑𝑦</m:t>
                          </m:r>
                        </m:e>
                      </m:nary>
                      <m:r>
                        <a:rPr lang="en-US" sz="2400" b="0" i="1" smtClean="0">
                          <a:latin typeface="Cambria Math" panose="02040503050406030204" pitchFamily="18" charset="0"/>
                        </a:rPr>
                        <m:t>=</m:t>
                      </m:r>
                      <m:r>
                        <a:rPr lang="en-US" sz="2400" b="0" i="1" smtClean="0">
                          <a:latin typeface="Cambria Math" panose="02040503050406030204" pitchFamily="18" charset="0"/>
                        </a:rPr>
                        <m:t>      </m:t>
                      </m:r>
                    </m:oMath>
                  </m:oMathPara>
                </a14:m>
                <a:endParaRPr lang="en-US" sz="2400" dirty="0"/>
              </a:p>
              <a:p>
                <a:pPr marL="0" indent="0">
                  <a:buNone/>
                </a:pPr>
                <a:r>
                  <a:rPr lang="en-US" sz="2400" dirty="0"/>
                  <a:t>Making a quick substitution: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4</m:t>
                              </m:r>
                              <m:r>
                                <a:rPr lang="en-US" sz="2400" b="0" i="1" smtClean="0">
                                  <a:latin typeface="Cambria Math" panose="02040503050406030204" pitchFamily="18" charset="0"/>
                                </a:rPr>
                                <m:t>𝐷𝑡</m:t>
                              </m:r>
                            </m:e>
                          </m:rad>
                        </m:den>
                      </m:f>
                      <m:r>
                        <a:rPr lang="en-US" sz="2400" b="0" i="1" smtClean="0">
                          <a:latin typeface="Cambria Math" panose="02040503050406030204" pitchFamily="18" charset="0"/>
                        </a:rPr>
                        <m:t>     </m:t>
                      </m:r>
                      <m:r>
                        <a:rPr lang="en-US" sz="2400" b="0" i="1" smtClean="0">
                          <a:latin typeface="Cambria Math" panose="02040503050406030204" pitchFamily="18" charset="0"/>
                        </a:rPr>
                        <m:t>𝑑𝑧</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𝑑𝑦</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4</m:t>
                              </m:r>
                              <m:r>
                                <a:rPr lang="en-US" sz="2400" b="0" i="1" smtClean="0">
                                  <a:latin typeface="Cambria Math" panose="02040503050406030204" pitchFamily="18" charset="0"/>
                                </a:rPr>
                                <m:t>𝐷𝑡</m:t>
                              </m:r>
                            </m:e>
                          </m:rad>
                        </m:den>
                      </m:f>
                    </m:oMath>
                  </m:oMathPara>
                </a14:m>
                <a:endParaRPr lang="en-US" sz="2400" dirty="0"/>
              </a:p>
              <a:p>
                <a:pPr marL="0" indent="0">
                  <a:buNone/>
                </a:pPr>
                <a:endParaRPr lang="en-US" sz="2400" dirty="0"/>
              </a:p>
              <a:p>
                <a:pPr marL="0" indent="0">
                  <a:buNone/>
                </a:pPr>
                <a:endParaRPr lang="en-US" sz="2400" b="0" dirty="0"/>
              </a:p>
              <a:p>
                <a:pPr marL="0" indent="0">
                  <a:buNone/>
                </a:pPr>
                <a:r>
                  <a:rPr lang="en-US" sz="2400" dirty="0"/>
                  <a:t> </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711" r="-3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p:spTree>
    <p:extLst>
      <p:ext uri="{BB962C8B-B14F-4D97-AF65-F5344CB8AC3E}">
        <p14:creationId xmlns:p14="http://schemas.microsoft.com/office/powerpoint/2010/main" val="377039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Similarity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nary>
                        <m:naryPr>
                          <m:limLoc m:val="undOvr"/>
                          <m:ctrlPr>
                            <a:rPr lang="en-US" sz="2400" i="1" smtClean="0">
                              <a:latin typeface="Cambria Math" panose="02040503050406030204" pitchFamily="18" charset="0"/>
                            </a:rPr>
                          </m:ctrlPr>
                        </m:naryPr>
                        <m:sub>
                          <m:r>
                            <m:rPr>
                              <m:brk m:alnAt="24"/>
                            </m:rP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ub>
                        <m:sup>
                          <m:r>
                            <a:rPr lang="en-US" sz="2400" i="1" smtClean="0">
                              <a:latin typeface="Cambria Math" panose="02040503050406030204" pitchFamily="18" charset="0"/>
                              <a:ea typeface="Cambria Math" panose="02040503050406030204" pitchFamily="18" charset="0"/>
                            </a:rPr>
                            <m:t>∞</m:t>
                          </m:r>
                        </m:sup>
                        <m:e>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2</m:t>
                                  </m:r>
                                </m:sup>
                              </m:sSup>
                            </m:sup>
                          </m:sSup>
                          <m:r>
                            <a:rPr lang="en-US" sz="2400" b="0" i="1" smtClean="0">
                              <a:latin typeface="Cambria Math" panose="02040503050406030204" pitchFamily="18" charset="0"/>
                            </a:rPr>
                            <m:t>𝑑</m:t>
                          </m:r>
                          <m:r>
                            <a:rPr lang="en-US" sz="2400" b="0" i="1" smtClean="0">
                              <a:latin typeface="Cambria Math" panose="02040503050406030204" pitchFamily="18" charset="0"/>
                            </a:rPr>
                            <m:t>𝑧</m:t>
                          </m:r>
                        </m:e>
                      </m:nary>
                      <m:r>
                        <a:rPr lang="en-US" sz="2400" b="0" i="1" smtClean="0">
                          <a:latin typeface="Cambria Math" panose="02040503050406030204" pitchFamily="18" charset="0"/>
                        </a:rPr>
                        <m:t>=</m:t>
                      </m:r>
                      <m:r>
                        <a:rPr lang="en-US" sz="2400" b="0" i="1" smtClean="0">
                          <a:latin typeface="Cambria Math" panose="02040503050406030204" pitchFamily="18" charset="0"/>
                        </a:rPr>
                        <m:t>1</m:t>
                      </m:r>
                    </m:oMath>
                  </m:oMathPara>
                </a14:m>
                <a:endParaRPr lang="en-US" sz="2400" dirty="0"/>
              </a:p>
              <a:p>
                <a:pPr marL="0" indent="0">
                  <a:buNone/>
                </a:pPr>
                <a:r>
                  <a:rPr lang="en-US" sz="2400" dirty="0"/>
                  <a:t>You should note that the expression in the integral is the Gaussian curve. And recall the integral of that function is equal to </a:t>
                </a:r>
                <a14:m>
                  <m:oMath xmlns:m="http://schemas.openxmlformats.org/officeDocument/2006/math">
                    <m:rad>
                      <m:radPr>
                        <m:degHide m:val="on"/>
                        <m:ctrlPr>
                          <a:rPr lang="en-US" sz="2400" i="1" smtClean="0">
                            <a:latin typeface="Cambria Math" panose="02040503050406030204" pitchFamily="18" charset="0"/>
                          </a:rPr>
                        </m:ctrlPr>
                      </m:radPr>
                      <m:deg/>
                      <m:e>
                        <m:r>
                          <a:rPr lang="en-US" sz="2400" i="1" smtClean="0">
                            <a:latin typeface="Cambria Math" panose="02040503050406030204" pitchFamily="18" charset="0"/>
                            <a:ea typeface="Cambria Math" panose="02040503050406030204" pitchFamily="18" charset="0"/>
                          </a:rPr>
                          <m:t>𝜋</m:t>
                        </m:r>
                      </m:e>
                    </m:rad>
                  </m:oMath>
                </a14:m>
                <a:endParaRPr lang="en-US" sz="2400" dirty="0"/>
              </a:p>
              <a:p>
                <a:pPr marL="0" indent="0">
                  <a:buNone/>
                </a:pPr>
                <a:endParaRPr lang="en-US" sz="2400" b="0" dirty="0"/>
              </a:p>
              <a:p>
                <a:pPr marL="0" indent="0">
                  <a:buNone/>
                </a:pPr>
                <a:endParaRPr lang="en-US" sz="2400" dirty="0"/>
              </a:p>
              <a:p>
                <a:pPr marL="0" indent="0">
                  <a:buNone/>
                </a:pPr>
                <a:endParaRPr lang="en-US" sz="2400" dirty="0"/>
              </a:p>
              <a:p>
                <a:pPr marL="0" indent="0">
                  <a:buNone/>
                </a:pPr>
                <a:r>
                  <a:rPr lang="en-US" sz="2400" dirty="0"/>
                  <a:t>So our final equation for the concentration profile is:</a:t>
                </a:r>
              </a:p>
              <a:p>
                <a:pPr marL="0" indent="0">
                  <a:buNone/>
                </a:pPr>
                <a:endParaRPr lang="en-US" sz="2400" dirty="0"/>
              </a:p>
              <a:p>
                <a:pPr marL="0" indent="0">
                  <a:buNone/>
                </a:pPr>
                <a:endParaRPr lang="en-US" sz="2400" b="0" dirty="0">
                  <a:ea typeface="Cambria Math" panose="02040503050406030204" pitchFamily="18" charset="0"/>
                </a:endParaRPr>
              </a:p>
              <a:p>
                <a:pPr marL="0" indent="0">
                  <a:buNone/>
                </a:pPr>
                <a:endParaRPr lang="en-US" sz="2400" dirty="0"/>
              </a:p>
              <a:p>
                <a:pPr marL="0" indent="0">
                  <a:buNone/>
                </a:pPr>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8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a:p>
        </p:txBody>
      </p:sp>
    </p:spTree>
    <p:extLst>
      <p:ext uri="{BB962C8B-B14F-4D97-AF65-F5344CB8AC3E}">
        <p14:creationId xmlns:p14="http://schemas.microsoft.com/office/powerpoint/2010/main" val="205483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in Cylindrical Coordinates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a:bodyPr>
              <a:lstStyle/>
              <a:p>
                <a:pPr marL="0" indent="0">
                  <a:buNone/>
                </a:pPr>
                <a:r>
                  <a:rPr lang="en-US" sz="2400" dirty="0"/>
                  <a:t>We have seen Fick’s Law applied to Cartesian coordinates, but what about other coordinate systems. </a:t>
                </a:r>
              </a:p>
              <a:p>
                <a:pPr marL="0" indent="0">
                  <a:buNone/>
                </a:pPr>
                <a:r>
                  <a:rPr lang="en-US" sz="2400" dirty="0"/>
                  <a:t>For cylindrical coordinates, axial diffusion will look like a typical 1D diffusion in Cartesian coordinates. The equations for radial diffusion will look slightly different:</a:t>
                </a:r>
              </a:p>
              <a:p>
                <a:pPr marL="0" indent="0">
                  <a:buNone/>
                </a:pPr>
                <a:endParaRPr lang="en-US" sz="2400" b="0" dirty="0"/>
              </a:p>
              <a:p>
                <a:pPr marL="0" indent="0">
                  <a:buNone/>
                </a:pPr>
                <a:endParaRPr lang="en-US" sz="2400" dirty="0"/>
              </a:p>
              <a:p>
                <a:pPr marL="0" indent="0">
                  <a:buNone/>
                </a:pPr>
                <a:r>
                  <a:rPr lang="en-US" sz="2400" dirty="0"/>
                  <a:t>Let’s look at an example:</a:t>
                </a:r>
              </a:p>
              <a:p>
                <a:pPr marL="0" indent="0">
                  <a:buNone/>
                </a:pPr>
                <a:r>
                  <a:rPr lang="en-US" sz="2400" dirty="0"/>
                  <a:t>Restenosis is a condition that can occur after balloon angioplasty (which is used to open up blocked coronary arteries) due to the formation of a clot or excessive growth of the smooth muscle cells in the artery wall. A drug used to treat restenosis is introduced into the blood stream such that the concentration of the drug in the blood is constant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𝑏</m:t>
                        </m:r>
                      </m:sub>
                    </m:sSub>
                  </m:oMath>
                </a14:m>
                <a:r>
                  <a:rPr lang="en-US" sz="2400" dirty="0"/>
                  <a:t>. Measurements of the drug concentration on the artery outer wall show a constant concentration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𝑜</m:t>
                        </m:r>
                      </m:sub>
                    </m:sSub>
                  </m:oMath>
                </a14:m>
                <a:r>
                  <a:rPr lang="en-US" sz="2400" dirty="0"/>
                  <a:t>. Given the inner radius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𝑏</m:t>
                        </m:r>
                      </m:sub>
                    </m:sSub>
                  </m:oMath>
                </a14:m>
                <a:r>
                  <a:rPr lang="en-US" sz="2400" dirty="0"/>
                  <a:t> and the outer radius of the artery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𝑜</m:t>
                        </m:r>
                      </m:sub>
                    </m:sSub>
                  </m:oMath>
                </a14:m>
                <a:r>
                  <a:rPr lang="en-US" sz="2400" dirty="0"/>
                  <a:t>, determine the concentration profile within the artery wall. Determine the flux of the drug from the blood into the vessel wall. Assume no chemical reactions take place.</a:t>
                </a:r>
              </a:p>
              <a:p>
                <a:pPr marL="0" indent="0">
                  <a:buNone/>
                </a:pPr>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821" t="-1452" r="-2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a:p>
        </p:txBody>
      </p:sp>
    </p:spTree>
    <p:extLst>
      <p:ext uri="{BB962C8B-B14F-4D97-AF65-F5344CB8AC3E}">
        <p14:creationId xmlns:p14="http://schemas.microsoft.com/office/powerpoint/2010/main" val="1784645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in Cylindrical Coordinates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lnSpcReduction="10000"/>
              </a:bodyPr>
              <a:lstStyle/>
              <a:p>
                <a:pPr marL="0" indent="0">
                  <a:buNone/>
                </a:pPr>
                <a:r>
                  <a:rPr lang="en-US" sz="2400" dirty="0"/>
                  <a:t>Starting with Fick’s Second Law with a steady-state assumption:</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𝐶</m:t>
                          </m:r>
                        </m:num>
                        <m:den>
                          <m:r>
                            <a:rPr lang="en-US" sz="2400" b="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=0</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𝐷</m:t>
                          </m:r>
                        </m:num>
                        <m:den>
                          <m:r>
                            <a:rPr lang="en-US" sz="2400" b="0" i="1" smtClean="0">
                              <a:latin typeface="Cambria Math" panose="02040503050406030204" pitchFamily="18" charset="0"/>
                            </a:rPr>
                            <m:t>𝑟</m:t>
                          </m:r>
                        </m:den>
                      </m:f>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𝑑𝑟</m:t>
                          </m:r>
                        </m:den>
                      </m:f>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m:t>
                              </m:r>
                            </m:num>
                            <m:den>
                              <m:r>
                                <a:rPr lang="en-US" sz="2400" b="0" i="1" smtClean="0">
                                  <a:latin typeface="Cambria Math" panose="02040503050406030204" pitchFamily="18" charset="0"/>
                                </a:rPr>
                                <m:t>𝑑𝑟</m:t>
                              </m:r>
                            </m:den>
                          </m:f>
                        </m:e>
                      </m:d>
                    </m:oMath>
                  </m:oMathPara>
                </a14:m>
                <a:endParaRPr lang="en-US" sz="2400" dirty="0"/>
              </a:p>
              <a:p>
                <a:pPr marL="0" indent="0">
                  <a:buNone/>
                </a:pPr>
                <a:r>
                  <a:rPr lang="en-US" sz="2400" dirty="0"/>
                  <a:t>Our boundary conditions are:</a:t>
                </a:r>
              </a:p>
              <a:p>
                <a:pPr marL="0" indent="0">
                  <a:buNone/>
                </a:pPr>
                <a:endParaRPr lang="en-US" sz="2400" b="0" dirty="0"/>
              </a:p>
              <a:p>
                <a:pPr marL="0" indent="0">
                  <a:buNone/>
                </a:pPr>
                <a:endParaRPr lang="en-US" sz="2400" dirty="0"/>
              </a:p>
              <a:p>
                <a:pPr marL="0" indent="0">
                  <a:buNone/>
                </a:pPr>
                <a:r>
                  <a:rPr lang="en-US" sz="2400" dirty="0"/>
                  <a:t>Integrating the equation above once, we get:</a:t>
                </a:r>
              </a:p>
              <a:p>
                <a:pPr marL="0" indent="0">
                  <a:buNone/>
                </a:pPr>
                <a:endParaRPr lang="en-US" sz="2400" b="0" dirty="0"/>
              </a:p>
              <a:p>
                <a:pPr marL="0" indent="0">
                  <a:buNone/>
                </a:pPr>
                <a:endParaRPr lang="en-US" sz="2400" dirty="0"/>
              </a:p>
              <a:p>
                <a:pPr marL="0" indent="0">
                  <a:buNone/>
                </a:pPr>
                <a:r>
                  <a:rPr lang="en-US" sz="2400" dirty="0"/>
                  <a:t>Integrating again, we get:</a:t>
                </a:r>
              </a:p>
              <a:p>
                <a:pPr marL="0" indent="0">
                  <a:buNone/>
                </a:pPr>
                <a:endParaRPr lang="en-US" sz="2400" dirty="0"/>
              </a:p>
              <a:p>
                <a:pPr marL="0" indent="0">
                  <a:buNone/>
                </a:pPr>
                <a:r>
                  <a:rPr lang="en-US" sz="2400" dirty="0"/>
                  <a:t>Using our boundary conditions we would find that:</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𝑏</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𝑜</m:t>
                              </m:r>
                            </m:sub>
                          </m:sSub>
                        </m:num>
                        <m:den>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𝑏</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𝑜</m:t>
                                      </m:r>
                                    </m:sub>
                                  </m:sSub>
                                </m:e>
                              </m:d>
                            </m:e>
                          </m:func>
                        </m:den>
                      </m:f>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𝑏</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𝑏</m:t>
                                      </m:r>
                                    </m:sub>
                                  </m:sSub>
                                </m:e>
                              </m:d>
                            </m:e>
                          </m:func>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𝑏</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𝑜</m:t>
                                  </m:r>
                                </m:sub>
                              </m:sSub>
                            </m:e>
                          </m:d>
                        </m:num>
                        <m:den>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𝑏</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𝑜</m:t>
                                      </m:r>
                                    </m:sub>
                                  </m:sSub>
                                </m:e>
                              </m:d>
                            </m:e>
                          </m:func>
                        </m:den>
                      </m:f>
                    </m:oMath>
                  </m:oMathPara>
                </a14:m>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821" t="-19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a:p>
        </p:txBody>
      </p:sp>
    </p:spTree>
    <p:extLst>
      <p:ext uri="{BB962C8B-B14F-4D97-AF65-F5344CB8AC3E}">
        <p14:creationId xmlns:p14="http://schemas.microsoft.com/office/powerpoint/2010/main" val="190960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Fick’s Laws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92500" lnSpcReduction="10000"/>
              </a:bodyPr>
              <a:lstStyle/>
              <a:p>
                <a:pPr marL="0" indent="0">
                  <a:buNone/>
                </a:pPr>
                <a:r>
                  <a:rPr lang="en-US" dirty="0"/>
                  <a:t>Fick’s First Law shows that the flux of a dilute solute is proportional to a concentration gradient</a:t>
                </a:r>
              </a:p>
              <a:p>
                <a:pPr marL="0" indent="0">
                  <a:buNone/>
                </a:pPr>
                <a:endParaRPr lang="en-US" b="0" dirty="0"/>
              </a:p>
              <a:p>
                <a:pPr marL="0" indent="0">
                  <a:buNone/>
                </a:pPr>
                <a:endParaRPr lang="en-US" dirty="0"/>
              </a:p>
              <a:p>
                <a:pPr marL="0" indent="0">
                  <a:buNone/>
                </a:pPr>
                <a:r>
                  <a:rPr lang="en-US" dirty="0"/>
                  <a:t>Fick’s Second Law applies the first law to a material balance</a:t>
                </a:r>
              </a:p>
              <a:p>
                <a:pPr marL="0" indent="0">
                  <a:buNone/>
                </a:pPr>
                <a:endParaRPr lang="en-US" b="0" dirty="0"/>
              </a:p>
              <a:p>
                <a:pPr marL="0" indent="0">
                  <a:buNone/>
                </a:pPr>
                <a:endParaRPr lang="en-US" dirty="0"/>
              </a:p>
              <a:p>
                <a:pPr marL="0" indent="0">
                  <a:buNone/>
                </a:pPr>
                <a:r>
                  <a:rPr lang="en-US" dirty="0"/>
                  <a:t>We can also write these equations in the more general forms: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𝒋</m:t>
                          </m:r>
                        </m:e>
                        <m:sub>
                          <m:r>
                            <a:rPr lang="en-US" b="1" i="1" smtClean="0">
                              <a:latin typeface="Cambria Math" panose="02040503050406030204" pitchFamily="18" charset="0"/>
                            </a:rPr>
                            <m:t>𝒔</m:t>
                          </m:r>
                        </m:sub>
                      </m:sSub>
                      <m:r>
                        <a:rPr lang="en-US" b="0" i="1" smtClean="0">
                          <a:latin typeface="Cambria Math" panose="02040503050406030204" pitchFamily="18" charset="0"/>
                        </a:rPr>
                        <m:t>=−</m:t>
                      </m:r>
                      <m:r>
                        <a:rPr lang="en-US" b="0" i="1" smtClean="0">
                          <a:latin typeface="Cambria Math" panose="02040503050406030204" pitchFamily="18" charset="0"/>
                        </a:rPr>
                        <m:t>𝐷</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oMath>
                  </m:oMathPara>
                </a14:m>
                <a:endParaRPr lang="en-US" b="0" i="1" dirty="0">
                  <a:latin typeface="Cambria Math" panose="02040503050406030204" pitchFamily="18" charset="0"/>
                  <a:ea typeface="Cambria Math" panose="02040503050406030204" pitchFamily="18" charset="0"/>
                </a:endParaRPr>
              </a:p>
              <a:p>
                <a:pPr marL="0" indent="0">
                  <a:buNone/>
                </a:pPr>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𝑑𝐶</m:t>
                          </m:r>
                        </m:num>
                        <m:den>
                          <m:r>
                            <a:rPr lang="en-US" b="0" i="1" smtClean="0">
                              <a:latin typeface="Cambria Math" panose="02040503050406030204" pitchFamily="18" charset="0"/>
                              <a:ea typeface="Cambria Math" panose="02040503050406030204" pitchFamily="18" charset="0"/>
                            </a:rPr>
                            <m:t>𝑑𝑡</m:t>
                          </m:r>
                        </m:den>
                      </m:f>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sSup>
                        <m:sSupPr>
                          <m:ctrlPr>
                            <a:rPr lang="en-US" b="0"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oMath>
                  </m:oMathPara>
                </a14:m>
                <a:endParaRPr lang="en-US" b="1" dirty="0"/>
              </a:p>
              <a:p>
                <a:pPr lvl="1"/>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993" t="-22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Tree>
    <p:extLst>
      <p:ext uri="{BB962C8B-B14F-4D97-AF65-F5344CB8AC3E}">
        <p14:creationId xmlns:p14="http://schemas.microsoft.com/office/powerpoint/2010/main" val="209739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in Cylindrical Coordinates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a:bodyPr>
              <a:lstStyle/>
              <a:p>
                <a:pPr marL="0" indent="0">
                  <a:buNone/>
                </a:pPr>
                <a:r>
                  <a:rPr lang="en-US" sz="2400" dirty="0"/>
                  <a:t>The final equation will look like: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𝑏</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𝑏</m:t>
                                      </m:r>
                                    </m:sub>
                                  </m:sSub>
                                </m:e>
                              </m:d>
                            </m:e>
                          </m:func>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𝑏</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𝑜</m:t>
                                  </m:r>
                                </m:sub>
                              </m:sSub>
                            </m:e>
                          </m:d>
                        </m:num>
                        <m:den>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𝑏</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𝑜</m:t>
                                      </m:r>
                                    </m:sub>
                                  </m:sSub>
                                </m:e>
                              </m:d>
                            </m:e>
                          </m:func>
                        </m:den>
                      </m:f>
                    </m:oMath>
                  </m:oMathPara>
                </a14:m>
                <a:endParaRPr lang="en-US" sz="2400" dirty="0"/>
              </a:p>
              <a:p>
                <a:pPr marL="0" indent="0">
                  <a:buNone/>
                </a:pPr>
                <a:endParaRPr lang="en-US" sz="2400" dirty="0"/>
              </a:p>
              <a:p>
                <a:pPr marL="0" indent="0">
                  <a:buNone/>
                </a:pPr>
                <a:r>
                  <a:rPr lang="en-US" sz="2400" dirty="0"/>
                  <a:t>We can find the flux at the inner wall of the blood vessel using Fick’s First Law:</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m:t>
                      </m:r>
                      <m:r>
                        <a:rPr lang="en-US" sz="2400" b="0" i="1" smtClean="0">
                          <a:latin typeface="Cambria Math" panose="02040503050406030204" pitchFamily="18" charset="0"/>
                        </a:rPr>
                        <m:t>𝐷</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𝑑𝐶</m:t>
                                  </m:r>
                                </m:num>
                                <m:den>
                                  <m:r>
                                    <a:rPr lang="en-US" sz="2400" i="1">
                                      <a:latin typeface="Cambria Math" panose="02040503050406030204" pitchFamily="18" charset="0"/>
                                    </a:rPr>
                                    <m:t>𝑑𝑟</m:t>
                                  </m:r>
                                </m:den>
                              </m:f>
                            </m:e>
                          </m:d>
                        </m:e>
                        <m:sub>
                          <m:r>
                            <a:rPr lang="en-US" sz="2400" b="0" i="1" smtClean="0">
                              <a:latin typeface="Cambria Math" panose="02040503050406030204" pitchFamily="18" charset="0"/>
                            </a:rPr>
                            <m:t>𝑟</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𝑏</m:t>
                              </m:r>
                            </m:sub>
                          </m:sSub>
                        </m:sub>
                      </m:sSub>
                      <m:r>
                        <a:rPr lang="en-US" sz="2400" b="0" i="1" smtClean="0">
                          <a:latin typeface="Cambria Math" panose="02040503050406030204" pitchFamily="18" charset="0"/>
                        </a:rPr>
                        <m:t>=                                </m:t>
                      </m:r>
                    </m:oMath>
                  </m:oMathPara>
                </a14:m>
                <a:endParaRPr lang="en-US" sz="2400" dirty="0"/>
              </a:p>
              <a:p>
                <a:pPr marL="0" indent="0">
                  <a:buNone/>
                </a:pPr>
                <a:endParaRPr lang="en-US" sz="2400" dirty="0"/>
              </a:p>
              <a:p>
                <a:pPr marL="0" indent="0">
                  <a:buNone/>
                </a:pPr>
                <a:r>
                  <a:rPr lang="en-US" sz="2400" dirty="0"/>
                  <a:t>If we wanted to find the mass transfer coefficient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𝑚</m:t>
                        </m:r>
                      </m:sub>
                    </m:sSub>
                  </m:oMath>
                </a14:m>
                <a:endParaRPr lang="en-US" sz="2400" dirty="0"/>
              </a:p>
              <a:p>
                <a:pPr marL="0" indent="0">
                  <a:buNone/>
                </a:pPr>
                <a:endParaRPr lang="en-US" sz="2400" dirty="0"/>
              </a:p>
              <a:p>
                <a:pPr marL="0" indent="0">
                  <a:buNone/>
                </a:pPr>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821" t="-14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a:p>
        </p:txBody>
      </p:sp>
    </p:spTree>
    <p:extLst>
      <p:ext uri="{BB962C8B-B14F-4D97-AF65-F5344CB8AC3E}">
        <p14:creationId xmlns:p14="http://schemas.microsoft.com/office/powerpoint/2010/main" val="2157860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Thin-wall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fontScale="92500"/>
              </a:bodyPr>
              <a:lstStyle/>
              <a:p>
                <a:pPr marL="0" indent="0">
                  <a:buNone/>
                </a:pPr>
                <a:r>
                  <a:rPr lang="en-US" sz="2400" dirty="0"/>
                  <a:t>For vessels with thin walls, such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𝑏</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𝑜</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oMath>
                </a14:m>
                <a:r>
                  <a:rPr lang="en-US" sz="2400" dirty="0"/>
                  <a:t> we can neglect the curvature, and the equation for flux looks similar to membrane diffusion seen with Cartesian coordinates.</a:t>
                </a:r>
              </a:p>
              <a:p>
                <a:pPr marL="0" indent="0">
                  <a:buNone/>
                </a:pPr>
                <a:r>
                  <a:rPr lang="en-US" sz="2400" dirty="0"/>
                  <a:t>The expansion of a logarithm follows as:</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𝜀</m:t>
                              </m:r>
                            </m:e>
                          </m:d>
                        </m:e>
                      </m:func>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r>
                        <a:rPr lang="en-US" sz="2400" b="0" i="1" smtClean="0">
                          <a:latin typeface="Cambria Math" panose="02040503050406030204" pitchFamily="18" charset="0"/>
                          <a:ea typeface="Cambria Math" panose="02040503050406030204" pitchFamily="18" charset="0"/>
                        </a:rPr>
                        <m:t>−0.5</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𝜀</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 </m:t>
                      </m:r>
                    </m:oMath>
                  </m:oMathPara>
                </a14:m>
                <a:endParaRPr lang="en-US" sz="2400" dirty="0"/>
              </a:p>
              <a:p>
                <a:pPr marL="0" indent="0">
                  <a:buNone/>
                </a:pPr>
                <a:r>
                  <a:rPr lang="en-US" sz="2400" dirty="0"/>
                  <a:t>If we rewrite the logarithm in our flux equation as:</a:t>
                </a:r>
              </a:p>
              <a:p>
                <a:pPr marL="0" indent="0">
                  <a:buNone/>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ln</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𝑏</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𝑜</m:t>
                                  </m:r>
                                </m:sub>
                              </m:sSub>
                            </m:e>
                          </m:d>
                        </m:e>
                      </m:func>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d>
                            <m:dPr>
                              <m:ctrlPr>
                                <a:rPr lang="en-US" sz="2400" i="1">
                                  <a:latin typeface="Cambria Math" panose="02040503050406030204" pitchFamily="18" charset="0"/>
                                </a:rPr>
                              </m:ctrlPr>
                            </m:dPr>
                            <m:e>
                              <m:r>
                                <a:rPr lang="en-US" sz="2400" b="0" i="1" smtClean="0">
                                  <a:latin typeface="Cambria Math" panose="02040503050406030204" pitchFamily="18" charset="0"/>
                                </a:rPr>
                                <m:t>1+</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𝑏</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𝑜</m:t>
                                      </m:r>
                                    </m:sub>
                                  </m:sSub>
                                </m:den>
                              </m:f>
                              <m:r>
                                <a:rPr lang="en-US" sz="2400" b="0" i="1" smtClean="0">
                                  <a:latin typeface="Cambria Math" panose="02040503050406030204" pitchFamily="18" charset="0"/>
                                </a:rPr>
                                <m:t>−1</m:t>
                              </m:r>
                            </m:e>
                          </m:d>
                        </m:e>
                      </m:func>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𝜀</m:t>
                          </m:r>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𝑏</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𝑜</m:t>
                                  </m:r>
                                </m:sub>
                              </m:sSub>
                            </m:den>
                          </m:f>
                          <m:r>
                            <a:rPr lang="en-US" sz="2400" i="1">
                              <a:latin typeface="Cambria Math" panose="02040503050406030204" pitchFamily="18" charset="0"/>
                            </a:rPr>
                            <m:t>−</m:t>
                          </m:r>
                          <m:r>
                            <a:rPr lang="en-US" sz="2400" b="0" i="1" smtClean="0">
                              <a:latin typeface="Cambria Math" panose="02040503050406030204" pitchFamily="18" charset="0"/>
                            </a:rPr>
                            <m:t>1</m:t>
                          </m:r>
                        </m:e>
                      </m:d>
                    </m:oMath>
                  </m:oMathPara>
                </a14:m>
                <a:endParaRPr lang="en-US" sz="2400" dirty="0"/>
              </a:p>
              <a:p>
                <a:pPr marL="0" indent="0">
                  <a:buNone/>
                </a:pPr>
                <a:r>
                  <a:rPr lang="en-US" sz="2400" dirty="0"/>
                  <a:t>We can approximate the logarithm just using the first term: </a:t>
                </a:r>
              </a:p>
              <a:p>
                <a:pPr marL="0" indent="0">
                  <a:buNone/>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ln</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𝑏</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𝑜</m:t>
                                  </m:r>
                                </m:sub>
                              </m:sSub>
                            </m:e>
                          </m:d>
                        </m:e>
                      </m:func>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𝑏</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𝑜</m:t>
                              </m:r>
                            </m:sub>
                          </m:sSub>
                        </m:den>
                      </m:f>
                      <m:r>
                        <a:rPr lang="en-US" sz="2400" i="1">
                          <a:latin typeface="Cambria Math" panose="02040503050406030204" pitchFamily="18" charset="0"/>
                        </a:rPr>
                        <m:t>−</m:t>
                      </m:r>
                      <m:r>
                        <a:rPr lang="en-US" sz="2400" b="0" i="1" smtClean="0">
                          <a:latin typeface="Cambria Math" panose="02040503050406030204" pitchFamily="18" charset="0"/>
                        </a:rPr>
                        <m:t>1</m:t>
                      </m:r>
                    </m:oMath>
                  </m:oMathPara>
                </a14:m>
                <a:endParaRPr lang="en-US" sz="2400" dirty="0"/>
              </a:p>
              <a:p>
                <a:pPr marL="0" indent="0">
                  <a:buNone/>
                </a:pPr>
                <a:r>
                  <a:rPr lang="en-US" sz="2400" dirty="0"/>
                  <a:t>Looking at the flux on the outer wall, we get:</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𝐷</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𝑜</m:t>
                              </m:r>
                            </m:sub>
                          </m:sSub>
                        </m:den>
                      </m:f>
                      <m:f>
                        <m:fPr>
                          <m:ctrlPr>
                            <a:rPr lang="en-US" sz="2400" i="1">
                              <a:latin typeface="Cambria Math" panose="02040503050406030204" pitchFamily="18" charset="0"/>
                            </a:rPr>
                          </m:ctrlPr>
                        </m:fPr>
                        <m:num>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𝑏</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𝑜</m:t>
                                  </m:r>
                                </m:sub>
                              </m:sSub>
                            </m:e>
                          </m:d>
                        </m:num>
                        <m:den>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𝑏</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𝑜</m:t>
                                          </m:r>
                                        </m:sub>
                                      </m:sSub>
                                    </m:den>
                                  </m:f>
                                </m:e>
                              </m:d>
                            </m:e>
                          </m:func>
                        </m:den>
                      </m:f>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oMath>
                  </m:oMathPara>
                </a14:m>
                <a:endParaRPr lang="en-US" sz="2400" dirty="0"/>
              </a:p>
              <a:p>
                <a:pPr marL="0" indent="0">
                  <a:buNone/>
                </a:pPr>
                <a:r>
                  <a:rPr lang="en-US" sz="2400" dirty="0"/>
                  <a:t>Note the equation has nearly the same form we saw for 1D diffusion in Cartesian coordinates: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𝐷</m:t>
                        </m:r>
                      </m:num>
                      <m:den>
                        <m:r>
                          <a:rPr lang="en-US" sz="2400" b="0" i="1" smtClean="0">
                            <a:latin typeface="Cambria Math" panose="02040503050406030204" pitchFamily="18" charset="0"/>
                          </a:rPr>
                          <m:t>𝐿</m:t>
                        </m:r>
                      </m:den>
                    </m:f>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e>
                    </m:d>
                  </m:oMath>
                </a14:m>
                <a:endParaRPr lang="en-US" sz="2400" dirty="0"/>
              </a:p>
              <a:p>
                <a:pPr marL="0" indent="0">
                  <a:buNone/>
                </a:pPr>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711" t="-1245" r="-5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C356C8E-BA73-4FB7-9BD0-C17E62425A80}"/>
                  </a:ext>
                </a:extLst>
              </p:cNvPr>
              <p:cNvSpPr txBox="1"/>
              <p:nvPr/>
            </p:nvSpPr>
            <p:spPr>
              <a:xfrm>
                <a:off x="9404059" y="3942826"/>
                <a:ext cx="2743200" cy="1286634"/>
              </a:xfrm>
              <a:prstGeom prst="rect">
                <a:avLst/>
              </a:prstGeom>
              <a:noFill/>
            </p:spPr>
            <p:txBody>
              <a:bodyPr wrap="square" rtlCol="0">
                <a:spAutoFit/>
              </a:bodyPr>
              <a:lstStyle/>
              <a:p>
                <a:r>
                  <a:rPr lang="en-US" sz="1400" dirty="0"/>
                  <a:t>Quick note:</a:t>
                </a:r>
              </a:p>
              <a:p>
                <a:r>
                  <a:rPr lang="en-US" sz="1400" dirty="0"/>
                  <a:t>This assumption is fairly valid when </a:t>
                </a:r>
                <a14:m>
                  <m:oMath xmlns:m="http://schemas.openxmlformats.org/officeDocument/2006/math">
                    <m:f>
                      <m:fPr>
                        <m:ctrlPr>
                          <a:rPr lang="en-US" sz="1400" i="1" smtClean="0">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𝑏</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𝑜</m:t>
                            </m:r>
                          </m:sub>
                        </m:sSub>
                      </m:den>
                    </m:f>
                    <m:r>
                      <a:rPr lang="en-US" sz="1400" b="0" i="0" smtClean="0">
                        <a:latin typeface="Cambria Math" panose="02040503050406030204" pitchFamily="18" charset="0"/>
                      </a:rPr>
                      <m:t>&lt;1.1</m:t>
                    </m:r>
                  </m:oMath>
                </a14:m>
                <a:r>
                  <a:rPr lang="en-US" sz="1400" dirty="0"/>
                  <a:t>. When </a:t>
                </a:r>
                <a14:m>
                  <m:oMath xmlns:m="http://schemas.openxmlformats.org/officeDocument/2006/math">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𝑏</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𝑜</m:t>
                            </m:r>
                          </m:sub>
                        </m:sSub>
                      </m:den>
                    </m:f>
                    <m:r>
                      <a:rPr lang="en-US" sz="1400" b="0" i="1" smtClean="0">
                        <a:latin typeface="Cambria Math" panose="02040503050406030204" pitchFamily="18" charset="0"/>
                      </a:rPr>
                      <m:t>=1.1</m:t>
                    </m:r>
                  </m:oMath>
                </a14:m>
                <a:r>
                  <a:rPr lang="en-US" sz="1400" dirty="0"/>
                  <a:t>, there is a 4.92% error. Larger walls will have much larger percent errors.</a:t>
                </a:r>
              </a:p>
            </p:txBody>
          </p:sp>
        </mc:Choice>
        <mc:Fallback>
          <p:sp>
            <p:nvSpPr>
              <p:cNvPr id="5" name="TextBox 4">
                <a:extLst>
                  <a:ext uri="{FF2B5EF4-FFF2-40B4-BE49-F238E27FC236}">
                    <a16:creationId xmlns:a16="http://schemas.microsoft.com/office/drawing/2014/main" id="{4C356C8E-BA73-4FB7-9BD0-C17E62425A80}"/>
                  </a:ext>
                </a:extLst>
              </p:cNvPr>
              <p:cNvSpPr txBox="1">
                <a:spLocks noRot="1" noChangeAspect="1" noMove="1" noResize="1" noEditPoints="1" noAdjustHandles="1" noChangeArrowheads="1" noChangeShapeType="1" noTextEdit="1"/>
              </p:cNvSpPr>
              <p:nvPr/>
            </p:nvSpPr>
            <p:spPr>
              <a:xfrm>
                <a:off x="9404059" y="3942826"/>
                <a:ext cx="2743200" cy="1286634"/>
              </a:xfrm>
              <a:prstGeom prst="rect">
                <a:avLst/>
              </a:prstGeom>
              <a:blipFill>
                <a:blip r:embed="rId3"/>
                <a:stretch>
                  <a:fillRect l="-667" t="-948" r="-1778" b="-3791"/>
                </a:stretch>
              </a:blipFill>
            </p:spPr>
            <p:txBody>
              <a:bodyPr/>
              <a:lstStyle/>
              <a:p>
                <a:r>
                  <a:rPr lang="en-US">
                    <a:noFill/>
                  </a:rPr>
                  <a:t> </a:t>
                </a:r>
              </a:p>
            </p:txBody>
          </p:sp>
        </mc:Fallback>
      </mc:AlternateContent>
    </p:spTree>
    <p:extLst>
      <p:ext uri="{BB962C8B-B14F-4D97-AF65-F5344CB8AC3E}">
        <p14:creationId xmlns:p14="http://schemas.microsoft.com/office/powerpoint/2010/main" val="927281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in Spherical Coordinates</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a:bodyPr>
          <a:lstStyle/>
          <a:p>
            <a:pPr marL="0" indent="0">
              <a:buNone/>
            </a:pPr>
            <a:r>
              <a:rPr lang="en-US" sz="2400" dirty="0"/>
              <a:t>Finally, let’s look at Fick’s Laws in spherical coordinates, specifically radial diffusion:</a:t>
            </a:r>
          </a:p>
          <a:p>
            <a:pPr marL="0" indent="0">
              <a:buNone/>
            </a:pPr>
            <a:endParaRPr lang="en-US" sz="2400" b="0" i="1" dirty="0">
              <a:latin typeface="Cambria Math" panose="02040503050406030204" pitchFamily="18" charset="0"/>
            </a:endParaRPr>
          </a:p>
          <a:p>
            <a:pPr marL="0" indent="0">
              <a:buNone/>
            </a:pPr>
            <a:endParaRPr lang="en-US" sz="2400" b="0" dirty="0"/>
          </a:p>
          <a:p>
            <a:pPr marL="0" indent="0">
              <a:buNone/>
            </a:pPr>
            <a:endParaRPr lang="en-US" sz="2400" dirty="0"/>
          </a:p>
          <a:p>
            <a:pPr marL="0" indent="0">
              <a:buNone/>
            </a:pPr>
            <a:endParaRPr lang="en-US" sz="2400" dirty="0"/>
          </a:p>
          <a:p>
            <a:pPr marL="0" indent="0">
              <a:buNone/>
            </a:pPr>
            <a:r>
              <a:rPr lang="en-US" sz="2400" dirty="0"/>
              <a:t>Fick’s First Law remains untouched</a:t>
            </a:r>
          </a:p>
          <a:p>
            <a:pPr marL="0" indent="0">
              <a:buNone/>
            </a:pPr>
            <a:endParaRPr lang="en-US" sz="2400" b="0"/>
          </a:p>
          <a:p>
            <a:pPr marL="0" indent="0">
              <a:buNone/>
            </a:pPr>
            <a:endParaRPr lang="en-US" sz="2400"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22</a:t>
            </a:fld>
            <a:endParaRPr lang="en-US"/>
          </a:p>
        </p:txBody>
      </p:sp>
    </p:spTree>
    <p:extLst>
      <p:ext uri="{BB962C8B-B14F-4D97-AF65-F5344CB8AC3E}">
        <p14:creationId xmlns:p14="http://schemas.microsoft.com/office/powerpoint/2010/main" val="194128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Boundary Conditions</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When looking at Fick’s Second Law (1D), we know that we will need 2 boundary conditions. Here are some examples of the boundary conditions you may encounter:</a:t>
            </a:r>
          </a:p>
          <a:p>
            <a:pPr marL="0" indent="0">
              <a:buNone/>
            </a:pPr>
            <a:r>
              <a:rPr lang="en-US" dirty="0"/>
              <a:t>Concentration</a:t>
            </a:r>
          </a:p>
          <a:p>
            <a:r>
              <a:rPr lang="en-US" dirty="0"/>
              <a:t>If a surface is coated with a solute that is not removed from the surface too quickly, then we can assume the surface concentration is constant. However, to account for solubility differences between two contacting mediums, we can include a partition coefficient</a:t>
            </a:r>
          </a:p>
          <a:p>
            <a:pPr marL="0" indent="0">
              <a:buNone/>
            </a:pPr>
            <a:endParaRPr lang="en-US" b="0" dirty="0"/>
          </a:p>
          <a:p>
            <a:r>
              <a:rPr lang="en-US" dirty="0"/>
              <a:t>In an infinite medium (or a large enough control volume over a small time window), we can assume that the solute concentration is unchanged from its initial value</a:t>
            </a:r>
          </a:p>
          <a:p>
            <a:pPr marL="0" indent="0">
              <a:buNone/>
            </a:pPr>
            <a:endParaRPr lang="en-US" b="0"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spTree>
    <p:extLst>
      <p:ext uri="{BB962C8B-B14F-4D97-AF65-F5344CB8AC3E}">
        <p14:creationId xmlns:p14="http://schemas.microsoft.com/office/powerpoint/2010/main" val="105275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Boundary Conditions</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Solute Flux</a:t>
            </a:r>
          </a:p>
          <a:p>
            <a:r>
              <a:rPr lang="en-US" dirty="0"/>
              <a:t>If examining the interface between two mediums, the flux leaving one medium should equal the flux entering the second medium</a:t>
            </a:r>
          </a:p>
          <a:p>
            <a:pPr marL="0" indent="0">
              <a:buNone/>
            </a:pPr>
            <a:endParaRPr lang="en-US" b="0" dirty="0"/>
          </a:p>
          <a:p>
            <a:pPr marL="0" indent="0">
              <a:buNone/>
            </a:pPr>
            <a:endParaRPr lang="en-US" dirty="0"/>
          </a:p>
          <a:p>
            <a:pPr marL="0" indent="0">
              <a:buNone/>
            </a:pPr>
            <a:endParaRPr lang="en-US" dirty="0"/>
          </a:p>
          <a:p>
            <a:r>
              <a:rPr lang="en-US" dirty="0"/>
              <a:t>If a non-permeable wall exists and solute cannot pass through, then the flux is 0</a:t>
            </a:r>
          </a:p>
          <a:p>
            <a:pPr marL="0" indent="0">
              <a:buNone/>
            </a:pPr>
            <a:endParaRPr lang="en-US" b="0"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spTree>
    <p:extLst>
      <p:ext uri="{BB962C8B-B14F-4D97-AF65-F5344CB8AC3E}">
        <p14:creationId xmlns:p14="http://schemas.microsoft.com/office/powerpoint/2010/main" val="212741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Boundary Conditions</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Solute Flux</a:t>
            </a:r>
          </a:p>
          <a:p>
            <a:r>
              <a:rPr lang="en-US" dirty="0"/>
              <a:t>If the surface we are observing has a known mass transfer rate (commonly seen when looking at convection), we can write the flux condition in terms of the mass transfer coefficient</a:t>
            </a:r>
          </a:p>
          <a:p>
            <a:pPr marL="0" indent="0">
              <a:buNone/>
            </a:pPr>
            <a:endParaRPr lang="en-US" b="0" dirty="0"/>
          </a:p>
          <a:p>
            <a:endParaRPr lang="en-US" dirty="0"/>
          </a:p>
          <a:p>
            <a:r>
              <a:rPr lang="en-US" b="0" dirty="0"/>
              <a:t>In some cases, a surface reaction may occur. The flux of the solute will be controlled by the reaction rate of the solute at the surface</a:t>
            </a:r>
          </a:p>
          <a:p>
            <a:pPr marL="0" indent="0">
              <a:buNone/>
            </a:pPr>
            <a:endParaRPr lang="en-US" b="0"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spTree>
    <p:extLst>
      <p:ext uri="{BB962C8B-B14F-4D97-AF65-F5344CB8AC3E}">
        <p14:creationId xmlns:p14="http://schemas.microsoft.com/office/powerpoint/2010/main" val="40058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Fick’s Laws Example Revisited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140581" cy="5532083"/>
              </a:xfrm>
            </p:spPr>
            <p:txBody>
              <a:bodyPr>
                <a:normAutofit/>
              </a:bodyPr>
              <a:lstStyle/>
              <a:p>
                <a:pPr marL="0" indent="0">
                  <a:buNone/>
                </a:pPr>
                <a:r>
                  <a:rPr lang="en-US" sz="2400" dirty="0"/>
                  <a:t>Let’s revisit the problem we did last class.</a:t>
                </a:r>
              </a:p>
              <a:p>
                <a:pPr marL="0" indent="0">
                  <a:buNone/>
                </a:pPr>
                <a:r>
                  <a:rPr lang="en-US" sz="2400" dirty="0"/>
                  <a:t>A block with a concentrated solute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0</m:t>
                        </m:r>
                      </m:sub>
                    </m:sSub>
                  </m:oMath>
                </a14:m>
                <a:r>
                  <a:rPr lang="en-US" sz="2400" dirty="0"/>
                  <a:t> is placed in a still solvent fluid initially free of any solute. The solute will naturally diffuse from the surface of the block into the solvent above it. We developed an expression for concentration profile: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0</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erfc</m:t>
                          </m:r>
                        </m:fName>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4</m:t>
                                      </m:r>
                                      <m:r>
                                        <a:rPr lang="en-US" sz="2400" b="0" i="1" smtClean="0">
                                          <a:latin typeface="Cambria Math" panose="02040503050406030204" pitchFamily="18" charset="0"/>
                                        </a:rPr>
                                        <m:t>𝐷𝑡</m:t>
                                      </m:r>
                                    </m:e>
                                  </m:rad>
                                </m:den>
                              </m:f>
                            </m:e>
                          </m:d>
                        </m:e>
                      </m:func>
                    </m:oMath>
                  </m:oMathPara>
                </a14:m>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140581" cy="5532083"/>
              </a:xfrm>
              <a:blipFill>
                <a:blip r:embed="rId2"/>
                <a:stretch>
                  <a:fillRect l="-821" t="-15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grpSp>
        <p:nvGrpSpPr>
          <p:cNvPr id="12" name="Group 11">
            <a:extLst>
              <a:ext uri="{FF2B5EF4-FFF2-40B4-BE49-F238E27FC236}">
                <a16:creationId xmlns:a16="http://schemas.microsoft.com/office/drawing/2014/main" id="{DA2B8D35-DF94-4776-9A59-0DE3862CFB4E}"/>
              </a:ext>
            </a:extLst>
          </p:cNvPr>
          <p:cNvGrpSpPr/>
          <p:nvPr/>
        </p:nvGrpSpPr>
        <p:grpSpPr>
          <a:xfrm>
            <a:off x="573248" y="3571814"/>
            <a:ext cx="2088509" cy="2952242"/>
            <a:chOff x="573248" y="3571814"/>
            <a:chExt cx="2088509" cy="2952242"/>
          </a:xfrm>
        </p:grpSpPr>
        <p:cxnSp>
          <p:nvCxnSpPr>
            <p:cNvPr id="7" name="Straight Arrow Connector 6">
              <a:extLst>
                <a:ext uri="{FF2B5EF4-FFF2-40B4-BE49-F238E27FC236}">
                  <a16:creationId xmlns:a16="http://schemas.microsoft.com/office/drawing/2014/main" id="{EB486808-C50D-4A03-92C5-A26D1E4EC6F0}"/>
                </a:ext>
              </a:extLst>
            </p:cNvPr>
            <p:cNvCxnSpPr/>
            <p:nvPr/>
          </p:nvCxnSpPr>
          <p:spPr>
            <a:xfrm flipV="1">
              <a:off x="989901" y="3783433"/>
              <a:ext cx="0" cy="23774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0C17231-040F-4DF9-95FE-5A55106292C6}"/>
                </a:ext>
              </a:extLst>
            </p:cNvPr>
            <p:cNvCxnSpPr>
              <a:cxnSpLocks/>
            </p:cNvCxnSpPr>
            <p:nvPr/>
          </p:nvCxnSpPr>
          <p:spPr>
            <a:xfrm rot="5400000" flipV="1">
              <a:off x="1791050" y="5345186"/>
              <a:ext cx="0" cy="160229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3CE9725-8680-434B-951D-5D55B68FF73B}"/>
                    </a:ext>
                  </a:extLst>
                </p:cNvPr>
                <p:cNvSpPr txBox="1"/>
                <p:nvPr/>
              </p:nvSpPr>
              <p:spPr>
                <a:xfrm>
                  <a:off x="573248" y="3571814"/>
                  <a:ext cx="511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0" name="TextBox 9">
                  <a:extLst>
                    <a:ext uri="{FF2B5EF4-FFF2-40B4-BE49-F238E27FC236}">
                      <a16:creationId xmlns:a16="http://schemas.microsoft.com/office/drawing/2014/main" id="{B3CE9725-8680-434B-951D-5D55B68FF73B}"/>
                    </a:ext>
                  </a:extLst>
                </p:cNvPr>
                <p:cNvSpPr txBox="1">
                  <a:spLocks noRot="1" noChangeAspect="1" noMove="1" noResize="1" noEditPoints="1" noAdjustHandles="1" noChangeArrowheads="1" noChangeShapeType="1" noTextEdit="1"/>
                </p:cNvSpPr>
                <p:nvPr/>
              </p:nvSpPr>
              <p:spPr>
                <a:xfrm>
                  <a:off x="573248" y="3571814"/>
                  <a:ext cx="511728" cy="369332"/>
                </a:xfrm>
                <a:prstGeom prst="rect">
                  <a:avLst/>
                </a:prstGeom>
                <a:blipFill>
                  <a:blip r:embed="rId3"/>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73ED69A-07EA-412F-8644-A2E471B1A474}"/>
                    </a:ext>
                  </a:extLst>
                </p:cNvPr>
                <p:cNvSpPr txBox="1"/>
                <p:nvPr/>
              </p:nvSpPr>
              <p:spPr>
                <a:xfrm>
                  <a:off x="2150029" y="6154724"/>
                  <a:ext cx="511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m:oMathPara>
                  </a14:m>
                  <a:endParaRPr lang="en-US" dirty="0"/>
                </a:p>
              </p:txBody>
            </p:sp>
          </mc:Choice>
          <mc:Fallback xmlns="">
            <p:sp>
              <p:nvSpPr>
                <p:cNvPr id="11" name="TextBox 10">
                  <a:extLst>
                    <a:ext uri="{FF2B5EF4-FFF2-40B4-BE49-F238E27FC236}">
                      <a16:creationId xmlns:a16="http://schemas.microsoft.com/office/drawing/2014/main" id="{273ED69A-07EA-412F-8644-A2E471B1A474}"/>
                    </a:ext>
                  </a:extLst>
                </p:cNvPr>
                <p:cNvSpPr txBox="1">
                  <a:spLocks noRot="1" noChangeAspect="1" noMove="1" noResize="1" noEditPoints="1" noAdjustHandles="1" noChangeArrowheads="1" noChangeShapeType="1" noTextEdit="1"/>
                </p:cNvSpPr>
                <p:nvPr/>
              </p:nvSpPr>
              <p:spPr>
                <a:xfrm>
                  <a:off x="2150029" y="6154724"/>
                  <a:ext cx="511728" cy="369332"/>
                </a:xfrm>
                <a:prstGeom prst="rect">
                  <a:avLst/>
                </a:prstGeom>
                <a:blipFill>
                  <a:blip r:embed="rId4"/>
                  <a:stretch>
                    <a:fillRect/>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4797521F-DF8F-40D9-9AC6-893AFF527B7E}"/>
              </a:ext>
            </a:extLst>
          </p:cNvPr>
          <p:cNvGrpSpPr/>
          <p:nvPr/>
        </p:nvGrpSpPr>
        <p:grpSpPr>
          <a:xfrm>
            <a:off x="3928847" y="3557614"/>
            <a:ext cx="3478632" cy="2952242"/>
            <a:chOff x="573248" y="3571814"/>
            <a:chExt cx="3478632" cy="2952242"/>
          </a:xfrm>
        </p:grpSpPr>
        <p:cxnSp>
          <p:nvCxnSpPr>
            <p:cNvPr id="14" name="Straight Arrow Connector 13">
              <a:extLst>
                <a:ext uri="{FF2B5EF4-FFF2-40B4-BE49-F238E27FC236}">
                  <a16:creationId xmlns:a16="http://schemas.microsoft.com/office/drawing/2014/main" id="{E71F003D-A85D-41C3-9A3B-6128C51F15D8}"/>
                </a:ext>
              </a:extLst>
            </p:cNvPr>
            <p:cNvCxnSpPr/>
            <p:nvPr/>
          </p:nvCxnSpPr>
          <p:spPr>
            <a:xfrm flipV="1">
              <a:off x="989901" y="3783433"/>
              <a:ext cx="0" cy="23774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AA312F1-292B-496D-892B-8F73C981DDB6}"/>
                </a:ext>
              </a:extLst>
            </p:cNvPr>
            <p:cNvCxnSpPr>
              <a:cxnSpLocks/>
            </p:cNvCxnSpPr>
            <p:nvPr/>
          </p:nvCxnSpPr>
          <p:spPr>
            <a:xfrm rot="5400000" flipV="1">
              <a:off x="1791050" y="5345186"/>
              <a:ext cx="0" cy="160229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Arc 15">
              <a:extLst>
                <a:ext uri="{FF2B5EF4-FFF2-40B4-BE49-F238E27FC236}">
                  <a16:creationId xmlns:a16="http://schemas.microsoft.com/office/drawing/2014/main" id="{ADE4181A-B372-449B-920D-AFC5746A35A8}"/>
                </a:ext>
              </a:extLst>
            </p:cNvPr>
            <p:cNvSpPr/>
            <p:nvPr/>
          </p:nvSpPr>
          <p:spPr>
            <a:xfrm rot="10800000">
              <a:off x="994095" y="5223544"/>
              <a:ext cx="3057785" cy="914400"/>
            </a:xfrm>
            <a:prstGeom prst="arc">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6804B07-8C4E-4DF2-9263-4AA00F2A0448}"/>
                    </a:ext>
                  </a:extLst>
                </p:cNvPr>
                <p:cNvSpPr txBox="1"/>
                <p:nvPr/>
              </p:nvSpPr>
              <p:spPr>
                <a:xfrm>
                  <a:off x="573248" y="3571814"/>
                  <a:ext cx="511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7" name="TextBox 16">
                  <a:extLst>
                    <a:ext uri="{FF2B5EF4-FFF2-40B4-BE49-F238E27FC236}">
                      <a16:creationId xmlns:a16="http://schemas.microsoft.com/office/drawing/2014/main" id="{36804B07-8C4E-4DF2-9263-4AA00F2A0448}"/>
                    </a:ext>
                  </a:extLst>
                </p:cNvPr>
                <p:cNvSpPr txBox="1">
                  <a:spLocks noRot="1" noChangeAspect="1" noMove="1" noResize="1" noEditPoints="1" noAdjustHandles="1" noChangeArrowheads="1" noChangeShapeType="1" noTextEdit="1"/>
                </p:cNvSpPr>
                <p:nvPr/>
              </p:nvSpPr>
              <p:spPr>
                <a:xfrm>
                  <a:off x="573248" y="3571814"/>
                  <a:ext cx="511728" cy="369332"/>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44C04B4-B23A-4005-A674-EEFD54AE15FB}"/>
                    </a:ext>
                  </a:extLst>
                </p:cNvPr>
                <p:cNvSpPr txBox="1"/>
                <p:nvPr/>
              </p:nvSpPr>
              <p:spPr>
                <a:xfrm>
                  <a:off x="2150029" y="6154724"/>
                  <a:ext cx="511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m:oMathPara>
                  </a14:m>
                  <a:endParaRPr lang="en-US" dirty="0"/>
                </a:p>
              </p:txBody>
            </p:sp>
          </mc:Choice>
          <mc:Fallback xmlns="">
            <p:sp>
              <p:nvSpPr>
                <p:cNvPr id="18" name="TextBox 17">
                  <a:extLst>
                    <a:ext uri="{FF2B5EF4-FFF2-40B4-BE49-F238E27FC236}">
                      <a16:creationId xmlns:a16="http://schemas.microsoft.com/office/drawing/2014/main" id="{D44C04B4-B23A-4005-A674-EEFD54AE15FB}"/>
                    </a:ext>
                  </a:extLst>
                </p:cNvPr>
                <p:cNvSpPr txBox="1">
                  <a:spLocks noRot="1" noChangeAspect="1" noMove="1" noResize="1" noEditPoints="1" noAdjustHandles="1" noChangeArrowheads="1" noChangeShapeType="1" noTextEdit="1"/>
                </p:cNvSpPr>
                <p:nvPr/>
              </p:nvSpPr>
              <p:spPr>
                <a:xfrm>
                  <a:off x="2150029" y="6154724"/>
                  <a:ext cx="511728" cy="369332"/>
                </a:xfrm>
                <a:prstGeom prst="rect">
                  <a:avLst/>
                </a:prstGeom>
                <a:blipFill>
                  <a:blip r:embed="rId6"/>
                  <a:stretch>
                    <a:fillRect/>
                  </a:stretch>
                </a:blipFill>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0D14DBDA-C750-4FC7-AE72-9F10902E2F6C}"/>
              </a:ext>
            </a:extLst>
          </p:cNvPr>
          <p:cNvGrpSpPr/>
          <p:nvPr/>
        </p:nvGrpSpPr>
        <p:grpSpPr>
          <a:xfrm>
            <a:off x="7420065" y="3182962"/>
            <a:ext cx="3478631" cy="3326894"/>
            <a:chOff x="573248" y="3197162"/>
            <a:chExt cx="3478631" cy="3326894"/>
          </a:xfrm>
        </p:grpSpPr>
        <p:cxnSp>
          <p:nvCxnSpPr>
            <p:cNvPr id="20" name="Straight Arrow Connector 19">
              <a:extLst>
                <a:ext uri="{FF2B5EF4-FFF2-40B4-BE49-F238E27FC236}">
                  <a16:creationId xmlns:a16="http://schemas.microsoft.com/office/drawing/2014/main" id="{0DEFDC72-8DA1-4785-A3F6-D020E70E3FE0}"/>
                </a:ext>
              </a:extLst>
            </p:cNvPr>
            <p:cNvCxnSpPr/>
            <p:nvPr/>
          </p:nvCxnSpPr>
          <p:spPr>
            <a:xfrm flipV="1">
              <a:off x="989901" y="3783433"/>
              <a:ext cx="0" cy="23774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455AA2-FF0C-4CBE-A38F-DAF737BC59DC}"/>
                </a:ext>
              </a:extLst>
            </p:cNvPr>
            <p:cNvCxnSpPr>
              <a:cxnSpLocks/>
            </p:cNvCxnSpPr>
            <p:nvPr/>
          </p:nvCxnSpPr>
          <p:spPr>
            <a:xfrm rot="5400000" flipV="1">
              <a:off x="1791050" y="5345186"/>
              <a:ext cx="0" cy="160229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rc 21">
              <a:extLst>
                <a:ext uri="{FF2B5EF4-FFF2-40B4-BE49-F238E27FC236}">
                  <a16:creationId xmlns:a16="http://schemas.microsoft.com/office/drawing/2014/main" id="{11F6ECFD-8C0C-4708-9326-041672ED3AB8}"/>
                </a:ext>
              </a:extLst>
            </p:cNvPr>
            <p:cNvSpPr/>
            <p:nvPr/>
          </p:nvSpPr>
          <p:spPr>
            <a:xfrm rot="10800000">
              <a:off x="994094" y="3197162"/>
              <a:ext cx="3057785" cy="2940782"/>
            </a:xfrm>
            <a:prstGeom prst="arc">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69376D-54C0-4AE2-A7FA-488817A3BA5E}"/>
                    </a:ext>
                  </a:extLst>
                </p:cNvPr>
                <p:cNvSpPr txBox="1"/>
                <p:nvPr/>
              </p:nvSpPr>
              <p:spPr>
                <a:xfrm>
                  <a:off x="573248" y="3571814"/>
                  <a:ext cx="511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3" name="TextBox 22">
                  <a:extLst>
                    <a:ext uri="{FF2B5EF4-FFF2-40B4-BE49-F238E27FC236}">
                      <a16:creationId xmlns:a16="http://schemas.microsoft.com/office/drawing/2014/main" id="{B269376D-54C0-4AE2-A7FA-488817A3BA5E}"/>
                    </a:ext>
                  </a:extLst>
                </p:cNvPr>
                <p:cNvSpPr txBox="1">
                  <a:spLocks noRot="1" noChangeAspect="1" noMove="1" noResize="1" noEditPoints="1" noAdjustHandles="1" noChangeArrowheads="1" noChangeShapeType="1" noTextEdit="1"/>
                </p:cNvSpPr>
                <p:nvPr/>
              </p:nvSpPr>
              <p:spPr>
                <a:xfrm>
                  <a:off x="573248" y="3571814"/>
                  <a:ext cx="511728" cy="369332"/>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035958C-638B-4AD9-AD7C-8AC050166E6F}"/>
                    </a:ext>
                  </a:extLst>
                </p:cNvPr>
                <p:cNvSpPr txBox="1"/>
                <p:nvPr/>
              </p:nvSpPr>
              <p:spPr>
                <a:xfrm>
                  <a:off x="2150029" y="6154724"/>
                  <a:ext cx="511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m:oMathPara>
                  </a14:m>
                  <a:endParaRPr lang="en-US" dirty="0"/>
                </a:p>
              </p:txBody>
            </p:sp>
          </mc:Choice>
          <mc:Fallback xmlns="">
            <p:sp>
              <p:nvSpPr>
                <p:cNvPr id="24" name="TextBox 23">
                  <a:extLst>
                    <a:ext uri="{FF2B5EF4-FFF2-40B4-BE49-F238E27FC236}">
                      <a16:creationId xmlns:a16="http://schemas.microsoft.com/office/drawing/2014/main" id="{3035958C-638B-4AD9-AD7C-8AC050166E6F}"/>
                    </a:ext>
                  </a:extLst>
                </p:cNvPr>
                <p:cNvSpPr txBox="1">
                  <a:spLocks noRot="1" noChangeAspect="1" noMove="1" noResize="1" noEditPoints="1" noAdjustHandles="1" noChangeArrowheads="1" noChangeShapeType="1" noTextEdit="1"/>
                </p:cNvSpPr>
                <p:nvPr/>
              </p:nvSpPr>
              <p:spPr>
                <a:xfrm>
                  <a:off x="2150029" y="6154724"/>
                  <a:ext cx="511728"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4EE61FA-2781-47CE-AB6B-177087A0D46C}"/>
                  </a:ext>
                </a:extLst>
              </p:cNvPr>
              <p:cNvSpPr txBox="1"/>
              <p:nvPr/>
            </p:nvSpPr>
            <p:spPr>
              <a:xfrm>
                <a:off x="1426128" y="4429387"/>
                <a:ext cx="9563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m:oMathPara>
                </a14:m>
                <a:endParaRPr lang="en-US" dirty="0"/>
              </a:p>
            </p:txBody>
          </p:sp>
        </mc:Choice>
        <mc:Fallback xmlns="">
          <p:sp>
            <p:nvSpPr>
              <p:cNvPr id="25" name="TextBox 24">
                <a:extLst>
                  <a:ext uri="{FF2B5EF4-FFF2-40B4-BE49-F238E27FC236}">
                    <a16:creationId xmlns:a16="http://schemas.microsoft.com/office/drawing/2014/main" id="{B4EE61FA-2781-47CE-AB6B-177087A0D46C}"/>
                  </a:ext>
                </a:extLst>
              </p:cNvPr>
              <p:cNvSpPr txBox="1">
                <a:spLocks noRot="1" noChangeAspect="1" noMove="1" noResize="1" noEditPoints="1" noAdjustHandles="1" noChangeArrowheads="1" noChangeShapeType="1" noTextEdit="1"/>
              </p:cNvSpPr>
              <p:nvPr/>
            </p:nvSpPr>
            <p:spPr>
              <a:xfrm>
                <a:off x="1426128" y="4429387"/>
                <a:ext cx="956345"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E859EC5-0E04-442C-B766-D85B40C4677F}"/>
                  </a:ext>
                </a:extLst>
              </p:cNvPr>
              <p:cNvSpPr txBox="1"/>
              <p:nvPr/>
            </p:nvSpPr>
            <p:spPr>
              <a:xfrm>
                <a:off x="4839052" y="4453901"/>
                <a:ext cx="9563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&gt;0</m:t>
                      </m:r>
                    </m:oMath>
                  </m:oMathPara>
                </a14:m>
                <a:endParaRPr lang="en-US" dirty="0"/>
              </a:p>
            </p:txBody>
          </p:sp>
        </mc:Choice>
        <mc:Fallback xmlns="">
          <p:sp>
            <p:nvSpPr>
              <p:cNvPr id="26" name="TextBox 25">
                <a:extLst>
                  <a:ext uri="{FF2B5EF4-FFF2-40B4-BE49-F238E27FC236}">
                    <a16:creationId xmlns:a16="http://schemas.microsoft.com/office/drawing/2014/main" id="{9E859EC5-0E04-442C-B766-D85B40C4677F}"/>
                  </a:ext>
                </a:extLst>
              </p:cNvPr>
              <p:cNvSpPr txBox="1">
                <a:spLocks noRot="1" noChangeAspect="1" noMove="1" noResize="1" noEditPoints="1" noAdjustHandles="1" noChangeArrowheads="1" noChangeShapeType="1" noTextEdit="1"/>
              </p:cNvSpPr>
              <p:nvPr/>
            </p:nvSpPr>
            <p:spPr>
              <a:xfrm>
                <a:off x="4839052" y="4453901"/>
                <a:ext cx="95634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D49054B-11F6-4C13-AD47-C30B71CA4C65}"/>
                  </a:ext>
                </a:extLst>
              </p:cNvPr>
              <p:cNvSpPr txBox="1"/>
              <p:nvPr/>
            </p:nvSpPr>
            <p:spPr>
              <a:xfrm>
                <a:off x="8159696" y="4445620"/>
                <a:ext cx="9563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m:oMathPara>
                </a14:m>
                <a:endParaRPr lang="en-US" dirty="0"/>
              </a:p>
            </p:txBody>
          </p:sp>
        </mc:Choice>
        <mc:Fallback xmlns="">
          <p:sp>
            <p:nvSpPr>
              <p:cNvPr id="27" name="TextBox 26">
                <a:extLst>
                  <a:ext uri="{FF2B5EF4-FFF2-40B4-BE49-F238E27FC236}">
                    <a16:creationId xmlns:a16="http://schemas.microsoft.com/office/drawing/2014/main" id="{AD49054B-11F6-4C13-AD47-C30B71CA4C65}"/>
                  </a:ext>
                </a:extLst>
              </p:cNvPr>
              <p:cNvSpPr txBox="1">
                <a:spLocks noRot="1" noChangeAspect="1" noMove="1" noResize="1" noEditPoints="1" noAdjustHandles="1" noChangeArrowheads="1" noChangeShapeType="1" noTextEdit="1"/>
              </p:cNvSpPr>
              <p:nvPr/>
            </p:nvSpPr>
            <p:spPr>
              <a:xfrm>
                <a:off x="8159696" y="4445620"/>
                <a:ext cx="956345"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074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Fick’s Laws Example Revisited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0</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erfc</m:t>
                          </m:r>
                        </m:fName>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4</m:t>
                                      </m:r>
                                      <m:r>
                                        <a:rPr lang="en-US" sz="2400" b="0" i="1" smtClean="0">
                                          <a:latin typeface="Cambria Math" panose="02040503050406030204" pitchFamily="18" charset="0"/>
                                        </a:rPr>
                                        <m:t>𝐷𝑡</m:t>
                                      </m:r>
                                    </m:e>
                                  </m:rad>
                                </m:den>
                              </m:f>
                            </m:e>
                          </m:d>
                        </m:e>
                      </m:func>
                    </m:oMath>
                  </m:oMathPara>
                </a14:m>
                <a:endParaRPr lang="en-US" sz="2400" dirty="0"/>
              </a:p>
              <a:p>
                <a:pPr marL="0" indent="0">
                  <a:buNone/>
                </a:pPr>
                <a:r>
                  <a:rPr lang="en-US" sz="2400" dirty="0"/>
                  <a:t>We saw earlier (in our review lesson on fluids), that the derivative of the function above will have the form:</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m:t>
                          </m:r>
                        </m:num>
                        <m:den>
                          <m:r>
                            <a:rPr lang="en-US" sz="2400" b="0" i="1" smtClean="0">
                              <a:latin typeface="Cambria Math" panose="02040503050406030204" pitchFamily="18" charset="0"/>
                            </a:rPr>
                            <m:t>𝑑𝑦</m:t>
                          </m:r>
                        </m:den>
                      </m:f>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0</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𝜋</m:t>
                              </m:r>
                              <m:r>
                                <a:rPr lang="en-US" sz="2400" b="0" i="1" smtClean="0">
                                  <a:latin typeface="Cambria Math" panose="02040503050406030204" pitchFamily="18" charset="0"/>
                                </a:rPr>
                                <m:t>𝐷</m:t>
                              </m:r>
                              <m:r>
                                <a:rPr lang="en-US" sz="2400" i="1">
                                  <a:latin typeface="Cambria Math" panose="02040503050406030204" pitchFamily="18" charset="0"/>
                                </a:rPr>
                                <m:t>𝑡</m:t>
                              </m:r>
                            </m:e>
                          </m:rad>
                        </m:den>
                      </m:f>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𝑦</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4</m:t>
                                          </m:r>
                                          <m:r>
                                            <a:rPr lang="en-US" sz="2400" b="0" i="1" smtClean="0">
                                              <a:latin typeface="Cambria Math" panose="02040503050406030204" pitchFamily="18" charset="0"/>
                                            </a:rPr>
                                            <m:t>𝐷</m:t>
                                          </m:r>
                                          <m:r>
                                            <a:rPr lang="en-US" sz="2400" i="1">
                                              <a:latin typeface="Cambria Math" panose="02040503050406030204" pitchFamily="18" charset="0"/>
                                            </a:rPr>
                                            <m:t>𝑡</m:t>
                                          </m:r>
                                        </m:e>
                                      </m:rad>
                                    </m:den>
                                  </m:f>
                                </m:e>
                              </m:d>
                            </m:e>
                            <m:sup>
                              <m:r>
                                <a:rPr lang="en-US" sz="2400" i="1">
                                  <a:latin typeface="Cambria Math" panose="02040503050406030204" pitchFamily="18" charset="0"/>
                                </a:rPr>
                                <m:t>2</m:t>
                              </m:r>
                            </m:sup>
                          </m:sSup>
                        </m:sup>
                      </m:sSup>
                    </m:oMath>
                  </m:oMathPara>
                </a14:m>
                <a:endParaRPr lang="en-US" sz="2400" dirty="0"/>
              </a:p>
              <a:p>
                <a:pPr marL="0" indent="0">
                  <a:buNone/>
                </a:pPr>
                <a:r>
                  <a:rPr lang="en-US" sz="2400" dirty="0"/>
                  <a:t>If we combine this with Fick’s first law, and look at the instantaneous flux at the surface (i.e.,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=0</m:t>
                    </m:r>
                  </m:oMath>
                </a14:m>
                <a:r>
                  <a:rPr lang="en-US" sz="2400" dirty="0"/>
                  <a:t>), we would get:</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m:t>
                                  </m:r>
                                </m:num>
                                <m:den>
                                  <m:r>
                                    <a:rPr lang="en-US" sz="2400" b="0" i="1" smtClean="0">
                                      <a:latin typeface="Cambria Math" panose="02040503050406030204" pitchFamily="18" charset="0"/>
                                    </a:rPr>
                                    <m:t>𝑑𝑦</m:t>
                                  </m:r>
                                </m:den>
                              </m:f>
                            </m:e>
                          </m:d>
                        </m:e>
                        <m:sub>
                          <m:r>
                            <a:rPr lang="en-US" sz="2400" b="0" i="1" smtClean="0">
                              <a:latin typeface="Cambria Math" panose="02040503050406030204" pitchFamily="18" charset="0"/>
                            </a:rPr>
                            <m:t>𝑦</m:t>
                          </m:r>
                          <m:r>
                            <a:rPr lang="en-US" sz="2400" b="0" i="1" smtClean="0">
                              <a:latin typeface="Cambria Math" panose="02040503050406030204" pitchFamily="18" charset="0"/>
                            </a:rPr>
                            <m:t>=0</m:t>
                          </m:r>
                        </m:sub>
                      </m:sSub>
                      <m:r>
                        <a:rPr lang="en-US" sz="2400" b="0" i="1" smtClean="0">
                          <a:latin typeface="Cambria Math" panose="02040503050406030204" pitchFamily="18" charset="0"/>
                        </a:rPr>
                        <m:t>=                                </m:t>
                      </m:r>
                    </m:oMath>
                  </m:oMathPara>
                </a14:m>
                <a:endParaRPr lang="en-US" sz="2400" dirty="0"/>
              </a:p>
              <a:p>
                <a:pPr marL="0" indent="0">
                  <a:buNone/>
                </a:pPr>
                <a:r>
                  <a:rPr lang="en-US" sz="2400" dirty="0"/>
                  <a:t>If we want to solve for the mass transfer coefficient at the surface</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𝑚</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oMath>
                  </m:oMathPara>
                </a14:m>
                <a:endParaRPr lang="en-US" sz="2400" b="0" i="1" dirty="0">
                  <a:latin typeface="Cambria Math" panose="02040503050406030204" pitchFamily="18" charset="0"/>
                  <a:ea typeface="Cambria Math" panose="02040503050406030204" pitchFamily="18" charset="0"/>
                </a:endParaRPr>
              </a:p>
              <a:p>
                <a:pPr marL="0" indent="0">
                  <a:buNone/>
                </a:pPr>
                <a:r>
                  <a:rPr lang="en-US" sz="2400" dirty="0"/>
                  <a:t>The mass transfer coefficient is:</a:t>
                </a:r>
              </a:p>
              <a:p>
                <a:pPr marL="0" indent="0">
                  <a:buNone/>
                </a:pPr>
                <a:endParaRPr lang="en-US" sz="2400" b="0" dirty="0"/>
              </a:p>
              <a:p>
                <a:pPr marL="0" indent="0">
                  <a:buNone/>
                </a:pPr>
                <a:r>
                  <a:rPr lang="en-US" sz="2400" dirty="0"/>
                  <a:t> </a:t>
                </a:r>
                <a:endParaRPr lang="en-US" sz="2400" b="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7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spTree>
    <p:extLst>
      <p:ext uri="{BB962C8B-B14F-4D97-AF65-F5344CB8AC3E}">
        <p14:creationId xmlns:p14="http://schemas.microsoft.com/office/powerpoint/2010/main" val="180573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Another Example</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a:bodyPr>
          <a:lstStyle/>
          <a:p>
            <a:pPr marL="0" indent="0">
              <a:buNone/>
            </a:pPr>
            <a:r>
              <a:rPr lang="en-US" sz="2400" dirty="0"/>
              <a:t>Consider the following example:</a:t>
            </a:r>
          </a:p>
          <a:p>
            <a:pPr marL="0" indent="0">
              <a:buNone/>
            </a:pPr>
            <a:r>
              <a:rPr lang="en-US" sz="2400" dirty="0"/>
              <a:t>A flat wafer of negligible thickness is introduced into a solvent fluid. The wafer will disintegrate in the solution and the solute will diffuse outward from the wafer in both directions. </a:t>
            </a:r>
          </a:p>
          <a:p>
            <a:pPr marL="0" indent="0">
              <a:buNone/>
            </a:pPr>
            <a:r>
              <a:rPr lang="en-US" sz="2400" dirty="0"/>
              <a:t>Note this problem is different from the earlier we just looked at. In this case, diffusion occurs in both directions (up and down). There is also a finite amount of solute that can dissolve.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p:pic>
        <p:nvPicPr>
          <p:cNvPr id="13" name="Picture 12">
            <a:extLst>
              <a:ext uri="{FF2B5EF4-FFF2-40B4-BE49-F238E27FC236}">
                <a16:creationId xmlns:a16="http://schemas.microsoft.com/office/drawing/2014/main" id="{E850B6A8-45AF-4C0A-97F8-4A23D46B8ED5}"/>
              </a:ext>
            </a:extLst>
          </p:cNvPr>
          <p:cNvPicPr>
            <a:picLocks noChangeAspect="1"/>
          </p:cNvPicPr>
          <p:nvPr/>
        </p:nvPicPr>
        <p:blipFill>
          <a:blip r:embed="rId2"/>
          <a:stretch>
            <a:fillRect/>
          </a:stretch>
        </p:blipFill>
        <p:spPr>
          <a:xfrm>
            <a:off x="4300614" y="3665084"/>
            <a:ext cx="4047705" cy="2430916"/>
          </a:xfrm>
          <a:prstGeom prst="rect">
            <a:avLst/>
          </a:prstGeom>
        </p:spPr>
      </p:pic>
    </p:spTree>
    <p:extLst>
      <p:ext uri="{BB962C8B-B14F-4D97-AF65-F5344CB8AC3E}">
        <p14:creationId xmlns:p14="http://schemas.microsoft.com/office/powerpoint/2010/main" val="171365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Another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47288"/>
                <a:ext cx="11140581" cy="5874187"/>
              </a:xfrm>
            </p:spPr>
            <p:txBody>
              <a:bodyPr>
                <a:normAutofit fontScale="92500"/>
              </a:bodyPr>
              <a:lstStyle/>
              <a:p>
                <a:pPr marL="0" indent="0">
                  <a:buNone/>
                </a:pPr>
                <a:r>
                  <a:rPr lang="en-US" sz="2400" dirty="0"/>
                  <a:t>We still have Fick’s Second Law that we can use for the system:</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r>
                        <a:rPr lang="en-US" sz="2400" b="0" i="1" smtClean="0">
                          <a:latin typeface="Cambria Math" panose="02040503050406030204" pitchFamily="18" charset="0"/>
                        </a:rPr>
                        <m:t>𝐷</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𝑑</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𝐶</m:t>
                          </m:r>
                        </m:num>
                        <m:den>
                          <m:r>
                            <a:rPr lang="en-US" sz="2400" b="0" i="1" smtClean="0">
                              <a:latin typeface="Cambria Math" panose="02040503050406030204" pitchFamily="18"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2</m:t>
                              </m:r>
                            </m:sup>
                          </m:sSup>
                        </m:den>
                      </m:f>
                    </m:oMath>
                  </m:oMathPara>
                </a14:m>
                <a:endParaRPr lang="en-US" sz="2400" dirty="0"/>
              </a:p>
              <a:p>
                <a:pPr marL="0" indent="0">
                  <a:buNone/>
                </a:pPr>
                <a:r>
                  <a:rPr lang="en-US" sz="2400" dirty="0"/>
                  <a:t>Our initial and boundary conditions have changed though. Since the concentration introduced at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=0</m:t>
                    </m:r>
                  </m:oMath>
                </a14:m>
                <a:r>
                  <a:rPr lang="en-US" sz="2400" dirty="0"/>
                  <a:t> is not constant, we can no longer use a step function. We will instead use an impulse function (i.e., a Dirac delta function) to introduce the mass into the system. Our initial condition is: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=0,</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oMath>
                  </m:oMathPara>
                </a14:m>
                <a:endParaRPr lang="en-US" sz="2400" dirty="0"/>
              </a:p>
              <a:p>
                <a:pPr marL="0" indent="0">
                  <a:buNone/>
                </a:pPr>
                <a:r>
                  <a:rPr lang="en-US" sz="2400" dirty="0"/>
                  <a:t>For our boundary conditions, we know that as we move far away from the plate the concentration of the solute becomes 0.</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e>
                      </m:d>
                      <m:r>
                        <a:rPr lang="en-US" sz="2400" b="0" i="1" smtClean="0">
                          <a:latin typeface="Cambria Math" panose="02040503050406030204" pitchFamily="18" charset="0"/>
                          <a:ea typeface="Cambria Math" panose="02040503050406030204" pitchFamily="18" charset="0"/>
                        </a:rPr>
                        <m:t>=</m:t>
                      </m:r>
                    </m:oMath>
                  </m:oMathPara>
                </a14:m>
                <a:endParaRPr lang="en-US" sz="2400" dirty="0"/>
              </a:p>
              <a:p>
                <a:pPr marL="0" indent="0">
                  <a:buNone/>
                </a:pPr>
                <a:r>
                  <a:rPr lang="en-US" sz="2400" dirty="0"/>
                  <a:t>(we can do the same for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oMath>
                </a14:m>
                <a:r>
                  <a:rPr lang="en-US" sz="2400" dirty="0"/>
                  <a:t>, but we will show a different BC)</a:t>
                </a:r>
              </a:p>
              <a:p>
                <a:pPr marL="0" indent="0">
                  <a:buNone/>
                </a:pPr>
                <a:r>
                  <a:rPr lang="en-US" sz="2400" dirty="0"/>
                  <a:t>Our last boundary condition occurs at the plate. Since the solute can diffuse equally in both directions, the system is symmetrical about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=0</m:t>
                    </m:r>
                  </m:oMath>
                </a14:m>
                <a:r>
                  <a:rPr lang="en-US" sz="2400" dirty="0"/>
                  <a:t>. Another way of looking at this is that the concentrations on either side of </a:t>
                </a:r>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=0</m:t>
                    </m:r>
                  </m:oMath>
                </a14:m>
                <a:r>
                  <a:rPr lang="en-US" sz="2400" dirty="0"/>
                  <a:t> will be the same, so the flux at </a:t>
                </a:r>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=0</m:t>
                    </m:r>
                  </m:oMath>
                </a14:m>
                <a:r>
                  <a:rPr lang="en-US" sz="2400" dirty="0"/>
                  <a:t> should also be 0.</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𝑑𝑦</m:t>
                          </m:r>
                        </m:den>
                      </m:f>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=0</m:t>
                              </m:r>
                            </m:e>
                          </m:d>
                        </m:e>
                      </m:d>
                      <m:r>
                        <a:rPr lang="en-US" sz="2400" b="0" i="1" smtClean="0">
                          <a:latin typeface="Cambria Math" panose="02040503050406030204" pitchFamily="18" charset="0"/>
                        </a:rPr>
                        <m:t>=</m:t>
                      </m:r>
                    </m:oMath>
                  </m:oMathPara>
                </a14:m>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47288"/>
                <a:ext cx="11140581" cy="5874187"/>
              </a:xfrm>
              <a:blipFill>
                <a:blip r:embed="rId2"/>
                <a:stretch>
                  <a:fillRect l="-711" t="-1349" r="-1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p:pic>
        <p:nvPicPr>
          <p:cNvPr id="13" name="Picture 12">
            <a:extLst>
              <a:ext uri="{FF2B5EF4-FFF2-40B4-BE49-F238E27FC236}">
                <a16:creationId xmlns:a16="http://schemas.microsoft.com/office/drawing/2014/main" id="{E850B6A8-45AF-4C0A-97F8-4A23D46B8ED5}"/>
              </a:ext>
            </a:extLst>
          </p:cNvPr>
          <p:cNvPicPr>
            <a:picLocks noChangeAspect="1"/>
          </p:cNvPicPr>
          <p:nvPr/>
        </p:nvPicPr>
        <p:blipFill>
          <a:blip r:embed="rId3"/>
          <a:stretch>
            <a:fillRect/>
          </a:stretch>
        </p:blipFill>
        <p:spPr>
          <a:xfrm>
            <a:off x="8892800" y="273425"/>
            <a:ext cx="2902291" cy="1743019"/>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225D62D-77F2-4A37-A705-FD6921262C98}"/>
                  </a:ext>
                </a:extLst>
              </p:cNvPr>
              <p:cNvSpPr txBox="1"/>
              <p:nvPr/>
            </p:nvSpPr>
            <p:spPr>
              <a:xfrm>
                <a:off x="8289624" y="2868624"/>
                <a:ext cx="3645702" cy="923330"/>
              </a:xfrm>
              <a:prstGeom prst="rect">
                <a:avLst/>
              </a:prstGeom>
              <a:noFill/>
            </p:spPr>
            <p:txBody>
              <a:bodyPr wrap="square" rtlCol="0">
                <a:spAutoFit/>
              </a:bodyPr>
              <a:lstStyle/>
              <a:p>
                <a:r>
                  <a:rPr lang="en-US" dirty="0"/>
                  <a:t>Recall:</a:t>
                </a:r>
              </a:p>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=1   &amp;   </m:t>
                      </m:r>
                      <m:r>
                        <a:rPr lang="en-US" b="0" i="1" smtClean="0">
                          <a:latin typeface="Cambria Math" panose="02040503050406030204" pitchFamily="18" charset="0"/>
                          <a:ea typeface="Cambria Math" panose="02040503050406030204" pitchFamily="18" charset="0"/>
                        </a:rPr>
                        <m:t>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=0</m:t>
                      </m:r>
                    </m:oMath>
                  </m:oMathPara>
                </a14:m>
                <a:endParaRPr lang="en-US" b="0" dirty="0">
                  <a:ea typeface="Cambria Math" panose="02040503050406030204" pitchFamily="18" charset="0"/>
                </a:endParaRPr>
              </a:p>
              <a:p>
                <a:endParaRPr lang="en-US" dirty="0"/>
              </a:p>
            </p:txBody>
          </p:sp>
        </mc:Choice>
        <mc:Fallback>
          <p:sp>
            <p:nvSpPr>
              <p:cNvPr id="5" name="TextBox 4">
                <a:extLst>
                  <a:ext uri="{FF2B5EF4-FFF2-40B4-BE49-F238E27FC236}">
                    <a16:creationId xmlns:a16="http://schemas.microsoft.com/office/drawing/2014/main" id="{1225D62D-77F2-4A37-A705-FD6921262C98}"/>
                  </a:ext>
                </a:extLst>
              </p:cNvPr>
              <p:cNvSpPr txBox="1">
                <a:spLocks noRot="1" noChangeAspect="1" noMove="1" noResize="1" noEditPoints="1" noAdjustHandles="1" noChangeArrowheads="1" noChangeShapeType="1" noTextEdit="1"/>
              </p:cNvSpPr>
              <p:nvPr/>
            </p:nvSpPr>
            <p:spPr>
              <a:xfrm>
                <a:off x="8289624" y="2868624"/>
                <a:ext cx="3645702" cy="923330"/>
              </a:xfrm>
              <a:prstGeom prst="rect">
                <a:avLst/>
              </a:prstGeom>
              <a:blipFill>
                <a:blip r:embed="rId4"/>
                <a:stretch>
                  <a:fillRect l="-1505" t="-39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591A0EB-A57E-4F19-9C70-9ABB0FDCA3F7}"/>
                  </a:ext>
                </a:extLst>
              </p:cNvPr>
              <p:cNvSpPr txBox="1"/>
              <p:nvPr/>
            </p:nvSpPr>
            <p:spPr>
              <a:xfrm>
                <a:off x="9051891" y="3872957"/>
                <a:ext cx="2743200" cy="985719"/>
              </a:xfrm>
              <a:prstGeom prst="rect">
                <a:avLst/>
              </a:prstGeom>
              <a:noFill/>
            </p:spPr>
            <p:txBody>
              <a:bodyPr wrap="square" rtlCol="0">
                <a:spAutoFit/>
              </a:bodyPr>
              <a:lstStyle/>
              <a:p>
                <a:r>
                  <a:rPr lang="en-US" dirty="0"/>
                  <a:t>Concentration of flat plate:</a:t>
                </a:r>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𝐶</m:t>
                              </m:r>
                            </m:e>
                          </m:acc>
                        </m:e>
                        <m:sub>
                          <m:r>
                            <a:rPr lang="en-US" i="1">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𝑚𝑜𝑙</m:t>
                              </m:r>
                            </m:num>
                            <m:den>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den>
                          </m:f>
                        </m:e>
                      </m:d>
                    </m:oMath>
                  </m:oMathPara>
                </a14:m>
                <a:endParaRPr lang="en-US" dirty="0"/>
              </a:p>
            </p:txBody>
          </p:sp>
        </mc:Choice>
        <mc:Fallback>
          <p:sp>
            <p:nvSpPr>
              <p:cNvPr id="7" name="TextBox 6">
                <a:extLst>
                  <a:ext uri="{FF2B5EF4-FFF2-40B4-BE49-F238E27FC236}">
                    <a16:creationId xmlns:a16="http://schemas.microsoft.com/office/drawing/2014/main" id="{5591A0EB-A57E-4F19-9C70-9ABB0FDCA3F7}"/>
                  </a:ext>
                </a:extLst>
              </p:cNvPr>
              <p:cNvSpPr txBox="1">
                <a:spLocks noRot="1" noChangeAspect="1" noMove="1" noResize="1" noEditPoints="1" noAdjustHandles="1" noChangeArrowheads="1" noChangeShapeType="1" noTextEdit="1"/>
              </p:cNvSpPr>
              <p:nvPr/>
            </p:nvSpPr>
            <p:spPr>
              <a:xfrm>
                <a:off x="9051891" y="3872957"/>
                <a:ext cx="2743200" cy="985719"/>
              </a:xfrm>
              <a:prstGeom prst="rect">
                <a:avLst/>
              </a:prstGeom>
              <a:blipFill>
                <a:blip r:embed="rId5"/>
                <a:stretch>
                  <a:fillRect l="-2000" t="-3086" r="-222"/>
                </a:stretch>
              </a:blipFill>
            </p:spPr>
            <p:txBody>
              <a:bodyPr/>
              <a:lstStyle/>
              <a:p>
                <a:r>
                  <a:rPr lang="en-US">
                    <a:noFill/>
                  </a:rPr>
                  <a:t> </a:t>
                </a:r>
              </a:p>
            </p:txBody>
          </p:sp>
        </mc:Fallback>
      </mc:AlternateContent>
    </p:spTree>
    <p:extLst>
      <p:ext uri="{BB962C8B-B14F-4D97-AF65-F5344CB8AC3E}">
        <p14:creationId xmlns:p14="http://schemas.microsoft.com/office/powerpoint/2010/main" val="2269141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65412</TotalTime>
  <Words>1937</Words>
  <Application>Microsoft Office PowerPoint</Application>
  <PresentationFormat>Widescreen</PresentationFormat>
  <Paragraphs>232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BIEN 401  Biomedical Mass Transport  Class 6 More Examples with Diffusion</vt:lpstr>
      <vt:lpstr>Fick’s Laws</vt:lpstr>
      <vt:lpstr>Boundary Conditions</vt:lpstr>
      <vt:lpstr>Boundary Conditions</vt:lpstr>
      <vt:lpstr>Boundary Conditions</vt:lpstr>
      <vt:lpstr>Fick’s Laws Example Revisited</vt:lpstr>
      <vt:lpstr>Fick’s Laws Example Revisited</vt:lpstr>
      <vt:lpstr>Another Example</vt:lpstr>
      <vt:lpstr>Another Example</vt:lpstr>
      <vt:lpstr>Similarity Solution</vt:lpstr>
      <vt:lpstr>Similarity Solution</vt:lpstr>
      <vt:lpstr>Similarity Solution</vt:lpstr>
      <vt:lpstr>Similarity Solution</vt:lpstr>
      <vt:lpstr>Similarity Solution</vt:lpstr>
      <vt:lpstr>Similarity Solution</vt:lpstr>
      <vt:lpstr>Similarity Solution</vt:lpstr>
      <vt:lpstr>Similarity Solution</vt:lpstr>
      <vt:lpstr>Diffusion in Cylindrical Coordinates</vt:lpstr>
      <vt:lpstr>Diffusion in Cylindrical Coordinates</vt:lpstr>
      <vt:lpstr>Diffusion in Cylindrical Coordinates</vt:lpstr>
      <vt:lpstr>Thin-wall assumption</vt:lpstr>
      <vt:lpstr>Diffusion in Spherical Coordinates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137</cp:revision>
  <dcterms:created xsi:type="dcterms:W3CDTF">2017-09-06T04:03:01Z</dcterms:created>
  <dcterms:modified xsi:type="dcterms:W3CDTF">2022-03-21T04:03:30Z</dcterms:modified>
</cp:coreProperties>
</file>