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460" autoAdjust="0"/>
  </p:normalViewPr>
  <p:slideViewPr>
    <p:cSldViewPr snapToGrid="0">
      <p:cViewPr varScale="1">
        <p:scale>
          <a:sx n="59" d="100"/>
          <a:sy n="59" d="100"/>
        </p:scale>
        <p:origin x="108" y="1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3/19/2023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3474"/>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7</a:t>
            </a:r>
            <a:br>
              <a:rPr lang="en-US" dirty="0"/>
            </a:br>
            <a:r>
              <a:rPr lang="en-US" dirty="0"/>
              <a:t>Diffusion with Convection</a:t>
            </a:r>
            <a:br>
              <a:rPr lang="en-US" dirty="0"/>
            </a:br>
            <a:r>
              <a:rPr lang="en-US" dirty="0"/>
              <a:t>and Sherwood Number</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3/19/2022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and Convection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The concentration profile looks like: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num>
                        <m:den>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𝑃𝑒</m:t>
                              </m:r>
                            </m:sup>
                          </m:sSup>
                          <m:r>
                            <a:rPr lang="en-US" i="1">
                              <a:latin typeface="Cambria Math" panose="02040503050406030204" pitchFamily="18" charset="0"/>
                            </a:rPr>
                            <m:t>−1</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num>
                                <m:den>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𝑃𝑒</m:t>
                                      </m:r>
                                    </m:sup>
                                  </m:sSup>
                                  <m:r>
                                    <a:rPr lang="en-US" i="1">
                                      <a:latin typeface="Cambria Math" panose="02040503050406030204" pitchFamily="18" charset="0"/>
                                    </a:rPr>
                                    <m:t>−1</m:t>
                                  </m:r>
                                </m:den>
                              </m:f>
                            </m:e>
                          </m:d>
                          <m:r>
                            <a:rPr lang="en-US" b="0" i="1" smtClean="0">
                              <a:latin typeface="Cambria Math" panose="02040503050406030204" pitchFamily="18" charset="0"/>
                            </a:rPr>
                            <m:t>𝑒</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𝑥</m:t>
                                  </m:r>
                                </m:sub>
                              </m:sSub>
                            </m:e>
                          </m:d>
                        </m:sup>
                      </m:sSup>
                    </m:oMath>
                  </m:oMathPara>
                </a14:m>
                <a:endParaRPr lang="en-US" dirty="0"/>
              </a:p>
              <a:p>
                <a:pPr marL="0" indent="0">
                  <a:buNone/>
                </a:pPr>
                <a:r>
                  <a:rPr lang="en-US" dirty="0"/>
                  <a:t>Clean it up a little: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𝐿</m:t>
                              </m:r>
                            </m:sub>
                          </m:sSub>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𝑃𝑒</m:t>
                              </m:r>
                            </m:sup>
                          </m:sSup>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𝑃𝑒</m:t>
                                      </m:r>
                                    </m:sup>
                                  </m:sSup>
                                </m:den>
                              </m:f>
                            </m:e>
                          </m:d>
                          <m:r>
                            <a:rPr lang="en-US" b="0" i="1" smtClean="0">
                              <a:latin typeface="Cambria Math" panose="02040503050406030204" pitchFamily="18" charset="0"/>
                            </a:rPr>
                            <m:t>𝑒</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𝑥</m:t>
                                  </m:r>
                                </m:sub>
                              </m:sSub>
                            </m:e>
                          </m:d>
                        </m:sup>
                      </m:sSup>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𝐿</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𝑥</m:t>
                                  </m:r>
                                </m:sub>
                              </m:sSub>
                            </m:sup>
                          </m:sSup>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𝑃𝑒</m:t>
                              </m:r>
                            </m:sup>
                          </m:sSup>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𝐿</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𝑢𝑥</m:t>
                                      </m:r>
                                    </m:num>
                                    <m:den>
                                      <m:r>
                                        <a:rPr lang="en-US" b="0" i="1" smtClean="0">
                                          <a:latin typeface="Cambria Math" panose="02040503050406030204" pitchFamily="18" charset="0"/>
                                        </a:rPr>
                                        <m:t>𝐷</m:t>
                                      </m:r>
                                    </m:den>
                                  </m:f>
                                </m:e>
                              </m:d>
                            </m:sup>
                          </m:sSup>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𝑢𝐿</m:t>
                                      </m:r>
                                    </m:num>
                                    <m:den>
                                      <m:r>
                                        <a:rPr lang="en-US" b="0" i="1" smtClean="0">
                                          <a:latin typeface="Cambria Math" panose="02040503050406030204" pitchFamily="18" charset="0"/>
                                        </a:rPr>
                                        <m:t>𝐷</m:t>
                                      </m:r>
                                    </m:den>
                                  </m:f>
                                </m:e>
                              </m:d>
                            </m:sup>
                          </m:sSup>
                        </m:den>
                      </m:f>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dirty="0"/>
          </a:p>
        </p:txBody>
      </p:sp>
    </p:spTree>
    <p:extLst>
      <p:ext uri="{BB962C8B-B14F-4D97-AF65-F5344CB8AC3E}">
        <p14:creationId xmlns:p14="http://schemas.microsoft.com/office/powerpoint/2010/main" val="178096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and Convection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𝐿</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𝑢𝑥</m:t>
                                      </m:r>
                                    </m:num>
                                    <m:den>
                                      <m:r>
                                        <a:rPr lang="en-US" b="0" i="1" smtClean="0">
                                          <a:latin typeface="Cambria Math" panose="02040503050406030204" pitchFamily="18" charset="0"/>
                                        </a:rPr>
                                        <m:t>𝐷</m:t>
                                      </m:r>
                                    </m:den>
                                  </m:f>
                                </m:e>
                              </m:d>
                            </m:sup>
                          </m:sSup>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𝑢𝐿</m:t>
                                      </m:r>
                                    </m:num>
                                    <m:den>
                                      <m:r>
                                        <a:rPr lang="en-US" b="0" i="1" smtClean="0">
                                          <a:latin typeface="Cambria Math" panose="02040503050406030204" pitchFamily="18" charset="0"/>
                                        </a:rPr>
                                        <m:t>𝐷</m:t>
                                      </m:r>
                                    </m:den>
                                  </m:f>
                                </m:e>
                              </m:d>
                            </m:sup>
                          </m:sSup>
                        </m:den>
                      </m:f>
                    </m:oMath>
                  </m:oMathPara>
                </a14:m>
                <a:endParaRPr lang="en-US" dirty="0"/>
              </a:p>
              <a:p>
                <a:pPr marL="0" indent="0">
                  <a:buNone/>
                </a:pPr>
                <a:r>
                  <a:rPr lang="en-US" dirty="0"/>
                  <a:t>We can express this in non-dimensional terms: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𝐿</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𝐿</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𝑢𝑥</m:t>
                                      </m:r>
                                    </m:num>
                                    <m:den>
                                      <m:r>
                                        <a:rPr lang="en-US" b="0" i="1" smtClean="0">
                                          <a:latin typeface="Cambria Math" panose="02040503050406030204" pitchFamily="18" charset="0"/>
                                        </a:rPr>
                                        <m:t>𝐷</m:t>
                                      </m:r>
                                    </m:den>
                                  </m:f>
                                </m:e>
                              </m:d>
                            </m:sup>
                          </m:sSup>
                        </m:num>
                        <m:den>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𝑢𝐿</m:t>
                                      </m:r>
                                    </m:num>
                                    <m:den>
                                      <m:r>
                                        <a:rPr lang="en-US" b="0" i="1" smtClean="0">
                                          <a:latin typeface="Cambria Math" panose="02040503050406030204" pitchFamily="18" charset="0"/>
                                        </a:rPr>
                                        <m:t>𝐷</m:t>
                                      </m:r>
                                    </m:den>
                                  </m:f>
                                </m:e>
                              </m:d>
                            </m:sup>
                          </m:sSup>
                        </m:den>
                      </m:f>
                    </m:oMath>
                  </m:oMathPara>
                </a14:m>
                <a:endParaRPr lang="en-US" dirty="0"/>
              </a:p>
              <a:p>
                <a:pPr marL="0" indent="0">
                  <a:buNone/>
                </a:pPr>
                <a:endParaRPr lang="en-US" dirty="0"/>
              </a:p>
              <a:p>
                <a:pPr marL="0" indent="0">
                  <a:buNone/>
                </a:pPr>
                <a:endParaRPr lang="en-US" b="0"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11</a:t>
            </a:fld>
            <a:endParaRPr lang="en-US" dirty="0"/>
          </a:p>
        </p:txBody>
      </p:sp>
    </p:spTree>
    <p:extLst>
      <p:ext uri="{BB962C8B-B14F-4D97-AF65-F5344CB8AC3E}">
        <p14:creationId xmlns:p14="http://schemas.microsoft.com/office/powerpoint/2010/main" val="1424818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and Convection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288758" y="977773"/>
                <a:ext cx="3821525" cy="5532083"/>
              </a:xfrm>
            </p:spPr>
            <p:txBody>
              <a:bodyPr>
                <a:normAutofit lnSpcReduction="10000"/>
              </a:bodyPr>
              <a:lstStyle/>
              <a:p>
                <a:pPr marL="0" indent="0">
                  <a:buNone/>
                </a:pPr>
                <a:r>
                  <a:rPr lang="en-US" dirty="0"/>
                  <a:t>Notice how the concentration profile changes with the Peclet number. </a:t>
                </a:r>
              </a:p>
              <a:p>
                <a:pPr marL="0" indent="0">
                  <a:buNone/>
                </a:pPr>
                <a:r>
                  <a:rPr lang="en-US" dirty="0"/>
                  <a:t>When </a:t>
                </a:r>
                <a14:m>
                  <m:oMath xmlns:m="http://schemas.openxmlformats.org/officeDocument/2006/math">
                    <m:r>
                      <a:rPr lang="en-US" b="0" i="1" smtClean="0">
                        <a:latin typeface="Cambria Math" panose="02040503050406030204" pitchFamily="18" charset="0"/>
                      </a:rPr>
                      <m:t>___________</m:t>
                    </m:r>
                  </m:oMath>
                </a14:m>
                <a:r>
                  <a:rPr lang="en-US" dirty="0"/>
                  <a:t>, diffusion is the dominant term. When </a:t>
                </a:r>
                <a14:m>
                  <m:oMath xmlns:m="http://schemas.openxmlformats.org/officeDocument/2006/math">
                    <m:r>
                      <a:rPr lang="en-US" b="0" i="1" smtClean="0">
                        <a:latin typeface="Cambria Math" panose="02040503050406030204" pitchFamily="18" charset="0"/>
                      </a:rPr>
                      <m:t>𝑃𝑒</m:t>
                    </m:r>
                    <m:r>
                      <a:rPr lang="en-US" b="0" i="1" smtClean="0">
                        <a:latin typeface="Cambria Math" panose="02040503050406030204" pitchFamily="18" charset="0"/>
                        <a:ea typeface="Cambria Math" panose="02040503050406030204" pitchFamily="18" charset="0"/>
                      </a:rPr>
                      <m:t>→0</m:t>
                    </m:r>
                  </m:oMath>
                </a14:m>
                <a:r>
                  <a:rPr lang="en-US" dirty="0"/>
                  <a:t>, the concentration profile looks like the ones we derived for just diffusion.</a:t>
                </a:r>
              </a:p>
              <a:p>
                <a:pPr marL="0" indent="0">
                  <a:buNone/>
                </a:pPr>
                <a:r>
                  <a:rPr lang="en-US" dirty="0"/>
                  <a:t>When </a:t>
                </a:r>
                <a14:m>
                  <m:oMath xmlns:m="http://schemas.openxmlformats.org/officeDocument/2006/math">
                    <m:r>
                      <a:rPr lang="en-US" b="0" i="1" smtClean="0">
                        <a:latin typeface="Cambria Math" panose="02040503050406030204" pitchFamily="18" charset="0"/>
                      </a:rPr>
                      <m:t>_______________</m:t>
                    </m:r>
                  </m:oMath>
                </a14:m>
                <a:r>
                  <a:rPr lang="en-US" dirty="0"/>
                  <a:t>, convection dominates. At higher fluid velocities, the profile becomes more uniform.</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288758" y="977773"/>
                <a:ext cx="3821525" cy="5532083"/>
              </a:xfrm>
              <a:blipFill>
                <a:blip r:embed="rId2"/>
                <a:stretch>
                  <a:fillRect l="-3190" t="-2423" r="-4625" b="-209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12</a:t>
            </a:fld>
            <a:endParaRPr lang="en-US" dirty="0"/>
          </a:p>
        </p:txBody>
      </p:sp>
      <p:pic>
        <p:nvPicPr>
          <p:cNvPr id="7" name="Picture 6">
            <a:extLst>
              <a:ext uri="{FF2B5EF4-FFF2-40B4-BE49-F238E27FC236}">
                <a16:creationId xmlns:a16="http://schemas.microsoft.com/office/drawing/2014/main" id="{C2E86F69-AC5D-48FF-9844-202F6972DADB}"/>
              </a:ext>
            </a:extLst>
          </p:cNvPr>
          <p:cNvPicPr>
            <a:picLocks noChangeAspect="1"/>
          </p:cNvPicPr>
          <p:nvPr/>
        </p:nvPicPr>
        <p:blipFill>
          <a:blip r:embed="rId3"/>
          <a:stretch>
            <a:fillRect/>
          </a:stretch>
        </p:blipFill>
        <p:spPr>
          <a:xfrm>
            <a:off x="4110284" y="1900881"/>
            <a:ext cx="7949873" cy="460897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DBC9FD7-2A27-453C-AA53-2E4173D313EA}"/>
                  </a:ext>
                </a:extLst>
              </p:cNvPr>
              <p:cNvSpPr txBox="1"/>
              <p:nvPr/>
            </p:nvSpPr>
            <p:spPr>
              <a:xfrm>
                <a:off x="5617829" y="655581"/>
                <a:ext cx="6096000" cy="10336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𝐿</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𝐿</m:t>
                              </m:r>
                            </m:sub>
                          </m:sSub>
                        </m:den>
                      </m:f>
                      <m:r>
                        <a:rPr lang="en-US" sz="2400" b="0" i="1" smtClean="0">
                          <a:latin typeface="Cambria Math" panose="02040503050406030204" pitchFamily="18" charset="0"/>
                        </a:rPr>
                        <m:t>=</m:t>
                      </m:r>
                      <m:r>
                        <m:rPr>
                          <m:sty m:val="p"/>
                        </m:rPr>
                        <a:rPr lang="el-GR" sz="2400" b="0" i="1" smtClean="0">
                          <a:latin typeface="Cambria Math" panose="02040503050406030204" pitchFamily="18" charset="0"/>
                        </a:rPr>
                        <m:t>Θ</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𝑥</m:t>
                              </m:r>
                            </m:num>
                            <m:den>
                              <m:r>
                                <a:rPr lang="en-US" sz="2400" b="0" i="1" smtClean="0">
                                  <a:latin typeface="Cambria Math" panose="02040503050406030204" pitchFamily="18" charset="0"/>
                                </a:rPr>
                                <m:t>𝐿</m:t>
                              </m:r>
                            </m:den>
                          </m:f>
                        </m:e>
                      </m:d>
                      <m:r>
                        <a:rPr lang="en-US" sz="2400" b="0" i="1" smtClean="0">
                          <a:latin typeface="Cambria Math" panose="02040503050406030204" pitchFamily="18" charset="0"/>
                        </a:rPr>
                        <m:t>=1−</m:t>
                      </m:r>
                      <m:f>
                        <m:fPr>
                          <m:ctrlPr>
                            <a:rPr lang="en-US" sz="2400" i="1">
                              <a:latin typeface="Cambria Math" panose="02040503050406030204" pitchFamily="18" charset="0"/>
                            </a:rPr>
                          </m:ctrlPr>
                        </m:fPr>
                        <m:num>
                          <m:r>
                            <a:rPr lang="en-US" sz="2400" i="1" smtClean="0">
                              <a:latin typeface="Cambria Math" panose="02040503050406030204" pitchFamily="18" charset="0"/>
                            </a:rPr>
                            <m:t>1</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𝑃𝑒</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𝑥</m:t>
                                  </m:r>
                                </m:num>
                                <m:den>
                                  <m:r>
                                    <a:rPr lang="en-US" sz="2400" b="0" i="1" smtClean="0">
                                      <a:latin typeface="Cambria Math" panose="02040503050406030204" pitchFamily="18" charset="0"/>
                                    </a:rPr>
                                    <m:t>𝐿</m:t>
                                  </m:r>
                                </m:den>
                              </m:f>
                            </m:sup>
                          </m:sSup>
                        </m:num>
                        <m:den>
                          <m:r>
                            <a:rPr lang="en-US" sz="2400" b="0" i="1" smtClean="0">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b="0" i="1" smtClean="0">
                                  <a:latin typeface="Cambria Math" panose="02040503050406030204" pitchFamily="18" charset="0"/>
                                </a:rPr>
                                <m:t>𝑃𝑒</m:t>
                              </m:r>
                            </m:sup>
                          </m:sSup>
                        </m:den>
                      </m:f>
                    </m:oMath>
                  </m:oMathPara>
                </a14:m>
                <a:endParaRPr lang="en-US" sz="2400" dirty="0"/>
              </a:p>
            </p:txBody>
          </p:sp>
        </mc:Choice>
        <mc:Fallback xmlns="">
          <p:sp>
            <p:nvSpPr>
              <p:cNvPr id="9" name="TextBox 8">
                <a:extLst>
                  <a:ext uri="{FF2B5EF4-FFF2-40B4-BE49-F238E27FC236}">
                    <a16:creationId xmlns:a16="http://schemas.microsoft.com/office/drawing/2014/main" id="{4DBC9FD7-2A27-453C-AA53-2E4173D313EA}"/>
                  </a:ext>
                </a:extLst>
              </p:cNvPr>
              <p:cNvSpPr txBox="1">
                <a:spLocks noRot="1" noChangeAspect="1" noMove="1" noResize="1" noEditPoints="1" noAdjustHandles="1" noChangeArrowheads="1" noChangeShapeType="1" noTextEdit="1"/>
              </p:cNvSpPr>
              <p:nvPr/>
            </p:nvSpPr>
            <p:spPr>
              <a:xfrm>
                <a:off x="5617829" y="655581"/>
                <a:ext cx="6096000" cy="103368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9638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and Convection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m:t>
                      </m:r>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𝑃</m:t>
                              </m:r>
                              <m:r>
                                <a:rPr lang="en-US" b="0" i="1" smtClean="0">
                                  <a:latin typeface="Cambria Math" panose="02040503050406030204" pitchFamily="18" charset="0"/>
                                </a:rPr>
                                <m:t>𝑒</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𝐿</m:t>
                                  </m:r>
                                </m:den>
                              </m:f>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𝑃𝑒</m:t>
                              </m:r>
                            </m:sup>
                          </m:sSup>
                        </m:den>
                      </m:f>
                    </m:oMath>
                  </m:oMathPara>
                </a14:m>
                <a:endParaRPr lang="en-US" dirty="0"/>
              </a:p>
              <a:p>
                <a:pPr marL="0" indent="0">
                  <a:buNone/>
                </a:pPr>
                <a:r>
                  <a:rPr lang="en-US" dirty="0"/>
                  <a:t>Now let’s determine the flux</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                 </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𝑑𝐶</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𝑃𝑒</m:t>
                          </m:r>
                        </m:num>
                        <m:den>
                          <m:r>
                            <a:rPr lang="en-US" b="0" i="1" smtClean="0">
                              <a:latin typeface="Cambria Math" panose="02040503050406030204" pitchFamily="18" charset="0"/>
                            </a:rPr>
                            <m:t>𝐿</m:t>
                          </m:r>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𝐿</m:t>
                              </m:r>
                            </m:sub>
                          </m:sSub>
                        </m:e>
                      </m:d>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𝑃𝑒</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𝐿</m:t>
                                  </m:r>
                                </m:den>
                              </m:f>
                            </m:sup>
                          </m:sSup>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𝑃𝑒</m:t>
                              </m:r>
                            </m:sup>
                          </m:sSup>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𝐷</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𝑃𝑒</m:t>
                              </m:r>
                            </m:num>
                            <m:den>
                              <m:r>
                                <a:rPr lang="en-US" i="1">
                                  <a:latin typeface="Cambria Math" panose="02040503050406030204" pitchFamily="18" charset="0"/>
                                </a:rPr>
                                <m:t>𝐿</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𝑃𝑒</m:t>
                                  </m:r>
                                  <m:f>
                                    <m:fPr>
                                      <m:ctrlPr>
                                        <a:rPr lang="en-US"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𝐿</m:t>
                                      </m:r>
                                    </m:den>
                                  </m:f>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𝑃𝑒</m:t>
                                  </m:r>
                                </m:sup>
                              </m:sSup>
                            </m:den>
                          </m:f>
                        </m:e>
                      </m:d>
                      <m:r>
                        <a:rPr lang="en-US" b="0" i="1" smtClean="0">
                          <a:latin typeface="Cambria Math" panose="02040503050406030204" pitchFamily="18" charset="0"/>
                        </a:rPr>
                        <m:t>+</m:t>
                      </m:r>
                      <m:r>
                        <a:rPr lang="en-US" b="0" i="1" smtClean="0">
                          <a:latin typeface="Cambria Math" panose="02040503050406030204" pitchFamily="18" charset="0"/>
                        </a:rPr>
                        <m:t>𝑢</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𝑃𝑒</m:t>
                                  </m:r>
                                  <m:f>
                                    <m:fPr>
                                      <m:ctrlPr>
                                        <a:rPr lang="en-US"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𝐿</m:t>
                                      </m:r>
                                    </m:den>
                                  </m:f>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𝑃𝑒</m:t>
                                  </m:r>
                                </m:sup>
                              </m:sSup>
                            </m:den>
                          </m:f>
                        </m:e>
                      </m:d>
                    </m:oMath>
                  </m:oMathPara>
                </a14:m>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dirty="0"/>
          </a:p>
        </p:txBody>
      </p:sp>
    </p:spTree>
    <p:extLst>
      <p:ext uri="{BB962C8B-B14F-4D97-AF65-F5344CB8AC3E}">
        <p14:creationId xmlns:p14="http://schemas.microsoft.com/office/powerpoint/2010/main" val="2256120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and Convection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𝐷</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𝑃𝑒</m:t>
                              </m:r>
                            </m:num>
                            <m:den>
                              <m:r>
                                <a:rPr lang="en-US" i="1">
                                  <a:latin typeface="Cambria Math" panose="02040503050406030204" pitchFamily="18" charset="0"/>
                                </a:rPr>
                                <m:t>𝐿</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e>
                          </m:d>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𝑃𝑒</m:t>
                                  </m:r>
                                  <m:f>
                                    <m:fPr>
                                      <m:ctrlPr>
                                        <a:rPr lang="en-US"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𝐿</m:t>
                                      </m:r>
                                    </m:den>
                                  </m:f>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𝑃𝑒</m:t>
                                  </m:r>
                                </m:sup>
                              </m:sSup>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𝑢𝐿</m:t>
                          </m:r>
                        </m:num>
                        <m:den>
                          <m:r>
                            <a:rPr lang="en-US" b="0" i="1" smtClean="0">
                              <a:latin typeface="Cambria Math" panose="02040503050406030204" pitchFamily="18" charset="0"/>
                            </a:rPr>
                            <m:t>𝐷</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r>
                            <a:rPr lang="en-US" b="0" i="1" smtClean="0">
                              <a:latin typeface="Cambria Math" panose="02040503050406030204" pitchFamily="18" charset="0"/>
                            </a:rPr>
                            <m:t>𝐿</m:t>
                          </m:r>
                        </m:den>
                      </m:f>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𝑃𝑒</m:t>
                                  </m:r>
                                  <m:f>
                                    <m:fPr>
                                      <m:ctrlPr>
                                        <a:rPr lang="en-US"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𝐿</m:t>
                                      </m:r>
                                    </m:den>
                                  </m:f>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𝑃𝑒</m:t>
                                  </m:r>
                                </m:sup>
                              </m:sSup>
                            </m:den>
                          </m:f>
                        </m:e>
                      </m:d>
                    </m:oMath>
                  </m:oMathPara>
                </a14:m>
                <a:endParaRPr lang="en-US"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dirty="0"/>
          </a:p>
        </p:txBody>
      </p:sp>
    </p:spTree>
    <p:extLst>
      <p:ext uri="{BB962C8B-B14F-4D97-AF65-F5344CB8AC3E}">
        <p14:creationId xmlns:p14="http://schemas.microsoft.com/office/powerpoint/2010/main" val="1344045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into a Falling Liquid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8237990" cy="5615974"/>
              </a:xfrm>
            </p:spPr>
            <p:txBody>
              <a:bodyPr>
                <a:normAutofit/>
              </a:bodyPr>
              <a:lstStyle/>
              <a:p>
                <a:pPr marL="0" indent="0">
                  <a:buNone/>
                </a:pPr>
                <a:r>
                  <a:rPr lang="en-US" dirty="0"/>
                  <a:t>Consider a thin film of liquid falling down a plate due to gravity. We will assume that on the right (i.e.,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a14:m>
                <a:r>
                  <a:rPr lang="en-US" dirty="0"/>
                  <a:t>), a solute initially in the gas phase (e.g., oxygen) diffuses into the liquid film. </a:t>
                </a:r>
              </a:p>
              <a:p>
                <a:pPr marL="0" indent="0">
                  <a:buNone/>
                </a:pPr>
                <a:r>
                  <a:rPr lang="en-US" dirty="0"/>
                  <a:t>We will assume that the height of the film (z-direction) exposed to the gas is short enough that the time the gas and the liquid are in contact is short. This assumption of a __________________ allows us to make two assumptions: (1) the penetration depth of the solute is much smaller than the actual thickness of the film (</a:t>
                </a:r>
                <a14:m>
                  <m:oMath xmlns:m="http://schemas.openxmlformats.org/officeDocument/2006/math">
                    <m:r>
                      <a:rPr lang="en-US" i="1" smtClean="0">
                        <a:latin typeface="Cambria Math" panose="02040503050406030204" pitchFamily="18" charset="0"/>
                        <a:ea typeface="Cambria Math" panose="02040503050406030204" pitchFamily="18" charset="0"/>
                      </a:rPr>
                      <m:t>𝛿</m:t>
                    </m:r>
                  </m:oMath>
                </a14:m>
                <a:r>
                  <a:rPr lang="en-US" dirty="0"/>
                  <a:t>), and (2) the velocity profile is fairly constant in the region and in many cases can be assumed uniform for the small penetration distance the solute has.</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8237990" cy="5615974"/>
              </a:xfrm>
              <a:blipFill>
                <a:blip r:embed="rId2"/>
                <a:stretch>
                  <a:fillRect l="-1479" t="-1735" r="-1997" b="-26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15</a:t>
            </a:fld>
            <a:endParaRPr lang="en-US" dirty="0"/>
          </a:p>
        </p:txBody>
      </p:sp>
      <p:pic>
        <p:nvPicPr>
          <p:cNvPr id="5" name="Picture 4">
            <a:extLst>
              <a:ext uri="{FF2B5EF4-FFF2-40B4-BE49-F238E27FC236}">
                <a16:creationId xmlns:a16="http://schemas.microsoft.com/office/drawing/2014/main" id="{8335DB34-02C1-4FB0-87B9-2BB08B8C3F28}"/>
              </a:ext>
            </a:extLst>
          </p:cNvPr>
          <p:cNvPicPr>
            <a:picLocks noChangeAspect="1"/>
          </p:cNvPicPr>
          <p:nvPr/>
        </p:nvPicPr>
        <p:blipFill>
          <a:blip r:embed="rId3"/>
          <a:stretch>
            <a:fillRect/>
          </a:stretch>
        </p:blipFill>
        <p:spPr>
          <a:xfrm>
            <a:off x="8818723" y="1259646"/>
            <a:ext cx="2432515" cy="2962913"/>
          </a:xfrm>
          <a:prstGeom prst="rect">
            <a:avLst/>
          </a:prstGeom>
        </p:spPr>
      </p:pic>
    </p:spTree>
    <p:extLst>
      <p:ext uri="{BB962C8B-B14F-4D97-AF65-F5344CB8AC3E}">
        <p14:creationId xmlns:p14="http://schemas.microsoft.com/office/powerpoint/2010/main" val="1770172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into a Falling Liquid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8984610" cy="5532083"/>
              </a:xfrm>
            </p:spPr>
            <p:txBody>
              <a:bodyPr>
                <a:normAutofit/>
              </a:bodyPr>
              <a:lstStyle/>
              <a:p>
                <a:pPr marL="0" indent="0">
                  <a:buNone/>
                </a:pPr>
                <a:r>
                  <a:rPr lang="en-US" dirty="0"/>
                  <a:t>Start with the mass balance</a:t>
                </a:r>
              </a:p>
              <a:p>
                <a:pPr marL="0" indent="0">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𝑖</m:t>
                              </m:r>
                            </m:sub>
                          </m:sSub>
                        </m:num>
                        <m:den>
                          <m:r>
                            <a:rPr lang="en-US" sz="2000" i="1" smtClean="0">
                              <a:latin typeface="Cambria Math" panose="02040503050406030204" pitchFamily="18" charset="0"/>
                            </a:rPr>
                            <m:t>𝜕</m:t>
                          </m:r>
                          <m:r>
                            <a:rPr lang="en-US" sz="2000" b="0" i="1" smtClean="0">
                              <a:latin typeface="Cambria Math" panose="02040503050406030204" pitchFamily="18" charset="0"/>
                            </a:rPr>
                            <m:t>𝑡</m:t>
                          </m:r>
                        </m:den>
                      </m:f>
                      <m:r>
                        <a:rPr lang="en-US" sz="2000" b="0" i="1" smtClean="0">
                          <a:latin typeface="Cambria Math" panose="02040503050406030204" pitchFamily="18" charset="0"/>
                        </a:rPr>
                        <m:t>=−</m:t>
                      </m:r>
                      <m:d>
                        <m:dPr>
                          <m:begChr m:val="["/>
                          <m:endChr m:val="]"/>
                          <m:ctrlPr>
                            <a:rPr lang="en-US" sz="2000" b="1"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𝑖</m:t>
                                  </m:r>
                                </m:sub>
                              </m:sSub>
                            </m:num>
                            <m:den>
                              <m:r>
                                <a:rPr lang="en-US" sz="2000" b="0" i="1" smtClean="0">
                                  <a:latin typeface="Cambria Math" panose="02040503050406030204" pitchFamily="18" charset="0"/>
                                </a:rPr>
                                <m:t>𝜕</m:t>
                              </m:r>
                              <m:r>
                                <a:rPr lang="en-US" sz="2000" b="0" i="1" smtClean="0">
                                  <a:latin typeface="Cambria Math" panose="02040503050406030204" pitchFamily="18" charset="0"/>
                                </a:rPr>
                                <m:t>𝑥</m:t>
                              </m:r>
                            </m:den>
                          </m:f>
                          <m:r>
                            <a:rPr lang="en-US" sz="2000" i="1">
                              <a:latin typeface="Cambria Math" panose="02040503050406030204" pitchFamily="18" charset="0"/>
                            </a:rPr>
                            <m:t>+</m:t>
                          </m:r>
                          <m:r>
                            <a:rPr lang="en-US" sz="2000" b="0" i="1" smtClean="0">
                              <a:latin typeface="Cambria Math" panose="02040503050406030204" pitchFamily="18" charset="0"/>
                            </a:rPr>
                            <m:t>𝑣</m:t>
                          </m:r>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𝐶</m:t>
                                  </m:r>
                                </m:e>
                                <m:sub>
                                  <m:r>
                                    <a:rPr lang="en-US" sz="2000" b="0" i="1" smtClean="0">
                                      <a:latin typeface="Cambria Math" panose="02040503050406030204" pitchFamily="18" charset="0"/>
                                    </a:rPr>
                                    <m:t>𝑖</m:t>
                                  </m:r>
                                </m:sub>
                              </m:sSub>
                            </m:num>
                            <m:den>
                              <m:r>
                                <a:rPr lang="en-US" sz="2000" i="1">
                                  <a:latin typeface="Cambria Math" panose="02040503050406030204" pitchFamily="18" charset="0"/>
                                </a:rPr>
                                <m:t>𝜕</m:t>
                              </m:r>
                              <m:r>
                                <a:rPr lang="en-US" sz="2000" b="0" i="1" smtClean="0">
                                  <a:latin typeface="Cambria Math" panose="02040503050406030204" pitchFamily="18" charset="0"/>
                                </a:rPr>
                                <m:t>𝑦</m:t>
                              </m:r>
                            </m:den>
                          </m:f>
                          <m:r>
                            <a:rPr lang="en-US" sz="2000" b="1" i="1" smtClean="0">
                              <a:latin typeface="Cambria Math" panose="02040503050406030204" pitchFamily="18" charset="0"/>
                            </a:rPr>
                            <m:t>+</m:t>
                          </m:r>
                          <m:r>
                            <a:rPr lang="en-US" sz="2000" b="0" i="1" smtClean="0">
                              <a:latin typeface="Cambria Math" panose="02040503050406030204" pitchFamily="18" charset="0"/>
                            </a:rPr>
                            <m:t>𝑤</m:t>
                          </m:r>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𝐶</m:t>
                                  </m:r>
                                </m:e>
                                <m:sub>
                                  <m:r>
                                    <a:rPr lang="en-US" sz="2000" b="0" i="1" smtClean="0">
                                      <a:latin typeface="Cambria Math" panose="02040503050406030204" pitchFamily="18" charset="0"/>
                                    </a:rPr>
                                    <m:t>𝑖</m:t>
                                  </m:r>
                                </m:sub>
                              </m:sSub>
                            </m:num>
                            <m:den>
                              <m:r>
                                <a:rPr lang="en-US" sz="2000" i="1">
                                  <a:latin typeface="Cambria Math" panose="02040503050406030204" pitchFamily="18" charset="0"/>
                                </a:rPr>
                                <m:t>𝜕</m:t>
                              </m:r>
                              <m:r>
                                <a:rPr lang="en-US" sz="2000" b="0" i="1" smtClean="0">
                                  <a:latin typeface="Cambria Math" panose="02040503050406030204" pitchFamily="18" charset="0"/>
                                </a:rPr>
                                <m:t>𝑧</m:t>
                              </m:r>
                            </m:den>
                          </m:f>
                        </m:e>
                      </m:d>
                      <m:r>
                        <a:rPr lang="en-US" sz="2000" b="1"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m:t>
                      </m:r>
                      <m:d>
                        <m:dPr>
                          <m:begChr m:val="["/>
                          <m:endChr m:val="]"/>
                          <m:ctrlPr>
                            <a:rPr lang="en-US" sz="2000" b="0" i="1" smtClean="0">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i="1">
                                      <a:latin typeface="Cambria Math" panose="02040503050406030204" pitchFamily="18" charset="0"/>
                                    </a:rPr>
                                    <m:t>𝜕</m:t>
                                  </m:r>
                                </m:e>
                                <m:sup>
                                  <m:r>
                                    <a:rPr lang="en-US" sz="2000" b="0" i="1" smtClean="0">
                                      <a:latin typeface="Cambria Math" panose="02040503050406030204" pitchFamily="18" charset="0"/>
                                    </a:rPr>
                                    <m:t>2</m:t>
                                  </m:r>
                                </m:sup>
                              </m:sSup>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num>
                            <m:den>
                              <m:r>
                                <a:rPr lang="en-US" sz="2000" i="1">
                                  <a:latin typeface="Cambria Math" panose="02040503050406030204" pitchFamily="18" charset="0"/>
                                </a:rPr>
                                <m:t>𝜕</m:t>
                              </m:r>
                              <m:sSup>
                                <m:sSupPr>
                                  <m:ctrlPr>
                                    <a:rPr lang="en-US" sz="2000" b="0" i="1" smtClean="0">
                                      <a:latin typeface="Cambria Math" panose="02040503050406030204" pitchFamily="18" charset="0"/>
                                    </a:rPr>
                                  </m:ctrlPr>
                                </m:sSupPr>
                                <m:e>
                                  <m:r>
                                    <a:rPr lang="en-US" sz="2000" i="1">
                                      <a:latin typeface="Cambria Math" panose="02040503050406030204" pitchFamily="18" charset="0"/>
                                    </a:rPr>
                                    <m:t>𝑥</m:t>
                                  </m:r>
                                </m:e>
                                <m:sup>
                                  <m:r>
                                    <a:rPr lang="en-US" sz="2000" b="0" i="1" smtClean="0">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i="1">
                                      <a:latin typeface="Cambria Math" panose="02040503050406030204" pitchFamily="18" charset="0"/>
                                    </a:rPr>
                                    <m:t>𝜕</m:t>
                                  </m:r>
                                </m:e>
                                <m:sup>
                                  <m:r>
                                    <a:rPr lang="en-US" sz="2000" b="0" i="1" smtClean="0">
                                      <a:latin typeface="Cambria Math" panose="02040503050406030204" pitchFamily="18" charset="0"/>
                                    </a:rPr>
                                    <m:t>2</m:t>
                                  </m:r>
                                </m:sup>
                              </m:sSup>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num>
                            <m:den>
                              <m:r>
                                <a:rPr lang="en-US" sz="2000" i="1">
                                  <a:latin typeface="Cambria Math" panose="02040503050406030204" pitchFamily="18" charset="0"/>
                                </a:rPr>
                                <m:t>𝜕</m:t>
                              </m:r>
                              <m:sSup>
                                <m:sSupPr>
                                  <m:ctrlPr>
                                    <a:rPr lang="en-US" sz="2000" b="0" i="1" smtClean="0">
                                      <a:latin typeface="Cambria Math" panose="02040503050406030204" pitchFamily="18" charset="0"/>
                                    </a:rPr>
                                  </m:ctrlPr>
                                </m:sSupPr>
                                <m:e>
                                  <m:r>
                                    <a:rPr lang="en-US" sz="2000" i="1">
                                      <a:latin typeface="Cambria Math" panose="02040503050406030204" pitchFamily="18" charset="0"/>
                                    </a:rPr>
                                    <m:t>𝑦</m:t>
                                  </m:r>
                                </m:e>
                                <m:sup>
                                  <m:r>
                                    <a:rPr lang="en-US" sz="2000" b="0" i="1" smtClean="0">
                                      <a:latin typeface="Cambria Math" panose="02040503050406030204" pitchFamily="18" charset="0"/>
                                    </a:rPr>
                                    <m:t>2</m:t>
                                  </m:r>
                                </m:sup>
                              </m:sSup>
                            </m:den>
                          </m:f>
                          <m:r>
                            <a:rPr lang="en-US" sz="2000" b="1"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i="1">
                                      <a:latin typeface="Cambria Math" panose="02040503050406030204" pitchFamily="18" charset="0"/>
                                    </a:rPr>
                                    <m:t>𝜕</m:t>
                                  </m:r>
                                </m:e>
                                <m:sup>
                                  <m:r>
                                    <a:rPr lang="en-US" sz="2000" b="0" i="1" smtClean="0">
                                      <a:latin typeface="Cambria Math" panose="02040503050406030204" pitchFamily="18" charset="0"/>
                                    </a:rPr>
                                    <m:t>2</m:t>
                                  </m:r>
                                </m:sup>
                              </m:sSup>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num>
                            <m:den>
                              <m:r>
                                <a:rPr lang="en-US" sz="2000" i="1">
                                  <a:latin typeface="Cambria Math" panose="02040503050406030204" pitchFamily="18" charset="0"/>
                                </a:rPr>
                                <m:t>𝜕</m:t>
                              </m:r>
                              <m:sSup>
                                <m:sSupPr>
                                  <m:ctrlPr>
                                    <a:rPr lang="en-US" sz="2000" b="0" i="1" smtClean="0">
                                      <a:latin typeface="Cambria Math" panose="02040503050406030204" pitchFamily="18" charset="0"/>
                                    </a:rPr>
                                  </m:ctrlPr>
                                </m:sSupPr>
                                <m:e>
                                  <m:r>
                                    <a:rPr lang="en-US" sz="2000" i="1">
                                      <a:latin typeface="Cambria Math" panose="02040503050406030204" pitchFamily="18" charset="0"/>
                                    </a:rPr>
                                    <m:t>𝑧</m:t>
                                  </m:r>
                                </m:e>
                                <m:sup>
                                  <m:r>
                                    <a:rPr lang="en-US" sz="2000" b="0" i="1" smtClean="0">
                                      <a:latin typeface="Cambria Math" panose="02040503050406030204" pitchFamily="18" charset="0"/>
                                    </a:rPr>
                                    <m:t>2</m:t>
                                  </m:r>
                                </m:sup>
                              </m:sSup>
                            </m:den>
                          </m:f>
                        </m:e>
                      </m: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𝑖</m:t>
                          </m:r>
                        </m:sub>
                      </m:sSub>
                    </m:oMath>
                  </m:oMathPara>
                </a14:m>
                <a:endParaRPr lang="en-US" sz="2000" dirty="0"/>
              </a:p>
              <a:p>
                <a:pPr marL="0" indent="0">
                  <a:buNone/>
                </a:pPr>
                <a:r>
                  <a:rPr lang="en-US" sz="2400" dirty="0"/>
                  <a:t>What assumptions can we make?</a:t>
                </a:r>
              </a:p>
              <a:p>
                <a:pPr marL="0" indent="0">
                  <a:buNone/>
                </a:pPr>
                <a:endParaRPr lang="en-US" sz="24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8984610" cy="5532083"/>
              </a:xfrm>
              <a:blipFill>
                <a:blip r:embed="rId2"/>
                <a:stretch>
                  <a:fillRect l="-1357"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16</a:t>
            </a:fld>
            <a:endParaRPr lang="en-US" dirty="0"/>
          </a:p>
        </p:txBody>
      </p:sp>
      <p:pic>
        <p:nvPicPr>
          <p:cNvPr id="5" name="Picture 4">
            <a:extLst>
              <a:ext uri="{FF2B5EF4-FFF2-40B4-BE49-F238E27FC236}">
                <a16:creationId xmlns:a16="http://schemas.microsoft.com/office/drawing/2014/main" id="{8335DB34-02C1-4FB0-87B9-2BB08B8C3F28}"/>
              </a:ext>
            </a:extLst>
          </p:cNvPr>
          <p:cNvPicPr>
            <a:picLocks noChangeAspect="1"/>
          </p:cNvPicPr>
          <p:nvPr/>
        </p:nvPicPr>
        <p:blipFill>
          <a:blip r:embed="rId3"/>
          <a:stretch>
            <a:fillRect/>
          </a:stretch>
        </p:blipFill>
        <p:spPr>
          <a:xfrm>
            <a:off x="9281313" y="1083477"/>
            <a:ext cx="2432515" cy="2962913"/>
          </a:xfrm>
          <a:prstGeom prst="rect">
            <a:avLst/>
          </a:prstGeom>
        </p:spPr>
      </p:pic>
    </p:spTree>
    <p:extLst>
      <p:ext uri="{BB962C8B-B14F-4D97-AF65-F5344CB8AC3E}">
        <p14:creationId xmlns:p14="http://schemas.microsoft.com/office/powerpoint/2010/main" val="361848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into a Falling Liquid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8984610" cy="5532083"/>
              </a:xfrm>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b="0" i="1" smtClean="0">
                              <a:latin typeface="Cambria Math" panose="02040503050406030204" pitchFamily="18" charset="0"/>
                            </a:rPr>
                            <m:t>𝐶</m:t>
                          </m:r>
                        </m:num>
                        <m:den>
                          <m:r>
                            <a:rPr lang="en-US" sz="2400" i="1">
                              <a:latin typeface="Cambria Math" panose="02040503050406030204" pitchFamily="18" charset="0"/>
                            </a:rPr>
                            <m:t>𝜕</m:t>
                          </m:r>
                          <m:r>
                            <a:rPr lang="en-US" sz="2400" i="1">
                              <a:latin typeface="Cambria Math" panose="02040503050406030204" pitchFamily="18" charset="0"/>
                            </a:rPr>
                            <m:t>𝑧</m:t>
                          </m:r>
                        </m:den>
                      </m:f>
                      <m:r>
                        <a:rPr lang="en-US" sz="2400" b="0" i="1" smtClean="0">
                          <a:latin typeface="Cambria Math" panose="02040503050406030204" pitchFamily="18" charset="0"/>
                        </a:rPr>
                        <m:t>=</m:t>
                      </m:r>
                      <m:r>
                        <a:rPr lang="en-US" sz="2400" b="0" i="1" smtClean="0">
                          <a:latin typeface="Cambria Math" panose="02040503050406030204" pitchFamily="18" charset="0"/>
                        </a:rPr>
                        <m:t>𝐷</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m:t>
                              </m:r>
                            </m:e>
                            <m:sup>
                              <m:r>
                                <a:rPr lang="en-US" sz="2400" i="1">
                                  <a:latin typeface="Cambria Math" panose="02040503050406030204" pitchFamily="18" charset="0"/>
                                </a:rPr>
                                <m:t>2</m:t>
                              </m:r>
                            </m:sup>
                          </m:sSup>
                          <m:r>
                            <a:rPr lang="en-US" sz="2400" b="0" i="1" smtClean="0">
                              <a:latin typeface="Cambria Math" panose="02040503050406030204" pitchFamily="18" charset="0"/>
                            </a:rPr>
                            <m:t>𝐶</m:t>
                          </m:r>
                        </m:num>
                        <m:den>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den>
                      </m:f>
                    </m:oMath>
                  </m:oMathPara>
                </a14:m>
                <a:endParaRPr lang="en-US" sz="2400" dirty="0"/>
              </a:p>
              <a:p>
                <a:pPr marL="0" indent="0">
                  <a:buNone/>
                </a:pPr>
                <a:r>
                  <a:rPr lang="en-US" dirty="0"/>
                  <a:t>What are boundary conditions?</a:t>
                </a:r>
              </a:p>
              <a:p>
                <a:pPr marL="0" indent="0">
                  <a:buNone/>
                </a:pPr>
                <a:r>
                  <a:rPr lang="en-US" dirty="0"/>
                  <a:t>We need 3. Two in regards to the x-direction, and one with respect to the z-direction.</a:t>
                </a:r>
              </a:p>
              <a:p>
                <a:pPr marL="0" indent="0">
                  <a:buNone/>
                </a:pPr>
                <a:r>
                  <a:rPr lang="en-US" dirty="0"/>
                  <a:t>We will assume that the liquid first comes into contact with the gas at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=0</m:t>
                    </m:r>
                  </m:oMath>
                </a14:m>
                <a:endParaRPr lang="en-US" dirty="0"/>
              </a:p>
              <a:p>
                <a:pPr marL="0" indent="0">
                  <a:buNone/>
                </a:pPr>
                <a:endParaRPr lang="en-US" dirty="0"/>
              </a:p>
              <a:p>
                <a:pPr marL="0" indent="0">
                  <a:buNone/>
                </a:pPr>
                <a:r>
                  <a:rPr lang="en-US" dirty="0"/>
                  <a:t>At the surface between the liquid and gas, we will assume the concentration of the gas solute in the liquid is its equilibrium solubility</a:t>
                </a:r>
              </a:p>
              <a:p>
                <a:pPr marL="0" indent="0">
                  <a:buNone/>
                </a:pPr>
                <a:endParaRPr lang="en-US" dirty="0"/>
              </a:p>
              <a:p>
                <a:pPr marL="0" indent="0">
                  <a:buNone/>
                </a:pPr>
                <a:endParaRPr lang="en-US" dirty="0"/>
              </a:p>
              <a:p>
                <a:pPr marL="0" indent="0">
                  <a:buNone/>
                </a:pPr>
                <a:r>
                  <a:rPr lang="en-US" dirty="0"/>
                  <a:t>Using the short contact time assumption, we can use a similar boundary condition that we applied to semi-infinite mediums</a:t>
                </a:r>
              </a:p>
              <a:p>
                <a:pPr marL="0" indent="0">
                  <a:buNone/>
                </a:pPr>
                <a:r>
                  <a:rPr lang="en-US" b="0" dirty="0"/>
                  <a:t> </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8984610" cy="5532083"/>
              </a:xfrm>
              <a:blipFill>
                <a:blip r:embed="rId2"/>
                <a:stretch>
                  <a:fillRect l="-10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17</a:t>
            </a:fld>
            <a:endParaRPr lang="en-US" dirty="0"/>
          </a:p>
        </p:txBody>
      </p:sp>
      <p:pic>
        <p:nvPicPr>
          <p:cNvPr id="5" name="Picture 4">
            <a:extLst>
              <a:ext uri="{FF2B5EF4-FFF2-40B4-BE49-F238E27FC236}">
                <a16:creationId xmlns:a16="http://schemas.microsoft.com/office/drawing/2014/main" id="{8335DB34-02C1-4FB0-87B9-2BB08B8C3F28}"/>
              </a:ext>
            </a:extLst>
          </p:cNvPr>
          <p:cNvPicPr>
            <a:picLocks noChangeAspect="1"/>
          </p:cNvPicPr>
          <p:nvPr/>
        </p:nvPicPr>
        <p:blipFill>
          <a:blip r:embed="rId3"/>
          <a:stretch>
            <a:fillRect/>
          </a:stretch>
        </p:blipFill>
        <p:spPr>
          <a:xfrm>
            <a:off x="9281313" y="1083477"/>
            <a:ext cx="2432515" cy="2962913"/>
          </a:xfrm>
          <a:prstGeom prst="rect">
            <a:avLst/>
          </a:prstGeom>
        </p:spPr>
      </p:pic>
    </p:spTree>
    <p:extLst>
      <p:ext uri="{BB962C8B-B14F-4D97-AF65-F5344CB8AC3E}">
        <p14:creationId xmlns:p14="http://schemas.microsoft.com/office/powerpoint/2010/main" val="2858998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into a Falling Liquid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8984610"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 </m:t>
                      </m:r>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=0</m:t>
                          </m:r>
                        </m:e>
                      </m:d>
                      <m:r>
                        <a:rPr lang="en-US" b="0" i="1" smtClean="0">
                          <a:latin typeface="Cambria Math" panose="02040503050406030204" pitchFamily="18" charset="0"/>
                        </a:rPr>
                        <m:t>=0</m:t>
                      </m:r>
                      <m:r>
                        <a:rPr lang="en-US" b="0" i="0" smtClean="0">
                          <a:latin typeface="Cambria Math" panose="02040503050406030204" pitchFamily="18" charset="0"/>
                        </a:rPr>
                        <m:t>;    </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=0,</m:t>
                          </m:r>
                          <m:r>
                            <a:rPr lang="en-US" b="0" i="1" smtClean="0">
                              <a:latin typeface="Cambria Math" panose="02040503050406030204" pitchFamily="18" charset="0"/>
                            </a:rPr>
                            <m:t>𝑧</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𝑆</m:t>
                          </m:r>
                        </m:sub>
                      </m:sSub>
                      <m:r>
                        <a:rPr lang="en-US" b="0" i="0" smtClean="0">
                          <a:latin typeface="Cambria Math" panose="02040503050406030204" pitchFamily="18" charset="0"/>
                        </a:rPr>
                        <m:t>;    </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=0</m:t>
                      </m:r>
                    </m:oMath>
                  </m:oMathPara>
                </a14:m>
                <a:endParaRPr lang="en-US" dirty="0"/>
              </a:p>
              <a:p>
                <a:pPr marL="0" indent="0">
                  <a:buNone/>
                </a:pPr>
                <a:r>
                  <a:rPr lang="en-US" dirty="0"/>
                  <a:t>Pay close attention to the simplified mass balance expression and the boundary conditions. Does it look familiar?</a:t>
                </a:r>
              </a:p>
              <a:p>
                <a:pPr marL="0" indent="0">
                  <a:buNone/>
                </a:pPr>
                <a:endParaRPr lang="en-US" sz="2800" i="1" dirty="0">
                  <a:latin typeface="Cambria Math" panose="02040503050406030204" pitchFamily="18" charset="0"/>
                </a:endParaRPr>
              </a:p>
              <a:p>
                <a:pPr marL="0" indent="0">
                  <a:buNone/>
                </a:pPr>
                <a:endParaRPr lang="en-US" sz="2800" dirty="0"/>
              </a:p>
              <a:p>
                <a:pPr marL="0" indent="0">
                  <a:buNone/>
                </a:pPr>
                <a:endParaRPr lang="en-US" dirty="0"/>
              </a:p>
              <a:p>
                <a:pPr marL="0" indent="0">
                  <a:buNone/>
                </a:pPr>
                <a:endParaRPr lang="en-US" dirty="0"/>
              </a:p>
              <a:p>
                <a:pPr marL="0" indent="0">
                  <a:buNone/>
                </a:pPr>
                <a:r>
                  <a:rPr lang="en-US" dirty="0"/>
                  <a:t>The variable </a:t>
                </a:r>
                <a14:m>
                  <m:oMath xmlns:m="http://schemas.openxmlformats.org/officeDocument/2006/math">
                    <m:r>
                      <a:rPr lang="en-US" b="0" i="1" smtClean="0">
                        <a:latin typeface="Cambria Math" panose="02040503050406030204" pitchFamily="18" charset="0"/>
                      </a:rPr>
                      <m:t>𝑡</m:t>
                    </m:r>
                  </m:oMath>
                </a14:m>
                <a:r>
                  <a:rPr lang="en-US" dirty="0"/>
                  <a:t> is now the variable </a:t>
                </a:r>
                <a14:m>
                  <m:oMath xmlns:m="http://schemas.openxmlformats.org/officeDocument/2006/math">
                    <m:r>
                      <a:rPr lang="en-US" b="0" i="1" smtClean="0">
                        <a:latin typeface="Cambria Math" panose="02040503050406030204" pitchFamily="18" charset="0"/>
                      </a:rPr>
                      <m:t>𝑧</m:t>
                    </m:r>
                  </m:oMath>
                </a14:m>
                <a:r>
                  <a:rPr lang="en-US" dirty="0"/>
                  <a:t>, and the constant </a:t>
                </a:r>
                <a14:m>
                  <m:oMath xmlns:m="http://schemas.openxmlformats.org/officeDocument/2006/math">
                    <m:r>
                      <a:rPr lang="en-US" b="0" i="1" smtClean="0">
                        <a:latin typeface="Cambria Math" panose="02040503050406030204" pitchFamily="18" charset="0"/>
                      </a:rPr>
                      <m:t>𝐷</m:t>
                    </m:r>
                  </m:oMath>
                </a14:m>
                <a:r>
                  <a:rPr lang="en-US" dirty="0"/>
                  <a:t> is now a constant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𝑚𝑎𝑥</m:t>
                        </m:r>
                      </m:sub>
                    </m:sSub>
                  </m:oMath>
                </a14:m>
                <a:r>
                  <a:rPr lang="en-US" dirty="0"/>
                  <a:t>.</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8984610" cy="5532083"/>
              </a:xfrm>
              <a:blipFill>
                <a:blip r:embed="rId2"/>
                <a:stretch>
                  <a:fillRect l="-135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18</a:t>
            </a:fld>
            <a:endParaRPr lang="en-US" dirty="0"/>
          </a:p>
        </p:txBody>
      </p:sp>
      <p:pic>
        <p:nvPicPr>
          <p:cNvPr id="5" name="Picture 4">
            <a:extLst>
              <a:ext uri="{FF2B5EF4-FFF2-40B4-BE49-F238E27FC236}">
                <a16:creationId xmlns:a16="http://schemas.microsoft.com/office/drawing/2014/main" id="{8335DB34-02C1-4FB0-87B9-2BB08B8C3F28}"/>
              </a:ext>
            </a:extLst>
          </p:cNvPr>
          <p:cNvPicPr>
            <a:picLocks noChangeAspect="1"/>
          </p:cNvPicPr>
          <p:nvPr/>
        </p:nvPicPr>
        <p:blipFill>
          <a:blip r:embed="rId3"/>
          <a:stretch>
            <a:fillRect/>
          </a:stretch>
        </p:blipFill>
        <p:spPr>
          <a:xfrm>
            <a:off x="9281313" y="1083477"/>
            <a:ext cx="2432515" cy="2962913"/>
          </a:xfrm>
          <a:prstGeom prst="rect">
            <a:avLst/>
          </a:prstGeom>
        </p:spPr>
      </p:pic>
    </p:spTree>
    <p:extLst>
      <p:ext uri="{BB962C8B-B14F-4D97-AF65-F5344CB8AC3E}">
        <p14:creationId xmlns:p14="http://schemas.microsoft.com/office/powerpoint/2010/main" val="2314204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into a Falling Liquid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8984610"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m:t>
                          </m:r>
                          <m:r>
                            <a:rPr lang="en-US" sz="2400" b="0" i="1" smtClean="0">
                              <a:latin typeface="Cambria Math" panose="02040503050406030204" pitchFamily="18" charset="0"/>
                            </a:rPr>
                            <m:t>𝐶</m:t>
                          </m:r>
                        </m:num>
                        <m:den>
                          <m:r>
                            <a:rPr lang="en-US" sz="2400" i="1">
                              <a:latin typeface="Cambria Math" panose="02040503050406030204" pitchFamily="18" charset="0"/>
                            </a:rPr>
                            <m:t>𝜕</m:t>
                          </m:r>
                          <m:r>
                            <a:rPr lang="en-US" sz="2400" i="1">
                              <a:latin typeface="Cambria Math" panose="02040503050406030204" pitchFamily="18" charset="0"/>
                            </a:rPr>
                            <m:t>𝑧</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𝐷</m:t>
                          </m:r>
                        </m:num>
                        <m:den>
                          <m:r>
                            <a:rPr lang="en-US" sz="2400" b="0" i="1" smtClean="0">
                              <a:latin typeface="Cambria Math" panose="02040503050406030204" pitchFamily="18" charset="0"/>
                            </a:rPr>
                            <m:t>𝑤</m:t>
                          </m:r>
                        </m:den>
                      </m:f>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m:t>
                              </m:r>
                            </m:e>
                            <m:sup>
                              <m:r>
                                <a:rPr lang="en-US" sz="2400" i="1">
                                  <a:latin typeface="Cambria Math" panose="02040503050406030204" pitchFamily="18" charset="0"/>
                                </a:rPr>
                                <m:t>2</m:t>
                              </m:r>
                            </m:sup>
                          </m:sSup>
                          <m:r>
                            <a:rPr lang="en-US" sz="2400" b="0" i="1" smtClean="0">
                              <a:latin typeface="Cambria Math" panose="02040503050406030204" pitchFamily="18" charset="0"/>
                            </a:rPr>
                            <m:t>𝐶</m:t>
                          </m:r>
                        </m:num>
                        <m:den>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den>
                      </m:f>
                    </m:oMath>
                  </m:oMathPara>
                </a14:m>
                <a:endParaRPr lang="en-US"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=0</m:t>
                          </m:r>
                        </m:e>
                      </m:d>
                      <m:r>
                        <a:rPr lang="en-US" b="0" i="1" smtClean="0">
                          <a:latin typeface="Cambria Math" panose="02040503050406030204" pitchFamily="18" charset="0"/>
                        </a:rPr>
                        <m:t>=0</m:t>
                      </m:r>
                      <m:r>
                        <a:rPr lang="en-US" b="0" i="0" smtClean="0">
                          <a:latin typeface="Cambria Math" panose="02040503050406030204" pitchFamily="18" charset="0"/>
                        </a:rPr>
                        <m:t>;    </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=0,</m:t>
                          </m:r>
                          <m:r>
                            <a:rPr lang="en-US" b="0" i="1" smtClean="0">
                              <a:latin typeface="Cambria Math" panose="02040503050406030204" pitchFamily="18" charset="0"/>
                            </a:rPr>
                            <m:t>𝑧</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𝑆</m:t>
                          </m:r>
                        </m:sub>
                      </m:sSub>
                      <m:r>
                        <a:rPr lang="en-US" b="0" i="0" smtClean="0">
                          <a:latin typeface="Cambria Math" panose="02040503050406030204" pitchFamily="18" charset="0"/>
                        </a:rPr>
                        <m:t>;    </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=0</m:t>
                      </m:r>
                    </m:oMath>
                  </m:oMathPara>
                </a14:m>
                <a:endParaRPr lang="en-US" dirty="0"/>
              </a:p>
              <a:p>
                <a:pPr marL="0" indent="0">
                  <a:buNone/>
                </a:pPr>
                <a:endParaRPr lang="en-US" dirty="0"/>
              </a:p>
              <a:p>
                <a:pPr marL="0" indent="0">
                  <a:buNone/>
                </a:pPr>
                <a:r>
                  <a:rPr lang="en-US" dirty="0"/>
                  <a:t>The solution: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𝑆</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erfc</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4</m:t>
                                          </m:r>
                                          <m:r>
                                            <a:rPr lang="en-US" b="0" i="1" smtClean="0">
                                              <a:latin typeface="Cambria Math" panose="02040503050406030204" pitchFamily="18" charset="0"/>
                                            </a:rPr>
                                            <m:t>𝐷</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𝑚𝑎𝑥</m:t>
                                              </m:r>
                                            </m:sub>
                                          </m:sSub>
                                        </m:den>
                                      </m:f>
                                      <m:r>
                                        <a:rPr lang="en-US" b="0" i="1" smtClean="0">
                                          <a:latin typeface="Cambria Math" panose="02040503050406030204" pitchFamily="18" charset="0"/>
                                        </a:rPr>
                                        <m:t> </m:t>
                                      </m:r>
                                      <m:r>
                                        <a:rPr lang="en-US" b="0" i="1" smtClean="0">
                                          <a:latin typeface="Cambria Math" panose="02040503050406030204" pitchFamily="18" charset="0"/>
                                        </a:rPr>
                                        <m:t>𝑧</m:t>
                                      </m:r>
                                    </m:e>
                                  </m:rad>
                                </m:den>
                              </m:f>
                            </m:e>
                          </m:d>
                        </m:e>
                      </m:func>
                      <m:r>
                        <a:rPr lang="en-US" b="0" i="1" smtClean="0">
                          <a:latin typeface="Cambria Math" panose="02040503050406030204" pitchFamily="18" charset="0"/>
                        </a:rPr>
                        <m:t>=</m:t>
                      </m:r>
                      <m:r>
                        <a:rPr lang="en-US" i="1" smtClean="0">
                          <a:latin typeface="Cambria Math" panose="02040503050406030204" pitchFamily="18" charset="0"/>
                        </a:rPr>
                        <m:t> </m:t>
                      </m:r>
                      <m:r>
                        <a:rPr lang="en-US" b="0" i="1"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8984610" cy="5532083"/>
              </a:xfrm>
              <a:blipFill>
                <a:blip r:embed="rId2"/>
                <a:stretch>
                  <a:fillRect l="-135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19</a:t>
            </a:fld>
            <a:endParaRPr lang="en-US" dirty="0"/>
          </a:p>
        </p:txBody>
      </p:sp>
      <p:pic>
        <p:nvPicPr>
          <p:cNvPr id="5" name="Picture 4">
            <a:extLst>
              <a:ext uri="{FF2B5EF4-FFF2-40B4-BE49-F238E27FC236}">
                <a16:creationId xmlns:a16="http://schemas.microsoft.com/office/drawing/2014/main" id="{8335DB34-02C1-4FB0-87B9-2BB08B8C3F28}"/>
              </a:ext>
            </a:extLst>
          </p:cNvPr>
          <p:cNvPicPr>
            <a:picLocks noChangeAspect="1"/>
          </p:cNvPicPr>
          <p:nvPr/>
        </p:nvPicPr>
        <p:blipFill>
          <a:blip r:embed="rId3"/>
          <a:stretch>
            <a:fillRect/>
          </a:stretch>
        </p:blipFill>
        <p:spPr>
          <a:xfrm>
            <a:off x="9281313" y="1083477"/>
            <a:ext cx="2432515" cy="2962913"/>
          </a:xfrm>
          <a:prstGeom prst="rect">
            <a:avLst/>
          </a:prstGeom>
        </p:spPr>
      </p:pic>
    </p:spTree>
    <p:extLst>
      <p:ext uri="{BB962C8B-B14F-4D97-AF65-F5344CB8AC3E}">
        <p14:creationId xmlns:p14="http://schemas.microsoft.com/office/powerpoint/2010/main" val="329770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Conservation of Mass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lnSpcReduction="10000"/>
              </a:bodyPr>
              <a:lstStyle/>
              <a:p>
                <a:pPr marL="0" indent="0">
                  <a:buNone/>
                </a:pPr>
                <a:r>
                  <a:rPr lang="en-US" dirty="0"/>
                  <a:t>If we apply Reynolds Transport Theorem to a mass balance based upon molar fluxes of solute </a:t>
                </a:r>
                <a:r>
                  <a:rPr lang="en-US" i="1" dirty="0" err="1"/>
                  <a:t>i</a:t>
                </a:r>
                <a:r>
                  <a:rPr lang="en-US" dirty="0"/>
                  <a:t>, we get the general equation:</a:t>
                </a:r>
              </a:p>
              <a:p>
                <a:pPr marL="0" indent="0">
                  <a:buNone/>
                </a:pPr>
                <a:endParaRPr lang="en-US" dirty="0"/>
              </a:p>
              <a:p>
                <a:pPr marL="0" indent="0">
                  <a:buNone/>
                </a:pPr>
                <a:endParaRPr lang="en-US" dirty="0"/>
              </a:p>
              <a:p>
                <a:pPr marL="0" indent="0">
                  <a:buNone/>
                </a:pPr>
                <a:r>
                  <a:rPr lang="en-US" dirty="0"/>
                  <a:t>Recall that the flux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𝒏</m:t>
                        </m:r>
                      </m:e>
                      <m:sub>
                        <m:r>
                          <a:rPr lang="en-US" b="1" i="1" smtClean="0">
                            <a:latin typeface="Cambria Math" panose="02040503050406030204" pitchFamily="18" charset="0"/>
                            <a:ea typeface="Cambria Math" panose="02040503050406030204" pitchFamily="18" charset="0"/>
                          </a:rPr>
                          <m:t>𝒊</m:t>
                        </m:r>
                      </m:sub>
                    </m:sSub>
                  </m:oMath>
                </a14:m>
                <a:r>
                  <a:rPr lang="en-US" dirty="0"/>
                  <a:t> is the flux of the solute using fixed coordinates and includes the movement of solute by both diffusion and convection.</a:t>
                </a:r>
                <a:r>
                  <a:rPr lang="en-US" b="1" dirty="0">
                    <a:ea typeface="Cambria Math" panose="02040503050406030204" pitchFamily="18" charset="0"/>
                  </a:rPr>
                  <a:t> </a:t>
                </a:r>
              </a:p>
              <a:p>
                <a:pPr marL="0" indent="0">
                  <a:buNone/>
                </a:pPr>
                <a:endParaRPr lang="en-US" b="1" dirty="0"/>
              </a:p>
              <a:p>
                <a:pPr marL="0" indent="0">
                  <a:buNone/>
                </a:pPr>
                <a:r>
                  <a:rPr lang="en-US" dirty="0"/>
                  <a:t>And recall that the diffusive flux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𝒋</m:t>
                        </m:r>
                      </m:e>
                      <m:sub>
                        <m:r>
                          <a:rPr lang="en-US" b="1" i="1" smtClean="0">
                            <a:latin typeface="Cambria Math" panose="02040503050406030204" pitchFamily="18" charset="0"/>
                          </a:rPr>
                          <m:t>𝒊</m:t>
                        </m:r>
                      </m:sub>
                    </m:sSub>
                  </m:oMath>
                </a14:m>
                <a:r>
                  <a:rPr lang="en-US" dirty="0"/>
                  <a:t> can be expressed using Fick’s First Law:</a:t>
                </a:r>
              </a:p>
              <a:p>
                <a:pPr marL="0" indent="0">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𝒋</m:t>
                          </m:r>
                        </m:e>
                        <m:sub>
                          <m:r>
                            <a:rPr lang="en-US" b="1" i="1" smtClean="0">
                              <a:latin typeface="Cambria Math" panose="02040503050406030204" pitchFamily="18" charset="0"/>
                            </a:rPr>
                            <m:t>𝒔</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d>
                        <m:dPr>
                          <m:begChr m:val="["/>
                          <m:endChr m:val="]"/>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1" i="1" smtClean="0">
                              <a:latin typeface="Cambria Math" panose="02040503050406030204" pitchFamily="18" charset="0"/>
                              <a:ea typeface="Cambria Math" panose="02040503050406030204" pitchFamily="18" charset="0"/>
                            </a:rPr>
                            <m:t>𝒊</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en>
                          </m:f>
                          <m:r>
                            <a:rPr lang="en-US" b="1" i="1" smtClean="0">
                              <a:latin typeface="Cambria Math" panose="02040503050406030204" pitchFamily="18" charset="0"/>
                              <a:ea typeface="Cambria Math" panose="02040503050406030204" pitchFamily="18" charset="0"/>
                            </a:rPr>
                            <m:t>𝒋</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den>
                          </m:f>
                          <m:r>
                            <a:rPr lang="en-US" b="1" i="1" smtClean="0">
                              <a:latin typeface="Cambria Math" panose="02040503050406030204" pitchFamily="18" charset="0"/>
                              <a:ea typeface="Cambria Math" panose="02040503050406030204" pitchFamily="18" charset="0"/>
                            </a:rPr>
                            <m:t>𝒌</m:t>
                          </m:r>
                        </m:e>
                      </m:d>
                    </m:oMath>
                  </m:oMathPara>
                </a14:m>
                <a:endParaRPr lang="en-US" dirty="0"/>
              </a:p>
              <a:p>
                <a:pPr marL="0" indent="0">
                  <a:buNone/>
                </a:pPr>
                <a:r>
                  <a:rPr lang="en-US" dirty="0"/>
                  <a:t>Recall the velocity field can be expressed as:</a:t>
                </a:r>
              </a:p>
              <a:p>
                <a:pPr marL="0" indent="0">
                  <a:buNone/>
                </a:pPr>
                <a:r>
                  <a:rPr lang="en-US" b="1" dirty="0"/>
                  <a:t> </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24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spTree>
    <p:extLst>
      <p:ext uri="{BB962C8B-B14F-4D97-AF65-F5344CB8AC3E}">
        <p14:creationId xmlns:p14="http://schemas.microsoft.com/office/powerpoint/2010/main" val="209739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Boundary Layer Thickness and Contact Time</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0875628" cy="5532083"/>
          </a:xfrm>
        </p:spPr>
        <p:txBody>
          <a:bodyPr>
            <a:normAutofit/>
          </a:bodyPr>
          <a:lstStyle/>
          <a:p>
            <a:pPr marL="0" indent="0">
              <a:buNone/>
            </a:pPr>
            <a:r>
              <a:rPr lang="en-US" dirty="0"/>
              <a:t>Like previously, we can develop an expression for determining the concentration boundary layer thickness as a function of location (z, instead of time).</a:t>
            </a:r>
          </a:p>
          <a:p>
            <a:pPr marL="0" indent="0">
              <a:buNone/>
            </a:pPr>
            <a:r>
              <a:rPr lang="en-US" dirty="0"/>
              <a:t>Setting the contents insider the </a:t>
            </a:r>
            <a:r>
              <a:rPr lang="en-US" dirty="0" err="1"/>
              <a:t>erfc</a:t>
            </a:r>
            <a:r>
              <a:rPr lang="en-US" dirty="0"/>
              <a:t> function to 2 (or 1.821 for a more accurate solution)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20</a:t>
            </a:fld>
            <a:endParaRPr lang="en-US" dirty="0"/>
          </a:p>
        </p:txBody>
      </p:sp>
    </p:spTree>
    <p:extLst>
      <p:ext uri="{BB962C8B-B14F-4D97-AF65-F5344CB8AC3E}">
        <p14:creationId xmlns:p14="http://schemas.microsoft.com/office/powerpoint/2010/main" val="555897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Boundary Layer Thickness and Contact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0875628" cy="5532083"/>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𝑐</m:t>
                          </m:r>
                        </m:sub>
                      </m:sSub>
                      <m:r>
                        <a:rPr lang="en-US" b="0" i="1" smtClean="0">
                          <a:latin typeface="Cambria Math" panose="02040503050406030204" pitchFamily="18" charset="0"/>
                          <a:ea typeface="Cambria Math" panose="02040503050406030204" pitchFamily="18" charset="0"/>
                        </a:rPr>
                        <m:t>=4</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𝐷𝑧</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𝑚𝑎𝑥</m:t>
                                  </m:r>
                                </m:sub>
                              </m:sSub>
                            </m:den>
                          </m:f>
                        </m:e>
                      </m:rad>
                    </m:oMath>
                  </m:oMathPara>
                </a14:m>
                <a:endParaRPr lang="en-US" dirty="0"/>
              </a:p>
              <a:p>
                <a:pPr marL="0" indent="0">
                  <a:buNone/>
                </a:pPr>
                <a:r>
                  <a:rPr lang="en-US" dirty="0"/>
                  <a:t>Let’s assume that for our example the solute has a diffusivity of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−7</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oMath>
                </a14:m>
                <a:r>
                  <a:rPr lang="en-US" dirty="0"/>
                  <a:t>, the length (in the z-direction) of the surface exposed to the gas is 1 m, and the maximum velocity of the liquid film is 1 cm/s. Let’s assume the liquid film has a thickness of 2 mm.</a:t>
                </a:r>
              </a:p>
              <a:p>
                <a:pPr marL="0" indent="0">
                  <a:buNone/>
                </a:pPr>
                <a:r>
                  <a:rPr lang="en-US" dirty="0"/>
                  <a:t>The maximum concentration boundary layer thickness is:</a:t>
                </a:r>
              </a:p>
              <a:p>
                <a:pPr marL="0" indent="0">
                  <a:buNone/>
                </a:pPr>
                <a:endParaRPr lang="en-US" b="0" dirty="0">
                  <a:ea typeface="Cambria Math" panose="02040503050406030204" pitchFamily="18" charset="0"/>
                </a:endParaRPr>
              </a:p>
              <a:p>
                <a:pPr marL="0" indent="0">
                  <a:buNone/>
                </a:pPr>
                <a:endParaRPr lang="en-US" dirty="0"/>
              </a:p>
              <a:p>
                <a:pPr marL="0" indent="0">
                  <a:buNone/>
                </a:pPr>
                <a:endParaRPr lang="en-US" dirty="0"/>
              </a:p>
              <a:p>
                <a:pPr marL="0" indent="0">
                  <a:buNone/>
                </a:pPr>
                <a:r>
                  <a:rPr lang="en-US" dirty="0"/>
                  <a:t>Because the boundary layer thickness is much _________ than the actual liquid film thickness (</a:t>
                </a:r>
                <a14:m>
                  <m:oMath xmlns:m="http://schemas.openxmlformats.org/officeDocument/2006/math">
                    <m:r>
                      <a:rPr lang="en-US" b="0" i="1" smtClean="0">
                        <a:latin typeface="Cambria Math" panose="02040503050406030204" pitchFamily="18" charset="0"/>
                        <a:ea typeface="Cambria Math" panose="02040503050406030204" pitchFamily="18" charset="0"/>
                      </a:rPr>
                      <m:t>____________</m:t>
                    </m:r>
                  </m:oMath>
                </a14:m>
                <a:r>
                  <a:rPr lang="en-US" dirty="0"/>
                  <a:t>), then the short contact time assumption is valid.</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0875628" cy="5532083"/>
              </a:xfrm>
              <a:blipFill>
                <a:blip r:embed="rId2"/>
                <a:stretch>
                  <a:fillRect l="-1008" r="-1064" b="-18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21</a:t>
            </a:fld>
            <a:endParaRPr lang="en-US" dirty="0"/>
          </a:p>
        </p:txBody>
      </p:sp>
    </p:spTree>
    <p:extLst>
      <p:ext uri="{BB962C8B-B14F-4D97-AF65-F5344CB8AC3E}">
        <p14:creationId xmlns:p14="http://schemas.microsoft.com/office/powerpoint/2010/main" val="930743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fontScale="90000"/>
          </a:bodyPr>
          <a:lstStyle/>
          <a:p>
            <a:r>
              <a:rPr lang="en-US" dirty="0"/>
              <a:t>Mass Transfer Coefficient and Sherwood Number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0875628" cy="5532083"/>
              </a:xfrm>
            </p:spPr>
            <p:txBody>
              <a:bodyPr>
                <a:normAutofit lnSpcReduction="10000"/>
              </a:bodyPr>
              <a:lstStyle/>
              <a:p>
                <a:pPr marL="0" indent="0">
                  <a:buNone/>
                </a:pPr>
                <a:r>
                  <a:rPr lang="en-US" dirty="0"/>
                  <a:t>Recall that we can write any mass transport problem as:</a:t>
                </a:r>
              </a:p>
              <a:p>
                <a:pPr marL="0" indent="0">
                  <a:buNone/>
                </a:pPr>
                <a:endParaRPr lang="en-US" b="0" dirty="0"/>
              </a:p>
              <a:p>
                <a:pPr marL="0" indent="0">
                  <a:buNone/>
                </a:pPr>
                <a:r>
                  <a:rPr lang="en-US" dirty="0"/>
                  <a:t>Thus the units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oMath>
                </a14:m>
                <a:r>
                  <a:rPr lang="en-US" dirty="0"/>
                  <a:t> would be:</a:t>
                </a:r>
              </a:p>
              <a:p>
                <a:pPr marL="0" indent="0">
                  <a:buNone/>
                </a:pPr>
                <a:endParaRPr lang="en-US" b="0" dirty="0"/>
              </a:p>
              <a:p>
                <a:pPr marL="0" indent="0">
                  <a:buNone/>
                </a:pPr>
                <a:endParaRPr lang="en-US" dirty="0"/>
              </a:p>
              <a:p>
                <a:pPr marL="0" indent="0">
                  <a:buNone/>
                </a:pPr>
                <a:endParaRPr lang="en-US" dirty="0"/>
              </a:p>
              <a:p>
                <a:pPr marL="0" indent="0">
                  <a:buNone/>
                </a:pPr>
                <a:r>
                  <a:rPr lang="en-US" dirty="0"/>
                  <a:t>Like with many other cases we have encountered, it is sometimes beneficial to create dimensionless variables. Any transport problem we look at will have diffusion. If we combine this with some characteristic length (recall Reynold’s number), we get the dimensionless Sherwood number:</a:t>
                </a:r>
              </a:p>
              <a:p>
                <a:pPr marL="0" indent="0">
                  <a:buNone/>
                </a:pPr>
                <a:r>
                  <a:rPr lang="en-US" b="0" dirty="0"/>
                  <a:t> </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0875628" cy="5532083"/>
              </a:xfrm>
              <a:blipFill>
                <a:blip r:embed="rId2"/>
                <a:stretch>
                  <a:fillRect l="-1120" t="-24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22</a:t>
            </a:fld>
            <a:endParaRPr lang="en-US" dirty="0"/>
          </a:p>
        </p:txBody>
      </p:sp>
    </p:spTree>
    <p:extLst>
      <p:ext uri="{BB962C8B-B14F-4D97-AF65-F5344CB8AC3E}">
        <p14:creationId xmlns:p14="http://schemas.microsoft.com/office/powerpoint/2010/main" val="245295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Sherwood Number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0875628"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𝑆h</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r>
                            <a:rPr lang="en-US" b="0" i="1" smtClean="0">
                              <a:latin typeface="Cambria Math" panose="02040503050406030204" pitchFamily="18" charset="0"/>
                            </a:rPr>
                            <m:t>𝐿</m:t>
                          </m:r>
                        </m:num>
                        <m:den>
                          <m:r>
                            <a:rPr lang="en-US" b="0" i="1" smtClean="0">
                              <a:latin typeface="Cambria Math" panose="02040503050406030204" pitchFamily="18" charset="0"/>
                            </a:rPr>
                            <m:t>𝐷</m:t>
                          </m:r>
                        </m:den>
                      </m:f>
                    </m:oMath>
                  </m:oMathPara>
                </a14:m>
                <a:endParaRPr lang="en-US" dirty="0"/>
              </a:p>
              <a:p>
                <a:pPr marL="0" indent="0">
                  <a:buNone/>
                </a:pPr>
                <a:r>
                  <a:rPr lang="en-US" dirty="0"/>
                  <a:t>The Sherwood number is a ratio of mass transport to diffusion. In many cases, the Sherwood number is a function of two other dimensionless numbers: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𝑆h</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(__________)</m:t>
                      </m:r>
                    </m:oMath>
                  </m:oMathPara>
                </a14:m>
                <a:endParaRPr lang="en-US" dirty="0"/>
              </a:p>
              <a:p>
                <a:pPr marL="0" indent="0">
                  <a:buNone/>
                </a:pPr>
                <a:r>
                  <a:rPr lang="en-US" dirty="0"/>
                  <a:t>Where the ________ number is the ratio of the momentum diffusivity (i.e., kinematic viscosity) and the mass diffusivity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𝑆𝑐</m:t>
                      </m:r>
                      <m:r>
                        <a:rPr lang="en-US" b="0" i="1" smtClean="0">
                          <a:latin typeface="Cambria Math" panose="02040503050406030204" pitchFamily="18" charset="0"/>
                        </a:rPr>
                        <m:t>=       </m:t>
                      </m:r>
                    </m:oMath>
                  </m:oMathPara>
                </a14:m>
                <a:endParaRPr lang="en-US" dirty="0"/>
              </a:p>
              <a:p>
                <a:pPr marL="0" indent="0">
                  <a:buNone/>
                </a:pPr>
                <a:r>
                  <a:rPr lang="en-US" dirty="0"/>
                  <a:t>Note that the product of the Reynolds and Schmidt numbers is the Peclet number: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𝑃𝑒</m:t>
                      </m:r>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𝐿</m:t>
                          </m:r>
                        </m:sub>
                      </m:sSub>
                      <m:r>
                        <a:rPr lang="en-US" b="0" i="1" smtClean="0">
                          <a:latin typeface="Cambria Math" panose="02040503050406030204" pitchFamily="18" charset="0"/>
                        </a:rPr>
                        <m:t>𝑆𝑐</m:t>
                      </m:r>
                      <m:r>
                        <a:rPr lang="en-US" b="0" i="1"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0875628" cy="5532083"/>
              </a:xfrm>
              <a:blipFill>
                <a:blip r:embed="rId2"/>
                <a:stretch>
                  <a:fillRect l="-112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23</a:t>
            </a:fld>
            <a:endParaRPr lang="en-US" dirty="0"/>
          </a:p>
        </p:txBody>
      </p:sp>
    </p:spTree>
    <p:extLst>
      <p:ext uri="{BB962C8B-B14F-4D97-AF65-F5344CB8AC3E}">
        <p14:creationId xmlns:p14="http://schemas.microsoft.com/office/powerpoint/2010/main" val="3139246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Sherwood Number</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0875628" cy="5532083"/>
          </a:xfrm>
        </p:spPr>
        <p:txBody>
          <a:bodyPr>
            <a:normAutofit/>
          </a:bodyPr>
          <a:lstStyle/>
          <a:p>
            <a:pPr marL="0" indent="0">
              <a:buNone/>
            </a:pPr>
            <a:r>
              <a:rPr lang="en-US" dirty="0"/>
              <a:t>As numerous studies have been conducted to study how mass transfer occurs in various scenarios, there are tables that can tell us how to calculate the Sherwood number with known parameters (usually the Reynolds and Schmidt numbers). </a:t>
            </a:r>
          </a:p>
          <a:p>
            <a:pPr marL="0" indent="0">
              <a:buNone/>
            </a:pPr>
            <a:r>
              <a:rPr lang="en-US" dirty="0"/>
              <a:t>There is a table in your book (Table 5.2 A) that show expressions used to calculate the Sherwood numbers (and thus the mass transfer coefficients) for various geometries and scenarios.</a:t>
            </a:r>
          </a:p>
          <a:p>
            <a:pPr marL="0" indent="0">
              <a:buNone/>
            </a:pPr>
            <a:endParaRPr lang="en-US" dirty="0"/>
          </a:p>
          <a:p>
            <a:pPr marL="0" indent="0">
              <a:buNone/>
            </a:pPr>
            <a:r>
              <a:rPr lang="en-US" dirty="0"/>
              <a:t>Let’s take another look at the falling liquid film example. </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24</a:t>
            </a:fld>
            <a:endParaRPr lang="en-US" dirty="0"/>
          </a:p>
        </p:txBody>
      </p:sp>
    </p:spTree>
    <p:extLst>
      <p:ext uri="{BB962C8B-B14F-4D97-AF65-F5344CB8AC3E}">
        <p14:creationId xmlns:p14="http://schemas.microsoft.com/office/powerpoint/2010/main" val="537228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Sherwood Number for Falling Film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0875628" cy="5532083"/>
              </a:xfrm>
            </p:spPr>
            <p:txBody>
              <a:bodyPr>
                <a:normAutofit/>
              </a:bodyPr>
              <a:lstStyle/>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𝑘</m:t>
                          </m:r>
                        </m:e>
                        <m:sub>
                          <m:r>
                            <a:rPr lang="en-US" i="1">
                              <a:latin typeface="Cambria Math" panose="02040503050406030204" pitchFamily="18" charset="0"/>
                              <a:cs typeface="Times New Roman" panose="02020603050405020304" pitchFamily="18" charset="0"/>
                            </a:rPr>
                            <m:t>𝑚</m:t>
                          </m:r>
                        </m:sub>
                      </m:sSub>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𝑗</m:t>
                          </m:r>
                        </m:num>
                        <m:den>
                          <m:r>
                            <m:rPr>
                              <m:sty m:val="p"/>
                            </m:rPr>
                            <a:rPr lang="en-US">
                              <a:latin typeface="Cambria Math" panose="02040503050406030204" pitchFamily="18" charset="0"/>
                              <a:cs typeface="Times New Roman" panose="02020603050405020304" pitchFamily="18" charset="0"/>
                            </a:rPr>
                            <m:t>Δ</m:t>
                          </m:r>
                          <m:r>
                            <a:rPr lang="en-US" i="1">
                              <a:latin typeface="Cambria Math" panose="02040503050406030204" pitchFamily="18" charset="0"/>
                              <a:cs typeface="Times New Roman" panose="02020603050405020304" pitchFamily="18" charset="0"/>
                            </a:rPr>
                            <m:t>𝐶</m:t>
                          </m:r>
                        </m:den>
                      </m:f>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𝐷</m:t>
                          </m:r>
                        </m:num>
                        <m:den>
                          <m:r>
                            <m:rPr>
                              <m:sty m:val="p"/>
                            </m:rPr>
                            <a:rPr lang="en-US">
                              <a:latin typeface="Cambria Math" panose="02040503050406030204" pitchFamily="18" charset="0"/>
                              <a:cs typeface="Times New Roman" panose="02020603050405020304" pitchFamily="18" charset="0"/>
                            </a:rPr>
                            <m:t>Δ</m:t>
                          </m:r>
                          <m:r>
                            <a:rPr lang="en-US" i="1">
                              <a:latin typeface="Cambria Math" panose="02040503050406030204" pitchFamily="18" charset="0"/>
                              <a:cs typeface="Times New Roman" panose="02020603050405020304" pitchFamily="18" charset="0"/>
                            </a:rPr>
                            <m:t>𝐶</m:t>
                          </m:r>
                        </m:den>
                      </m:f>
                      <m:r>
                        <a:rPr lang="en-US" i="1">
                          <a:latin typeface="Cambria Math" panose="02040503050406030204" pitchFamily="18" charset="0"/>
                          <a:cs typeface="Times New Roman" panose="02020603050405020304" pitchFamily="18" charset="0"/>
                        </a:rPr>
                        <m:t> </m:t>
                      </m:r>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𝐶</m:t>
                          </m:r>
                        </m:num>
                        <m:den>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𝑥</m:t>
                          </m:r>
                        </m:den>
                      </m:f>
                      <m:sSub>
                        <m:sSubPr>
                          <m:ctrlPr>
                            <a:rPr lang="en-US" i="1">
                              <a:latin typeface="Cambria Math" panose="02040503050406030204" pitchFamily="18" charset="0"/>
                              <a:cs typeface="Times New Roman" panose="02020603050405020304" pitchFamily="18" charset="0"/>
                            </a:rPr>
                          </m:ctrlPr>
                        </m:sSub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m:t>
                              </m:r>
                            </m:e>
                          </m:d>
                        </m:e>
                        <m:sub>
                          <m:r>
                            <a:rPr lang="en-US" i="1">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 </m:t>
                      </m:r>
                    </m:oMath>
                  </m:oMathPara>
                </a14:m>
                <a:endParaRPr lang="en-US" i="1" dirty="0">
                  <a:latin typeface="Cambria Math" panose="02040503050406030204" pitchFamily="18" charset="0"/>
                  <a:cs typeface="Times New Roman" panose="02020603050405020304" pitchFamily="18" charset="0"/>
                </a:endParaRPr>
              </a:p>
              <a:p>
                <a:pPr marL="0" indent="0">
                  <a:spcAft>
                    <a:spcPts val="1200"/>
                  </a:spcAft>
                  <a:buNone/>
                </a:pPr>
                <a:endParaRPr lang="en-US"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𝐶</m:t>
                      </m:r>
                      <m:r>
                        <a:rPr lang="en-US" i="1">
                          <a:latin typeface="Cambria Math" panose="02040503050406030204" pitchFamily="18" charset="0"/>
                          <a:cs typeface="Times New Roman" panose="020206030504050203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𝑆</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erfc</m:t>
                          </m:r>
                        </m:fName>
                        <m:e>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𝑣</m:t>
                                          </m:r>
                                        </m:e>
                                        <m:sub>
                                          <m:r>
                                            <m:rPr>
                                              <m:sty m:val="p"/>
                                            </m:rPr>
                                            <a:rPr lang="en-US">
                                              <a:latin typeface="Cambria Math" panose="02040503050406030204" pitchFamily="18" charset="0"/>
                                            </a:rPr>
                                            <m:t>max</m:t>
                                          </m:r>
                                        </m:sub>
                                      </m:sSub>
                                    </m:num>
                                    <m:den>
                                      <m:r>
                                        <a:rPr lang="en-US" i="1">
                                          <a:latin typeface="Cambria Math" panose="02040503050406030204" pitchFamily="18" charset="0"/>
                                        </a:rPr>
                                        <m:t>4</m:t>
                                      </m:r>
                                      <m:r>
                                        <a:rPr lang="en-US" i="1">
                                          <a:latin typeface="Cambria Math" panose="02040503050406030204" pitchFamily="18" charset="0"/>
                                        </a:rPr>
                                        <m:t>𝐷𝑧</m:t>
                                      </m:r>
                                      <m:r>
                                        <a:rPr lang="en-US" i="1">
                                          <a:latin typeface="Cambria Math" panose="02040503050406030204" pitchFamily="18" charset="0"/>
                                        </a:rPr>
                                        <m:t> </m:t>
                                      </m:r>
                                    </m:den>
                                  </m:f>
                                </m:e>
                              </m:rad>
                              <m:r>
                                <a:rPr lang="en-US" i="1">
                                  <a:latin typeface="Cambria Math" panose="02040503050406030204" pitchFamily="18" charset="0"/>
                                </a:rPr>
                                <m:t>𝑥</m:t>
                              </m:r>
                            </m:e>
                          </m:d>
                        </m:e>
                      </m:func>
                    </m:oMath>
                  </m:oMathPara>
                </a14:m>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𝐷</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𝑆</m:t>
                          </m:r>
                        </m:sub>
                      </m:sSub>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𝑣</m:t>
                                          </m:r>
                                        </m:e>
                                        <m:sub>
                                          <m:r>
                                            <m:rPr>
                                              <m:sty m:val="p"/>
                                            </m:rPr>
                                            <a:rPr lang="en-US">
                                              <a:latin typeface="Cambria Math" panose="02040503050406030204" pitchFamily="18" charset="0"/>
                                            </a:rPr>
                                            <m:t>max</m:t>
                                          </m:r>
                                        </m:sub>
                                      </m:sSub>
                                    </m:e>
                                  </m:rad>
                                </m:num>
                                <m:den>
                                  <m:rad>
                                    <m:radPr>
                                      <m:degHide m:val="on"/>
                                      <m:ctrlPr>
                                        <a:rPr lang="en-US" i="1">
                                          <a:latin typeface="Cambria Math" panose="02040503050406030204" pitchFamily="18" charset="0"/>
                                        </a:rPr>
                                      </m:ctrlPr>
                                    </m:radPr>
                                    <m:deg/>
                                    <m:e>
                                      <m:r>
                                        <a:rPr lang="en-US" i="1">
                                          <a:latin typeface="Cambria Math" panose="02040503050406030204" pitchFamily="18" charset="0"/>
                                        </a:rPr>
                                        <m:t>𝜋</m:t>
                                      </m:r>
                                      <m:r>
                                        <a:rPr lang="en-US" i="1">
                                          <a:latin typeface="Cambria Math" panose="02040503050406030204" pitchFamily="18" charset="0"/>
                                        </a:rPr>
                                        <m:t>𝐷𝑧</m:t>
                                      </m:r>
                                    </m:e>
                                  </m:rad>
                                </m:den>
                              </m:f>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𝑣</m:t>
                                                      </m:r>
                                                    </m:e>
                                                    <m:sub>
                                                      <m:r>
                                                        <m:rPr>
                                                          <m:sty m:val="p"/>
                                                        </m:rPr>
                                                        <a:rPr lang="en-US">
                                                          <a:latin typeface="Cambria Math" panose="02040503050406030204" pitchFamily="18" charset="0"/>
                                                        </a:rPr>
                                                        <m:t>max</m:t>
                                                      </m:r>
                                                    </m:sub>
                                                  </m:sSub>
                                                </m:e>
                                              </m:rad>
                                              <m:r>
                                                <a:rPr lang="en-US" i="1">
                                                  <a:latin typeface="Cambria Math" panose="02040503050406030204" pitchFamily="18" charset="0"/>
                                                </a:rPr>
                                                <m:t>𝑥</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4</m:t>
                                                  </m:r>
                                                  <m:r>
                                                    <a:rPr lang="en-US" i="1">
                                                      <a:latin typeface="Cambria Math" panose="02040503050406030204" pitchFamily="18" charset="0"/>
                                                    </a:rPr>
                                                    <m:t>𝐷𝑧</m:t>
                                                  </m:r>
                                                </m:e>
                                              </m:rad>
                                            </m:den>
                                          </m:f>
                                        </m:e>
                                      </m:d>
                                    </m:e>
                                    <m:sup>
                                      <m:r>
                                        <a:rPr lang="en-US" i="1">
                                          <a:latin typeface="Cambria Math" panose="02040503050406030204" pitchFamily="18" charset="0"/>
                                        </a:rPr>
                                        <m:t>2</m:t>
                                      </m:r>
                                    </m:sup>
                                  </m:sSup>
                                </m:sup>
                              </m:sSup>
                            </m:e>
                          </m:d>
                        </m:e>
                        <m:sub>
                          <m:r>
                            <m:rPr>
                              <m:sty m:val="p"/>
                            </m:rPr>
                            <a:rPr lang="en-US">
                              <a:latin typeface="Cambria Math" panose="02040503050406030204" pitchFamily="18" charset="0"/>
                            </a:rPr>
                            <m:t>x</m:t>
                          </m:r>
                          <m:r>
                            <a:rPr lang="en-US">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𝐷</m:t>
                              </m:r>
                              <m:sSub>
                                <m:sSubPr>
                                  <m:ctrlPr>
                                    <a:rPr lang="en-US" i="1">
                                      <a:latin typeface="Cambria Math" panose="02040503050406030204" pitchFamily="18" charset="0"/>
                                    </a:rPr>
                                  </m:ctrlPr>
                                </m:sSubPr>
                                <m:e>
                                  <m:r>
                                    <a:rPr lang="en-US" i="1">
                                      <a:latin typeface="Cambria Math" panose="02040503050406030204" pitchFamily="18" charset="0"/>
                                    </a:rPr>
                                    <m:t>𝑣</m:t>
                                  </m:r>
                                </m:e>
                                <m:sub>
                                  <m:r>
                                    <m:rPr>
                                      <m:sty m:val="p"/>
                                    </m:rPr>
                                    <a:rPr lang="en-US">
                                      <a:latin typeface="Cambria Math" panose="02040503050406030204" pitchFamily="18" charset="0"/>
                                    </a:rPr>
                                    <m:t>max</m:t>
                                  </m:r>
                                </m:sub>
                              </m:sSub>
                            </m:e>
                          </m:rad>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𝑆</m:t>
                              </m:r>
                            </m:sub>
                          </m:sSub>
                        </m:num>
                        <m:den>
                          <m:rad>
                            <m:radPr>
                              <m:degHide m:val="on"/>
                              <m:ctrlPr>
                                <a:rPr lang="en-US" i="1">
                                  <a:latin typeface="Cambria Math" panose="02040503050406030204" pitchFamily="18" charset="0"/>
                                </a:rPr>
                              </m:ctrlPr>
                            </m:radPr>
                            <m:deg/>
                            <m:e>
                              <m:r>
                                <a:rPr lang="en-US" i="1">
                                  <a:latin typeface="Cambria Math" panose="02040503050406030204" pitchFamily="18" charset="0"/>
                                </a:rPr>
                                <m:t>𝜋</m:t>
                              </m:r>
                              <m:r>
                                <a:rPr lang="en-US" i="1">
                                  <a:latin typeface="Cambria Math" panose="02040503050406030204" pitchFamily="18" charset="0"/>
                                </a:rPr>
                                <m:t>𝑧</m:t>
                              </m:r>
                            </m:e>
                          </m:rad>
                        </m:den>
                      </m:f>
                    </m:oMath>
                  </m:oMathPara>
                </a14:m>
                <a:endParaRPr lang="en-US" dirty="0"/>
              </a:p>
              <a:p>
                <a:pPr marL="0" indent="0">
                  <a:spcAft>
                    <a:spcPts val="1200"/>
                  </a:spcAft>
                  <a:buNone/>
                </a:pPr>
                <a:endParaRPr lang="en-US" dirty="0"/>
              </a:p>
              <a:p>
                <a:pPr marL="0" indent="0">
                  <a:spcBef>
                    <a:spcPts val="1200"/>
                  </a:spcBef>
                  <a:buNone/>
                </a:pPr>
                <a:endParaRPr lang="en-US" dirty="0">
                  <a:latin typeface="Times New Roman" panose="02020603050405020304" pitchFamily="18" charset="0"/>
                  <a:cs typeface="Times New Roman" panose="02020603050405020304" pitchFamily="18" charset="0"/>
                </a:endParaRPr>
              </a:p>
              <a:p>
                <a:pPr marL="0" indent="0">
                  <a:spcBef>
                    <a:spcPts val="1200"/>
                  </a:spcBef>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0875628" cy="5532083"/>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25</a:t>
            </a:fld>
            <a:endParaRPr lang="en-US" dirty="0"/>
          </a:p>
        </p:txBody>
      </p:sp>
    </p:spTree>
    <p:extLst>
      <p:ext uri="{BB962C8B-B14F-4D97-AF65-F5344CB8AC3E}">
        <p14:creationId xmlns:p14="http://schemas.microsoft.com/office/powerpoint/2010/main" val="2773017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Sherwood Number for Falling Film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0875628"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𝐷</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𝑚𝑎𝑥</m:t>
                                  </m:r>
                                </m:sub>
                              </m:sSub>
                            </m:num>
                            <m:den>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𝑧</m:t>
                              </m:r>
                            </m:den>
                          </m:f>
                        </m:e>
                      </m:rad>
                    </m:oMath>
                  </m:oMathPara>
                </a14:m>
                <a:endParaRPr lang="en-US" dirty="0"/>
              </a:p>
              <a:p>
                <a:pPr marL="0" indent="0">
                  <a:buNone/>
                </a:pPr>
                <a:r>
                  <a:rPr lang="en-US" dirty="0"/>
                  <a:t>The book likes to use an average velocity instead of a maximum velocity. For laminar flow, the average velocity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𝑎𝑣𝑔</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3</m:t>
                        </m:r>
                      </m:den>
                    </m:f>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𝑚𝑎𝑥</m:t>
                        </m:r>
                      </m:sub>
                    </m:sSub>
                  </m:oMath>
                </a14:m>
                <a:r>
                  <a:rPr lang="en-US" dirty="0"/>
                  <a:t>.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r>
                        <a:rPr lang="en-US" i="1">
                          <a:latin typeface="Cambria Math" panose="02040503050406030204" pitchFamily="18" charset="0"/>
                        </a:rPr>
                        <m:t>=</m:t>
                      </m:r>
                      <m:r>
                        <a:rPr lang="en-US" i="1" smtClean="0">
                          <a:latin typeface="Cambria Math" panose="02040503050406030204" pitchFamily="18" charset="0"/>
                        </a:rPr>
                        <m:t> </m:t>
                      </m:r>
                      <m:r>
                        <a:rPr lang="en-US" b="0" i="1" smtClean="0">
                          <a:latin typeface="Cambria Math" panose="02040503050406030204" pitchFamily="18" charset="0"/>
                        </a:rPr>
                        <m:t>              </m:t>
                      </m:r>
                    </m:oMath>
                  </m:oMathPara>
                </a14:m>
                <a:endParaRPr lang="en-US" dirty="0"/>
              </a:p>
              <a:p>
                <a:pPr marL="0" indent="0">
                  <a:buNone/>
                </a:pPr>
                <a:endParaRPr lang="en-US" dirty="0"/>
              </a:p>
              <a:p>
                <a:pPr marL="0" indent="0">
                  <a:buNone/>
                </a:pPr>
                <a:r>
                  <a:rPr lang="en-US" dirty="0"/>
                  <a:t>The Sherwood number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𝑆h</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r>
                            <a:rPr lang="en-US" b="0" i="1" smtClean="0">
                              <a:latin typeface="Cambria Math" panose="02040503050406030204" pitchFamily="18" charset="0"/>
                            </a:rPr>
                            <m:t>𝑧</m:t>
                          </m:r>
                        </m:num>
                        <m:den>
                          <m:r>
                            <a:rPr lang="en-US" b="0" i="1" smtClean="0">
                              <a:latin typeface="Cambria Math" panose="02040503050406030204" pitchFamily="18" charset="0"/>
                            </a:rPr>
                            <m:t>𝐷</m:t>
                          </m:r>
                        </m:den>
                      </m:f>
                      <m:r>
                        <a:rPr lang="en-US" b="0" i="1" smtClean="0">
                          <a:latin typeface="Cambria Math" panose="02040503050406030204" pitchFamily="18" charset="0"/>
                        </a:rPr>
                        <m:t>=                                           </m:t>
                      </m:r>
                    </m:oMath>
                  </m:oMathPara>
                </a14:m>
                <a:endParaRPr lang="en-US" dirty="0"/>
              </a:p>
              <a:p>
                <a:pPr marL="0" indent="0">
                  <a:buNone/>
                </a:pPr>
                <a:r>
                  <a:rPr lang="en-US" dirty="0"/>
                  <a:t>Which is the value reported in the book’s tables for a falling liquid film.</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0875628" cy="5532083"/>
              </a:xfrm>
              <a:blipFill>
                <a:blip r:embed="rId2"/>
                <a:stretch>
                  <a:fillRect l="-1120" b="-14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26</a:t>
            </a:fld>
            <a:endParaRPr lang="en-US" dirty="0"/>
          </a:p>
        </p:txBody>
      </p:sp>
    </p:spTree>
    <p:extLst>
      <p:ext uri="{BB962C8B-B14F-4D97-AF65-F5344CB8AC3E}">
        <p14:creationId xmlns:p14="http://schemas.microsoft.com/office/powerpoint/2010/main" val="131930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Conservation of Mass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𝒏</m:t>
                          </m:r>
                        </m:e>
                        <m:sub>
                          <m:r>
                            <a:rPr lang="en-US" b="1" i="1" smtClean="0">
                              <a:latin typeface="Cambria Math" panose="02040503050406030204" pitchFamily="18" charset="0"/>
                              <a:ea typeface="Cambria Math" panose="02040503050406030204" pitchFamily="18" charset="0"/>
                            </a:rPr>
                            <m:t>𝒊</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pPr marL="0" indent="0">
                  <a:buNone/>
                </a:pPr>
                <a:r>
                  <a:rPr lang="en-US" dirty="0"/>
                  <a:t>Substituting the definition of molar flux into the mass balance above, we get: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r>
                        <a:rPr lang="en-US" b="1" i="1" smtClean="0">
                          <a:latin typeface="Cambria Math" panose="02040503050406030204" pitchFamily="18" charset="0"/>
                        </a:rPr>
                        <m:t>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𝑽</m:t>
                      </m:r>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sSup>
                        <m:sSupPr>
                          <m:ctrlPr>
                            <a:rPr lang="en-US" b="0"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pPr marL="0" indent="0">
                  <a:buNone/>
                </a:pPr>
                <a:r>
                  <a:rPr lang="en-US" sz="1800" dirty="0"/>
                  <a:t>(note we are assuming the diffusion coefficient is a constant)</a:t>
                </a:r>
              </a:p>
              <a:p>
                <a:pPr marL="0" indent="0">
                  <a:buNone/>
                </a:pPr>
                <a:r>
                  <a:rPr lang="en-US" dirty="0"/>
                  <a:t>Recall from fluids, that for incompressible flow:</a:t>
                </a:r>
              </a:p>
              <a:p>
                <a:pPr marL="0" indent="0">
                  <a:buNone/>
                </a:pPr>
                <a:endParaRPr lang="en-US" dirty="0">
                  <a:ea typeface="Cambria Math" panose="02040503050406030204" pitchFamily="18" charset="0"/>
                </a:endParaRPr>
              </a:p>
              <a:p>
                <a:pPr marL="0" indent="0">
                  <a:buNone/>
                </a:pPr>
                <a:r>
                  <a:rPr lang="en-US" dirty="0"/>
                  <a:t>So the equation reduces to:</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a:p>
        </p:txBody>
      </p:sp>
    </p:spTree>
    <p:extLst>
      <p:ext uri="{BB962C8B-B14F-4D97-AF65-F5344CB8AC3E}">
        <p14:creationId xmlns:p14="http://schemas.microsoft.com/office/powerpoint/2010/main" val="3040853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Conservation of Mass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r>
                        <a:rPr lang="en-US" b="1" i="1" smtClean="0">
                          <a:latin typeface="Cambria Math" panose="02040503050406030204" pitchFamily="18" charset="0"/>
                        </a:rPr>
                        <m:t>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sSup>
                        <m:sSupPr>
                          <m:ctrlPr>
                            <a:rPr lang="en-US" b="0"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pPr marL="0" indent="0">
                  <a:buNone/>
                </a:pPr>
                <a:r>
                  <a:rPr lang="en-US" dirty="0"/>
                  <a:t>Expanding the expression above in Cartesian coordinates we get:</a:t>
                </a:r>
              </a:p>
              <a:p>
                <a:pPr marL="0" indent="0">
                  <a:buNone/>
                </a:pP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i="1">
                              <a:latin typeface="Cambria Math" panose="02040503050406030204" pitchFamily="18" charset="0"/>
                            </a:rPr>
                            <m:t>+</m:t>
                          </m:r>
                          <m:r>
                            <a:rPr lang="en-US" b="0" i="1" smtClean="0">
                              <a:latin typeface="Cambria Math" panose="02040503050406030204" pitchFamily="18" charset="0"/>
                            </a:rPr>
                            <m:t>𝑣</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𝑖</m:t>
                                  </m:r>
                                </m:sub>
                              </m:sSub>
                            </m:num>
                            <m:den>
                              <m:r>
                                <a:rPr lang="en-US" i="1">
                                  <a:latin typeface="Cambria Math" panose="02040503050406030204" pitchFamily="18" charset="0"/>
                                </a:rPr>
                                <m:t>𝜕</m:t>
                              </m:r>
                              <m:r>
                                <a:rPr lang="en-US" b="0" i="1" smtClean="0">
                                  <a:latin typeface="Cambria Math" panose="02040503050406030204" pitchFamily="18" charset="0"/>
                                </a:rPr>
                                <m:t>𝑦</m:t>
                              </m:r>
                            </m:den>
                          </m:f>
                          <m:r>
                            <a:rPr lang="en-US" b="1" i="1" smtClean="0">
                              <a:latin typeface="Cambria Math" panose="02040503050406030204" pitchFamily="18" charset="0"/>
                            </a:rPr>
                            <m:t>+</m:t>
                          </m:r>
                          <m:r>
                            <a:rPr lang="en-US" b="0" i="1" smtClean="0">
                              <a:latin typeface="Cambria Math" panose="02040503050406030204" pitchFamily="18" charset="0"/>
                            </a:rPr>
                            <m:t>𝑤</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𝑖</m:t>
                                  </m:r>
                                </m:sub>
                              </m:sSub>
                            </m:num>
                            <m:den>
                              <m:r>
                                <a:rPr lang="en-US" i="1">
                                  <a:latin typeface="Cambria Math" panose="02040503050406030204" pitchFamily="18" charset="0"/>
                                </a:rPr>
                                <m:t>𝜕</m:t>
                              </m:r>
                              <m:r>
                                <a:rPr lang="en-US" b="0" i="1" smtClean="0">
                                  <a:latin typeface="Cambria Math" panose="02040503050406030204" pitchFamily="18" charset="0"/>
                                </a:rPr>
                                <m:t>𝑧</m:t>
                              </m:r>
                            </m:den>
                          </m:f>
                        </m:e>
                      </m:d>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d>
                        <m:dPr>
                          <m:begChr m:val="["/>
                          <m:endChr m:val="]"/>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e>
                                <m:sup>
                                  <m:r>
                                    <a:rPr lang="en-US" b="0" i="1" smtClean="0">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num>
                            <m:den>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e>
                                <m:sup>
                                  <m:r>
                                    <a:rPr lang="en-US" b="0" i="1" smtClean="0">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num>
                            <m:den>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2</m:t>
                                  </m:r>
                                </m:sup>
                              </m:sSup>
                            </m:den>
                          </m:f>
                          <m:r>
                            <a:rPr lang="en-US" b="1" i="1" smtClean="0">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e>
                                <m:sup>
                                  <m:r>
                                    <a:rPr lang="en-US" b="0" i="1" smtClean="0">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num>
                            <m:den>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𝑧</m:t>
                                  </m:r>
                                </m:e>
                                <m:sup>
                                  <m:r>
                                    <a:rPr lang="en-US" b="0" i="1" smtClean="0">
                                      <a:latin typeface="Cambria Math" panose="02040503050406030204" pitchFamily="18" charset="0"/>
                                    </a:rPr>
                                    <m:t>2</m:t>
                                  </m:r>
                                </m:sup>
                              </m:sSup>
                            </m:den>
                          </m:f>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pPr marL="0" indent="0">
                  <a:buNone/>
                </a:pPr>
                <a:endParaRPr lang="en-US" dirty="0"/>
              </a:p>
              <a:p>
                <a:pPr marL="0" indent="0">
                  <a:buNone/>
                </a:pPr>
                <a:endParaRPr lang="en-US" dirty="0"/>
              </a:p>
              <a:p>
                <a:pPr marL="0" indent="0">
                  <a:buNone/>
                </a:pPr>
                <a:r>
                  <a:rPr lang="en-US" dirty="0"/>
                  <a:t>(note the similarities and differences to Navier-Stokes equations which served as a momentum balance for incompressible fluids)</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p:spTree>
    <p:extLst>
      <p:ext uri="{BB962C8B-B14F-4D97-AF65-F5344CB8AC3E}">
        <p14:creationId xmlns:p14="http://schemas.microsoft.com/office/powerpoint/2010/main" val="747452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Conservation of Mass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r>
                        <a:rPr lang="en-US" b="1" i="1" smtClean="0">
                          <a:latin typeface="Cambria Math" panose="02040503050406030204" pitchFamily="18" charset="0"/>
                        </a:rPr>
                        <m:t>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sSup>
                        <m:sSupPr>
                          <m:ctrlPr>
                            <a:rPr lang="en-US" b="0"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pPr marL="0" indent="0">
                  <a:buNone/>
                </a:pPr>
                <a:r>
                  <a:rPr lang="en-US" dirty="0"/>
                  <a:t>The equation above can also be expanded in cylindrical coordinates: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num>
                        <m:den>
                          <m:r>
                            <a:rPr lang="en-US" sz="2400" i="1" smtClean="0">
                              <a:latin typeface="Cambria Math" panose="02040503050406030204" pitchFamily="18" charset="0"/>
                            </a:rPr>
                            <m:t>𝜕</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num>
                            <m:den>
                              <m:r>
                                <a:rPr lang="en-US" sz="2400" b="0" i="1" smtClean="0">
                                  <a:latin typeface="Cambria Math" panose="02040503050406030204" pitchFamily="18" charset="0"/>
                                </a:rPr>
                                <m:t>𝜕</m:t>
                              </m:r>
                              <m:r>
                                <a:rPr lang="en-US" sz="2400" b="0" i="1" smtClean="0">
                                  <a:latin typeface="Cambria Math" panose="02040503050406030204" pitchFamily="18" charset="0"/>
                                </a:rPr>
                                <m:t>𝑟</m:t>
                              </m:r>
                            </m:den>
                          </m:f>
                          <m:r>
                            <a:rPr lang="en-US" sz="2400" i="1">
                              <a:latin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ea typeface="Cambria Math" panose="02040503050406030204" pitchFamily="18" charset="0"/>
                                    </a:rPr>
                                    <m:t>𝜃</m:t>
                                  </m:r>
                                </m:sub>
                              </m:sSub>
                            </m:num>
                            <m:den>
                              <m:r>
                                <a:rPr lang="en-US" sz="2400" b="0" i="1" smtClean="0">
                                  <a:latin typeface="Cambria Math" panose="02040503050406030204" pitchFamily="18" charset="0"/>
                                  <a:ea typeface="Cambria Math" panose="02040503050406030204" pitchFamily="18" charset="0"/>
                                </a:rPr>
                                <m:t>𝑟</m:t>
                              </m:r>
                            </m:den>
                          </m:f>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𝑖</m:t>
                                  </m:r>
                                </m:sub>
                              </m:sSub>
                            </m:num>
                            <m:den>
                              <m:r>
                                <a:rPr lang="en-US" sz="2400" i="1">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𝜃</m:t>
                              </m:r>
                            </m:den>
                          </m:f>
                          <m:r>
                            <a:rPr lang="en-US" sz="2400" b="1"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𝑧</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𝐶</m:t>
                                  </m:r>
                                </m:e>
                                <m:sub>
                                  <m:r>
                                    <a:rPr lang="en-US" sz="2400" b="0" i="1" smtClean="0">
                                      <a:latin typeface="Cambria Math" panose="02040503050406030204" pitchFamily="18" charset="0"/>
                                    </a:rPr>
                                    <m:t>𝑖</m:t>
                                  </m:r>
                                </m:sub>
                              </m:sSub>
                            </m:num>
                            <m:den>
                              <m:r>
                                <a:rPr lang="en-US" sz="2400" i="1">
                                  <a:latin typeface="Cambria Math" panose="02040503050406030204" pitchFamily="18" charset="0"/>
                                </a:rPr>
                                <m:t>𝜕</m:t>
                              </m:r>
                              <m:r>
                                <a:rPr lang="en-US" sz="2400" b="0" i="1" smtClean="0">
                                  <a:latin typeface="Cambria Math" panose="02040503050406030204" pitchFamily="18" charset="0"/>
                                </a:rPr>
                                <m:t>𝑧</m:t>
                              </m:r>
                            </m:den>
                          </m:f>
                        </m:e>
                      </m:d>
                      <m:r>
                        <a:rPr lang="en-US" sz="2400" b="1"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d>
                        <m:dPr>
                          <m:begChr m:val="["/>
                          <m:endChr m:val="]"/>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rPr>
                              </m:ctrlPr>
                            </m:fPr>
                            <m:num>
                              <m:r>
                                <a:rPr lang="en-US" sz="2400" i="1" smtClean="0">
                                  <a:latin typeface="Cambria Math" panose="02040503050406030204" pitchFamily="18" charset="0"/>
                                </a:rPr>
                                <m:t>1</m:t>
                              </m:r>
                            </m:num>
                            <m:den>
                              <m:r>
                                <a:rPr lang="en-US" sz="2400" b="0" i="1" smtClean="0">
                                  <a:latin typeface="Cambria Math" panose="02040503050406030204" pitchFamily="18" charset="0"/>
                                </a:rPr>
                                <m:t>𝑟</m:t>
                              </m:r>
                            </m:den>
                          </m:f>
                          <m:f>
                            <m:fPr>
                              <m:ctrlPr>
                                <a:rPr lang="en-US" sz="2400" i="1">
                                  <a:latin typeface="Cambria Math" panose="02040503050406030204" pitchFamily="18" charset="0"/>
                                </a:rPr>
                              </m:ctrlPr>
                            </m:fPr>
                            <m:num>
                              <m:r>
                                <a:rPr lang="en-US" sz="2400" i="1">
                                  <a:latin typeface="Cambria Math" panose="02040503050406030204" pitchFamily="18" charset="0"/>
                                </a:rPr>
                                <m:t>𝜕</m:t>
                              </m:r>
                            </m:num>
                            <m:den>
                              <m:r>
                                <a:rPr lang="en-US" sz="2400" i="1">
                                  <a:latin typeface="Cambria Math" panose="02040503050406030204" pitchFamily="18" charset="0"/>
                                </a:rPr>
                                <m:t>𝜕</m:t>
                              </m:r>
                              <m:r>
                                <a:rPr lang="en-US" sz="2400" i="1">
                                  <a:latin typeface="Cambria Math" panose="02040503050406030204" pitchFamily="18" charset="0"/>
                                </a:rPr>
                                <m:t>𝑟</m:t>
                              </m:r>
                            </m:den>
                          </m:f>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𝑟</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sub>
                                  </m:sSub>
                                </m:num>
                                <m:den>
                                  <m:r>
                                    <a:rPr lang="en-US" sz="2400" i="1">
                                      <a:latin typeface="Cambria Math" panose="02040503050406030204" pitchFamily="18" charset="0"/>
                                    </a:rPr>
                                    <m:t>𝜕</m:t>
                                  </m:r>
                                  <m:r>
                                    <a:rPr lang="en-US" sz="2400" i="1">
                                      <a:latin typeface="Cambria Math" panose="02040503050406030204" pitchFamily="18" charset="0"/>
                                    </a:rPr>
                                    <m:t>𝑟</m:t>
                                  </m:r>
                                </m:den>
                              </m:f>
                            </m:e>
                          </m:d>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2</m:t>
                                  </m:r>
                                </m:sup>
                              </m:sSup>
                            </m:den>
                          </m:f>
                          <m:f>
                            <m:fPr>
                              <m:ctrlPr>
                                <a:rPr lang="en-US" sz="2400" i="1">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e>
                                <m:sup>
                                  <m:r>
                                    <a:rPr lang="en-US" sz="2400" b="0" i="1" smtClean="0">
                                      <a:latin typeface="Cambria Math" panose="02040503050406030204" pitchFamily="18" charset="0"/>
                                    </a:rPr>
                                    <m:t>2</m:t>
                                  </m:r>
                                </m:sup>
                              </m:sSup>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sub>
                              </m:sSub>
                            </m:num>
                            <m:den>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2</m:t>
                                  </m:r>
                                </m:sup>
                              </m:sSup>
                            </m:den>
                          </m:f>
                          <m:r>
                            <a:rPr lang="en-US" sz="2400" b="1" i="1" smtClean="0">
                              <a:latin typeface="Cambria Math" panose="02040503050406030204" pitchFamily="18" charset="0"/>
                            </a:rPr>
                            <m:t>+</m:t>
                          </m:r>
                          <m:f>
                            <m:fPr>
                              <m:ctrlPr>
                                <a:rPr lang="en-US" sz="2400" i="1">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i="1">
                                      <a:latin typeface="Cambria Math" panose="02040503050406030204" pitchFamily="18" charset="0"/>
                                    </a:rPr>
                                    <m:t>𝜕</m:t>
                                  </m:r>
                                </m:e>
                                <m:sup>
                                  <m:r>
                                    <a:rPr lang="en-US" sz="2400" b="0" i="1" smtClean="0">
                                      <a:latin typeface="Cambria Math" panose="02040503050406030204" pitchFamily="18" charset="0"/>
                                    </a:rPr>
                                    <m:t>2</m:t>
                                  </m:r>
                                </m:sup>
                              </m:sSup>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𝑖</m:t>
                                  </m:r>
                                </m:sub>
                              </m:sSub>
                            </m:num>
                            <m:den>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a:latin typeface="Cambria Math" panose="02040503050406030204" pitchFamily="18" charset="0"/>
                                    </a:rPr>
                                    <m:t>𝑧</m:t>
                                  </m:r>
                                </m:e>
                                <m:sup>
                                  <m:r>
                                    <a:rPr lang="en-US" sz="2400" b="0" i="1" smtClean="0">
                                      <a:latin typeface="Cambria Math" panose="02040503050406030204" pitchFamily="18" charset="0"/>
                                    </a:rPr>
                                    <m:t>2</m:t>
                                  </m:r>
                                </m:sup>
                              </m:sSup>
                            </m:den>
                          </m:f>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𝑖</m:t>
                          </m:r>
                        </m:sub>
                      </m:sSub>
                    </m:oMath>
                  </m:oMathPara>
                </a14:m>
                <a:endParaRPr lang="en-US" sz="2400" dirty="0"/>
              </a:p>
              <a:p>
                <a:pPr marL="0" indent="0">
                  <a:buNone/>
                </a:pPr>
                <a:endParaRPr lang="en-US" sz="2400" dirty="0"/>
              </a:p>
              <a:p>
                <a:pPr marL="0" indent="0">
                  <a:buNone/>
                </a:pPr>
                <a:endParaRPr lang="en-US" sz="2400" dirty="0"/>
              </a:p>
              <a:p>
                <a:pPr marL="0" indent="0">
                  <a:buNone/>
                </a:pPr>
                <a:r>
                  <a:rPr lang="en-US" dirty="0"/>
                  <a:t>For spherical coordinates: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i="1" smtClean="0">
                              <a:latin typeface="Cambria Math" panose="02040503050406030204" pitchFamily="18" charset="0"/>
                            </a:rPr>
                            <m:t>𝜕</m:t>
                          </m:r>
                          <m:r>
                            <a:rPr lang="en-US" sz="1800" b="0" i="1" smtClean="0">
                              <a:latin typeface="Cambria Math" panose="02040503050406030204" pitchFamily="18" charset="0"/>
                            </a:rPr>
                            <m:t>𝑡</m:t>
                          </m:r>
                        </m:den>
                      </m:f>
                      <m:r>
                        <a:rPr lang="en-US" sz="1800" b="0" i="1" smtClean="0">
                          <a:latin typeface="Cambria Math" panose="02040503050406030204" pitchFamily="18" charset="0"/>
                        </a:rPr>
                        <m:t>=−</m:t>
                      </m:r>
                      <m:d>
                        <m:dPr>
                          <m:begChr m:val="["/>
                          <m:endChr m:val="]"/>
                          <m:ctrlPr>
                            <a:rPr lang="en-US" sz="1800" b="1"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𝑟</m:t>
                              </m:r>
                            </m:sub>
                          </m:sSub>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m:t>
                              </m:r>
                              <m:r>
                                <a:rPr lang="en-US" sz="1800" b="0" i="1" smtClean="0">
                                  <a:latin typeface="Cambria Math" panose="02040503050406030204" pitchFamily="18" charset="0"/>
                                </a:rPr>
                                <m:t>𝑟</m:t>
                              </m:r>
                            </m:den>
                          </m:f>
                          <m:r>
                            <a:rPr lang="en-US" sz="1800" i="1">
                              <a:latin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ea typeface="Cambria Math" panose="02040503050406030204" pitchFamily="18" charset="0"/>
                                    </a:rPr>
                                    <m:t>𝜃</m:t>
                                  </m:r>
                                </m:sub>
                              </m:sSub>
                            </m:num>
                            <m:den>
                              <m:r>
                                <a:rPr lang="en-US" sz="1800" b="0" i="1" smtClean="0">
                                  <a:latin typeface="Cambria Math" panose="02040503050406030204" pitchFamily="18" charset="0"/>
                                  <a:ea typeface="Cambria Math" panose="02040503050406030204" pitchFamily="18" charset="0"/>
                                </a:rPr>
                                <m:t>𝑟</m:t>
                              </m:r>
                            </m:den>
                          </m:f>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m:t>
                              </m:r>
                              <m:sSub>
                                <m:sSubPr>
                                  <m:ctrlPr>
                                    <a:rPr lang="en-US" sz="1800" b="0" i="1" smtClean="0">
                                      <a:latin typeface="Cambria Math" panose="02040503050406030204" pitchFamily="18" charset="0"/>
                                    </a:rPr>
                                  </m:ctrlPr>
                                </m:sSubPr>
                                <m:e>
                                  <m:r>
                                    <a:rPr lang="en-US" sz="1800" i="1">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i="1">
                                  <a:latin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𝜃</m:t>
                              </m:r>
                            </m:den>
                          </m:f>
                          <m:r>
                            <a:rPr lang="en-US" sz="1800" b="1" i="1" smtClean="0">
                              <a:latin typeface="Cambria Math" panose="02040503050406030204" pitchFamily="18" charset="0"/>
                            </a:rPr>
                            <m:t>+</m:t>
                          </m:r>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m:rPr>
                                      <m:sty m:val="p"/>
                                    </m:rPr>
                                    <a:rPr lang="el-GR" sz="1800" b="0" i="1" smtClean="0">
                                      <a:latin typeface="Cambria Math" panose="02040503050406030204" pitchFamily="18" charset="0"/>
                                    </a:rPr>
                                    <m:t>ϕ</m:t>
                                  </m:r>
                                </m:sub>
                              </m:sSub>
                            </m:num>
                            <m:den>
                              <m:r>
                                <a:rPr lang="en-US" sz="1800" b="0" i="1" smtClean="0">
                                  <a:latin typeface="Cambria Math" panose="02040503050406030204" pitchFamily="18" charset="0"/>
                                </a:rPr>
                                <m:t>𝑟</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sin</m:t>
                                  </m:r>
                                </m:fName>
                                <m:e>
                                  <m:r>
                                    <a:rPr lang="en-US" sz="1800" b="0" i="1" smtClean="0">
                                      <a:latin typeface="Cambria Math" panose="02040503050406030204" pitchFamily="18" charset="0"/>
                                      <a:ea typeface="Cambria Math" panose="02040503050406030204" pitchFamily="18" charset="0"/>
                                    </a:rPr>
                                    <m:t>𝜃</m:t>
                                  </m:r>
                                </m:e>
                              </m:func>
                            </m:den>
                          </m:f>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m:t>
                              </m:r>
                              <m:sSub>
                                <m:sSubPr>
                                  <m:ctrlPr>
                                    <a:rPr lang="en-US" sz="1800" b="0" i="1" smtClean="0">
                                      <a:latin typeface="Cambria Math" panose="02040503050406030204" pitchFamily="18" charset="0"/>
                                    </a:rPr>
                                  </m:ctrlPr>
                                </m:sSubPr>
                                <m:e>
                                  <m:r>
                                    <a:rPr lang="en-US" sz="1800" i="1">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i="1">
                                  <a:latin typeface="Cambria Math" panose="02040503050406030204" pitchFamily="18" charset="0"/>
                                </a:rPr>
                                <m:t>𝜕</m:t>
                              </m:r>
                              <m:r>
                                <m:rPr>
                                  <m:sty m:val="p"/>
                                </m:rPr>
                                <a:rPr lang="el-GR" sz="1800" i="1" smtClean="0">
                                  <a:latin typeface="Cambria Math" panose="02040503050406030204" pitchFamily="18" charset="0"/>
                                </a:rPr>
                                <m:t>ϕ</m:t>
                              </m:r>
                            </m:den>
                          </m:f>
                        </m:e>
                      </m:d>
                      <m:r>
                        <a:rPr lang="en-US" sz="1800" b="1"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𝐷</m:t>
                      </m:r>
                      <m:d>
                        <m:dPr>
                          <m:begChr m:val="["/>
                          <m:endChr m:val="]"/>
                          <m:ctrlPr>
                            <a:rPr lang="en-US" sz="1800" b="0" i="1" smtClean="0">
                              <a:latin typeface="Cambria Math" panose="02040503050406030204" pitchFamily="18" charset="0"/>
                              <a:ea typeface="Cambria Math" panose="02040503050406030204" pitchFamily="18" charset="0"/>
                            </a:rPr>
                          </m:ctrlPr>
                        </m:dPr>
                        <m:e>
                          <m:f>
                            <m:fPr>
                              <m:ctrlPr>
                                <a:rPr lang="en-US" sz="1800" b="0" i="1" smtClean="0">
                                  <a:latin typeface="Cambria Math" panose="02040503050406030204" pitchFamily="18" charset="0"/>
                                </a:rPr>
                              </m:ctrlPr>
                            </m:fPr>
                            <m:num>
                              <m:r>
                                <a:rPr lang="en-US" sz="1800" i="1" smtClean="0">
                                  <a:latin typeface="Cambria Math" panose="02040503050406030204" pitchFamily="18" charset="0"/>
                                </a:rPr>
                                <m:t>1</m:t>
                              </m:r>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𝑟</m:t>
                                  </m:r>
                                </m:e>
                                <m:sup>
                                  <m:r>
                                    <a:rPr lang="en-US" sz="1800" b="0" i="1" smtClean="0">
                                      <a:latin typeface="Cambria Math" panose="02040503050406030204" pitchFamily="18" charset="0"/>
                                    </a:rPr>
                                    <m:t>2</m:t>
                                  </m:r>
                                </m:sup>
                              </m:sSup>
                            </m:den>
                          </m:f>
                          <m:f>
                            <m:fPr>
                              <m:ctrlPr>
                                <a:rPr lang="en-US" sz="1800" i="1">
                                  <a:latin typeface="Cambria Math" panose="02040503050406030204" pitchFamily="18" charset="0"/>
                                </a:rPr>
                              </m:ctrlPr>
                            </m:fPr>
                            <m:num>
                              <m:r>
                                <a:rPr lang="en-US" sz="1800" i="1">
                                  <a:latin typeface="Cambria Math" panose="02040503050406030204" pitchFamily="18" charset="0"/>
                                </a:rPr>
                                <m:t>𝜕</m:t>
                              </m:r>
                            </m:num>
                            <m:den>
                              <m:r>
                                <a:rPr lang="en-US" sz="1800" i="1">
                                  <a:latin typeface="Cambria Math" panose="02040503050406030204" pitchFamily="18" charset="0"/>
                                </a:rPr>
                                <m:t>𝜕</m:t>
                              </m:r>
                              <m:r>
                                <a:rPr lang="en-US" sz="1800" i="1">
                                  <a:latin typeface="Cambria Math" panose="02040503050406030204" pitchFamily="18" charset="0"/>
                                </a:rPr>
                                <m:t>𝑟</m:t>
                              </m:r>
                            </m:den>
                          </m:f>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𝑟</m:t>
                                  </m:r>
                                </m:e>
                                <m:sup>
                                  <m:r>
                                    <a:rPr lang="en-US" sz="1800" b="0" i="1" smtClean="0">
                                      <a:latin typeface="Cambria Math" panose="02040503050406030204" pitchFamily="18" charset="0"/>
                                    </a:rPr>
                                    <m:t>2</m:t>
                                  </m:r>
                                </m:sup>
                              </m:sSup>
                              <m:f>
                                <m:fPr>
                                  <m:ctrlPr>
                                    <a:rPr lang="en-US" sz="1800" i="1">
                                      <a:latin typeface="Cambria Math" panose="02040503050406030204" pitchFamily="18" charset="0"/>
                                    </a:rPr>
                                  </m:ctrlPr>
                                </m:fPr>
                                <m:num>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𝑖</m:t>
                                      </m:r>
                                    </m:sub>
                                  </m:sSub>
                                </m:num>
                                <m:den>
                                  <m:r>
                                    <a:rPr lang="en-US" sz="1800" i="1">
                                      <a:latin typeface="Cambria Math" panose="02040503050406030204" pitchFamily="18" charset="0"/>
                                    </a:rPr>
                                    <m:t>𝜕</m:t>
                                  </m:r>
                                  <m:r>
                                    <a:rPr lang="en-US" sz="1800" i="1">
                                      <a:latin typeface="Cambria Math" panose="02040503050406030204" pitchFamily="18" charset="0"/>
                                    </a:rPr>
                                    <m:t>𝑟</m:t>
                                  </m:r>
                                </m:den>
                              </m:f>
                            </m:e>
                          </m:d>
                          <m:r>
                            <a:rPr lang="en-US" sz="1800" i="1">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𝑟</m:t>
                                  </m:r>
                                </m:e>
                                <m:sup>
                                  <m:r>
                                    <a:rPr lang="en-US" sz="1800" b="0" i="1" smtClean="0">
                                      <a:latin typeface="Cambria Math" panose="02040503050406030204" pitchFamily="18" charset="0"/>
                                    </a:rPr>
                                    <m:t>2</m:t>
                                  </m:r>
                                </m:sup>
                              </m:sSup>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sin</m:t>
                                  </m:r>
                                </m:fName>
                                <m:e>
                                  <m:r>
                                    <a:rPr lang="en-US" sz="1800" i="1">
                                      <a:latin typeface="Cambria Math" panose="02040503050406030204" pitchFamily="18" charset="0"/>
                                      <a:ea typeface="Cambria Math" panose="02040503050406030204" pitchFamily="18" charset="0"/>
                                    </a:rPr>
                                    <m:t>𝜃</m:t>
                                  </m:r>
                                </m:e>
                              </m:func>
                            </m:den>
                          </m:f>
                          <m:f>
                            <m:fPr>
                              <m:ctrlPr>
                                <a:rPr lang="en-US" sz="1800" i="1">
                                  <a:latin typeface="Cambria Math" panose="02040503050406030204" pitchFamily="18" charset="0"/>
                                </a:rPr>
                              </m:ctrlPr>
                            </m:fPr>
                            <m:num>
                              <m:r>
                                <a:rPr lang="en-US" sz="1800" i="1">
                                  <a:latin typeface="Cambria Math" panose="02040503050406030204" pitchFamily="18" charset="0"/>
                                </a:rPr>
                                <m:t>𝜕</m:t>
                              </m:r>
                            </m:num>
                            <m:den>
                              <m:r>
                                <a:rPr lang="en-US" sz="1800" i="1">
                                  <a:latin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𝜃</m:t>
                              </m:r>
                            </m:den>
                          </m:f>
                          <m:d>
                            <m:dPr>
                              <m:ctrlPr>
                                <a:rPr lang="en-US" sz="1800" i="1">
                                  <a:latin typeface="Cambria Math" panose="02040503050406030204" pitchFamily="18" charset="0"/>
                                </a:rPr>
                              </m:ctrlPr>
                            </m:dPr>
                            <m:e>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sin</m:t>
                                  </m:r>
                                </m:fName>
                                <m:e>
                                  <m:r>
                                    <a:rPr lang="en-US" sz="1800" i="1">
                                      <a:latin typeface="Cambria Math" panose="02040503050406030204" pitchFamily="18" charset="0"/>
                                      <a:ea typeface="Cambria Math" panose="02040503050406030204" pitchFamily="18" charset="0"/>
                                    </a:rPr>
                                    <m:t>𝜃</m:t>
                                  </m:r>
                                </m:e>
                              </m:func>
                              <m:f>
                                <m:fPr>
                                  <m:ctrlPr>
                                    <a:rPr lang="en-US" sz="1800" i="1">
                                      <a:latin typeface="Cambria Math" panose="02040503050406030204" pitchFamily="18" charset="0"/>
                                    </a:rPr>
                                  </m:ctrlPr>
                                </m:fPr>
                                <m:num>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𝑖</m:t>
                                      </m:r>
                                    </m:sub>
                                  </m:sSub>
                                </m:num>
                                <m:den>
                                  <m:r>
                                    <a:rPr lang="en-US" sz="1800" i="1">
                                      <a:latin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𝜃</m:t>
                                  </m:r>
                                </m:den>
                              </m:f>
                            </m:e>
                          </m:d>
                          <m:r>
                            <a:rPr lang="en-US" sz="1800" b="1" i="1" smtClean="0">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sSup>
                                <m:sSupPr>
                                  <m:ctrlPr>
                                    <a:rPr lang="en-US" sz="1800" i="1">
                                      <a:latin typeface="Cambria Math" panose="02040503050406030204" pitchFamily="18" charset="0"/>
                                    </a:rPr>
                                  </m:ctrlPr>
                                </m:sSupPr>
                                <m:e>
                                  <m:r>
                                    <a:rPr lang="en-US" sz="1800" i="1">
                                      <a:latin typeface="Cambria Math" panose="02040503050406030204" pitchFamily="18" charset="0"/>
                                    </a:rPr>
                                    <m:t>𝑟</m:t>
                                  </m:r>
                                </m:e>
                                <m:sup>
                                  <m:r>
                                    <a:rPr lang="en-US" sz="1800" i="1">
                                      <a:latin typeface="Cambria Math" panose="02040503050406030204" pitchFamily="18" charset="0"/>
                                    </a:rPr>
                                    <m:t>2</m:t>
                                  </m:r>
                                </m:sup>
                              </m:sSup>
                              <m:func>
                                <m:funcPr>
                                  <m:ctrlPr>
                                    <a:rPr lang="en-US" sz="1800" i="1">
                                      <a:latin typeface="Cambria Math" panose="02040503050406030204" pitchFamily="18" charset="0"/>
                                    </a:rPr>
                                  </m:ctrlPr>
                                </m:funcPr>
                                <m:fName>
                                  <m:sSup>
                                    <m:sSupPr>
                                      <m:ctrlPr>
                                        <a:rPr lang="en-US" sz="1800" b="0" i="1" smtClean="0">
                                          <a:latin typeface="Cambria Math" panose="02040503050406030204" pitchFamily="18" charset="0"/>
                                        </a:rPr>
                                      </m:ctrlPr>
                                    </m:sSupPr>
                                    <m:e>
                                      <m:r>
                                        <m:rPr>
                                          <m:sty m:val="p"/>
                                        </m:rPr>
                                        <a:rPr lang="en-US" sz="1800">
                                          <a:latin typeface="Cambria Math" panose="02040503050406030204" pitchFamily="18" charset="0"/>
                                        </a:rPr>
                                        <m:t>sin</m:t>
                                      </m:r>
                                    </m:e>
                                    <m:sup>
                                      <m:r>
                                        <a:rPr lang="en-US" sz="1800" b="0" i="0" smtClean="0">
                                          <a:latin typeface="Cambria Math" panose="02040503050406030204" pitchFamily="18" charset="0"/>
                                        </a:rPr>
                                        <m:t>2</m:t>
                                      </m:r>
                                    </m:sup>
                                  </m:sSup>
                                </m:fName>
                                <m:e>
                                  <m:r>
                                    <a:rPr lang="en-US" sz="1800" i="1">
                                      <a:latin typeface="Cambria Math" panose="02040503050406030204" pitchFamily="18" charset="0"/>
                                      <a:ea typeface="Cambria Math" panose="02040503050406030204" pitchFamily="18" charset="0"/>
                                    </a:rPr>
                                    <m:t>𝜃</m:t>
                                  </m:r>
                                </m:e>
                              </m:func>
                            </m:den>
                          </m:f>
                          <m:f>
                            <m:fPr>
                              <m:ctrlPr>
                                <a:rPr lang="en-US" sz="1800" i="1">
                                  <a:latin typeface="Cambria Math" panose="02040503050406030204" pitchFamily="18" charset="0"/>
                                </a:rPr>
                              </m:ctrlPr>
                            </m:fPr>
                            <m:num>
                              <m:sSup>
                                <m:sSupPr>
                                  <m:ctrlPr>
                                    <a:rPr lang="en-US" sz="1800" b="0" i="1" smtClean="0">
                                      <a:latin typeface="Cambria Math" panose="02040503050406030204" pitchFamily="18" charset="0"/>
                                    </a:rPr>
                                  </m:ctrlPr>
                                </m:sSupPr>
                                <m:e>
                                  <m:r>
                                    <a:rPr lang="en-US" sz="1800" i="1">
                                      <a:latin typeface="Cambria Math" panose="02040503050406030204" pitchFamily="18" charset="0"/>
                                    </a:rPr>
                                    <m:t>𝜕</m:t>
                                  </m:r>
                                </m:e>
                                <m:sup>
                                  <m:r>
                                    <a:rPr lang="en-US" sz="1800" b="0" i="1" smtClean="0">
                                      <a:latin typeface="Cambria Math" panose="02040503050406030204" pitchFamily="18" charset="0"/>
                                    </a:rPr>
                                    <m:t>2</m:t>
                                  </m:r>
                                </m:sup>
                              </m:sSup>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𝑖</m:t>
                                  </m:r>
                                </m:sub>
                              </m:sSub>
                            </m:num>
                            <m:den>
                              <m:r>
                                <a:rPr lang="en-US" sz="1800" i="1">
                                  <a:latin typeface="Cambria Math" panose="02040503050406030204" pitchFamily="18" charset="0"/>
                                </a:rPr>
                                <m:t>𝜕</m:t>
                              </m:r>
                              <m:sSup>
                                <m:sSupPr>
                                  <m:ctrlPr>
                                    <a:rPr lang="en-US" sz="1800" b="0" i="1" smtClean="0">
                                      <a:latin typeface="Cambria Math" panose="02040503050406030204" pitchFamily="18" charset="0"/>
                                    </a:rPr>
                                  </m:ctrlPr>
                                </m:sSupPr>
                                <m:e>
                                  <m:r>
                                    <m:rPr>
                                      <m:sty m:val="p"/>
                                    </m:rPr>
                                    <a:rPr lang="el-GR" sz="1800" b="0" i="1" smtClean="0">
                                      <a:latin typeface="Cambria Math" panose="02040503050406030204" pitchFamily="18" charset="0"/>
                                    </a:rPr>
                                    <m:t>ϕ</m:t>
                                  </m:r>
                                </m:e>
                                <m:sup>
                                  <m:r>
                                    <a:rPr lang="en-US" sz="1800" b="0" i="1" smtClean="0">
                                      <a:latin typeface="Cambria Math" panose="02040503050406030204" pitchFamily="18" charset="0"/>
                                    </a:rPr>
                                    <m:t>2</m:t>
                                  </m:r>
                                </m:sup>
                              </m:sSup>
                            </m:den>
                          </m:f>
                        </m:e>
                      </m:d>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𝑅</m:t>
                          </m:r>
                        </m:e>
                        <m:sub>
                          <m:r>
                            <a:rPr lang="en-US" sz="1800" b="0" i="1" smtClean="0">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p:spTree>
    <p:extLst>
      <p:ext uri="{BB962C8B-B14F-4D97-AF65-F5344CB8AC3E}">
        <p14:creationId xmlns:p14="http://schemas.microsoft.com/office/powerpoint/2010/main" val="2419701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and Convection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Consider steady-state 1D diffusion and convection across a membrane of thickness </a:t>
                </a:r>
                <a:r>
                  <a:rPr lang="en-US" i="1" dirty="0"/>
                  <a:t>L</a:t>
                </a:r>
                <a:r>
                  <a:rPr lang="en-US" dirty="0"/>
                  <a:t>. Assume no chemical reactions occur within the membrane. Assume the concentration of a permeable solute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oMath>
                </a14:m>
                <a:r>
                  <a:rPr lang="en-US" dirty="0"/>
                  <a:t>; the concentration at the opposite surface,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𝐿</m:t>
                        </m:r>
                      </m:sub>
                    </m:sSub>
                  </m:oMath>
                </a14:m>
                <a:r>
                  <a:rPr lang="en-US" dirty="0"/>
                  <a:t>. Determine the concentration profile and solute flux across the membrane.</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p:grpSp>
        <p:nvGrpSpPr>
          <p:cNvPr id="33" name="Group 32">
            <a:extLst>
              <a:ext uri="{FF2B5EF4-FFF2-40B4-BE49-F238E27FC236}">
                <a16:creationId xmlns:a16="http://schemas.microsoft.com/office/drawing/2014/main" id="{C65C140F-F572-4B2D-A2BB-5E50F2FE78DC}"/>
              </a:ext>
            </a:extLst>
          </p:cNvPr>
          <p:cNvGrpSpPr/>
          <p:nvPr/>
        </p:nvGrpSpPr>
        <p:grpSpPr>
          <a:xfrm>
            <a:off x="2006082" y="3232436"/>
            <a:ext cx="7148663" cy="3277420"/>
            <a:chOff x="1987420" y="3498210"/>
            <a:chExt cx="7148663" cy="3277420"/>
          </a:xfrm>
        </p:grpSpPr>
        <p:sp>
          <p:nvSpPr>
            <p:cNvPr id="5" name="Rectangle 4">
              <a:extLst>
                <a:ext uri="{FF2B5EF4-FFF2-40B4-BE49-F238E27FC236}">
                  <a16:creationId xmlns:a16="http://schemas.microsoft.com/office/drawing/2014/main" id="{E39AF6E7-F5B2-4D52-931A-CF8CC9985A96}"/>
                </a:ext>
              </a:extLst>
            </p:cNvPr>
            <p:cNvSpPr/>
            <p:nvPr/>
          </p:nvSpPr>
          <p:spPr>
            <a:xfrm>
              <a:off x="4060272" y="3498210"/>
              <a:ext cx="3296873" cy="276836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407906D-4137-4CF2-8909-2287C73F1FCB}"/>
                </a:ext>
              </a:extLst>
            </p:cNvPr>
            <p:cNvGrpSpPr/>
            <p:nvPr/>
          </p:nvGrpSpPr>
          <p:grpSpPr>
            <a:xfrm>
              <a:off x="2715468" y="3939756"/>
              <a:ext cx="574210" cy="2015421"/>
              <a:chOff x="2491530" y="3743814"/>
              <a:chExt cx="574210" cy="2015421"/>
            </a:xfrm>
          </p:grpSpPr>
          <p:cxnSp>
            <p:nvCxnSpPr>
              <p:cNvPr id="7" name="Straight Arrow Connector 6">
                <a:extLst>
                  <a:ext uri="{FF2B5EF4-FFF2-40B4-BE49-F238E27FC236}">
                    <a16:creationId xmlns:a16="http://schemas.microsoft.com/office/drawing/2014/main" id="{49E7C6FE-47DF-411C-A15F-44239FA53D2B}"/>
                  </a:ext>
                </a:extLst>
              </p:cNvPr>
              <p:cNvCxnSpPr/>
              <p:nvPr/>
            </p:nvCxnSpPr>
            <p:spPr>
              <a:xfrm>
                <a:off x="2491530" y="3743814"/>
                <a:ext cx="53689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2C497A0-44C8-419E-8654-0E12D0A2B97E}"/>
                  </a:ext>
                </a:extLst>
              </p:cNvPr>
              <p:cNvCxnSpPr/>
              <p:nvPr/>
            </p:nvCxnSpPr>
            <p:spPr>
              <a:xfrm>
                <a:off x="2494637" y="4054838"/>
                <a:ext cx="53689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1E47F02-F366-487C-BD26-0AA99CC32545}"/>
                  </a:ext>
                </a:extLst>
              </p:cNvPr>
              <p:cNvCxnSpPr/>
              <p:nvPr/>
            </p:nvCxnSpPr>
            <p:spPr>
              <a:xfrm>
                <a:off x="2497746" y="4412512"/>
                <a:ext cx="53689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090B5CF-B641-4A89-B3FF-973C30508E13}"/>
                  </a:ext>
                </a:extLst>
              </p:cNvPr>
              <p:cNvCxnSpPr/>
              <p:nvPr/>
            </p:nvCxnSpPr>
            <p:spPr>
              <a:xfrm>
                <a:off x="2500855" y="4770181"/>
                <a:ext cx="53689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8732102-0B90-493F-847D-20A18E3E0BDC}"/>
                  </a:ext>
                </a:extLst>
              </p:cNvPr>
              <p:cNvCxnSpPr/>
              <p:nvPr/>
            </p:nvCxnSpPr>
            <p:spPr>
              <a:xfrm>
                <a:off x="2513296" y="5118527"/>
                <a:ext cx="53689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6420D14-E79A-4F84-B808-E6C6DBE72432}"/>
                  </a:ext>
                </a:extLst>
              </p:cNvPr>
              <p:cNvCxnSpPr/>
              <p:nvPr/>
            </p:nvCxnSpPr>
            <p:spPr>
              <a:xfrm>
                <a:off x="2525734" y="5438880"/>
                <a:ext cx="53689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C75B886-31C5-4FE5-89A9-A9107C44A339}"/>
                  </a:ext>
                </a:extLst>
              </p:cNvPr>
              <p:cNvCxnSpPr/>
              <p:nvPr/>
            </p:nvCxnSpPr>
            <p:spPr>
              <a:xfrm>
                <a:off x="2528844" y="5759235"/>
                <a:ext cx="53689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51CE846D-D743-44B1-A624-BDB6230ED643}"/>
                </a:ext>
              </a:extLst>
            </p:cNvPr>
            <p:cNvGrpSpPr/>
            <p:nvPr/>
          </p:nvGrpSpPr>
          <p:grpSpPr>
            <a:xfrm>
              <a:off x="7962381" y="3933533"/>
              <a:ext cx="574210" cy="2015421"/>
              <a:chOff x="2491530" y="3743814"/>
              <a:chExt cx="574210" cy="2015421"/>
            </a:xfrm>
          </p:grpSpPr>
          <p:cxnSp>
            <p:nvCxnSpPr>
              <p:cNvPr id="16" name="Straight Arrow Connector 15">
                <a:extLst>
                  <a:ext uri="{FF2B5EF4-FFF2-40B4-BE49-F238E27FC236}">
                    <a16:creationId xmlns:a16="http://schemas.microsoft.com/office/drawing/2014/main" id="{9ADA8F17-055D-4671-A6F4-EB43D55E3E58}"/>
                  </a:ext>
                </a:extLst>
              </p:cNvPr>
              <p:cNvCxnSpPr/>
              <p:nvPr/>
            </p:nvCxnSpPr>
            <p:spPr>
              <a:xfrm>
                <a:off x="2491530" y="3743814"/>
                <a:ext cx="53689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035277A-8744-4FB6-A924-32BCB9EB4BE6}"/>
                  </a:ext>
                </a:extLst>
              </p:cNvPr>
              <p:cNvCxnSpPr/>
              <p:nvPr/>
            </p:nvCxnSpPr>
            <p:spPr>
              <a:xfrm>
                <a:off x="2494637" y="4054838"/>
                <a:ext cx="53689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4AF121-5E8B-4DC7-B69B-EA57799F9C3D}"/>
                  </a:ext>
                </a:extLst>
              </p:cNvPr>
              <p:cNvCxnSpPr/>
              <p:nvPr/>
            </p:nvCxnSpPr>
            <p:spPr>
              <a:xfrm>
                <a:off x="2497746" y="4412512"/>
                <a:ext cx="53689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DCA82C2-5DA1-460B-BF99-D63F97C96650}"/>
                  </a:ext>
                </a:extLst>
              </p:cNvPr>
              <p:cNvCxnSpPr/>
              <p:nvPr/>
            </p:nvCxnSpPr>
            <p:spPr>
              <a:xfrm>
                <a:off x="2500855" y="4770181"/>
                <a:ext cx="53689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BBEFB3-8087-4B0C-AC7A-E21F6425BD9B}"/>
                  </a:ext>
                </a:extLst>
              </p:cNvPr>
              <p:cNvCxnSpPr/>
              <p:nvPr/>
            </p:nvCxnSpPr>
            <p:spPr>
              <a:xfrm>
                <a:off x="2513296" y="5118527"/>
                <a:ext cx="53689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83A9B10-44F2-41BB-B977-C6B7B5D3A481}"/>
                  </a:ext>
                </a:extLst>
              </p:cNvPr>
              <p:cNvCxnSpPr/>
              <p:nvPr/>
            </p:nvCxnSpPr>
            <p:spPr>
              <a:xfrm>
                <a:off x="2525734" y="5438880"/>
                <a:ext cx="53689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07C69EC-E6D1-4C50-9839-B04913A29778}"/>
                  </a:ext>
                </a:extLst>
              </p:cNvPr>
              <p:cNvCxnSpPr/>
              <p:nvPr/>
            </p:nvCxnSpPr>
            <p:spPr>
              <a:xfrm>
                <a:off x="2528844" y="5759235"/>
                <a:ext cx="53689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a:extLst>
                <a:ext uri="{FF2B5EF4-FFF2-40B4-BE49-F238E27FC236}">
                  <a16:creationId xmlns:a16="http://schemas.microsoft.com/office/drawing/2014/main" id="{2CDD169B-D2B6-44F5-825C-5DFC5BC6CA75}"/>
                </a:ext>
              </a:extLst>
            </p:cNvPr>
            <p:cNvCxnSpPr/>
            <p:nvPr/>
          </p:nvCxnSpPr>
          <p:spPr>
            <a:xfrm>
              <a:off x="4060272" y="5706740"/>
              <a:ext cx="67034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6927B28-6353-4A4E-B4C8-6483A42AF8CC}"/>
                </a:ext>
              </a:extLst>
            </p:cNvPr>
            <p:cNvCxnSpPr/>
            <p:nvPr/>
          </p:nvCxnSpPr>
          <p:spPr>
            <a:xfrm>
              <a:off x="4060272" y="6428792"/>
              <a:ext cx="3296873"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08F3259-1672-4CC1-BD32-A5FDB0E20B12}"/>
                    </a:ext>
                  </a:extLst>
                </p:cNvPr>
                <p:cNvSpPr txBox="1"/>
                <p:nvPr/>
              </p:nvSpPr>
              <p:spPr>
                <a:xfrm>
                  <a:off x="1987420" y="4413380"/>
                  <a:ext cx="5368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en-US" dirty="0"/>
                </a:p>
              </p:txBody>
            </p:sp>
          </mc:Choice>
          <mc:Fallback xmlns="">
            <p:sp>
              <p:nvSpPr>
                <p:cNvPr id="27" name="TextBox 26">
                  <a:extLst>
                    <a:ext uri="{FF2B5EF4-FFF2-40B4-BE49-F238E27FC236}">
                      <a16:creationId xmlns:a16="http://schemas.microsoft.com/office/drawing/2014/main" id="{908F3259-1672-4CC1-BD32-A5FDB0E20B12}"/>
                    </a:ext>
                  </a:extLst>
                </p:cNvPr>
                <p:cNvSpPr txBox="1">
                  <a:spLocks noRot="1" noChangeAspect="1" noMove="1" noResize="1" noEditPoints="1" noAdjustHandles="1" noChangeArrowheads="1" noChangeShapeType="1" noTextEdit="1"/>
                </p:cNvSpPr>
                <p:nvPr/>
              </p:nvSpPr>
              <p:spPr>
                <a:xfrm>
                  <a:off x="1987420" y="4413380"/>
                  <a:ext cx="53689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B04AB0A-0FC2-4080-90D2-61AAF0848108}"/>
                    </a:ext>
                  </a:extLst>
                </p:cNvPr>
                <p:cNvSpPr txBox="1"/>
                <p:nvPr/>
              </p:nvSpPr>
              <p:spPr>
                <a:xfrm>
                  <a:off x="8599187" y="4513061"/>
                  <a:ext cx="5368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oMath>
                    </m:oMathPara>
                  </a14:m>
                  <a:endParaRPr lang="en-US" dirty="0"/>
                </a:p>
              </p:txBody>
            </p:sp>
          </mc:Choice>
          <mc:Fallback xmlns="">
            <p:sp>
              <p:nvSpPr>
                <p:cNvPr id="28" name="TextBox 27">
                  <a:extLst>
                    <a:ext uri="{FF2B5EF4-FFF2-40B4-BE49-F238E27FC236}">
                      <a16:creationId xmlns:a16="http://schemas.microsoft.com/office/drawing/2014/main" id="{8B04AB0A-0FC2-4080-90D2-61AAF0848108}"/>
                    </a:ext>
                  </a:extLst>
                </p:cNvPr>
                <p:cNvSpPr txBox="1">
                  <a:spLocks noRot="1" noChangeAspect="1" noMove="1" noResize="1" noEditPoints="1" noAdjustHandles="1" noChangeArrowheads="1" noChangeShapeType="1" noTextEdit="1"/>
                </p:cNvSpPr>
                <p:nvPr/>
              </p:nvSpPr>
              <p:spPr>
                <a:xfrm>
                  <a:off x="8599187" y="4513061"/>
                  <a:ext cx="53689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3808C1D-A461-418E-81FC-D62BE436FAD5}"/>
                    </a:ext>
                  </a:extLst>
                </p:cNvPr>
                <p:cNvSpPr txBox="1"/>
                <p:nvPr/>
              </p:nvSpPr>
              <p:spPr>
                <a:xfrm>
                  <a:off x="3529592" y="4512193"/>
                  <a:ext cx="5368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oMath>
                    </m:oMathPara>
                  </a14:m>
                  <a:endParaRPr lang="en-US" dirty="0"/>
                </a:p>
              </p:txBody>
            </p:sp>
          </mc:Choice>
          <mc:Fallback xmlns="">
            <p:sp>
              <p:nvSpPr>
                <p:cNvPr id="29" name="TextBox 28">
                  <a:extLst>
                    <a:ext uri="{FF2B5EF4-FFF2-40B4-BE49-F238E27FC236}">
                      <a16:creationId xmlns:a16="http://schemas.microsoft.com/office/drawing/2014/main" id="{73808C1D-A461-418E-81FC-D62BE436FAD5}"/>
                    </a:ext>
                  </a:extLst>
                </p:cNvPr>
                <p:cNvSpPr txBox="1">
                  <a:spLocks noRot="1" noChangeAspect="1" noMove="1" noResize="1" noEditPoints="1" noAdjustHandles="1" noChangeArrowheads="1" noChangeShapeType="1" noTextEdit="1"/>
                </p:cNvSpPr>
                <p:nvPr/>
              </p:nvSpPr>
              <p:spPr>
                <a:xfrm>
                  <a:off x="3529592" y="4512193"/>
                  <a:ext cx="53689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A4CD5FF-03A7-4B30-9503-D855A3E550BB}"/>
                    </a:ext>
                  </a:extLst>
                </p:cNvPr>
                <p:cNvSpPr txBox="1"/>
                <p:nvPr/>
              </p:nvSpPr>
              <p:spPr>
                <a:xfrm>
                  <a:off x="7338007" y="4553076"/>
                  <a:ext cx="5368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𝐿</m:t>
                            </m:r>
                          </m:sub>
                        </m:sSub>
                      </m:oMath>
                    </m:oMathPara>
                  </a14:m>
                  <a:endParaRPr lang="en-US" dirty="0"/>
                </a:p>
              </p:txBody>
            </p:sp>
          </mc:Choice>
          <mc:Fallback xmlns="">
            <p:sp>
              <p:nvSpPr>
                <p:cNvPr id="30" name="TextBox 29">
                  <a:extLst>
                    <a:ext uri="{FF2B5EF4-FFF2-40B4-BE49-F238E27FC236}">
                      <a16:creationId xmlns:a16="http://schemas.microsoft.com/office/drawing/2014/main" id="{5A4CD5FF-03A7-4B30-9503-D855A3E550BB}"/>
                    </a:ext>
                  </a:extLst>
                </p:cNvPr>
                <p:cNvSpPr txBox="1">
                  <a:spLocks noRot="1" noChangeAspect="1" noMove="1" noResize="1" noEditPoints="1" noAdjustHandles="1" noChangeArrowheads="1" noChangeShapeType="1" noTextEdit="1"/>
                </p:cNvSpPr>
                <p:nvPr/>
              </p:nvSpPr>
              <p:spPr>
                <a:xfrm>
                  <a:off x="7338007" y="4553076"/>
                  <a:ext cx="53689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E3597C0-F9D3-4E6F-933B-A701DA3DE7C7}"/>
                    </a:ext>
                  </a:extLst>
                </p:cNvPr>
                <p:cNvSpPr txBox="1"/>
                <p:nvPr/>
              </p:nvSpPr>
              <p:spPr>
                <a:xfrm>
                  <a:off x="5440260" y="6406298"/>
                  <a:ext cx="5368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31" name="TextBox 30">
                  <a:extLst>
                    <a:ext uri="{FF2B5EF4-FFF2-40B4-BE49-F238E27FC236}">
                      <a16:creationId xmlns:a16="http://schemas.microsoft.com/office/drawing/2014/main" id="{6E3597C0-F9D3-4E6F-933B-A701DA3DE7C7}"/>
                    </a:ext>
                  </a:extLst>
                </p:cNvPr>
                <p:cNvSpPr txBox="1">
                  <a:spLocks noRot="1" noChangeAspect="1" noMove="1" noResize="1" noEditPoints="1" noAdjustHandles="1" noChangeArrowheads="1" noChangeShapeType="1" noTextEdit="1"/>
                </p:cNvSpPr>
                <p:nvPr/>
              </p:nvSpPr>
              <p:spPr>
                <a:xfrm>
                  <a:off x="5440260" y="6406298"/>
                  <a:ext cx="53689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3A332F0-7937-4AE8-B56C-E4FCAFD6CF3D}"/>
                    </a:ext>
                  </a:extLst>
                </p:cNvPr>
                <p:cNvSpPr txBox="1"/>
                <p:nvPr/>
              </p:nvSpPr>
              <p:spPr>
                <a:xfrm>
                  <a:off x="4331382" y="5350290"/>
                  <a:ext cx="5368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2" name="TextBox 31">
                  <a:extLst>
                    <a:ext uri="{FF2B5EF4-FFF2-40B4-BE49-F238E27FC236}">
                      <a16:creationId xmlns:a16="http://schemas.microsoft.com/office/drawing/2014/main" id="{83A332F0-7937-4AE8-B56C-E4FCAFD6CF3D}"/>
                    </a:ext>
                  </a:extLst>
                </p:cNvPr>
                <p:cNvSpPr txBox="1">
                  <a:spLocks noRot="1" noChangeAspect="1" noMove="1" noResize="1" noEditPoints="1" noAdjustHandles="1" noChangeArrowheads="1" noChangeShapeType="1" noTextEdit="1"/>
                </p:cNvSpPr>
                <p:nvPr/>
              </p:nvSpPr>
              <p:spPr>
                <a:xfrm>
                  <a:off x="4331382" y="5350290"/>
                  <a:ext cx="536896" cy="369332"/>
                </a:xfrm>
                <a:prstGeom prst="rect">
                  <a:avLst/>
                </a:prstGeom>
                <a:blipFill>
                  <a:blip r:embed="rId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66803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and Convection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Start with the conservation of mass equation (for Cartesian coordinates):</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i="1">
                              <a:latin typeface="Cambria Math" panose="02040503050406030204" pitchFamily="18" charset="0"/>
                            </a:rPr>
                            <m:t>+</m:t>
                          </m:r>
                          <m:r>
                            <a:rPr lang="en-US" b="0" i="1" smtClean="0">
                              <a:latin typeface="Cambria Math" panose="02040503050406030204" pitchFamily="18" charset="0"/>
                            </a:rPr>
                            <m:t>𝑣</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𝑖</m:t>
                                  </m:r>
                                </m:sub>
                              </m:sSub>
                            </m:num>
                            <m:den>
                              <m:r>
                                <a:rPr lang="en-US" i="1">
                                  <a:latin typeface="Cambria Math" panose="02040503050406030204" pitchFamily="18" charset="0"/>
                                </a:rPr>
                                <m:t>𝜕</m:t>
                              </m:r>
                              <m:r>
                                <a:rPr lang="en-US" b="0" i="1" smtClean="0">
                                  <a:latin typeface="Cambria Math" panose="02040503050406030204" pitchFamily="18" charset="0"/>
                                </a:rPr>
                                <m:t>𝑦</m:t>
                              </m:r>
                            </m:den>
                          </m:f>
                          <m:r>
                            <a:rPr lang="en-US" b="1" i="1" smtClean="0">
                              <a:latin typeface="Cambria Math" panose="02040503050406030204" pitchFamily="18" charset="0"/>
                            </a:rPr>
                            <m:t>+</m:t>
                          </m:r>
                          <m:r>
                            <a:rPr lang="en-US" b="0" i="1" smtClean="0">
                              <a:latin typeface="Cambria Math" panose="02040503050406030204" pitchFamily="18" charset="0"/>
                            </a:rPr>
                            <m:t>𝑤</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𝑖</m:t>
                                  </m:r>
                                </m:sub>
                              </m:sSub>
                            </m:num>
                            <m:den>
                              <m:r>
                                <a:rPr lang="en-US" i="1">
                                  <a:latin typeface="Cambria Math" panose="02040503050406030204" pitchFamily="18" charset="0"/>
                                </a:rPr>
                                <m:t>𝜕</m:t>
                              </m:r>
                              <m:r>
                                <a:rPr lang="en-US" b="0" i="1" smtClean="0">
                                  <a:latin typeface="Cambria Math" panose="02040503050406030204" pitchFamily="18" charset="0"/>
                                </a:rPr>
                                <m:t>𝑧</m:t>
                              </m:r>
                            </m:den>
                          </m:f>
                        </m:e>
                      </m:d>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d>
                        <m:dPr>
                          <m:begChr m:val="["/>
                          <m:endChr m:val="]"/>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e>
                                <m:sup>
                                  <m:r>
                                    <a:rPr lang="en-US" b="0" i="1" smtClean="0">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num>
                            <m:den>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e>
                                <m:sup>
                                  <m:r>
                                    <a:rPr lang="en-US" b="0" i="1" smtClean="0">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num>
                            <m:den>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2</m:t>
                                  </m:r>
                                </m:sup>
                              </m:sSup>
                            </m:den>
                          </m:f>
                          <m:r>
                            <a:rPr lang="en-US" b="1" i="1" smtClean="0">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e>
                                <m:sup>
                                  <m:r>
                                    <a:rPr lang="en-US" b="0" i="1" smtClean="0">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num>
                            <m:den>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𝑧</m:t>
                                  </m:r>
                                </m:e>
                                <m:sup>
                                  <m:r>
                                    <a:rPr lang="en-US" b="0" i="1" smtClean="0">
                                      <a:latin typeface="Cambria Math" panose="02040503050406030204" pitchFamily="18" charset="0"/>
                                    </a:rPr>
                                    <m:t>2</m:t>
                                  </m:r>
                                </m:sup>
                              </m:sSup>
                            </m:den>
                          </m:f>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pPr marL="0" indent="0">
                  <a:buNone/>
                </a:pPr>
                <a:r>
                  <a:rPr lang="en-US" dirty="0"/>
                  <a:t>What cancels out?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i="1">
                              <a:latin typeface="Cambria Math" panose="02040503050406030204" pitchFamily="18" charset="0"/>
                            </a:rPr>
                            <m:t>+</m:t>
                          </m:r>
                          <m:r>
                            <a:rPr lang="en-US" b="0" i="1" smtClean="0">
                              <a:latin typeface="Cambria Math" panose="02040503050406030204" pitchFamily="18" charset="0"/>
                            </a:rPr>
                            <m:t>𝑣</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𝑖</m:t>
                                  </m:r>
                                </m:sub>
                              </m:sSub>
                            </m:num>
                            <m:den>
                              <m:r>
                                <a:rPr lang="en-US" i="1">
                                  <a:latin typeface="Cambria Math" panose="02040503050406030204" pitchFamily="18" charset="0"/>
                                </a:rPr>
                                <m:t>𝜕</m:t>
                              </m:r>
                              <m:r>
                                <a:rPr lang="en-US" b="0" i="1" smtClean="0">
                                  <a:latin typeface="Cambria Math" panose="02040503050406030204" pitchFamily="18" charset="0"/>
                                </a:rPr>
                                <m:t>𝑦</m:t>
                              </m:r>
                            </m:den>
                          </m:f>
                          <m:r>
                            <a:rPr lang="en-US" b="1" i="1" smtClean="0">
                              <a:latin typeface="Cambria Math" panose="02040503050406030204" pitchFamily="18" charset="0"/>
                            </a:rPr>
                            <m:t>+</m:t>
                          </m:r>
                          <m:r>
                            <a:rPr lang="en-US" b="0" i="1" smtClean="0">
                              <a:latin typeface="Cambria Math" panose="02040503050406030204" pitchFamily="18" charset="0"/>
                            </a:rPr>
                            <m:t>𝑤</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𝑖</m:t>
                                  </m:r>
                                </m:sub>
                              </m:sSub>
                            </m:num>
                            <m:den>
                              <m:r>
                                <a:rPr lang="en-US" i="1">
                                  <a:latin typeface="Cambria Math" panose="02040503050406030204" pitchFamily="18" charset="0"/>
                                </a:rPr>
                                <m:t>𝜕</m:t>
                              </m:r>
                              <m:r>
                                <a:rPr lang="en-US" b="0" i="1" smtClean="0">
                                  <a:latin typeface="Cambria Math" panose="02040503050406030204" pitchFamily="18" charset="0"/>
                                </a:rPr>
                                <m:t>𝑧</m:t>
                              </m:r>
                            </m:den>
                          </m:f>
                        </m:e>
                      </m:d>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d>
                        <m:dPr>
                          <m:begChr m:val="["/>
                          <m:endChr m:val="]"/>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e>
                                <m:sup>
                                  <m:r>
                                    <a:rPr lang="en-US" b="0" i="1" smtClean="0">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num>
                            <m:den>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e>
                                <m:sup>
                                  <m:r>
                                    <a:rPr lang="en-US" b="0" i="1" smtClean="0">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num>
                            <m:den>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𝑦</m:t>
                                  </m:r>
                                </m:e>
                                <m:sup>
                                  <m:r>
                                    <a:rPr lang="en-US" b="0" i="1" smtClean="0">
                                      <a:latin typeface="Cambria Math" panose="02040503050406030204" pitchFamily="18" charset="0"/>
                                    </a:rPr>
                                    <m:t>2</m:t>
                                  </m:r>
                                </m:sup>
                              </m:sSup>
                            </m:den>
                          </m:f>
                          <m:r>
                            <a:rPr lang="en-US" b="1" i="1" smtClean="0">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e>
                                <m:sup>
                                  <m:r>
                                    <a:rPr lang="en-US" b="0" i="1" smtClean="0">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num>
                            <m:den>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𝑧</m:t>
                                  </m:r>
                                </m:e>
                                <m:sup>
                                  <m:r>
                                    <a:rPr lang="en-US" b="0" i="1" smtClean="0">
                                      <a:latin typeface="Cambria Math" panose="02040503050406030204" pitchFamily="18" charset="0"/>
                                    </a:rPr>
                                    <m:t>2</m:t>
                                  </m:r>
                                </m:sup>
                              </m:sSup>
                            </m:den>
                          </m:f>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pPr marL="0" indent="0">
                  <a:buNone/>
                </a:pPr>
                <a:r>
                  <a:rPr lang="en-US" dirty="0"/>
                  <a:t>Assumptions:</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p:spTree>
    <p:extLst>
      <p:ext uri="{BB962C8B-B14F-4D97-AF65-F5344CB8AC3E}">
        <p14:creationId xmlns:p14="http://schemas.microsoft.com/office/powerpoint/2010/main" val="189317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and Convection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endParaRPr lang="en-US" dirty="0"/>
              </a:p>
              <a:p>
                <a:pPr marL="0" indent="0">
                  <a:buNone/>
                </a:pPr>
                <a:r>
                  <a:rPr lang="en-US" dirty="0"/>
                  <a:t>Need two boundary conditions:</a:t>
                </a:r>
              </a:p>
              <a:p>
                <a:pPr marL="0" indent="0">
                  <a:buNone/>
                </a:pPr>
                <a:endParaRPr lang="en-US" b="0" dirty="0"/>
              </a:p>
              <a:p>
                <a:pPr marL="0" indent="0">
                  <a:buNone/>
                </a:pPr>
                <a:r>
                  <a:rPr lang="en-US" dirty="0"/>
                  <a:t>Multiply both sides by </a:t>
                </a:r>
                <a:r>
                  <a:rPr lang="en-US" i="1" dirty="0"/>
                  <a:t>dx </a:t>
                </a:r>
                <a:r>
                  <a:rPr lang="en-US" dirty="0"/>
                  <a:t>then integrate once:</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𝑢</m:t>
                          </m:r>
                        </m:num>
                        <m:den>
                          <m:r>
                            <a:rPr lang="en-US" b="0" i="1" smtClean="0">
                              <a:latin typeface="Cambria Math" panose="02040503050406030204" pitchFamily="18" charset="0"/>
                            </a:rPr>
                            <m:t>𝐷</m:t>
                          </m:r>
                        </m:den>
                      </m:f>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𝑑𝐶</m:t>
                          </m:r>
                        </m:num>
                        <m:den>
                          <m:r>
                            <a:rPr lang="en-US" b="0" i="1" smtClean="0">
                              <a:latin typeface="Cambria Math" panose="02040503050406030204" pitchFamily="18" charset="0"/>
                            </a:rPr>
                            <m:t>𝑑𝑥</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𝑢</m:t>
                          </m:r>
                        </m:num>
                        <m:den>
                          <m:r>
                            <a:rPr lang="en-US" b="0" i="1" smtClean="0">
                              <a:latin typeface="Cambria Math" panose="02040503050406030204" pitchFamily="18" charset="0"/>
                              <a:ea typeface="Cambria Math" panose="02040503050406030204" pitchFamily="18" charset="0"/>
                            </a:rPr>
                            <m:t>𝐷</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𝑑𝑥</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𝑑𝐶</m:t>
                          </m:r>
                        </m:num>
                        <m:den>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den>
                      </m:f>
                    </m:oMath>
                  </m:oMathPara>
                </a14:m>
                <a:endParaRPr lang="en-US" dirty="0"/>
              </a:p>
              <a:p>
                <a:pPr marL="0" indent="0">
                  <a:buNone/>
                </a:pPr>
                <a:r>
                  <a:rPr lang="en-US" dirty="0"/>
                  <a:t>Integrate again:</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m:t>
                          </m:r>
                        </m:num>
                        <m:den>
                          <m:r>
                            <a:rPr lang="en-US" b="0" i="1" smtClean="0">
                              <a:latin typeface="Cambria Math" panose="02040503050406030204" pitchFamily="18" charset="0"/>
                            </a:rPr>
                            <m:t>𝐷</m:t>
                          </m:r>
                        </m:den>
                      </m:f>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a:p>
                <a:pPr marL="0" indent="0">
                  <a:buNone/>
                </a:pPr>
                <a:r>
                  <a:rPr lang="en-US" dirty="0"/>
                  <a:t>Solve for C:</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𝑢</m:t>
                                  </m:r>
                                </m:num>
                                <m:den>
                                  <m:r>
                                    <a:rPr lang="en-US" b="0" i="1" smtClean="0">
                                      <a:latin typeface="Cambria Math" panose="02040503050406030204" pitchFamily="18" charset="0"/>
                                    </a:rPr>
                                    <m:t>𝐷</m:t>
                                  </m:r>
                                </m:den>
                              </m:f>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e>
                          </m:d>
                        </m:sup>
                      </m:sSup>
                      <m:r>
                        <a:rPr lang="en-US" b="0" i="1" smtClean="0">
                          <a:latin typeface="Cambria Math" panose="02040503050406030204" pitchFamily="18" charset="0"/>
                        </a:rPr>
                        <m:t>=                        </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dirty="0"/>
          </a:p>
        </p:txBody>
      </p:sp>
    </p:spTree>
    <p:extLst>
      <p:ext uri="{BB962C8B-B14F-4D97-AF65-F5344CB8AC3E}">
        <p14:creationId xmlns:p14="http://schemas.microsoft.com/office/powerpoint/2010/main" val="316877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Diffusion and Convection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𝐵𝑒</m:t>
                          </m:r>
                        </m:e>
                        <m: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𝑢</m:t>
                                  </m:r>
                                </m:num>
                                <m:den>
                                  <m:r>
                                    <a:rPr lang="en-US" b="0" i="1" smtClean="0">
                                      <a:latin typeface="Cambria Math" panose="02040503050406030204" pitchFamily="18" charset="0"/>
                                    </a:rPr>
                                    <m:t>𝐷</m:t>
                                  </m:r>
                                </m:den>
                              </m:f>
                              <m:r>
                                <a:rPr lang="en-US" b="0" i="1" smtClean="0">
                                  <a:latin typeface="Cambria Math" panose="02040503050406030204" pitchFamily="18" charset="0"/>
                                </a:rPr>
                                <m:t>𝑥</m:t>
                              </m:r>
                            </m:e>
                          </m:d>
                        </m:sup>
                      </m:sSup>
                    </m:oMath>
                  </m:oMathPara>
                </a14:m>
                <a:endParaRPr lang="en-US" dirty="0"/>
              </a:p>
              <a:p>
                <a:pPr marL="0" indent="0">
                  <a:buNone/>
                </a:pPr>
                <a:r>
                  <a:rPr lang="en-US" dirty="0"/>
                  <a:t>Apply BCs to get unknown constants:</a:t>
                </a:r>
              </a:p>
              <a:p>
                <a:pPr marL="0" indent="0">
                  <a:buNone/>
                </a:pPr>
                <a:endParaRPr lang="en-US" b="0" dirty="0"/>
              </a:p>
              <a:p>
                <a:pPr marL="0" indent="0">
                  <a:buNone/>
                </a:pPr>
                <a:endParaRPr lang="en-US" dirty="0"/>
              </a:p>
              <a:p>
                <a:pPr marL="0" indent="0">
                  <a:buNone/>
                </a:pPr>
                <a:r>
                  <a:rPr lang="en-US" dirty="0"/>
                  <a:t>You might notice that the exponent in a non-dimensional number. It a ratio of the convective mass transfer to the diffusive mass transfer. This is the ____________ number:</a:t>
                </a:r>
              </a:p>
              <a:p>
                <a:pPr marL="0" indent="0">
                  <a:buNone/>
                </a:pPr>
                <a:endParaRPr lang="en-US" b="0" dirty="0"/>
              </a:p>
              <a:p>
                <a:pPr marL="0" indent="0">
                  <a:buNone/>
                </a:pPr>
                <a:endParaRPr lang="en-US" dirty="0"/>
              </a:p>
              <a:p>
                <a:pPr marL="0" indent="0">
                  <a:buNone/>
                </a:pPr>
                <a:r>
                  <a:rPr lang="en-US" dirty="0"/>
                  <a:t>Solving for the constants, we get: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𝐿</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0</m:t>
                              </m:r>
                            </m:sub>
                          </m:sSub>
                        </m:num>
                        <m:den>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𝑃𝑒</m:t>
                              </m:r>
                            </m:sup>
                          </m:sSup>
                          <m:r>
                            <a:rPr lang="en-US" i="1">
                              <a:latin typeface="Cambria Math" panose="02040503050406030204" pitchFamily="18" charset="0"/>
                            </a:rPr>
                            <m:t>−1</m:t>
                          </m:r>
                        </m:den>
                      </m:f>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𝑃𝑒</m:t>
                              </m:r>
                            </m:sup>
                          </m:sSup>
                          <m:r>
                            <a:rPr lang="en-US" b="0" i="1" smtClean="0">
                              <a:latin typeface="Cambria Math" panose="02040503050406030204" pitchFamily="18" charset="0"/>
                            </a:rPr>
                            <m:t>−1</m:t>
                          </m:r>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r="-11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dirty="0"/>
          </a:p>
        </p:txBody>
      </p:sp>
    </p:spTree>
    <p:extLst>
      <p:ext uri="{BB962C8B-B14F-4D97-AF65-F5344CB8AC3E}">
        <p14:creationId xmlns:p14="http://schemas.microsoft.com/office/powerpoint/2010/main" val="2810430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66872</TotalTime>
  <Words>1594</Words>
  <Application>Microsoft Office PowerPoint</Application>
  <PresentationFormat>Widescreen</PresentationFormat>
  <Paragraphs>217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Times New Roman</vt:lpstr>
      <vt:lpstr>Office Theme</vt:lpstr>
      <vt:lpstr>BIEN 401  Biomedical Mass Transport  Class 7 Diffusion with Convection and Sherwood Number</vt:lpstr>
      <vt:lpstr>Conservation of Mass</vt:lpstr>
      <vt:lpstr>Conservation of Mass</vt:lpstr>
      <vt:lpstr>Conservation of Mass</vt:lpstr>
      <vt:lpstr>Conservation of Mass</vt:lpstr>
      <vt:lpstr>Diffusion and Convection Example</vt:lpstr>
      <vt:lpstr>Diffusion and Convection Example</vt:lpstr>
      <vt:lpstr>Diffusion and Convection Example</vt:lpstr>
      <vt:lpstr>Diffusion and Convection Example</vt:lpstr>
      <vt:lpstr>Diffusion and Convection Example</vt:lpstr>
      <vt:lpstr>Diffusion and Convection Example</vt:lpstr>
      <vt:lpstr>Diffusion and Convection Example</vt:lpstr>
      <vt:lpstr>Diffusion and Convection Example</vt:lpstr>
      <vt:lpstr>Diffusion and Convection Example</vt:lpstr>
      <vt:lpstr>Diffusion into a Falling Liquid</vt:lpstr>
      <vt:lpstr>Diffusion into a Falling Liquid</vt:lpstr>
      <vt:lpstr>Diffusion into a Falling Liquid</vt:lpstr>
      <vt:lpstr>Diffusion into a Falling Liquid</vt:lpstr>
      <vt:lpstr>Diffusion into a Falling Liquid</vt:lpstr>
      <vt:lpstr>Boundary Layer Thickness and Contact Time</vt:lpstr>
      <vt:lpstr>Boundary Layer Thickness and Contact Time</vt:lpstr>
      <vt:lpstr>Mass Transfer Coefficient and Sherwood Number</vt:lpstr>
      <vt:lpstr>Sherwood Number</vt:lpstr>
      <vt:lpstr>Sherwood Number</vt:lpstr>
      <vt:lpstr>Sherwood Number for Falling Film</vt:lpstr>
      <vt:lpstr>Sherwood Number for Falling Film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143</cp:revision>
  <dcterms:created xsi:type="dcterms:W3CDTF">2017-09-06T04:03:01Z</dcterms:created>
  <dcterms:modified xsi:type="dcterms:W3CDTF">2023-03-19T16:13:36Z</dcterms:modified>
</cp:coreProperties>
</file>