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18"/>
  </p:notesMasterIdLst>
  <p:sldIdLst>
    <p:sldId id="256" r:id="rId2"/>
    <p:sldId id="257" r:id="rId3"/>
    <p:sldId id="258" r:id="rId4"/>
    <p:sldId id="259" r:id="rId5"/>
    <p:sldId id="261" r:id="rId6"/>
    <p:sldId id="262" r:id="rId7"/>
    <p:sldId id="264" r:id="rId8"/>
    <p:sldId id="265" r:id="rId9"/>
    <p:sldId id="266" r:id="rId10"/>
    <p:sldId id="277" r:id="rId11"/>
    <p:sldId id="279" r:id="rId12"/>
    <p:sldId id="280" r:id="rId13"/>
    <p:sldId id="269" r:id="rId14"/>
    <p:sldId id="270" r:id="rId15"/>
    <p:sldId id="281" r:id="rId16"/>
    <p:sldId id="282" r:id="rId1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505E3EF-67EA-436B-97B2-0124C06EBD24}" styleName="Medium Style 4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solidFill>
            <a:schemeClr val="accent3">
              <a:tint val="20000"/>
            </a:schemeClr>
          </a:solidFill>
        </a:fill>
      </a:tcStyle>
    </a:wholeTbl>
    <a:band1H>
      <a:tcStyle>
        <a:tcBdr/>
        <a:fill>
          <a:solidFill>
            <a:schemeClr val="accent3">
              <a:tint val="40000"/>
            </a:schemeClr>
          </a:solidFill>
        </a:fill>
      </a:tcStyle>
    </a:band1H>
    <a:band1V>
      <a:tcStyle>
        <a:tcBdr/>
        <a:fill>
          <a:solidFill>
            <a:schemeClr val="accent3">
              <a:tint val="40000"/>
            </a:schemeClr>
          </a:solidFill>
        </a:fill>
      </a:tcStyle>
    </a:band1V>
    <a:lastCol>
      <a:tcTxStyle b="on"/>
      <a:tcStyle>
        <a:tcBdr/>
      </a:tcStyle>
    </a:lastCol>
    <a:firstCol>
      <a:tcTxStyle b="on"/>
      <a:tcStyle>
        <a:tcBdr/>
      </a:tcStyle>
    </a:firstCol>
    <a:lastRow>
      <a:tcTxStyle b="on"/>
      <a:tcStyle>
        <a:tcBdr>
          <a:top>
            <a:ln w="25400" cmpd="sng">
              <a:solidFill>
                <a:schemeClr val="accent3"/>
              </a:solidFill>
            </a:ln>
          </a:top>
        </a:tcBdr>
        <a:fill>
          <a:solidFill>
            <a:schemeClr val="accent3">
              <a:tint val="20000"/>
            </a:schemeClr>
          </a:solidFill>
        </a:fill>
      </a:tcStyle>
    </a:lastRow>
    <a:firstRow>
      <a:tcTxStyle b="on"/>
      <a:tcStyle>
        <a:tcBdr/>
        <a:fill>
          <a:solidFill>
            <a:schemeClr val="accent3">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2460" autoAdjust="0"/>
  </p:normalViewPr>
  <p:slideViewPr>
    <p:cSldViewPr snapToGrid="0">
      <p:cViewPr varScale="1">
        <p:scale>
          <a:sx n="114" d="100"/>
          <a:sy n="114" d="100"/>
        </p:scale>
        <p:origin x="41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AC06B00-4582-493B-9CCD-51E334A6414F}" type="datetimeFigureOut">
              <a:rPr lang="en-US" smtClean="0"/>
              <a:t>3/27/2022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5FD3BEF-D995-4C43-B3D6-5C1257FABF8B}" type="slidenum">
              <a:rPr lang="en-US" smtClean="0"/>
              <a:t>‹#›</a:t>
            </a:fld>
            <a:endParaRPr lang="en-US"/>
          </a:p>
        </p:txBody>
      </p:sp>
    </p:spTree>
    <p:extLst>
      <p:ext uri="{BB962C8B-B14F-4D97-AF65-F5344CB8AC3E}">
        <p14:creationId xmlns:p14="http://schemas.microsoft.com/office/powerpoint/2010/main" val="16594960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22AC558B-7B08-42C1-AD77-40D0F9E67A06}"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985922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4BB8F4A-3CA0-4A2A-820F-8F52CDFBFDA9}"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17926262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6B17E531-1027-4072-80EB-BF6A561BE222}"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79266317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7A2BBB1-C61F-4D37-882F-F157B36D9364}"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90599296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9ADE3851-E941-4DD8-AB44-75371B29AA1F}" type="datetime1">
              <a:rPr lang="en-US" smtClean="0"/>
              <a:t>3/27/2022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0788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69D2C36C-3530-4C5A-87BB-482B57872E6C}"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7397470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D0004A4-3B6E-43E9-9856-E01D6264971E}" type="datetime1">
              <a:rPr lang="en-US" smtClean="0"/>
              <a:t>3/27/2022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2720460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C05291B-E9AA-45C3-9D09-63FD9206EA93}" type="datetime1">
              <a:rPr lang="en-US" smtClean="0"/>
              <a:t>3/27/2022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92851778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3927A3A-8CA2-49FF-A884-B9E8DCC0520A}" type="datetime1">
              <a:rPr lang="en-US" smtClean="0"/>
              <a:t>3/27/2022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29006797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082B4B3-F77E-41BA-A6A0-34ADBCE7DB58}"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1741272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F4639617-9034-4AB9-BA52-B73552CB02F6}" type="datetime1">
              <a:rPr lang="en-US" smtClean="0"/>
              <a:t>3/27/2022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C15DFD-6C1C-4A9D-8D7E-1865959FB6F5}" type="slidenum">
              <a:rPr lang="en-US" smtClean="0"/>
              <a:t>‹#›</a:t>
            </a:fld>
            <a:endParaRPr lang="en-US"/>
          </a:p>
        </p:txBody>
      </p:sp>
    </p:spTree>
    <p:extLst>
      <p:ext uri="{BB962C8B-B14F-4D97-AF65-F5344CB8AC3E}">
        <p14:creationId xmlns:p14="http://schemas.microsoft.com/office/powerpoint/2010/main" val="351225340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51BA9B-9802-43F1-A07C-BD21D0CECA04}" type="datetime1">
              <a:rPr lang="en-US" smtClean="0"/>
              <a:t>3/27/2022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5FC15DFD-6C1C-4A9D-8D7E-1865959FB6F5}" type="slidenum">
              <a:rPr lang="en-US" smtClean="0"/>
              <a:t>‹#›</a:t>
            </a:fld>
            <a:endParaRPr lang="en-US"/>
          </a:p>
        </p:txBody>
      </p:sp>
    </p:spTree>
    <p:extLst>
      <p:ext uri="{BB962C8B-B14F-4D97-AF65-F5344CB8AC3E}">
        <p14:creationId xmlns:p14="http://schemas.microsoft.com/office/powerpoint/2010/main" val="309453942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2143474"/>
            <a:ext cx="9144000" cy="2387600"/>
          </a:xfrm>
        </p:spPr>
        <p:txBody>
          <a:bodyPr>
            <a:normAutofit fontScale="90000"/>
          </a:bodyPr>
          <a:lstStyle/>
          <a:p>
            <a:r>
              <a:rPr lang="en-US" sz="3600" dirty="0"/>
              <a:t>BIEN 401 </a:t>
            </a:r>
            <a:br>
              <a:rPr lang="en-US" sz="3600" dirty="0"/>
            </a:br>
            <a:r>
              <a:rPr lang="en-US" sz="3600" dirty="0"/>
              <a:t>Biomedical Mass Transport</a:t>
            </a:r>
            <a:br>
              <a:rPr lang="en-US" sz="3600" dirty="0"/>
            </a:br>
            <a:br>
              <a:rPr lang="en-US" dirty="0"/>
            </a:br>
            <a:r>
              <a:rPr lang="en-US" dirty="0"/>
              <a:t>Class 9</a:t>
            </a:r>
            <a:br>
              <a:rPr lang="en-US" dirty="0"/>
            </a:br>
            <a:r>
              <a:rPr lang="en-US" dirty="0"/>
              <a:t>Exam 1 Review</a:t>
            </a:r>
          </a:p>
        </p:txBody>
      </p:sp>
      <p:sp>
        <p:nvSpPr>
          <p:cNvPr id="3" name="Subtitle 2"/>
          <p:cNvSpPr>
            <a:spLocks noGrp="1"/>
          </p:cNvSpPr>
          <p:nvPr>
            <p:ph type="subTitle" idx="1"/>
          </p:nvPr>
        </p:nvSpPr>
        <p:spPr>
          <a:xfrm>
            <a:off x="188259" y="5383161"/>
            <a:ext cx="11887200" cy="1367262"/>
          </a:xfrm>
        </p:spPr>
        <p:txBody>
          <a:bodyPr>
            <a:normAutofit/>
          </a:bodyPr>
          <a:lstStyle/>
          <a:p>
            <a:r>
              <a:rPr lang="en-US" dirty="0"/>
              <a:t>notes prepared by</a:t>
            </a:r>
          </a:p>
          <a:p>
            <a:r>
              <a:rPr lang="en-US" dirty="0"/>
              <a:t>Dr. Louis Reis</a:t>
            </a:r>
          </a:p>
          <a:p>
            <a:pPr algn="l"/>
            <a:r>
              <a:rPr lang="en-US" sz="1900" dirty="0"/>
              <a:t>Created on 3/25/2022</a:t>
            </a:r>
          </a:p>
        </p:txBody>
      </p:sp>
    </p:spTree>
    <p:extLst>
      <p:ext uri="{BB962C8B-B14F-4D97-AF65-F5344CB8AC3E}">
        <p14:creationId xmlns:p14="http://schemas.microsoft.com/office/powerpoint/2010/main" val="338149387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A hollow fiber membrane separator with a nominal molecular weight cutoff of 100 </a:t>
            </a:r>
            <a:r>
              <a:rPr lang="en-US" dirty="0" err="1"/>
              <a:t>kDa</a:t>
            </a:r>
            <a:r>
              <a:rPr lang="en-US" dirty="0"/>
              <a:t> is fed a solution of proteins at a rate of 250 mL/min. The composition of the protein solution is protein A (4 g/L; MW = 20,000), protein B (7 g/L; MW = 150,000), and protein C (6 g/L; MW = 300,000). The filtrate flow rate is found to be 116.2 mL/min and the flow rate of retentate is found to be 133.8 mL/min. The concentration in protein A in the retentate is found to be 5.84 g/L. What is the concentration of A in the filtrate? What are the concentrations of B and C in the retentate?</a:t>
            </a:r>
          </a:p>
          <a:p>
            <a:pPr marL="0" indent="0">
              <a:buNone/>
            </a:pPr>
            <a:r>
              <a:rPr lang="en-US" dirty="0"/>
              <a:t> </a:t>
            </a:r>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10</a:t>
            </a:fld>
            <a:endParaRPr lang="en-US"/>
          </a:p>
        </p:txBody>
      </p:sp>
    </p:spTree>
    <p:extLst>
      <p:ext uri="{BB962C8B-B14F-4D97-AF65-F5344CB8AC3E}">
        <p14:creationId xmlns:p14="http://schemas.microsoft.com/office/powerpoint/2010/main" val="24053311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 Solution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11</a:t>
            </a:fld>
            <a:endParaRPr lang="en-US"/>
          </a:p>
        </p:txBody>
      </p:sp>
      <p:sp>
        <p:nvSpPr>
          <p:cNvPr id="6" name="Content Placeholder 5">
            <a:extLst>
              <a:ext uri="{FF2B5EF4-FFF2-40B4-BE49-F238E27FC236}">
                <a16:creationId xmlns:a16="http://schemas.microsoft.com/office/drawing/2014/main" id="{C0F30077-0673-4F39-AD1A-9C7AEC6B0AC7}"/>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569922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4 Solution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12</a:t>
            </a:fld>
            <a:endParaRPr lang="en-US"/>
          </a:p>
        </p:txBody>
      </p:sp>
      <p:sp>
        <p:nvSpPr>
          <p:cNvPr id="6" name="Content Placeholder 5">
            <a:extLst>
              <a:ext uri="{FF2B5EF4-FFF2-40B4-BE49-F238E27FC236}">
                <a16:creationId xmlns:a16="http://schemas.microsoft.com/office/drawing/2014/main" id="{15BB628D-85B9-4B22-A91B-2564B1316A79}"/>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3677550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Consider a two-layer model of an artery, as shown below. The layers have thicknesses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𝑜</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oMath>
                </a14:m>
                <a:r>
                  <a:rPr lang="en-US" dirty="0"/>
                  <a:t> and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𝑅</m:t>
                        </m:r>
                      </m:e>
                      <m:sub>
                        <m:r>
                          <a:rPr lang="en-US" b="0" i="1" smtClean="0">
                            <a:latin typeface="Cambria Math" panose="02040503050406030204" pitchFamily="18" charset="0"/>
                          </a:rPr>
                          <m:t>𝑖</m:t>
                        </m:r>
                      </m:sub>
                    </m:sSub>
                  </m:oMath>
                </a14:m>
                <a:r>
                  <a:rPr lang="en-US" dirty="0"/>
                  <a:t>. The inner layer has a diffusion coefficient of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𝑖</m:t>
                        </m:r>
                      </m:sub>
                    </m:sSub>
                  </m:oMath>
                </a14:m>
                <a:r>
                  <a:rPr lang="en-US" dirty="0"/>
                  <a:t>; the outer layer has a diffusion coefficient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𝐷</m:t>
                        </m:r>
                      </m:e>
                      <m:sub>
                        <m:r>
                          <a:rPr lang="en-US" b="0" i="1" smtClean="0">
                            <a:latin typeface="Cambria Math" panose="02040503050406030204" pitchFamily="18" charset="0"/>
                          </a:rPr>
                          <m:t>𝑜</m:t>
                        </m:r>
                      </m:sub>
                    </m:sSub>
                  </m:oMath>
                </a14:m>
                <a:r>
                  <a:rPr lang="en-US" dirty="0"/>
                  <a:t>. The concentration within the lumen is constant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𝑖</m:t>
                        </m:r>
                      </m:sub>
                    </m:sSub>
                  </m:oMath>
                </a14:m>
                <a:r>
                  <a:rPr lang="en-US" dirty="0"/>
                  <a:t>. The concentration outside the arterial wall is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𝐶</m:t>
                        </m:r>
                      </m:e>
                      <m:sub>
                        <m:r>
                          <a:rPr lang="en-US" b="0" i="1" smtClean="0">
                            <a:latin typeface="Cambria Math" panose="02040503050406030204" pitchFamily="18" charset="0"/>
                          </a:rPr>
                          <m:t>𝑜</m:t>
                        </m:r>
                      </m:sub>
                    </m:sSub>
                  </m:oMath>
                </a14:m>
                <a:r>
                  <a:rPr lang="en-US" dirty="0"/>
                  <a:t>.Determine the effective diffusion coefficient.</a:t>
                </a:r>
              </a:p>
              <a:p>
                <a:pPr marL="0" indent="0">
                  <a:buNone/>
                </a:pPr>
                <a:r>
                  <a:rPr lang="en-US" dirty="0"/>
                  <a:t> </a:t>
                </a:r>
              </a:p>
              <a:p>
                <a:pPr marL="0" indent="0">
                  <a:buNone/>
                </a:pPr>
                <a:endParaRPr lang="en-US" dirty="0"/>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13</a:t>
            </a:fld>
            <a:endParaRPr lang="en-US"/>
          </a:p>
        </p:txBody>
      </p:sp>
    </p:spTree>
    <p:extLst>
      <p:ext uri="{BB962C8B-B14F-4D97-AF65-F5344CB8AC3E}">
        <p14:creationId xmlns:p14="http://schemas.microsoft.com/office/powerpoint/2010/main" val="9657883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14</a:t>
            </a:fld>
            <a:endParaRPr lang="en-US"/>
          </a:p>
        </p:txBody>
      </p:sp>
    </p:spTree>
    <p:extLst>
      <p:ext uri="{BB962C8B-B14F-4D97-AF65-F5344CB8AC3E}">
        <p14:creationId xmlns:p14="http://schemas.microsoft.com/office/powerpoint/2010/main" val="151673080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15</a:t>
            </a:fld>
            <a:endParaRPr lang="en-US"/>
          </a:p>
        </p:txBody>
      </p:sp>
    </p:spTree>
    <p:extLst>
      <p:ext uri="{BB962C8B-B14F-4D97-AF65-F5344CB8AC3E}">
        <p14:creationId xmlns:p14="http://schemas.microsoft.com/office/powerpoint/2010/main" val="190811493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5 Solution</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16</a:t>
            </a:fld>
            <a:endParaRPr lang="en-US"/>
          </a:p>
        </p:txBody>
      </p:sp>
    </p:spTree>
    <p:extLst>
      <p:ext uri="{BB962C8B-B14F-4D97-AF65-F5344CB8AC3E}">
        <p14:creationId xmlns:p14="http://schemas.microsoft.com/office/powerpoint/2010/main" val="42721444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285226" y="977773"/>
                <a:ext cx="11669085" cy="5532083"/>
              </a:xfrm>
            </p:spPr>
            <p:txBody>
              <a:bodyPr>
                <a:normAutofit/>
              </a:bodyPr>
              <a:lstStyle/>
              <a:p>
                <a:pPr marL="0" indent="0">
                  <a:buNone/>
                </a:pPr>
                <a:r>
                  <a:rPr lang="en-US" sz="2400" dirty="0"/>
                  <a:t>Consider a closed and partially full tank of benzene, where the vapor phase is assumed to be in equilibrium with the liquid phase. The liquid phase can be assumed to be entirely benzene; the vapor phase is a combination of benzene vapor and air. The vapor pressure of benzene can be determined from the Antoine equation below:</a:t>
                </a:r>
              </a:p>
              <a:p>
                <a:pPr marL="0" indent="0">
                  <a:buNone/>
                </a:pPr>
                <a14:m>
                  <m:oMathPara xmlns:m="http://schemas.openxmlformats.org/officeDocument/2006/math">
                    <m:oMathParaPr>
                      <m:jc m:val="centerGroup"/>
                    </m:oMathParaPr>
                    <m:oMath xmlns:m="http://schemas.openxmlformats.org/officeDocument/2006/math">
                      <m:func>
                        <m:funcPr>
                          <m:ctrlPr>
                            <a:rPr lang="en-US" sz="2400" b="0" i="1" smtClean="0">
                              <a:latin typeface="Cambria Math" panose="02040503050406030204" pitchFamily="18" charset="0"/>
                            </a:rPr>
                          </m:ctrlPr>
                        </m:funcPr>
                        <m:fName>
                          <m:r>
                            <m:rPr>
                              <m:sty m:val="p"/>
                            </m:rPr>
                            <a:rPr lang="en-US" sz="2400" b="0" i="0" smtClean="0">
                              <a:latin typeface="Cambria Math" panose="02040503050406030204" pitchFamily="18" charset="0"/>
                            </a:rPr>
                            <m:t>ln</m:t>
                          </m:r>
                        </m:fName>
                        <m:e>
                          <m:d>
                            <m:dPr>
                              <m:ctrlPr>
                                <a:rPr lang="en-US" sz="2400" b="0" i="1" smtClean="0">
                                  <a:latin typeface="Cambria Math" panose="02040503050406030204" pitchFamily="18" charset="0"/>
                                </a:rPr>
                              </m:ctrlPr>
                            </m:dPr>
                            <m:e>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𝑃</m:t>
                                  </m:r>
                                </m:e>
                                <m:sub>
                                  <m:r>
                                    <a:rPr lang="en-US" sz="2400" b="0" i="1" smtClean="0">
                                      <a:latin typeface="Cambria Math" panose="02040503050406030204" pitchFamily="18" charset="0"/>
                                    </a:rPr>
                                    <m:t>𝑏𝑒𝑛𝑧𝑒𝑛𝑒</m:t>
                                  </m:r>
                                </m:sub>
                                <m:sup>
                                  <m:r>
                                    <a:rPr lang="en-US" sz="2400" b="0" i="1" smtClean="0">
                                      <a:latin typeface="Cambria Math" panose="02040503050406030204" pitchFamily="18" charset="0"/>
                                    </a:rPr>
                                    <m:t>𝑠𝑎𝑡</m:t>
                                  </m:r>
                                </m:sup>
                              </m:sSubSup>
                            </m:e>
                          </m:d>
                        </m:e>
                      </m:func>
                      <m:r>
                        <a:rPr lang="en-US" sz="2400" b="0" i="1" smtClean="0">
                          <a:latin typeface="Cambria Math" panose="02040503050406030204" pitchFamily="18" charset="0"/>
                        </a:rPr>
                        <m:t>=15.9008−</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2788.1</m:t>
                          </m:r>
                        </m:num>
                        <m:den>
                          <m:r>
                            <a:rPr lang="en-US" sz="2400" b="0" i="1" smtClean="0">
                              <a:latin typeface="Cambria Math" panose="02040503050406030204" pitchFamily="18" charset="0"/>
                            </a:rPr>
                            <m:t>𝑇</m:t>
                          </m:r>
                          <m:r>
                            <a:rPr lang="en-US" sz="2400" b="0" i="1" smtClean="0">
                              <a:latin typeface="Cambria Math" panose="02040503050406030204" pitchFamily="18" charset="0"/>
                            </a:rPr>
                            <m:t>−52.36</m:t>
                          </m:r>
                        </m:den>
                      </m:f>
                    </m:oMath>
                  </m:oMathPara>
                </a14:m>
                <a:endParaRPr lang="en-US" sz="2400" dirty="0"/>
              </a:p>
              <a:p>
                <a:pPr marL="0" indent="0">
                  <a:buNone/>
                </a:pPr>
                <a:r>
                  <a:rPr lang="en-US" sz="2400" dirty="0"/>
                  <a:t>Where T is in [K] and P is in [mmHg].</a:t>
                </a:r>
              </a:p>
              <a:p>
                <a:pPr marL="0" indent="0">
                  <a:buNone/>
                </a:pPr>
                <a:r>
                  <a:rPr lang="en-US" sz="2400" dirty="0"/>
                  <a:t>The range of mole fractions of benzene in air that will make the vapor flammable is 0.014 – 0.08.</a:t>
                </a:r>
              </a:p>
              <a:p>
                <a:pPr marL="0" indent="0">
                  <a:buNone/>
                </a:pPr>
                <a:r>
                  <a:rPr lang="en-US" sz="2400" dirty="0"/>
                  <a:t>Determine the mole fraction of benzene in the vapor phase at 25</a:t>
                </a:r>
                <a:r>
                  <a:rPr lang="en-US" sz="2400" baseline="30000" dirty="0"/>
                  <a:t>o</a:t>
                </a:r>
                <a:r>
                  <a:rPr lang="en-US" sz="2400" dirty="0"/>
                  <a:t>C and 1 atm. </a:t>
                </a:r>
              </a:p>
              <a:p>
                <a:pPr marL="0" indent="0">
                  <a:buNone/>
                </a:pPr>
                <a:r>
                  <a:rPr lang="en-US" sz="2400" dirty="0"/>
                  <a:t>Determine the range of temperatures where benzene could be flammable at 1 atm.</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285226" y="977773"/>
                <a:ext cx="11669085" cy="5532083"/>
              </a:xfrm>
              <a:blipFill>
                <a:blip r:embed="rId2"/>
                <a:stretch>
                  <a:fillRect l="-836" t="-1542" r="-78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2</a:t>
            </a:fld>
            <a:endParaRPr lang="en-US"/>
          </a:p>
        </p:txBody>
      </p:sp>
    </p:spTree>
    <p:extLst>
      <p:ext uri="{BB962C8B-B14F-4D97-AF65-F5344CB8AC3E}">
        <p14:creationId xmlns:p14="http://schemas.microsoft.com/office/powerpoint/2010/main" val="209739685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3</a:t>
            </a:fld>
            <a:endParaRPr lang="en-US"/>
          </a:p>
        </p:txBody>
      </p:sp>
      <p:sp>
        <p:nvSpPr>
          <p:cNvPr id="6" name="Content Placeholder 5">
            <a:extLst>
              <a:ext uri="{FF2B5EF4-FFF2-40B4-BE49-F238E27FC236}">
                <a16:creationId xmlns:a16="http://schemas.microsoft.com/office/drawing/2014/main" id="{90DC0A14-BD04-4E90-8344-4FF252178136}"/>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0408532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1 Solution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4</a:t>
            </a:fld>
            <a:endParaRPr lang="en-US"/>
          </a:p>
        </p:txBody>
      </p:sp>
      <p:sp>
        <p:nvSpPr>
          <p:cNvPr id="6" name="Content Placeholder 5">
            <a:extLst>
              <a:ext uri="{FF2B5EF4-FFF2-40B4-BE49-F238E27FC236}">
                <a16:creationId xmlns:a16="http://schemas.microsoft.com/office/drawing/2014/main" id="{6BE97BF7-CECD-48ED-BC34-B2DF96B1D1B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3969558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a:t>
            </a:r>
          </a:p>
        </p:txBody>
      </p:sp>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Estimate the filtrate flux at 20</a:t>
            </a:r>
            <a:r>
              <a:rPr lang="en-US" baseline="30000" dirty="0"/>
              <a:t>o</a:t>
            </a:r>
            <a:r>
              <a:rPr lang="en-US" dirty="0"/>
              <a:t>C for the filtration of a protein solution across a membrane that is impermeable to the protein. The hydraulic conductance of this membrane is 0.01 mL cm</a:t>
            </a:r>
            <a:r>
              <a:rPr lang="en-US" baseline="30000" dirty="0"/>
              <a:t>-2</a:t>
            </a:r>
            <a:r>
              <a:rPr lang="en-US" dirty="0"/>
              <a:t> psi</a:t>
            </a:r>
            <a:r>
              <a:rPr lang="en-US" baseline="30000" dirty="0"/>
              <a:t>-1</a:t>
            </a:r>
            <a:r>
              <a:rPr lang="en-US" dirty="0"/>
              <a:t> min</a:t>
            </a:r>
            <a:r>
              <a:rPr lang="en-US" baseline="30000" dirty="0"/>
              <a:t>-1</a:t>
            </a:r>
            <a:r>
              <a:rPr lang="en-US" dirty="0"/>
              <a:t>. The hydrodynamic pressure drop applied across the membrane is equal to 15 psi, and the protein concentration in the solution being filtered is equal to 22 g per 100 </a:t>
            </a:r>
            <a:r>
              <a:rPr lang="en-US" dirty="0" err="1"/>
              <a:t>mL.</a:t>
            </a:r>
            <a:r>
              <a:rPr lang="en-US" dirty="0"/>
              <a:t> The molecular weight of the protein is 69,000 g/mol.</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5</a:t>
            </a:fld>
            <a:endParaRPr lang="en-US"/>
          </a:p>
        </p:txBody>
      </p:sp>
    </p:spTree>
    <p:extLst>
      <p:ext uri="{BB962C8B-B14F-4D97-AF65-F5344CB8AC3E}">
        <p14:creationId xmlns:p14="http://schemas.microsoft.com/office/powerpoint/2010/main" val="146364866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2 Solution </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6</a:t>
            </a:fld>
            <a:endParaRPr lang="en-US"/>
          </a:p>
        </p:txBody>
      </p:sp>
      <p:sp>
        <p:nvSpPr>
          <p:cNvPr id="6" name="Content Placeholder 5">
            <a:extLst>
              <a:ext uri="{FF2B5EF4-FFF2-40B4-BE49-F238E27FC236}">
                <a16:creationId xmlns:a16="http://schemas.microsoft.com/office/drawing/2014/main" id="{3051C791-C787-4857-B8F6-5B9130B1FDD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32048165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7E6B5F94-AD04-4CBC-8D5A-DFCD713B1065}"/>
                  </a:ext>
                </a:extLst>
              </p:cNvPr>
              <p:cNvSpPr>
                <a:spLocks noGrp="1"/>
              </p:cNvSpPr>
              <p:nvPr>
                <p:ph idx="1"/>
              </p:nvPr>
            </p:nvSpPr>
            <p:spPr>
              <a:xfrm>
                <a:off x="478171" y="977773"/>
                <a:ext cx="11048302" cy="5532083"/>
              </a:xfrm>
            </p:spPr>
            <p:txBody>
              <a:bodyPr>
                <a:normAutofit/>
              </a:bodyPr>
              <a:lstStyle/>
              <a:p>
                <a:pPr marL="0" indent="0">
                  <a:buNone/>
                </a:pPr>
                <a:r>
                  <a:rPr lang="en-US" dirty="0"/>
                  <a:t>The diffusivity of a molecule in a solvent at 25</a:t>
                </a:r>
                <a:r>
                  <a:rPr lang="en-US" baseline="30000" dirty="0"/>
                  <a:t>o</a:t>
                </a:r>
                <a:r>
                  <a:rPr lang="en-US" dirty="0"/>
                  <a:t>C was experimentally found to be </a:t>
                </a:r>
                <a14:m>
                  <m:oMath xmlns:m="http://schemas.openxmlformats.org/officeDocument/2006/math">
                    <m:r>
                      <a:rPr lang="en-US" b="0" i="1" smtClean="0">
                        <a:latin typeface="Cambria Math" panose="02040503050406030204" pitchFamily="18" charset="0"/>
                      </a:rPr>
                      <m:t>4</m:t>
                    </m:r>
                    <m:r>
                      <a:rPr lang="en-US" b="0" i="1" smtClean="0">
                        <a:latin typeface="Cambria Math" panose="02040503050406030204" pitchFamily="18" charset="0"/>
                        <a:ea typeface="Cambria Math" panose="02040503050406030204" pitchFamily="18" charset="0"/>
                      </a:rPr>
                      <m:t>×</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10</m:t>
                        </m:r>
                      </m:e>
                      <m:sup>
                        <m:r>
                          <a:rPr lang="en-US" b="0" i="1" smtClean="0">
                            <a:latin typeface="Cambria Math" panose="02040503050406030204" pitchFamily="18" charset="0"/>
                            <a:ea typeface="Cambria Math" panose="02040503050406030204" pitchFamily="18" charset="0"/>
                          </a:rPr>
                          <m:t>−6</m:t>
                        </m:r>
                      </m:sup>
                    </m:sSup>
                    <m:r>
                      <a:rPr lang="en-US" b="0" i="1" smtClean="0">
                        <a:latin typeface="Cambria Math" panose="02040503050406030204" pitchFamily="18" charset="0"/>
                        <a:ea typeface="Cambria Math" panose="02040503050406030204" pitchFamily="18" charset="0"/>
                      </a:rPr>
                      <m:t> </m:t>
                    </m:r>
                    <m:r>
                      <a:rPr lang="en-US" b="0" i="1" smtClean="0">
                        <a:latin typeface="Cambria Math" panose="02040503050406030204" pitchFamily="18" charset="0"/>
                        <a:ea typeface="Cambria Math" panose="02040503050406030204" pitchFamily="18" charset="0"/>
                      </a:rPr>
                      <m:t>𝑐</m:t>
                    </m:r>
                    <m:sSup>
                      <m:sSupPr>
                        <m:ctrlPr>
                          <a:rPr lang="en-US" b="0" i="1" smtClean="0">
                            <a:latin typeface="Cambria Math" panose="02040503050406030204" pitchFamily="18" charset="0"/>
                            <a:ea typeface="Cambria Math" panose="02040503050406030204" pitchFamily="18" charset="0"/>
                          </a:rPr>
                        </m:ctrlPr>
                      </m:sSupPr>
                      <m:e>
                        <m:r>
                          <a:rPr lang="en-US" b="0" i="1" smtClean="0">
                            <a:latin typeface="Cambria Math" panose="02040503050406030204" pitchFamily="18" charset="0"/>
                            <a:ea typeface="Cambria Math" panose="02040503050406030204" pitchFamily="18" charset="0"/>
                          </a:rPr>
                          <m:t>𝑚</m:t>
                        </m:r>
                      </m:e>
                      <m:sup>
                        <m:r>
                          <a:rPr lang="en-US" b="0" i="1" smtClean="0">
                            <a:latin typeface="Cambria Math" panose="02040503050406030204" pitchFamily="18" charset="0"/>
                            <a:ea typeface="Cambria Math" panose="02040503050406030204" pitchFamily="18" charset="0"/>
                          </a:rPr>
                          <m:t>2</m:t>
                        </m:r>
                      </m:sup>
                    </m:sSup>
                    <m:r>
                      <a:rPr lang="en-US" b="0" i="1" smtClean="0">
                        <a:latin typeface="Cambria Math" panose="02040503050406030204" pitchFamily="18" charset="0"/>
                        <a:ea typeface="Cambria Math" panose="02040503050406030204" pitchFamily="18" charset="0"/>
                      </a:rPr>
                      <m:t>/</m:t>
                    </m:r>
                    <m:r>
                      <a:rPr lang="en-US" b="0" i="1" smtClean="0">
                        <a:latin typeface="Cambria Math" panose="02040503050406030204" pitchFamily="18" charset="0"/>
                        <a:ea typeface="Cambria Math" panose="02040503050406030204" pitchFamily="18" charset="0"/>
                      </a:rPr>
                      <m:t>𝑠</m:t>
                    </m:r>
                  </m:oMath>
                </a14:m>
                <a:r>
                  <a:rPr lang="en-US" dirty="0"/>
                  <a:t>. The viscosity of the solvent at these conditions is 0.86 </a:t>
                </a:r>
                <a:r>
                  <a:rPr lang="en-US" dirty="0" err="1"/>
                  <a:t>cP.</a:t>
                </a:r>
                <a:r>
                  <a:rPr lang="en-US" dirty="0"/>
                  <a:t> Estimate the molecular weight of the molecule.</a:t>
                </a:r>
              </a:p>
            </p:txBody>
          </p:sp>
        </mc:Choice>
        <mc:Fallback>
          <p:sp>
            <p:nvSpPr>
              <p:cNvPr id="3" name="Content Placeholder 2">
                <a:extLst>
                  <a:ext uri="{FF2B5EF4-FFF2-40B4-BE49-F238E27FC236}">
                    <a16:creationId xmlns:a16="http://schemas.microsoft.com/office/drawing/2014/main" id="{7E6B5F94-AD04-4CBC-8D5A-DFCD713B1065}"/>
                  </a:ext>
                </a:extLst>
              </p:cNvPr>
              <p:cNvSpPr>
                <a:spLocks noGrp="1" noRot="1" noChangeAspect="1" noMove="1" noResize="1" noEditPoints="1" noAdjustHandles="1" noChangeArrowheads="1" noChangeShapeType="1" noTextEdit="1"/>
              </p:cNvSpPr>
              <p:nvPr>
                <p:ph idx="1"/>
              </p:nvPr>
            </p:nvSpPr>
            <p:spPr>
              <a:xfrm>
                <a:off x="478171" y="977773"/>
                <a:ext cx="11048302" cy="5532083"/>
              </a:xfrm>
              <a:blipFill>
                <a:blip r:embed="rId2"/>
                <a:stretch>
                  <a:fillRect l="-1103" t="-1762" r="-386"/>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7</a:t>
            </a:fld>
            <a:endParaRPr lang="en-US"/>
          </a:p>
        </p:txBody>
      </p:sp>
    </p:spTree>
    <p:extLst>
      <p:ext uri="{BB962C8B-B14F-4D97-AF65-F5344CB8AC3E}">
        <p14:creationId xmlns:p14="http://schemas.microsoft.com/office/powerpoint/2010/main" val="581531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8</a:t>
            </a:fld>
            <a:endParaRPr lang="en-US"/>
          </a:p>
        </p:txBody>
      </p:sp>
      <p:sp>
        <p:nvSpPr>
          <p:cNvPr id="6" name="Content Placeholder 5">
            <a:extLst>
              <a:ext uri="{FF2B5EF4-FFF2-40B4-BE49-F238E27FC236}">
                <a16:creationId xmlns:a16="http://schemas.microsoft.com/office/drawing/2014/main" id="{9251BD1D-8338-4E3C-BCAA-CE872E1874CF}"/>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1020596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8D1B698-BF5B-42A7-8A6C-470B83E4A127}"/>
              </a:ext>
            </a:extLst>
          </p:cNvPr>
          <p:cNvSpPr>
            <a:spLocks noGrp="1"/>
          </p:cNvSpPr>
          <p:nvPr>
            <p:ph type="title"/>
          </p:nvPr>
        </p:nvSpPr>
        <p:spPr>
          <a:xfrm>
            <a:off x="838200" y="18255"/>
            <a:ext cx="10515600" cy="959519"/>
          </a:xfrm>
        </p:spPr>
        <p:txBody>
          <a:bodyPr/>
          <a:lstStyle/>
          <a:p>
            <a:r>
              <a:rPr lang="en-US" dirty="0"/>
              <a:t>Problem 3 Solution</a:t>
            </a:r>
          </a:p>
        </p:txBody>
      </p:sp>
      <p:sp>
        <p:nvSpPr>
          <p:cNvPr id="4" name="Slide Number Placeholder 3">
            <a:extLst>
              <a:ext uri="{FF2B5EF4-FFF2-40B4-BE49-F238E27FC236}">
                <a16:creationId xmlns:a16="http://schemas.microsoft.com/office/drawing/2014/main" id="{927C8387-A109-4C7B-8A55-170F4B59F4C9}"/>
              </a:ext>
            </a:extLst>
          </p:cNvPr>
          <p:cNvSpPr>
            <a:spLocks noGrp="1"/>
          </p:cNvSpPr>
          <p:nvPr>
            <p:ph type="sldNum" sz="quarter" idx="12"/>
          </p:nvPr>
        </p:nvSpPr>
        <p:spPr/>
        <p:txBody>
          <a:bodyPr/>
          <a:lstStyle/>
          <a:p>
            <a:fld id="{5FC15DFD-6C1C-4A9D-8D7E-1865959FB6F5}" type="slidenum">
              <a:rPr lang="en-US" smtClean="0"/>
              <a:t>9</a:t>
            </a:fld>
            <a:endParaRPr lang="en-US"/>
          </a:p>
        </p:txBody>
      </p:sp>
      <p:sp>
        <p:nvSpPr>
          <p:cNvPr id="6" name="Content Placeholder 5">
            <a:extLst>
              <a:ext uri="{FF2B5EF4-FFF2-40B4-BE49-F238E27FC236}">
                <a16:creationId xmlns:a16="http://schemas.microsoft.com/office/drawing/2014/main" id="{582A271E-478F-47F9-80D1-3A20B3187F6E}"/>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8314410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67508</TotalTime>
  <Words>543</Words>
  <Application>Microsoft Office PowerPoint</Application>
  <PresentationFormat>Widescreen</PresentationFormat>
  <Paragraphs>46</Paragraphs>
  <Slides>16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16</vt:i4>
      </vt:variant>
    </vt:vector>
  </HeadingPairs>
  <TitlesOfParts>
    <vt:vector size="21" baseType="lpstr">
      <vt:lpstr>Arial</vt:lpstr>
      <vt:lpstr>Calibri</vt:lpstr>
      <vt:lpstr>Calibri Light</vt:lpstr>
      <vt:lpstr>Cambria Math</vt:lpstr>
      <vt:lpstr>Office Theme</vt:lpstr>
      <vt:lpstr>BIEN 401  Biomedical Mass Transport  Class 9 Exam 1 Review</vt:lpstr>
      <vt:lpstr>Problem 1</vt:lpstr>
      <vt:lpstr>Problem 1 Solution</vt:lpstr>
      <vt:lpstr>Problem 1 Solution</vt:lpstr>
      <vt:lpstr>Problem 2</vt:lpstr>
      <vt:lpstr>Problem 2 Solution </vt:lpstr>
      <vt:lpstr>Problem 3</vt:lpstr>
      <vt:lpstr>Problem 3 Solution</vt:lpstr>
      <vt:lpstr>Problem 3 Solution</vt:lpstr>
      <vt:lpstr>Problem 4</vt:lpstr>
      <vt:lpstr>Problem 4 Solution </vt:lpstr>
      <vt:lpstr>Problem 4 Solution </vt:lpstr>
      <vt:lpstr>Problem 5</vt:lpstr>
      <vt:lpstr>Problem 5 Solution</vt:lpstr>
      <vt:lpstr>Problem 5 Solution</vt:lpstr>
      <vt:lpstr>Problem 5 Solution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 1 2D Concurrent Forces</dc:title>
  <dc:creator>Louis Reis</dc:creator>
  <cp:lastModifiedBy>Louis Reis</cp:lastModifiedBy>
  <cp:revision>144</cp:revision>
  <dcterms:created xsi:type="dcterms:W3CDTF">2017-09-06T04:03:01Z</dcterms:created>
  <dcterms:modified xsi:type="dcterms:W3CDTF">2022-03-28T07:13:51Z</dcterms:modified>
</cp:coreProperties>
</file>