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20" r:id="rId14"/>
    <p:sldId id="321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460" autoAdjust="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06B00-4582-493B-9CCD-51E334A6414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D3BEF-D995-4C43-B3D6-5C1257FA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9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5A67-E236-4406-A1EE-092D3FC294AD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FAD4-48B1-4F48-9286-EF4EBD6E6407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6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8F62-AC89-455B-A889-8C23005A1700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2E11-71DB-416B-8E3D-D07101243A4B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9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CB7C-2732-489A-B2D9-AD790AA54606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977B-297D-44A9-8D8F-B5A94DB55314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4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DAFF-FD25-4560-BFD9-B1AFE833AF2F}" type="datetime1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9211-ECA5-46A9-B809-ED6E01280373}" type="datetime1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B66C-E49D-4B93-AFD6-D4A9B92917DE}" type="datetime1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6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3C0A-6073-4BCA-9D68-D6C45ECF3A8B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7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EF48-FFEA-4CBF-9A6E-826AB39A6084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5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F90D-4272-4F1D-B22B-3A8BDFB3D651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3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434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BIEN 401 </a:t>
            </a:r>
            <a:br>
              <a:rPr lang="en-US" sz="3600" dirty="0"/>
            </a:br>
            <a:r>
              <a:rPr lang="en-US" sz="3600" dirty="0"/>
              <a:t>Biomedical Mass Transport</a:t>
            </a:r>
            <a:br>
              <a:rPr lang="en-US" sz="3600" dirty="0"/>
            </a:br>
            <a:br>
              <a:rPr lang="en-US" dirty="0"/>
            </a:br>
            <a:r>
              <a:rPr lang="en-US" dirty="0"/>
              <a:t>Class 10</a:t>
            </a:r>
            <a:br>
              <a:rPr lang="en-US" dirty="0"/>
            </a:br>
            <a:r>
              <a:rPr lang="en-US" dirty="0"/>
              <a:t>Boundary Layers </a:t>
            </a:r>
            <a:br>
              <a:rPr lang="en-US" dirty="0"/>
            </a:br>
            <a:r>
              <a:rPr lang="en-US" dirty="0"/>
              <a:t>and Mass Transfer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259" y="5383161"/>
            <a:ext cx="11887200" cy="1367262"/>
          </a:xfrm>
        </p:spPr>
        <p:txBody>
          <a:bodyPr>
            <a:normAutofit/>
          </a:bodyPr>
          <a:lstStyle/>
          <a:p>
            <a:r>
              <a:rPr lang="en-US" dirty="0"/>
              <a:t>notes prepared by</a:t>
            </a:r>
          </a:p>
          <a:p>
            <a:r>
              <a:rPr lang="en-US" dirty="0"/>
              <a:t>Dr. Louis Reis</a:t>
            </a:r>
          </a:p>
          <a:p>
            <a:pPr algn="l"/>
            <a:r>
              <a:rPr lang="en-US" sz="1900" dirty="0"/>
              <a:t>Created on 3/27/2022</a:t>
            </a:r>
          </a:p>
        </p:txBody>
      </p:sp>
    </p:spTree>
    <p:extLst>
      <p:ext uri="{BB962C8B-B14F-4D97-AF65-F5344CB8AC3E}">
        <p14:creationId xmlns:p14="http://schemas.microsoft.com/office/powerpoint/2010/main" val="338149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Boundary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now have an expression for the concentration profile within the boundary layer. However, we don’t know what the boundary layer thickness is, yet.</a:t>
                </a:r>
              </a:p>
              <a:p>
                <a:pPr marL="0" indent="0">
                  <a:buNone/>
                </a:pPr>
                <a:r>
                  <a:rPr lang="en-US" dirty="0"/>
                  <a:t>To do this we will perform a mass balance in a region under the boundary layer.</a:t>
                </a:r>
              </a:p>
              <a:p>
                <a:pPr marL="0" indent="0">
                  <a:buNone/>
                </a:pPr>
                <a:r>
                  <a:rPr lang="en-US" dirty="0"/>
                  <a:t>From the figure on the right:</a:t>
                </a:r>
              </a:p>
              <a:p>
                <a:r>
                  <a:rPr lang="en-US" sz="2400" dirty="0"/>
                  <a:t>S1 is at the boundary layer, where we stated earlier the flux is 0</a:t>
                </a:r>
              </a:p>
              <a:p>
                <a:r>
                  <a:rPr lang="en-US" sz="2400" dirty="0"/>
                  <a:t>At S2 and S3, we will assume that mass transport across </a:t>
                </a:r>
              </a:p>
              <a:p>
                <a:pPr marL="0" indent="0">
                  <a:buNone/>
                </a:pPr>
                <a:r>
                  <a:rPr lang="en-US" sz="2400" dirty="0"/>
                  <a:t>	the surface is convection driven</a:t>
                </a:r>
              </a:p>
              <a:p>
                <a:r>
                  <a:rPr lang="en-US" sz="2400" dirty="0"/>
                  <a:t>At S4, there is no convection, but there is diffusion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  <a:blipFill>
                <a:blip r:embed="rId2"/>
                <a:stretch>
                  <a:fillRect l="-1046" r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EEC4BE1D-3ED9-4B39-BC9F-C98CB962C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041" y="3680670"/>
            <a:ext cx="3903979" cy="2978657"/>
          </a:xfrm>
          <a:prstGeom prst="rect">
            <a:avLst/>
          </a:prstGeom>
        </p:spPr>
      </p:pic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6DF9058-910D-444D-BB4E-81AA358E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5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Mass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Applying a mass balance to our system we get (W is the width of the plate/region in the z-direction):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𝑊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Divide all terms by W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(remember doing so fulfills the definition of a derivative)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can move our terms around. Once we complete the integration, </a:t>
                </a:r>
                <a:r>
                  <a:rPr lang="en-US" sz="2400" dirty="0" err="1"/>
                  <a:t>u</a:t>
                </a:r>
                <a:r>
                  <a:rPr lang="en-US" sz="2400" baseline="-25000" dirty="0" err="1"/>
                  <a:t>x</a:t>
                </a:r>
                <a:r>
                  <a:rPr lang="en-US" sz="2400" dirty="0" err="1"/>
                  <a:t>C</a:t>
                </a:r>
                <a:r>
                  <a:rPr lang="en-US" sz="2400" dirty="0"/>
                  <a:t> will no longer be a function of 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  <a:blipFill>
                <a:blip r:embed="rId2"/>
                <a:stretch>
                  <a:fillRect l="-785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6DF9058-910D-444D-BB4E-81AA358E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9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Mass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have functions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Fick’s first law on the right side can easily be determined: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Substituting the concentration and velocity profiles, we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Note that the expression above when expanded will be a 6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degree polynomial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  <a:blipFill>
                <a:blip r:embed="rId2"/>
                <a:stretch>
                  <a:fillRect l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6DF9058-910D-444D-BB4E-81AA358E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3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Boundary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 us assume that the concentration boundary layer is proportional the fluid boundary layer and is modeled as:</a:t>
                </a:r>
              </a:p>
              <a:p>
                <a:pPr marL="0" indent="0"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Performing the integration and using the proportional constant above, we get the following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0.15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∆−0.0107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Moving our variables around we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0.15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∆−0.0107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Integrate both sides and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0.15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∆−0.0107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  <a:blipFill>
                <a:blip r:embed="rId2"/>
                <a:stretch>
                  <a:fillRect l="-785" t="-1497" r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6DF9058-910D-444D-BB4E-81AA358E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Concentration Boundary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0.15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∆−0.0107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know at the front edge of the plate (x=0) there is no boundary layer.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0.15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∆−0.0107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Now we have an expression for the boundary layer thickness, but we don’t know the proportional constant between the concentration and fluid boundary layers.</a:t>
                </a:r>
              </a:p>
              <a:p>
                <a:pPr marL="0" indent="0">
                  <a:buNone/>
                </a:pPr>
                <a:r>
                  <a:rPr lang="en-US" sz="2400" dirty="0"/>
                  <a:t>Let’s substitute the fluid boundary layer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0.15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∆−0.0107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ra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ν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  <a:blipFill>
                <a:blip r:embed="rId2"/>
                <a:stretch>
                  <a:fillRect l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6DF9058-910D-444D-BB4E-81AA358E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48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Boundary Layer Proportions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0.15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∆−0.0107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1.25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−0.0892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𝑆𝑐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Let’s take a closer look at the Schmidt number,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sz="2400" dirty="0"/>
                  <a:t>. If we use water, plasma, or blood (or nearly any liquid), the kinematic viscosity is in the range of 10</a:t>
                </a:r>
                <a:r>
                  <a:rPr lang="en-US" sz="2400" baseline="30000" dirty="0"/>
                  <a:t>-3</a:t>
                </a:r>
                <a:r>
                  <a:rPr lang="en-US" sz="2400" dirty="0"/>
                  <a:t>-10</a:t>
                </a:r>
                <a:r>
                  <a:rPr lang="en-US" sz="2400" baseline="30000" dirty="0"/>
                  <a:t>-2</a:t>
                </a:r>
                <a:r>
                  <a:rPr lang="en-US" sz="2400" dirty="0"/>
                  <a:t> cm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/s. Most diffusion coefficients for solutes in these liquids will vary from 10</a:t>
                </a:r>
                <a:r>
                  <a:rPr lang="en-US" sz="2400" baseline="30000" dirty="0"/>
                  <a:t>-7</a:t>
                </a:r>
                <a:r>
                  <a:rPr lang="en-US" sz="2400" dirty="0"/>
                  <a:t> – 10</a:t>
                </a:r>
                <a:r>
                  <a:rPr lang="en-US" sz="2400" baseline="30000" dirty="0"/>
                  <a:t>-5</a:t>
                </a:r>
                <a:r>
                  <a:rPr lang="en-US" sz="2400" dirty="0"/>
                  <a:t>cm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/s. So at an extreme case, the lowest Schmidt number will likely have a magnitude of 10</a:t>
                </a:r>
                <a:r>
                  <a:rPr lang="en-US" sz="2400" baseline="30000" dirty="0"/>
                  <a:t>+3</a:t>
                </a:r>
                <a:r>
                  <a:rPr lang="en-US" sz="2400" dirty="0"/>
                  <a:t>. So 1/Sc will be very small. This means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/>
                  <a:t> is also very small, so small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400" dirty="0"/>
                  <a:t> term becomes insignificant.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∆≈</m:t>
                      </m:r>
                      <m:rad>
                        <m:ra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1.25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𝑆𝑐</m:t>
                              </m:r>
                            </m:den>
                          </m:f>
                        </m:e>
                      </m:ra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−1/3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  <a:blipFill>
                <a:blip r:embed="rId2"/>
                <a:stretch>
                  <a:fillRect l="-785" r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6DF9058-910D-444D-BB4E-81AA358E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2B5E1E-482F-4685-A8F0-0E14D3AD4C70}"/>
                  </a:ext>
                </a:extLst>
              </p:cNvPr>
              <p:cNvSpPr txBox="1"/>
              <p:nvPr/>
            </p:nvSpPr>
            <p:spPr>
              <a:xfrm>
                <a:off x="109057" y="1568741"/>
                <a:ext cx="23405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4.64 instead of 5, will give you: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1.0765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−0.0768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2B5E1E-482F-4685-A8F0-0E14D3AD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7" y="1568741"/>
                <a:ext cx="2340528" cy="923330"/>
              </a:xfrm>
              <a:prstGeom prst="rect">
                <a:avLst/>
              </a:prstGeom>
              <a:blipFill>
                <a:blip r:embed="rId3"/>
                <a:stretch>
                  <a:fillRect l="-2344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81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Boundary Layer and Dimensionless 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Now, let’s revisit the boundary layer thickness once more: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can express the equation above as dimensionless numbers: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Now let’s look at the mass transfer coefficient: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𝑑𝐶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  <a:blipFill>
                <a:blip r:embed="rId2"/>
                <a:stretch>
                  <a:fillRect l="-785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6DF9058-910D-444D-BB4E-81AA358E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2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Mass Transfer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𝑑𝐶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Recall the Sherwood number: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  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can also get an average Sherwood number: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  <a:blipFill>
                <a:blip r:embed="rId2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6DF9058-910D-444D-BB4E-81AA358E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1CE31-1BBA-420B-8A54-C47621BBE22B}"/>
              </a:ext>
            </a:extLst>
          </p:cNvPr>
          <p:cNvSpPr txBox="1"/>
          <p:nvPr/>
        </p:nvSpPr>
        <p:spPr>
          <a:xfrm>
            <a:off x="9152389" y="2692866"/>
            <a:ext cx="234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4.64 instead of 5, will give you:</a:t>
            </a:r>
          </a:p>
          <a:p>
            <a:r>
              <a:rPr lang="en-US" dirty="0"/>
              <a:t>0.323 instead 0.3.</a:t>
            </a:r>
          </a:p>
        </p:txBody>
      </p:sp>
    </p:spTree>
    <p:extLst>
      <p:ext uri="{BB962C8B-B14F-4D97-AF65-F5344CB8AC3E}">
        <p14:creationId xmlns:p14="http://schemas.microsoft.com/office/powerpoint/2010/main" val="1723640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Boundary Layer for Laminar Flow in Cylinder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Consider fully developed flow into a cylindrical tube, where the concentration at the walls of the tube is fixed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800" dirty="0"/>
                  <a:t> (i.e. “concentration at the surface”).</a:t>
                </a:r>
              </a:p>
              <a:p>
                <a:pPr marL="0" indent="0">
                  <a:buNone/>
                </a:pPr>
                <a:r>
                  <a:rPr lang="en-US" sz="1800" dirty="0"/>
                  <a:t>The velocity profile for fully-developed (Hagen-</a:t>
                </a:r>
                <a:r>
                  <a:rPr lang="en-US" sz="1800" dirty="0" err="1"/>
                  <a:t>Poiseuille</a:t>
                </a:r>
                <a:r>
                  <a:rPr lang="en-US" sz="1800" dirty="0"/>
                  <a:t>) flow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We can use the conservation of mass equation in cylindrical coordinates.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We will assume:</a:t>
                </a:r>
              </a:p>
              <a:p>
                <a:pPr marL="0" indent="0">
                  <a:buNone/>
                </a:pPr>
                <a:r>
                  <a:rPr lang="en-US" sz="1800" dirty="0"/>
                  <a:t>Steady-state	Symmetrical system	fully developed flow in r-direction	no chemical reactions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  <a:blipFill>
                <a:blip r:embed="rId2"/>
                <a:stretch>
                  <a:fillRect l="-418" t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6DF9058-910D-444D-BB4E-81AA358E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18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5E3E6C-1FBF-4A3A-8935-2B9F69354A43}"/>
              </a:ext>
            </a:extLst>
          </p:cNvPr>
          <p:cNvGrpSpPr/>
          <p:nvPr/>
        </p:nvGrpSpPr>
        <p:grpSpPr>
          <a:xfrm>
            <a:off x="3175836" y="4924617"/>
            <a:ext cx="5590382" cy="1610407"/>
            <a:chOff x="1523205" y="2039256"/>
            <a:chExt cx="5590382" cy="1610407"/>
          </a:xfrm>
        </p:grpSpPr>
        <p:grpSp>
          <p:nvGrpSpPr>
            <p:cNvPr id="43" name="Group 2">
              <a:extLst>
                <a:ext uri="{FF2B5EF4-FFF2-40B4-BE49-F238E27FC236}">
                  <a16:creationId xmlns:a16="http://schemas.microsoft.com/office/drawing/2014/main" id="{7452E02B-427C-45DF-936E-04F86B939B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2700" y="2427288"/>
              <a:ext cx="441325" cy="785812"/>
              <a:chOff x="1996" y="1406"/>
              <a:chExt cx="278" cy="495"/>
            </a:xfrm>
          </p:grpSpPr>
          <p:sp>
            <p:nvSpPr>
              <p:cNvPr id="76" name="Oval 3">
                <a:extLst>
                  <a:ext uri="{FF2B5EF4-FFF2-40B4-BE49-F238E27FC236}">
                    <a16:creationId xmlns:a16="http://schemas.microsoft.com/office/drawing/2014/main" id="{278EBB02-5176-46C8-89DE-02748FB9D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" y="1406"/>
                <a:ext cx="278" cy="4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Oval 4">
                <a:extLst>
                  <a:ext uri="{FF2B5EF4-FFF2-40B4-BE49-F238E27FC236}">
                    <a16:creationId xmlns:a16="http://schemas.microsoft.com/office/drawing/2014/main" id="{373CFA82-F58B-4038-B327-D13C80A31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1466"/>
                <a:ext cx="213" cy="37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FC779001-65BB-4FED-8F7F-5ADECF463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175" y="2370138"/>
              <a:ext cx="441325" cy="930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8">
              <a:extLst>
                <a:ext uri="{FF2B5EF4-FFF2-40B4-BE49-F238E27FC236}">
                  <a16:creationId xmlns:a16="http://schemas.microsoft.com/office/drawing/2014/main" id="{DAB4B70E-9C24-486B-B3BE-5ED951130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2362200"/>
              <a:ext cx="3978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CC31A619-096E-40F5-894B-B51923369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2262" y="2370138"/>
              <a:ext cx="441325" cy="9302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21A7918E-D075-4AEB-AD63-02A51170F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7187" y="3308350"/>
              <a:ext cx="3978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1">
              <a:extLst>
                <a:ext uri="{FF2B5EF4-FFF2-40B4-BE49-F238E27FC236}">
                  <a16:creationId xmlns:a16="http://schemas.microsoft.com/office/drawing/2014/main" id="{F9A4FB95-F9F1-47D0-88AD-19B8C2779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4387" y="2378075"/>
              <a:ext cx="995363" cy="906463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3">
              <a:extLst>
                <a:ext uri="{FF2B5EF4-FFF2-40B4-BE49-F238E27FC236}">
                  <a16:creationId xmlns:a16="http://schemas.microsoft.com/office/drawing/2014/main" id="{87FDF5E5-B50E-49A8-8B8B-C17508F30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7612" y="3211513"/>
              <a:ext cx="320675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4">
              <a:extLst>
                <a:ext uri="{FF2B5EF4-FFF2-40B4-BE49-F238E27FC236}">
                  <a16:creationId xmlns:a16="http://schemas.microsoft.com/office/drawing/2014/main" id="{91F70020-CFD4-414A-9031-C893C668E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9675" y="2425700"/>
              <a:ext cx="3206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5">
              <a:extLst>
                <a:ext uri="{FF2B5EF4-FFF2-40B4-BE49-F238E27FC236}">
                  <a16:creationId xmlns:a16="http://schemas.microsoft.com/office/drawing/2014/main" id="{BB4C639B-01B4-4859-AA4F-6BDCE5297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837" y="2601913"/>
              <a:ext cx="128588" cy="87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8E7E1C31-FFD0-4E25-8BE7-E23BE5FCA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1687" y="3419475"/>
              <a:ext cx="400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7">
              <a:extLst>
                <a:ext uri="{FF2B5EF4-FFF2-40B4-BE49-F238E27FC236}">
                  <a16:creationId xmlns:a16="http://schemas.microsoft.com/office/drawing/2014/main" id="{3C1440F0-9F08-425F-9DFC-2E8F81078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89562" y="3451225"/>
              <a:ext cx="247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18">
              <a:extLst>
                <a:ext uri="{FF2B5EF4-FFF2-40B4-BE49-F238E27FC236}">
                  <a16:creationId xmlns:a16="http://schemas.microsoft.com/office/drawing/2014/main" id="{4DE213DF-8DFA-4164-840E-39437B651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487" y="2392363"/>
              <a:ext cx="46513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 dirty="0" err="1">
                  <a:latin typeface="Times New Roman" pitchFamily="18" charset="0"/>
                </a:rPr>
                <a:t>dr</a:t>
              </a:r>
              <a:endParaRPr lang="en-US" i="1" dirty="0">
                <a:latin typeface="Times New Roman" pitchFamily="18" charset="0"/>
              </a:endParaRPr>
            </a:p>
          </p:txBody>
        </p:sp>
        <p:sp>
          <p:nvSpPr>
            <p:cNvPr id="55" name="Text Box 19">
              <a:extLst>
                <a:ext uri="{FF2B5EF4-FFF2-40B4-BE49-F238E27FC236}">
                  <a16:creationId xmlns:a16="http://schemas.microsoft.com/office/drawing/2014/main" id="{5C00DF32-0637-464D-BD76-51BE2740A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050" y="3282950"/>
              <a:ext cx="4651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>
                  <a:latin typeface="Times New Roman" pitchFamily="18" charset="0"/>
                </a:rPr>
                <a:t>dz</a:t>
              </a:r>
            </a:p>
          </p:txBody>
        </p:sp>
        <p:sp>
          <p:nvSpPr>
            <p:cNvPr id="56" name="Line 20">
              <a:extLst>
                <a:ext uri="{FF2B5EF4-FFF2-40B4-BE49-F238E27FC236}">
                  <a16:creationId xmlns:a16="http://schemas.microsoft.com/office/drawing/2014/main" id="{E2FC1A78-D7A7-49EC-A3B4-4545BA1CF6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7925" y="2522538"/>
              <a:ext cx="304800" cy="14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1">
              <a:extLst>
                <a:ext uri="{FF2B5EF4-FFF2-40B4-BE49-F238E27FC236}">
                  <a16:creationId xmlns:a16="http://schemas.microsoft.com/office/drawing/2014/main" id="{C504D056-E211-4230-9525-A191FD260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7925" y="3114675"/>
              <a:ext cx="3206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" name="Group 22">
              <a:extLst>
                <a:ext uri="{FF2B5EF4-FFF2-40B4-BE49-F238E27FC236}">
                  <a16:creationId xmlns:a16="http://schemas.microsoft.com/office/drawing/2014/main" id="{4DC59150-F603-4513-BA0B-55ECEEA45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95837" y="2427288"/>
              <a:ext cx="441325" cy="785812"/>
              <a:chOff x="1996" y="1406"/>
              <a:chExt cx="278" cy="495"/>
            </a:xfrm>
          </p:grpSpPr>
          <p:sp>
            <p:nvSpPr>
              <p:cNvPr id="74" name="Oval 23">
                <a:extLst>
                  <a:ext uri="{FF2B5EF4-FFF2-40B4-BE49-F238E27FC236}">
                    <a16:creationId xmlns:a16="http://schemas.microsoft.com/office/drawing/2014/main" id="{2C973A4A-4D22-4AC3-BE0E-2B12AF6BA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" y="1406"/>
                <a:ext cx="278" cy="495"/>
              </a:xfrm>
              <a:prstGeom prst="ellipse">
                <a:avLst/>
              </a:prstGeom>
              <a:solidFill>
                <a:schemeClr val="accent1">
                  <a:alpha val="79999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Oval 24">
                <a:extLst>
                  <a:ext uri="{FF2B5EF4-FFF2-40B4-BE49-F238E27FC236}">
                    <a16:creationId xmlns:a16="http://schemas.microsoft.com/office/drawing/2014/main" id="{18DABA8A-8FB0-45BC-BABA-E57F1B536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1466"/>
                <a:ext cx="213" cy="373"/>
              </a:xfrm>
              <a:prstGeom prst="ellipse">
                <a:avLst/>
              </a:prstGeom>
              <a:solidFill>
                <a:schemeClr val="bg1">
                  <a:alpha val="79999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Line 25">
              <a:extLst>
                <a:ext uri="{FF2B5EF4-FFF2-40B4-BE49-F238E27FC236}">
                  <a16:creationId xmlns:a16="http://schemas.microsoft.com/office/drawing/2014/main" id="{025A33E1-FDAD-4161-B96F-E2FE413C6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1825" y="3138488"/>
              <a:ext cx="506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8">
              <a:extLst>
                <a:ext uri="{FF2B5EF4-FFF2-40B4-BE49-F238E27FC236}">
                  <a16:creationId xmlns:a16="http://schemas.microsoft.com/office/drawing/2014/main" id="{85DE5531-B4DD-499E-BBF4-FA6BCC52F2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59337" y="2722563"/>
              <a:ext cx="144463" cy="87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7945DBC7-3B51-465F-B0F4-458A956F3162}"/>
                </a:ext>
              </a:extLst>
            </p:cNvPr>
            <p:cNvSpPr/>
            <p:nvPr/>
          </p:nvSpPr>
          <p:spPr>
            <a:xfrm>
              <a:off x="3407063" y="2362345"/>
              <a:ext cx="686955" cy="951345"/>
            </a:xfrm>
            <a:custGeom>
              <a:avLst/>
              <a:gdLst>
                <a:gd name="connsiteX0" fmla="*/ 18473 w 1237684"/>
                <a:gd name="connsiteY0" fmla="*/ 0 h 951345"/>
                <a:gd name="connsiteX1" fmla="*/ 1237673 w 1237684"/>
                <a:gd name="connsiteY1" fmla="*/ 480291 h 951345"/>
                <a:gd name="connsiteX2" fmla="*/ 0 w 1237684"/>
                <a:gd name="connsiteY2" fmla="*/ 951345 h 951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7684" h="951345">
                  <a:moveTo>
                    <a:pt x="18473" y="0"/>
                  </a:moveTo>
                  <a:cubicBezTo>
                    <a:pt x="629612" y="160867"/>
                    <a:pt x="1240752" y="321734"/>
                    <a:pt x="1237673" y="480291"/>
                  </a:cubicBezTo>
                  <a:cubicBezTo>
                    <a:pt x="1234594" y="638848"/>
                    <a:pt x="617297" y="795096"/>
                    <a:pt x="0" y="95134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F9186AF-87B8-42F6-9DFD-10D435EE6FBA}"/>
                </a:ext>
              </a:extLst>
            </p:cNvPr>
            <p:cNvCxnSpPr/>
            <p:nvPr/>
          </p:nvCxnSpPr>
          <p:spPr>
            <a:xfrm>
              <a:off x="3405187" y="2381654"/>
              <a:ext cx="9741" cy="917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359EBA4-D39A-4D5E-A84D-A8BE16A05864}"/>
                </a:ext>
              </a:extLst>
            </p:cNvPr>
            <p:cNvCxnSpPr/>
            <p:nvPr/>
          </p:nvCxnSpPr>
          <p:spPr>
            <a:xfrm>
              <a:off x="3414928" y="2559612"/>
              <a:ext cx="36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2CD585A-5DDE-447B-A9EF-179F498B9D7D}"/>
                </a:ext>
              </a:extLst>
            </p:cNvPr>
            <p:cNvCxnSpPr/>
            <p:nvPr/>
          </p:nvCxnSpPr>
          <p:spPr>
            <a:xfrm>
              <a:off x="3414928" y="3114675"/>
              <a:ext cx="36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7680223-0666-440D-AD0A-2ACD0900E064}"/>
                </a:ext>
              </a:extLst>
            </p:cNvPr>
            <p:cNvCxnSpPr/>
            <p:nvPr/>
          </p:nvCxnSpPr>
          <p:spPr>
            <a:xfrm>
              <a:off x="3414928" y="2824869"/>
              <a:ext cx="679090" cy="104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20836B7-B8D5-4E55-882A-3C2FF18FE322}"/>
                </a:ext>
              </a:extLst>
            </p:cNvPr>
            <p:cNvCxnSpPr/>
            <p:nvPr/>
          </p:nvCxnSpPr>
          <p:spPr>
            <a:xfrm>
              <a:off x="3423786" y="2962564"/>
              <a:ext cx="5867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57037DA-C6FF-4DB3-A46C-A8E504000A0B}"/>
                </a:ext>
              </a:extLst>
            </p:cNvPr>
            <p:cNvCxnSpPr/>
            <p:nvPr/>
          </p:nvCxnSpPr>
          <p:spPr>
            <a:xfrm>
              <a:off x="3423786" y="2691534"/>
              <a:ext cx="5867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8DA4699-B957-44EF-9EB1-E2F5B87D29F0}"/>
                </a:ext>
              </a:extLst>
            </p:cNvPr>
            <p:cNvCxnSpPr/>
            <p:nvPr/>
          </p:nvCxnSpPr>
          <p:spPr>
            <a:xfrm>
              <a:off x="1905000" y="2824869"/>
              <a:ext cx="5867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18">
                  <a:extLst>
                    <a:ext uri="{FF2B5EF4-FFF2-40B4-BE49-F238E27FC236}">
                      <a16:creationId xmlns:a16="http://schemas.microsoft.com/office/drawing/2014/main" id="{FDCDAA27-14D5-4C4E-BD6B-7493DF1706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0004" y="2810092"/>
                  <a:ext cx="465138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i="1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9" name="Text Box 18">
                  <a:extLst>
                    <a:ext uri="{FF2B5EF4-FFF2-40B4-BE49-F238E27FC236}">
                      <a16:creationId xmlns:a16="http://schemas.microsoft.com/office/drawing/2014/main" id="{FDCDAA27-14D5-4C4E-BD6B-7493DF170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004" y="2810092"/>
                  <a:ext cx="4651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DD556D6-0D9A-4DA6-BD1A-A544B6A84F4B}"/>
                </a:ext>
              </a:extLst>
            </p:cNvPr>
            <p:cNvCxnSpPr/>
            <p:nvPr/>
          </p:nvCxnSpPr>
          <p:spPr>
            <a:xfrm flipV="1">
              <a:off x="1914236" y="2187274"/>
              <a:ext cx="0" cy="64150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18">
                  <a:extLst>
                    <a:ext uri="{FF2B5EF4-FFF2-40B4-BE49-F238E27FC236}">
                      <a16:creationId xmlns:a16="http://schemas.microsoft.com/office/drawing/2014/main" id="{1CEBFDDA-9E2B-4162-8AA2-B9CC42F8EB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3205" y="2039256"/>
                  <a:ext cx="465138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i="1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1" name="Text Box 18">
                  <a:extLst>
                    <a:ext uri="{FF2B5EF4-FFF2-40B4-BE49-F238E27FC236}">
                      <a16:creationId xmlns:a16="http://schemas.microsoft.com/office/drawing/2014/main" id="{1CEBFDDA-9E2B-4162-8AA2-B9CC42F8E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3205" y="2039256"/>
                  <a:ext cx="4651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18">
                  <a:extLst>
                    <a:ext uri="{FF2B5EF4-FFF2-40B4-BE49-F238E27FC236}">
                      <a16:creationId xmlns:a16="http://schemas.microsoft.com/office/drawing/2014/main" id="{CEFEBBB5-1DB5-4299-AC89-0EABACE13A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2049" y="3252273"/>
                  <a:ext cx="465138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2" name="Text Box 18">
                  <a:extLst>
                    <a:ext uri="{FF2B5EF4-FFF2-40B4-BE49-F238E27FC236}">
                      <a16:creationId xmlns:a16="http://schemas.microsoft.com/office/drawing/2014/main" id="{CEFEBBB5-1DB5-4299-AC89-0EABACE13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2049" y="3252273"/>
                  <a:ext cx="46513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Line 8">
              <a:extLst>
                <a:ext uri="{FF2B5EF4-FFF2-40B4-BE49-F238E27FC236}">
                  <a16:creationId xmlns:a16="http://schemas.microsoft.com/office/drawing/2014/main" id="{C51E28D7-7FE8-48C4-B3A7-84EA7AF86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338" y="2316710"/>
              <a:ext cx="1219197" cy="59938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660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Boundary Layer for Laminar Flow in Cylinder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Typically, transport by convection is much larger than transport by diffusion.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  <a:blipFill>
                <a:blip r:embed="rId2"/>
                <a:stretch>
                  <a:fillRect l="-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6DF9058-910D-444D-BB4E-81AA358E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19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5E3E6C-1FBF-4A3A-8935-2B9F69354A43}"/>
              </a:ext>
            </a:extLst>
          </p:cNvPr>
          <p:cNvGrpSpPr/>
          <p:nvPr/>
        </p:nvGrpSpPr>
        <p:grpSpPr>
          <a:xfrm>
            <a:off x="3175836" y="4924617"/>
            <a:ext cx="5590382" cy="1610407"/>
            <a:chOff x="1523205" y="2039256"/>
            <a:chExt cx="5590382" cy="1610407"/>
          </a:xfrm>
        </p:grpSpPr>
        <p:grpSp>
          <p:nvGrpSpPr>
            <p:cNvPr id="43" name="Group 2">
              <a:extLst>
                <a:ext uri="{FF2B5EF4-FFF2-40B4-BE49-F238E27FC236}">
                  <a16:creationId xmlns:a16="http://schemas.microsoft.com/office/drawing/2014/main" id="{7452E02B-427C-45DF-936E-04F86B939B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2700" y="2427288"/>
              <a:ext cx="441325" cy="785812"/>
              <a:chOff x="1996" y="1406"/>
              <a:chExt cx="278" cy="495"/>
            </a:xfrm>
          </p:grpSpPr>
          <p:sp>
            <p:nvSpPr>
              <p:cNvPr id="76" name="Oval 3">
                <a:extLst>
                  <a:ext uri="{FF2B5EF4-FFF2-40B4-BE49-F238E27FC236}">
                    <a16:creationId xmlns:a16="http://schemas.microsoft.com/office/drawing/2014/main" id="{278EBB02-5176-46C8-89DE-02748FB9D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" y="1406"/>
                <a:ext cx="278" cy="4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Oval 4">
                <a:extLst>
                  <a:ext uri="{FF2B5EF4-FFF2-40B4-BE49-F238E27FC236}">
                    <a16:creationId xmlns:a16="http://schemas.microsoft.com/office/drawing/2014/main" id="{373CFA82-F58B-4038-B327-D13C80A31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1466"/>
                <a:ext cx="213" cy="37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FC779001-65BB-4FED-8F7F-5ADECF463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175" y="2370138"/>
              <a:ext cx="441325" cy="930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8">
              <a:extLst>
                <a:ext uri="{FF2B5EF4-FFF2-40B4-BE49-F238E27FC236}">
                  <a16:creationId xmlns:a16="http://schemas.microsoft.com/office/drawing/2014/main" id="{DAB4B70E-9C24-486B-B3BE-5ED951130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2362200"/>
              <a:ext cx="3978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CC31A619-096E-40F5-894B-B51923369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2262" y="2370138"/>
              <a:ext cx="441325" cy="9302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21A7918E-D075-4AEB-AD63-02A51170F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7187" y="3308350"/>
              <a:ext cx="3978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1">
              <a:extLst>
                <a:ext uri="{FF2B5EF4-FFF2-40B4-BE49-F238E27FC236}">
                  <a16:creationId xmlns:a16="http://schemas.microsoft.com/office/drawing/2014/main" id="{F9A4FB95-F9F1-47D0-88AD-19B8C2779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4387" y="2378075"/>
              <a:ext cx="995363" cy="906463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3">
              <a:extLst>
                <a:ext uri="{FF2B5EF4-FFF2-40B4-BE49-F238E27FC236}">
                  <a16:creationId xmlns:a16="http://schemas.microsoft.com/office/drawing/2014/main" id="{87FDF5E5-B50E-49A8-8B8B-C17508F30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7612" y="3211513"/>
              <a:ext cx="320675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4">
              <a:extLst>
                <a:ext uri="{FF2B5EF4-FFF2-40B4-BE49-F238E27FC236}">
                  <a16:creationId xmlns:a16="http://schemas.microsoft.com/office/drawing/2014/main" id="{91F70020-CFD4-414A-9031-C893C668E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9675" y="2425700"/>
              <a:ext cx="3206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5">
              <a:extLst>
                <a:ext uri="{FF2B5EF4-FFF2-40B4-BE49-F238E27FC236}">
                  <a16:creationId xmlns:a16="http://schemas.microsoft.com/office/drawing/2014/main" id="{BB4C639B-01B4-4859-AA4F-6BDCE5297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837" y="2601913"/>
              <a:ext cx="128588" cy="87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8E7E1C31-FFD0-4E25-8BE7-E23BE5FCA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1687" y="3419475"/>
              <a:ext cx="400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7">
              <a:extLst>
                <a:ext uri="{FF2B5EF4-FFF2-40B4-BE49-F238E27FC236}">
                  <a16:creationId xmlns:a16="http://schemas.microsoft.com/office/drawing/2014/main" id="{3C1440F0-9F08-425F-9DFC-2E8F81078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89562" y="3451225"/>
              <a:ext cx="247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18">
              <a:extLst>
                <a:ext uri="{FF2B5EF4-FFF2-40B4-BE49-F238E27FC236}">
                  <a16:creationId xmlns:a16="http://schemas.microsoft.com/office/drawing/2014/main" id="{4DE213DF-8DFA-4164-840E-39437B651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487" y="2392363"/>
              <a:ext cx="46513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 dirty="0" err="1">
                  <a:latin typeface="Times New Roman" pitchFamily="18" charset="0"/>
                </a:rPr>
                <a:t>dr</a:t>
              </a:r>
              <a:endParaRPr lang="en-US" i="1" dirty="0">
                <a:latin typeface="Times New Roman" pitchFamily="18" charset="0"/>
              </a:endParaRPr>
            </a:p>
          </p:txBody>
        </p:sp>
        <p:sp>
          <p:nvSpPr>
            <p:cNvPr id="55" name="Text Box 19">
              <a:extLst>
                <a:ext uri="{FF2B5EF4-FFF2-40B4-BE49-F238E27FC236}">
                  <a16:creationId xmlns:a16="http://schemas.microsoft.com/office/drawing/2014/main" id="{5C00DF32-0637-464D-BD76-51BE2740A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050" y="3282950"/>
              <a:ext cx="4651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>
                  <a:latin typeface="Times New Roman" pitchFamily="18" charset="0"/>
                </a:rPr>
                <a:t>dz</a:t>
              </a:r>
            </a:p>
          </p:txBody>
        </p:sp>
        <p:sp>
          <p:nvSpPr>
            <p:cNvPr id="56" name="Line 20">
              <a:extLst>
                <a:ext uri="{FF2B5EF4-FFF2-40B4-BE49-F238E27FC236}">
                  <a16:creationId xmlns:a16="http://schemas.microsoft.com/office/drawing/2014/main" id="{E2FC1A78-D7A7-49EC-A3B4-4545BA1CF6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7925" y="2522538"/>
              <a:ext cx="304800" cy="14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1">
              <a:extLst>
                <a:ext uri="{FF2B5EF4-FFF2-40B4-BE49-F238E27FC236}">
                  <a16:creationId xmlns:a16="http://schemas.microsoft.com/office/drawing/2014/main" id="{C504D056-E211-4230-9525-A191FD260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7925" y="3114675"/>
              <a:ext cx="3206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" name="Group 22">
              <a:extLst>
                <a:ext uri="{FF2B5EF4-FFF2-40B4-BE49-F238E27FC236}">
                  <a16:creationId xmlns:a16="http://schemas.microsoft.com/office/drawing/2014/main" id="{4DC59150-F603-4513-BA0B-55ECEEA45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95837" y="2427288"/>
              <a:ext cx="441325" cy="785812"/>
              <a:chOff x="1996" y="1406"/>
              <a:chExt cx="278" cy="495"/>
            </a:xfrm>
          </p:grpSpPr>
          <p:sp>
            <p:nvSpPr>
              <p:cNvPr id="74" name="Oval 23">
                <a:extLst>
                  <a:ext uri="{FF2B5EF4-FFF2-40B4-BE49-F238E27FC236}">
                    <a16:creationId xmlns:a16="http://schemas.microsoft.com/office/drawing/2014/main" id="{2C973A4A-4D22-4AC3-BE0E-2B12AF6BA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" y="1406"/>
                <a:ext cx="278" cy="495"/>
              </a:xfrm>
              <a:prstGeom prst="ellipse">
                <a:avLst/>
              </a:prstGeom>
              <a:solidFill>
                <a:schemeClr val="accent1">
                  <a:alpha val="79999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Oval 24">
                <a:extLst>
                  <a:ext uri="{FF2B5EF4-FFF2-40B4-BE49-F238E27FC236}">
                    <a16:creationId xmlns:a16="http://schemas.microsoft.com/office/drawing/2014/main" id="{18DABA8A-8FB0-45BC-BABA-E57F1B536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1466"/>
                <a:ext cx="213" cy="373"/>
              </a:xfrm>
              <a:prstGeom prst="ellipse">
                <a:avLst/>
              </a:prstGeom>
              <a:solidFill>
                <a:schemeClr val="bg1">
                  <a:alpha val="79999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Line 25">
              <a:extLst>
                <a:ext uri="{FF2B5EF4-FFF2-40B4-BE49-F238E27FC236}">
                  <a16:creationId xmlns:a16="http://schemas.microsoft.com/office/drawing/2014/main" id="{025A33E1-FDAD-4161-B96F-E2FE413C6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1825" y="3138488"/>
              <a:ext cx="506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8">
              <a:extLst>
                <a:ext uri="{FF2B5EF4-FFF2-40B4-BE49-F238E27FC236}">
                  <a16:creationId xmlns:a16="http://schemas.microsoft.com/office/drawing/2014/main" id="{85DE5531-B4DD-499E-BBF4-FA6BCC52F2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59337" y="2722563"/>
              <a:ext cx="144463" cy="87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7945DBC7-3B51-465F-B0F4-458A956F3162}"/>
                </a:ext>
              </a:extLst>
            </p:cNvPr>
            <p:cNvSpPr/>
            <p:nvPr/>
          </p:nvSpPr>
          <p:spPr>
            <a:xfrm>
              <a:off x="3407063" y="2362345"/>
              <a:ext cx="686955" cy="951345"/>
            </a:xfrm>
            <a:custGeom>
              <a:avLst/>
              <a:gdLst>
                <a:gd name="connsiteX0" fmla="*/ 18473 w 1237684"/>
                <a:gd name="connsiteY0" fmla="*/ 0 h 951345"/>
                <a:gd name="connsiteX1" fmla="*/ 1237673 w 1237684"/>
                <a:gd name="connsiteY1" fmla="*/ 480291 h 951345"/>
                <a:gd name="connsiteX2" fmla="*/ 0 w 1237684"/>
                <a:gd name="connsiteY2" fmla="*/ 951345 h 951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7684" h="951345">
                  <a:moveTo>
                    <a:pt x="18473" y="0"/>
                  </a:moveTo>
                  <a:cubicBezTo>
                    <a:pt x="629612" y="160867"/>
                    <a:pt x="1240752" y="321734"/>
                    <a:pt x="1237673" y="480291"/>
                  </a:cubicBezTo>
                  <a:cubicBezTo>
                    <a:pt x="1234594" y="638848"/>
                    <a:pt x="617297" y="795096"/>
                    <a:pt x="0" y="95134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F9186AF-87B8-42F6-9DFD-10D435EE6FBA}"/>
                </a:ext>
              </a:extLst>
            </p:cNvPr>
            <p:cNvCxnSpPr/>
            <p:nvPr/>
          </p:nvCxnSpPr>
          <p:spPr>
            <a:xfrm>
              <a:off x="3405187" y="2381654"/>
              <a:ext cx="9741" cy="917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359EBA4-D39A-4D5E-A84D-A8BE16A05864}"/>
                </a:ext>
              </a:extLst>
            </p:cNvPr>
            <p:cNvCxnSpPr/>
            <p:nvPr/>
          </p:nvCxnSpPr>
          <p:spPr>
            <a:xfrm>
              <a:off x="3414928" y="2559612"/>
              <a:ext cx="36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2CD585A-5DDE-447B-A9EF-179F498B9D7D}"/>
                </a:ext>
              </a:extLst>
            </p:cNvPr>
            <p:cNvCxnSpPr/>
            <p:nvPr/>
          </p:nvCxnSpPr>
          <p:spPr>
            <a:xfrm>
              <a:off x="3414928" y="3114675"/>
              <a:ext cx="36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7680223-0666-440D-AD0A-2ACD0900E064}"/>
                </a:ext>
              </a:extLst>
            </p:cNvPr>
            <p:cNvCxnSpPr/>
            <p:nvPr/>
          </p:nvCxnSpPr>
          <p:spPr>
            <a:xfrm>
              <a:off x="3414928" y="2824869"/>
              <a:ext cx="679090" cy="104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20836B7-B8D5-4E55-882A-3C2FF18FE322}"/>
                </a:ext>
              </a:extLst>
            </p:cNvPr>
            <p:cNvCxnSpPr/>
            <p:nvPr/>
          </p:nvCxnSpPr>
          <p:spPr>
            <a:xfrm>
              <a:off x="3423786" y="2962564"/>
              <a:ext cx="5867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57037DA-C6FF-4DB3-A46C-A8E504000A0B}"/>
                </a:ext>
              </a:extLst>
            </p:cNvPr>
            <p:cNvCxnSpPr/>
            <p:nvPr/>
          </p:nvCxnSpPr>
          <p:spPr>
            <a:xfrm>
              <a:off x="3423786" y="2691534"/>
              <a:ext cx="5867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8DA4699-B957-44EF-9EB1-E2F5B87D29F0}"/>
                </a:ext>
              </a:extLst>
            </p:cNvPr>
            <p:cNvCxnSpPr/>
            <p:nvPr/>
          </p:nvCxnSpPr>
          <p:spPr>
            <a:xfrm>
              <a:off x="1905000" y="2824869"/>
              <a:ext cx="5867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18">
                  <a:extLst>
                    <a:ext uri="{FF2B5EF4-FFF2-40B4-BE49-F238E27FC236}">
                      <a16:creationId xmlns:a16="http://schemas.microsoft.com/office/drawing/2014/main" id="{FDCDAA27-14D5-4C4E-BD6B-7493DF1706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0004" y="2810092"/>
                  <a:ext cx="465138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i="1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9" name="Text Box 18">
                  <a:extLst>
                    <a:ext uri="{FF2B5EF4-FFF2-40B4-BE49-F238E27FC236}">
                      <a16:creationId xmlns:a16="http://schemas.microsoft.com/office/drawing/2014/main" id="{FDCDAA27-14D5-4C4E-BD6B-7493DF170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004" y="2810092"/>
                  <a:ext cx="4651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DD556D6-0D9A-4DA6-BD1A-A544B6A84F4B}"/>
                </a:ext>
              </a:extLst>
            </p:cNvPr>
            <p:cNvCxnSpPr/>
            <p:nvPr/>
          </p:nvCxnSpPr>
          <p:spPr>
            <a:xfrm flipV="1">
              <a:off x="1914236" y="2187274"/>
              <a:ext cx="0" cy="64150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18">
                  <a:extLst>
                    <a:ext uri="{FF2B5EF4-FFF2-40B4-BE49-F238E27FC236}">
                      <a16:creationId xmlns:a16="http://schemas.microsoft.com/office/drawing/2014/main" id="{1CEBFDDA-9E2B-4162-8AA2-B9CC42F8EB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3205" y="2039256"/>
                  <a:ext cx="465138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i="1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1" name="Text Box 18">
                  <a:extLst>
                    <a:ext uri="{FF2B5EF4-FFF2-40B4-BE49-F238E27FC236}">
                      <a16:creationId xmlns:a16="http://schemas.microsoft.com/office/drawing/2014/main" id="{1CEBFDDA-9E2B-4162-8AA2-B9CC42F8E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3205" y="2039256"/>
                  <a:ext cx="4651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18">
                  <a:extLst>
                    <a:ext uri="{FF2B5EF4-FFF2-40B4-BE49-F238E27FC236}">
                      <a16:creationId xmlns:a16="http://schemas.microsoft.com/office/drawing/2014/main" id="{CEFEBBB5-1DB5-4299-AC89-0EABACE13A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2049" y="3252273"/>
                  <a:ext cx="465138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2" name="Text Box 18">
                  <a:extLst>
                    <a:ext uri="{FF2B5EF4-FFF2-40B4-BE49-F238E27FC236}">
                      <a16:creationId xmlns:a16="http://schemas.microsoft.com/office/drawing/2014/main" id="{CEFEBBB5-1DB5-4299-AC89-0EABACE13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2049" y="3252273"/>
                  <a:ext cx="46513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Line 8">
              <a:extLst>
                <a:ext uri="{FF2B5EF4-FFF2-40B4-BE49-F238E27FC236}">
                  <a16:creationId xmlns:a16="http://schemas.microsoft.com/office/drawing/2014/main" id="{C51E28D7-7FE8-48C4-B3A7-84EA7AF86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338" y="2316710"/>
              <a:ext cx="1219197" cy="59938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329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Fluid Boundary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14" y="957940"/>
            <a:ext cx="11654971" cy="50738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Recall what happens when we have high velocity flow past an immersed object</a:t>
            </a:r>
          </a:p>
          <a:p>
            <a:pPr marL="0" indent="0">
              <a:buNone/>
            </a:pPr>
            <a:r>
              <a:rPr lang="en-US" dirty="0"/>
              <a:t>A boundary layer forms separating the uniform flow from the flow whose velocity has changed because of the object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117600" y="2758168"/>
            <a:ext cx="8781143" cy="2351312"/>
            <a:chOff x="3689189" y="3904797"/>
            <a:chExt cx="4552363" cy="2351312"/>
          </a:xfrm>
        </p:grpSpPr>
        <p:grpSp>
          <p:nvGrpSpPr>
            <p:cNvPr id="4" name="Group 3"/>
            <p:cNvGrpSpPr/>
            <p:nvPr/>
          </p:nvGrpSpPr>
          <p:grpSpPr>
            <a:xfrm>
              <a:off x="3689189" y="3948337"/>
              <a:ext cx="4552363" cy="2307772"/>
              <a:chOff x="193805" y="827314"/>
              <a:chExt cx="4552363" cy="2307772"/>
            </a:xfrm>
          </p:grpSpPr>
          <p:sp>
            <p:nvSpPr>
              <p:cNvPr id="5" name="Arc 4"/>
              <p:cNvSpPr/>
              <p:nvPr/>
            </p:nvSpPr>
            <p:spPr>
              <a:xfrm rot="5400000">
                <a:off x="1984828" y="925285"/>
                <a:ext cx="2075544" cy="1879601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193805" y="1857828"/>
                <a:ext cx="4552363" cy="1277258"/>
                <a:chOff x="237351" y="1857828"/>
                <a:chExt cx="4552363" cy="1277258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124857" y="2888343"/>
                  <a:ext cx="3664857" cy="246743"/>
                  <a:chOff x="703943" y="2714171"/>
                  <a:chExt cx="3664857" cy="246743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757455" y="2714171"/>
                    <a:ext cx="3582316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 18"/>
                  <p:cNvSpPr/>
                  <p:nvPr/>
                </p:nvSpPr>
                <p:spPr>
                  <a:xfrm>
                    <a:off x="703943" y="2728685"/>
                    <a:ext cx="3664857" cy="232229"/>
                  </a:xfrm>
                  <a:prstGeom prst="rect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237351" y="2006943"/>
                  <a:ext cx="909278" cy="732972"/>
                  <a:chOff x="1479175" y="2069780"/>
                  <a:chExt cx="909278" cy="732972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1479176" y="2069780"/>
                    <a:ext cx="887506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/>
                  <p:nvPr/>
                </p:nvCxnSpPr>
                <p:spPr>
                  <a:xfrm>
                    <a:off x="1479175" y="2418123"/>
                    <a:ext cx="887506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1500947" y="2802752"/>
                    <a:ext cx="887506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3004457" y="1857828"/>
                  <a:ext cx="0" cy="1045029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3022600" y="1865085"/>
                  <a:ext cx="939801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3000829" y="2090057"/>
                  <a:ext cx="939801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2993572" y="2358572"/>
                  <a:ext cx="822960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986315" y="2598058"/>
                  <a:ext cx="640080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3008088" y="2750458"/>
                  <a:ext cx="457200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/>
            <p:cNvGrpSpPr/>
            <p:nvPr/>
          </p:nvGrpSpPr>
          <p:grpSpPr>
            <a:xfrm>
              <a:off x="6463553" y="3904797"/>
              <a:ext cx="979712" cy="1066799"/>
              <a:chOff x="6463553" y="3904797"/>
              <a:chExt cx="979712" cy="1066799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6473373" y="3948336"/>
                <a:ext cx="88750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6473372" y="4296679"/>
                <a:ext cx="88750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6495144" y="4681308"/>
                <a:ext cx="88750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6463553" y="3926567"/>
                <a:ext cx="0" cy="1045029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7443265" y="3904797"/>
                <a:ext cx="0" cy="1045029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Freeform 27"/>
          <p:cNvSpPr/>
          <p:nvPr/>
        </p:nvSpPr>
        <p:spPr>
          <a:xfrm>
            <a:off x="2902857" y="3831771"/>
            <a:ext cx="7286172" cy="1030515"/>
          </a:xfrm>
          <a:custGeom>
            <a:avLst/>
            <a:gdLst>
              <a:gd name="connsiteX0" fmla="*/ 0 w 7286172"/>
              <a:gd name="connsiteY0" fmla="*/ 1030515 h 1030515"/>
              <a:gd name="connsiteX1" fmla="*/ 304800 w 7286172"/>
              <a:gd name="connsiteY1" fmla="*/ 856343 h 1030515"/>
              <a:gd name="connsiteX2" fmla="*/ 812800 w 7286172"/>
              <a:gd name="connsiteY2" fmla="*/ 638629 h 1030515"/>
              <a:gd name="connsiteX3" fmla="*/ 1146629 w 7286172"/>
              <a:gd name="connsiteY3" fmla="*/ 508000 h 1030515"/>
              <a:gd name="connsiteX4" fmla="*/ 1611086 w 7286172"/>
              <a:gd name="connsiteY4" fmla="*/ 333829 h 1030515"/>
              <a:gd name="connsiteX5" fmla="*/ 2017486 w 7286172"/>
              <a:gd name="connsiteY5" fmla="*/ 246743 h 1030515"/>
              <a:gd name="connsiteX6" fmla="*/ 2496457 w 7286172"/>
              <a:gd name="connsiteY6" fmla="*/ 159658 h 1030515"/>
              <a:gd name="connsiteX7" fmla="*/ 3135086 w 7286172"/>
              <a:gd name="connsiteY7" fmla="*/ 58058 h 1030515"/>
              <a:gd name="connsiteX8" fmla="*/ 3483429 w 7286172"/>
              <a:gd name="connsiteY8" fmla="*/ 14515 h 1030515"/>
              <a:gd name="connsiteX9" fmla="*/ 3599543 w 7286172"/>
              <a:gd name="connsiteY9" fmla="*/ 14515 h 1030515"/>
              <a:gd name="connsiteX10" fmla="*/ 5471886 w 7286172"/>
              <a:gd name="connsiteY10" fmla="*/ 14515 h 1030515"/>
              <a:gd name="connsiteX11" fmla="*/ 7286172 w 7286172"/>
              <a:gd name="connsiteY11" fmla="*/ 0 h 103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86172" h="1030515">
                <a:moveTo>
                  <a:pt x="0" y="1030515"/>
                </a:moveTo>
                <a:cubicBezTo>
                  <a:pt x="84666" y="976086"/>
                  <a:pt x="169333" y="921657"/>
                  <a:pt x="304800" y="856343"/>
                </a:cubicBezTo>
                <a:cubicBezTo>
                  <a:pt x="440267" y="791029"/>
                  <a:pt x="672495" y="696686"/>
                  <a:pt x="812800" y="638629"/>
                </a:cubicBezTo>
                <a:cubicBezTo>
                  <a:pt x="953105" y="580572"/>
                  <a:pt x="1146629" y="508000"/>
                  <a:pt x="1146629" y="508000"/>
                </a:cubicBezTo>
                <a:cubicBezTo>
                  <a:pt x="1279677" y="457200"/>
                  <a:pt x="1465943" y="377372"/>
                  <a:pt x="1611086" y="333829"/>
                </a:cubicBezTo>
                <a:cubicBezTo>
                  <a:pt x="1756229" y="290286"/>
                  <a:pt x="1869924" y="275771"/>
                  <a:pt x="2017486" y="246743"/>
                </a:cubicBezTo>
                <a:cubicBezTo>
                  <a:pt x="2165048" y="217714"/>
                  <a:pt x="2496457" y="159658"/>
                  <a:pt x="2496457" y="159658"/>
                </a:cubicBezTo>
                <a:lnTo>
                  <a:pt x="3135086" y="58058"/>
                </a:lnTo>
                <a:cubicBezTo>
                  <a:pt x="3299581" y="33867"/>
                  <a:pt x="3406020" y="21772"/>
                  <a:pt x="3483429" y="14515"/>
                </a:cubicBezTo>
                <a:cubicBezTo>
                  <a:pt x="3560838" y="7258"/>
                  <a:pt x="3599543" y="14515"/>
                  <a:pt x="3599543" y="14515"/>
                </a:cubicBezTo>
                <a:lnTo>
                  <a:pt x="5471886" y="14515"/>
                </a:lnTo>
                <a:lnTo>
                  <a:pt x="7286172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098051" y="3085907"/>
            <a:ext cx="2338297" cy="978544"/>
            <a:chOff x="3098051" y="3085907"/>
            <a:chExt cx="2338297" cy="978544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4267200" y="3534679"/>
              <a:ext cx="377371" cy="5297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98051" y="3085907"/>
              <a:ext cx="233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Boundary Layer</a:t>
              </a:r>
            </a:p>
          </p:txBody>
        </p:sp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0B3BF5EB-3C66-4019-9244-6CB9585E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90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You can perform a similarity solution analysis to get to the final solution.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process is quite long and I rather you focus on the end results than know how to do the solution to get those results. The textbook offers a step by step approach on how to get to the final solution. But here are some of the important take-aways from the solution steps:</a:t>
                </a:r>
              </a:p>
              <a:p>
                <a:pPr marL="0" indent="0">
                  <a:buNone/>
                </a:pPr>
                <a:r>
                  <a:rPr lang="en-US" sz="2000" dirty="0"/>
                  <a:t>Assume short contact time against wall. Parabola profile will take on linear form (red line in figure). The variable position along this line we will call s.</a:t>
                </a:r>
              </a:p>
              <a:p>
                <a:pPr marL="0" indent="0">
                  <a:buNone/>
                </a:pPr>
                <a:r>
                  <a:rPr lang="en-US" sz="2000" dirty="0"/>
                  <a:t>Boundary conditions: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BC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1: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 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Zero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concentration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inlet</m:t>
                      </m:r>
                    </m:oMath>
                  </m:oMathPara>
                </a14:m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BC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2: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Known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concentration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tube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wall</m:t>
                      </m:r>
                    </m:oMath>
                  </m:oMathPara>
                </a14:m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BC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3: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Zero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concentration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far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wall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  <a:blipFill>
                <a:blip r:embed="rId2"/>
                <a:stretch>
                  <a:fillRect l="-523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6DF9058-910D-444D-BB4E-81AA358E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20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5E3E6C-1FBF-4A3A-8935-2B9F69354A43}"/>
              </a:ext>
            </a:extLst>
          </p:cNvPr>
          <p:cNvGrpSpPr/>
          <p:nvPr/>
        </p:nvGrpSpPr>
        <p:grpSpPr>
          <a:xfrm>
            <a:off x="3175836" y="4924617"/>
            <a:ext cx="5590382" cy="1610407"/>
            <a:chOff x="1523205" y="2039256"/>
            <a:chExt cx="5590382" cy="1610407"/>
          </a:xfrm>
        </p:grpSpPr>
        <p:grpSp>
          <p:nvGrpSpPr>
            <p:cNvPr id="43" name="Group 2">
              <a:extLst>
                <a:ext uri="{FF2B5EF4-FFF2-40B4-BE49-F238E27FC236}">
                  <a16:creationId xmlns:a16="http://schemas.microsoft.com/office/drawing/2014/main" id="{7452E02B-427C-45DF-936E-04F86B939B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2700" y="2427288"/>
              <a:ext cx="441325" cy="785812"/>
              <a:chOff x="1996" y="1406"/>
              <a:chExt cx="278" cy="495"/>
            </a:xfrm>
          </p:grpSpPr>
          <p:sp>
            <p:nvSpPr>
              <p:cNvPr id="76" name="Oval 3">
                <a:extLst>
                  <a:ext uri="{FF2B5EF4-FFF2-40B4-BE49-F238E27FC236}">
                    <a16:creationId xmlns:a16="http://schemas.microsoft.com/office/drawing/2014/main" id="{278EBB02-5176-46C8-89DE-02748FB9D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" y="1406"/>
                <a:ext cx="278" cy="4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Oval 4">
                <a:extLst>
                  <a:ext uri="{FF2B5EF4-FFF2-40B4-BE49-F238E27FC236}">
                    <a16:creationId xmlns:a16="http://schemas.microsoft.com/office/drawing/2014/main" id="{373CFA82-F58B-4038-B327-D13C80A31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1466"/>
                <a:ext cx="213" cy="37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FC779001-65BB-4FED-8F7F-5ADECF463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175" y="2370138"/>
              <a:ext cx="441325" cy="930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8">
              <a:extLst>
                <a:ext uri="{FF2B5EF4-FFF2-40B4-BE49-F238E27FC236}">
                  <a16:creationId xmlns:a16="http://schemas.microsoft.com/office/drawing/2014/main" id="{DAB4B70E-9C24-486B-B3BE-5ED951130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2362200"/>
              <a:ext cx="3978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CC31A619-096E-40F5-894B-B51923369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2262" y="2370138"/>
              <a:ext cx="441325" cy="9302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21A7918E-D075-4AEB-AD63-02A51170F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7187" y="3308350"/>
              <a:ext cx="3978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1">
              <a:extLst>
                <a:ext uri="{FF2B5EF4-FFF2-40B4-BE49-F238E27FC236}">
                  <a16:creationId xmlns:a16="http://schemas.microsoft.com/office/drawing/2014/main" id="{F9A4FB95-F9F1-47D0-88AD-19B8C2779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4387" y="2378075"/>
              <a:ext cx="995363" cy="906463"/>
            </a:xfrm>
            <a:prstGeom prst="rect">
              <a:avLst/>
            </a:prstGeom>
            <a:solidFill>
              <a:schemeClr val="bg1">
                <a:alpha val="7999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3">
              <a:extLst>
                <a:ext uri="{FF2B5EF4-FFF2-40B4-BE49-F238E27FC236}">
                  <a16:creationId xmlns:a16="http://schemas.microsoft.com/office/drawing/2014/main" id="{87FDF5E5-B50E-49A8-8B8B-C17508F30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7612" y="3211513"/>
              <a:ext cx="320675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4">
              <a:extLst>
                <a:ext uri="{FF2B5EF4-FFF2-40B4-BE49-F238E27FC236}">
                  <a16:creationId xmlns:a16="http://schemas.microsoft.com/office/drawing/2014/main" id="{91F70020-CFD4-414A-9031-C893C668E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9675" y="2425700"/>
              <a:ext cx="3206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5">
              <a:extLst>
                <a:ext uri="{FF2B5EF4-FFF2-40B4-BE49-F238E27FC236}">
                  <a16:creationId xmlns:a16="http://schemas.microsoft.com/office/drawing/2014/main" id="{BB4C639B-01B4-4859-AA4F-6BDCE5297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837" y="2601913"/>
              <a:ext cx="128588" cy="87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8E7E1C31-FFD0-4E25-8BE7-E23BE5FCA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1687" y="3419475"/>
              <a:ext cx="400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7">
              <a:extLst>
                <a:ext uri="{FF2B5EF4-FFF2-40B4-BE49-F238E27FC236}">
                  <a16:creationId xmlns:a16="http://schemas.microsoft.com/office/drawing/2014/main" id="{3C1440F0-9F08-425F-9DFC-2E8F81078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89562" y="3451225"/>
              <a:ext cx="247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18">
              <a:extLst>
                <a:ext uri="{FF2B5EF4-FFF2-40B4-BE49-F238E27FC236}">
                  <a16:creationId xmlns:a16="http://schemas.microsoft.com/office/drawing/2014/main" id="{4DE213DF-8DFA-4164-840E-39437B651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487" y="2392363"/>
              <a:ext cx="46513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 dirty="0" err="1">
                  <a:latin typeface="Times New Roman" pitchFamily="18" charset="0"/>
                </a:rPr>
                <a:t>dr</a:t>
              </a:r>
              <a:endParaRPr lang="en-US" i="1" dirty="0">
                <a:latin typeface="Times New Roman" pitchFamily="18" charset="0"/>
              </a:endParaRPr>
            </a:p>
          </p:txBody>
        </p:sp>
        <p:sp>
          <p:nvSpPr>
            <p:cNvPr id="55" name="Text Box 19">
              <a:extLst>
                <a:ext uri="{FF2B5EF4-FFF2-40B4-BE49-F238E27FC236}">
                  <a16:creationId xmlns:a16="http://schemas.microsoft.com/office/drawing/2014/main" id="{5C00DF32-0637-464D-BD76-51BE2740A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050" y="3282950"/>
              <a:ext cx="4651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>
                  <a:latin typeface="Times New Roman" pitchFamily="18" charset="0"/>
                </a:rPr>
                <a:t>dz</a:t>
              </a:r>
            </a:p>
          </p:txBody>
        </p:sp>
        <p:sp>
          <p:nvSpPr>
            <p:cNvPr id="56" name="Line 20">
              <a:extLst>
                <a:ext uri="{FF2B5EF4-FFF2-40B4-BE49-F238E27FC236}">
                  <a16:creationId xmlns:a16="http://schemas.microsoft.com/office/drawing/2014/main" id="{E2FC1A78-D7A7-49EC-A3B4-4545BA1CF6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7925" y="2522538"/>
              <a:ext cx="304800" cy="14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1">
              <a:extLst>
                <a:ext uri="{FF2B5EF4-FFF2-40B4-BE49-F238E27FC236}">
                  <a16:creationId xmlns:a16="http://schemas.microsoft.com/office/drawing/2014/main" id="{C504D056-E211-4230-9525-A191FD260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7925" y="3114675"/>
              <a:ext cx="3206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" name="Group 22">
              <a:extLst>
                <a:ext uri="{FF2B5EF4-FFF2-40B4-BE49-F238E27FC236}">
                  <a16:creationId xmlns:a16="http://schemas.microsoft.com/office/drawing/2014/main" id="{4DC59150-F603-4513-BA0B-55ECEEA45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95837" y="2427288"/>
              <a:ext cx="441325" cy="785812"/>
              <a:chOff x="1996" y="1406"/>
              <a:chExt cx="278" cy="495"/>
            </a:xfrm>
          </p:grpSpPr>
          <p:sp>
            <p:nvSpPr>
              <p:cNvPr id="74" name="Oval 23">
                <a:extLst>
                  <a:ext uri="{FF2B5EF4-FFF2-40B4-BE49-F238E27FC236}">
                    <a16:creationId xmlns:a16="http://schemas.microsoft.com/office/drawing/2014/main" id="{2C973A4A-4D22-4AC3-BE0E-2B12AF6BA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" y="1406"/>
                <a:ext cx="278" cy="495"/>
              </a:xfrm>
              <a:prstGeom prst="ellipse">
                <a:avLst/>
              </a:prstGeom>
              <a:solidFill>
                <a:schemeClr val="accent1">
                  <a:alpha val="79999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Oval 24">
                <a:extLst>
                  <a:ext uri="{FF2B5EF4-FFF2-40B4-BE49-F238E27FC236}">
                    <a16:creationId xmlns:a16="http://schemas.microsoft.com/office/drawing/2014/main" id="{18DABA8A-8FB0-45BC-BABA-E57F1B536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1466"/>
                <a:ext cx="213" cy="373"/>
              </a:xfrm>
              <a:prstGeom prst="ellipse">
                <a:avLst/>
              </a:prstGeom>
              <a:solidFill>
                <a:schemeClr val="bg1">
                  <a:alpha val="79999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Line 25">
              <a:extLst>
                <a:ext uri="{FF2B5EF4-FFF2-40B4-BE49-F238E27FC236}">
                  <a16:creationId xmlns:a16="http://schemas.microsoft.com/office/drawing/2014/main" id="{025A33E1-FDAD-4161-B96F-E2FE413C6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1825" y="3138488"/>
              <a:ext cx="506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8">
              <a:extLst>
                <a:ext uri="{FF2B5EF4-FFF2-40B4-BE49-F238E27FC236}">
                  <a16:creationId xmlns:a16="http://schemas.microsoft.com/office/drawing/2014/main" id="{85DE5531-B4DD-499E-BBF4-FA6BCC52F2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59337" y="2722563"/>
              <a:ext cx="144463" cy="87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7945DBC7-3B51-465F-B0F4-458A956F3162}"/>
                </a:ext>
              </a:extLst>
            </p:cNvPr>
            <p:cNvSpPr/>
            <p:nvPr/>
          </p:nvSpPr>
          <p:spPr>
            <a:xfrm>
              <a:off x="3407063" y="2362345"/>
              <a:ext cx="686955" cy="951345"/>
            </a:xfrm>
            <a:custGeom>
              <a:avLst/>
              <a:gdLst>
                <a:gd name="connsiteX0" fmla="*/ 18473 w 1237684"/>
                <a:gd name="connsiteY0" fmla="*/ 0 h 951345"/>
                <a:gd name="connsiteX1" fmla="*/ 1237673 w 1237684"/>
                <a:gd name="connsiteY1" fmla="*/ 480291 h 951345"/>
                <a:gd name="connsiteX2" fmla="*/ 0 w 1237684"/>
                <a:gd name="connsiteY2" fmla="*/ 951345 h 951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7684" h="951345">
                  <a:moveTo>
                    <a:pt x="18473" y="0"/>
                  </a:moveTo>
                  <a:cubicBezTo>
                    <a:pt x="629612" y="160867"/>
                    <a:pt x="1240752" y="321734"/>
                    <a:pt x="1237673" y="480291"/>
                  </a:cubicBezTo>
                  <a:cubicBezTo>
                    <a:pt x="1234594" y="638848"/>
                    <a:pt x="617297" y="795096"/>
                    <a:pt x="0" y="95134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F9186AF-87B8-42F6-9DFD-10D435EE6FBA}"/>
                </a:ext>
              </a:extLst>
            </p:cNvPr>
            <p:cNvCxnSpPr/>
            <p:nvPr/>
          </p:nvCxnSpPr>
          <p:spPr>
            <a:xfrm>
              <a:off x="3405187" y="2381654"/>
              <a:ext cx="9741" cy="917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359EBA4-D39A-4D5E-A84D-A8BE16A05864}"/>
                </a:ext>
              </a:extLst>
            </p:cNvPr>
            <p:cNvCxnSpPr/>
            <p:nvPr/>
          </p:nvCxnSpPr>
          <p:spPr>
            <a:xfrm>
              <a:off x="3414928" y="2559612"/>
              <a:ext cx="36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2CD585A-5DDE-447B-A9EF-179F498B9D7D}"/>
                </a:ext>
              </a:extLst>
            </p:cNvPr>
            <p:cNvCxnSpPr/>
            <p:nvPr/>
          </p:nvCxnSpPr>
          <p:spPr>
            <a:xfrm>
              <a:off x="3414928" y="3114675"/>
              <a:ext cx="36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7680223-0666-440D-AD0A-2ACD0900E064}"/>
                </a:ext>
              </a:extLst>
            </p:cNvPr>
            <p:cNvCxnSpPr/>
            <p:nvPr/>
          </p:nvCxnSpPr>
          <p:spPr>
            <a:xfrm>
              <a:off x="3414928" y="2824869"/>
              <a:ext cx="679090" cy="104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20836B7-B8D5-4E55-882A-3C2FF18FE322}"/>
                </a:ext>
              </a:extLst>
            </p:cNvPr>
            <p:cNvCxnSpPr/>
            <p:nvPr/>
          </p:nvCxnSpPr>
          <p:spPr>
            <a:xfrm>
              <a:off x="3423786" y="2962564"/>
              <a:ext cx="5867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57037DA-C6FF-4DB3-A46C-A8E504000A0B}"/>
                </a:ext>
              </a:extLst>
            </p:cNvPr>
            <p:cNvCxnSpPr/>
            <p:nvPr/>
          </p:nvCxnSpPr>
          <p:spPr>
            <a:xfrm>
              <a:off x="3423786" y="2691534"/>
              <a:ext cx="5867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8DA4699-B957-44EF-9EB1-E2F5B87D29F0}"/>
                </a:ext>
              </a:extLst>
            </p:cNvPr>
            <p:cNvCxnSpPr/>
            <p:nvPr/>
          </p:nvCxnSpPr>
          <p:spPr>
            <a:xfrm>
              <a:off x="1905000" y="2824869"/>
              <a:ext cx="5867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18">
                  <a:extLst>
                    <a:ext uri="{FF2B5EF4-FFF2-40B4-BE49-F238E27FC236}">
                      <a16:creationId xmlns:a16="http://schemas.microsoft.com/office/drawing/2014/main" id="{FDCDAA27-14D5-4C4E-BD6B-7493DF1706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0004" y="2810092"/>
                  <a:ext cx="465138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i="1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9" name="Text Box 18">
                  <a:extLst>
                    <a:ext uri="{FF2B5EF4-FFF2-40B4-BE49-F238E27FC236}">
                      <a16:creationId xmlns:a16="http://schemas.microsoft.com/office/drawing/2014/main" id="{FDCDAA27-14D5-4C4E-BD6B-7493DF170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004" y="2810092"/>
                  <a:ext cx="4651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DD556D6-0D9A-4DA6-BD1A-A544B6A84F4B}"/>
                </a:ext>
              </a:extLst>
            </p:cNvPr>
            <p:cNvCxnSpPr/>
            <p:nvPr/>
          </p:nvCxnSpPr>
          <p:spPr>
            <a:xfrm flipV="1">
              <a:off x="1914236" y="2187274"/>
              <a:ext cx="0" cy="64150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18">
                  <a:extLst>
                    <a:ext uri="{FF2B5EF4-FFF2-40B4-BE49-F238E27FC236}">
                      <a16:creationId xmlns:a16="http://schemas.microsoft.com/office/drawing/2014/main" id="{1CEBFDDA-9E2B-4162-8AA2-B9CC42F8EB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3205" y="2039256"/>
                  <a:ext cx="465138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i="1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1" name="Text Box 18">
                  <a:extLst>
                    <a:ext uri="{FF2B5EF4-FFF2-40B4-BE49-F238E27FC236}">
                      <a16:creationId xmlns:a16="http://schemas.microsoft.com/office/drawing/2014/main" id="{1CEBFDDA-9E2B-4162-8AA2-B9CC42F8E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3205" y="2039256"/>
                  <a:ext cx="4651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18">
                  <a:extLst>
                    <a:ext uri="{FF2B5EF4-FFF2-40B4-BE49-F238E27FC236}">
                      <a16:creationId xmlns:a16="http://schemas.microsoft.com/office/drawing/2014/main" id="{CEFEBBB5-1DB5-4299-AC89-0EABACE13A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2049" y="3252273"/>
                  <a:ext cx="465138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2" name="Text Box 18">
                  <a:extLst>
                    <a:ext uri="{FF2B5EF4-FFF2-40B4-BE49-F238E27FC236}">
                      <a16:creationId xmlns:a16="http://schemas.microsoft.com/office/drawing/2014/main" id="{CEFEBBB5-1DB5-4299-AC89-0EABACE13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2049" y="3252273"/>
                  <a:ext cx="46513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Line 8">
              <a:extLst>
                <a:ext uri="{FF2B5EF4-FFF2-40B4-BE49-F238E27FC236}">
                  <a16:creationId xmlns:a16="http://schemas.microsoft.com/office/drawing/2014/main" id="{C51E28D7-7FE8-48C4-B3A7-84EA7AF86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338" y="2316710"/>
              <a:ext cx="1219197" cy="59938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235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Mass Transfer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314" y="1015068"/>
                <a:ext cx="11654971" cy="551995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 flux at the wall surface can be expressed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0.855 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 (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𝑎𝑣𝑔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𝐷𝑅𝑧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Solving for the mass transfer coefficient: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0.855 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 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𝑎𝑣𝑔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𝐷𝑅𝑧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=1.077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 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𝑎𝑣𝑔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𝑡𝑢𝑏𝑒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can find the Sherwood number too: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𝑡𝑢𝑏𝑒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=1.077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𝑡𝑢𝑏𝑒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 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𝑎𝑣𝑔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𝑡𝑢𝑏𝑒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=1.077 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𝑡𝑢𝑏𝑒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 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𝑎𝑣𝑔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𝑡𝑢𝑏𝑒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latin typeface="Cambria Math" panose="02040503050406030204" pitchFamily="18" charset="0"/>
                                    </a:rPr>
                                    <m:t>ν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</a:rPr>
                                    <m:t>ν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1.077 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𝑡𝑢𝑏𝑒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 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𝑎𝑣𝑔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𝑡𝑢𝑏𝑒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</a:rPr>
                                    <m:t>ν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</a:rPr>
                                    <m:t>ν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=1.077 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𝑡𝑢𝑏𝑒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 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𝑅𝑒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314" y="1015068"/>
                <a:ext cx="11654971" cy="5519956"/>
              </a:xfrm>
              <a:blipFill>
                <a:blip r:embed="rId2"/>
                <a:stretch>
                  <a:fillRect l="-523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6DF9058-910D-444D-BB4E-81AA358E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26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Sherwood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314" y="780176"/>
                <a:ext cx="11654971" cy="575484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𝑡𝑢𝑏𝑒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=1.077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𝑡𝑢𝑏𝑒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 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𝑎𝑣𝑔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𝑡𝑢𝑏𝑒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=1.077 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𝑡𝑢𝑏𝑒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 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𝑎𝑣𝑔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𝑡𝑢𝑏𝑒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latin typeface="Cambria Math" panose="02040503050406030204" pitchFamily="18" charset="0"/>
                                    </a:rPr>
                                    <m:t>ν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</a:rPr>
                                    <m:t>ν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1.077 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𝑡𝑢𝑏𝑒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 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𝑎𝑣𝑔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𝑡𝑢𝑏𝑒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</a:rPr>
                                    <m:t>ν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</a:rPr>
                                    <m:t>ν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Taking the average over the length of the tube, we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616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R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tube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314" y="780176"/>
                <a:ext cx="11654971" cy="5754848"/>
              </a:xfrm>
              <a:blipFill>
                <a:blip r:embed="rId2"/>
                <a:stretch>
                  <a:fillRect l="-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6DF9058-910D-444D-BB4E-81AA358E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9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Entry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314" y="780176"/>
                <a:ext cx="11654971" cy="575484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the flow is not fully developed (It cannot be modeled as Hagen-Poiseuille flow, but somewhere between uniform and HP)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=1.86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Re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 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Sc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tube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tube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ReSc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≤0.01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flow can be considered fully developed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tube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concentration boundary layer can be considered fully developed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tube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But as we pointed out earlier, Schmidt numbers for most biomedical and biological applications involving liquids will be on the order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. So it is very unlikely that the concentration boundary layer will ever be fully developed for most cases we observe.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314" y="780176"/>
                <a:ext cx="11654971" cy="5754848"/>
              </a:xfrm>
              <a:blipFill>
                <a:blip r:embed="rId2"/>
                <a:stretch>
                  <a:fillRect l="-785" t="-1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6DF9058-910D-444D-BB4E-81AA358E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1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Sherwood Numbers for Circular Pipes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314" y="780176"/>
                <a:ext cx="11654971" cy="575484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Laminar flow with a fully developed flow and concentration profile.</a:t>
                </a:r>
              </a:p>
              <a:p>
                <a:pPr marL="0" indent="0">
                  <a:buNone/>
                </a:pPr>
                <a:r>
                  <a:rPr lang="en-US" sz="2400" dirty="0"/>
                  <a:t>	Conditions: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tube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entry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=0.05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Re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tube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tube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entry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entry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Sc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tube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=3.66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Note:</a:t>
                </a:r>
                <a:r>
                  <a:rPr lang="en-US" sz="2400" dirty="0"/>
                  <a:t> Because typically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2400" dirty="0"/>
                  <a:t> we will generally not have a case where concentration is fully developed but flow profile is.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/>
                  <a:t>Laminar flow with a fully developed flow and </a:t>
                </a:r>
                <a:r>
                  <a:rPr lang="en-US" sz="2400" u="sng" dirty="0"/>
                  <a:t>undeveloped</a:t>
                </a:r>
                <a:r>
                  <a:rPr lang="en-US" sz="2400" dirty="0"/>
                  <a:t> concentration profile.  (Short contact time solution)</a:t>
                </a:r>
              </a:p>
              <a:p>
                <a:pPr marL="0" indent="0">
                  <a:buNone/>
                </a:pPr>
                <a:r>
                  <a:rPr lang="en-US" sz="2400" dirty="0"/>
                  <a:t>	Conditions: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tube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entry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=0.05 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Re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tube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tube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entry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entry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Sc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=1.616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Sc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tube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314" y="780176"/>
                <a:ext cx="11654971" cy="5754848"/>
              </a:xfrm>
              <a:blipFill>
                <a:blip r:embed="rId2"/>
                <a:stretch>
                  <a:fillRect l="-837" t="-1589" r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6DF9058-910D-444D-BB4E-81AA358E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8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Sherwood Numbers for Circular Pipes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314" y="780176"/>
                <a:ext cx="11654971" cy="575484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/>
                  <a:t>Laminar flow with an  </a:t>
                </a:r>
                <a:r>
                  <a:rPr lang="en-US" sz="2400" u="sng" dirty="0"/>
                  <a:t>undeveloped flow</a:t>
                </a:r>
                <a:r>
                  <a:rPr lang="en-US" sz="2400" dirty="0"/>
                  <a:t> and </a:t>
                </a:r>
                <a:r>
                  <a:rPr lang="en-US" sz="2400" u="sng" dirty="0"/>
                  <a:t>undeveloped concentration</a:t>
                </a:r>
                <a:r>
                  <a:rPr lang="en-US" sz="2400" dirty="0"/>
                  <a:t> profile.</a:t>
                </a:r>
              </a:p>
              <a:p>
                <a:pPr marL="0" indent="0">
                  <a:buNone/>
                </a:pPr>
                <a:r>
                  <a:rPr lang="en-US" sz="2400" dirty="0"/>
                  <a:t>	Conditions: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tube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≪0.05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Re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tube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tube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entry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Sc</m:t>
                    </m:r>
                  </m:oMath>
                </a14:m>
                <a:endParaRPr lang="en-US" sz="2400" dirty="0"/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3.66+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0.104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ReSc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tube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1+0.016   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ReSc</m:t>
                                  </m:r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tube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/>
                  <a:t>	Or (for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&lt;300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=1.615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Sc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tube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Because microfibers are small, Reynolds numbers will generally not be larger than 300.</a:t>
                </a:r>
              </a:p>
              <a:p>
                <a:pPr>
                  <a:buFont typeface="+mj-lt"/>
                  <a:buAutoNum type="arabicPeriod" startAt="4"/>
                </a:pPr>
                <a:r>
                  <a:rPr lang="en-US" sz="2400" dirty="0"/>
                  <a:t>Turbulent flow (which will generally lead to development of both flow and concentration profiles).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400" dirty="0"/>
                  <a:t>	Conditions: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Re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&gt;2000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=0.026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Sc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314" y="780176"/>
                <a:ext cx="11654971" cy="5754848"/>
              </a:xfrm>
              <a:blipFill>
                <a:blip r:embed="rId2"/>
                <a:stretch>
                  <a:fillRect l="-837" t="-1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6DF9058-910D-444D-BB4E-81AA358E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2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Non-circular tubes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314" y="780176"/>
                <a:ext cx="11654971" cy="575484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Note that many of the Sherwood numbers as well as the Reynolds numbers are functions of the tube diameter. But what if you are dealing with a non-circular vessel.</a:t>
                </a:r>
              </a:p>
              <a:p>
                <a:pPr marL="0" indent="0">
                  <a:buNone/>
                </a:pPr>
                <a:r>
                  <a:rPr lang="en-US" sz="2400" dirty="0"/>
                  <a:t>We can use an equivalent diameter called the hydraulic diameter.</a:t>
                </a:r>
              </a:p>
              <a:p>
                <a:pPr marL="0" indent="0">
                  <a:buNone/>
                </a:pPr>
                <a:r>
                  <a:rPr lang="en-US" sz="2400" dirty="0"/>
                  <a:t>Recall: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 for a circle: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or a square: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Rectangle: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314" y="780176"/>
                <a:ext cx="11654971" cy="5754848"/>
              </a:xfrm>
              <a:blipFill>
                <a:blip r:embed="rId2"/>
                <a:stretch>
                  <a:fillRect l="-785" t="-1483" r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6DF9058-910D-444D-BB4E-81AA358E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Fluid Boundary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14" y="957940"/>
            <a:ext cx="11654971" cy="50738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determine the fluid boundary layer thickness using Navier-Stokes and momentum balances. Once the fluid boundary layer thickness is determined, we can then determine the concentration boundary layer thickness.</a:t>
            </a:r>
          </a:p>
          <a:p>
            <a:pPr marL="0" indent="0">
              <a:buNone/>
            </a:pPr>
            <a:r>
              <a:rPr lang="en-US" dirty="0"/>
              <a:t>Note that the concentration at the wall is large and as we move away the higher velocity fluid sweeps more of the solute away faster. </a:t>
            </a:r>
          </a:p>
          <a:p>
            <a:pPr marL="0" indent="0">
              <a:buNone/>
            </a:pPr>
            <a:r>
              <a:rPr lang="en-US" dirty="0"/>
              <a:t>At some point far away, the concentration is approximately zero, and so is the flux (in the y-direction).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5F1E2DE-2ED4-4E57-9D4A-D36FC8674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784" y="3536823"/>
            <a:ext cx="7492633" cy="3237257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B484E652-3EBA-43D1-A192-87C83667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Approximate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14" y="957940"/>
            <a:ext cx="11654971" cy="5073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types of problems can be very difficult to get an exact analysis.</a:t>
            </a:r>
          </a:p>
          <a:p>
            <a:pPr marL="0" indent="0">
              <a:buNone/>
            </a:pPr>
            <a:r>
              <a:rPr lang="en-US" dirty="0"/>
              <a:t>We will try to approximate the solution.</a:t>
            </a:r>
          </a:p>
          <a:p>
            <a:pPr marL="0" indent="0">
              <a:buNone/>
            </a:pPr>
            <a:r>
              <a:rPr lang="en-US" dirty="0"/>
              <a:t>We already have an approximate solution for the fluid boundary layer using the Blasius solution:</a:t>
            </a:r>
          </a:p>
          <a:p>
            <a:pPr marL="0" indent="0">
              <a:buNone/>
            </a:pPr>
            <a:endParaRPr lang="en-US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approximate solution will still need to satisfy the following:</a:t>
            </a:r>
          </a:p>
          <a:p>
            <a:r>
              <a:rPr lang="en-US" dirty="0"/>
              <a:t>Satisfies a mass balance within a region under the boundary layer</a:t>
            </a:r>
          </a:p>
          <a:p>
            <a:r>
              <a:rPr lang="en-US" dirty="0"/>
              <a:t>Satisfies boundary conditions at the plate and boundary layer edge</a:t>
            </a:r>
          </a:p>
          <a:p>
            <a:r>
              <a:rPr lang="en-US" dirty="0"/>
              <a:t>Be based on some perception as to what the profile should look like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2F74E-B104-4DD1-A05B-FAA8E33234A6}"/>
              </a:ext>
            </a:extLst>
          </p:cNvPr>
          <p:cNvSpPr txBox="1"/>
          <p:nvPr/>
        </p:nvSpPr>
        <p:spPr>
          <a:xfrm>
            <a:off x="9295001" y="2541864"/>
            <a:ext cx="2768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text book uses 4.64 instead of 5. Many other books might use 5 as it easier to work with. Remember these are approximations anyways.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96022-CE2C-42AF-B894-6E2E9936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3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14" y="957940"/>
            <a:ext cx="11654971" cy="5073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assume that the fluid boundary layer is known (this is very normal even when doing computer modeling; the fluid flow field is determined first, then the mass transport physics can be determined next).</a:t>
            </a:r>
          </a:p>
          <a:p>
            <a:pPr marL="0" indent="0">
              <a:buNone/>
            </a:pPr>
            <a:r>
              <a:rPr lang="en-US" dirty="0"/>
              <a:t>We will assume that the concentration profile can be modeled as a polynomial that decreases as y increases until it reaches 0 at the edge of the boundary layer.</a:t>
            </a:r>
          </a:p>
          <a:p>
            <a:pPr marL="0" indent="0">
              <a:buNone/>
            </a:pPr>
            <a:r>
              <a:rPr lang="en-US" dirty="0"/>
              <a:t>We will assume the form of the concentration profile does not change with x, but the boundary layer thickness will change with x.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4B69D0-03B0-42AB-BEDF-631D799664C1}"/>
              </a:ext>
            </a:extLst>
          </p:cNvPr>
          <p:cNvGrpSpPr/>
          <p:nvPr/>
        </p:nvGrpSpPr>
        <p:grpSpPr>
          <a:xfrm>
            <a:off x="2464180" y="4745210"/>
            <a:ext cx="7102766" cy="2024613"/>
            <a:chOff x="1507835" y="4283815"/>
            <a:chExt cx="7102766" cy="20246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51FD2D9-9B83-4120-B5DA-592097B3FA27}"/>
                    </a:ext>
                  </a:extLst>
                </p:cNvPr>
                <p:cNvSpPr txBox="1"/>
                <p:nvPr/>
              </p:nvSpPr>
              <p:spPr>
                <a:xfrm>
                  <a:off x="1607972" y="4331107"/>
                  <a:ext cx="2212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known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51FD2D9-9B83-4120-B5DA-592097B3FA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7972" y="4331107"/>
                  <a:ext cx="221234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6D3A394-752A-4C1E-8D3F-FE02A00D19EF}"/>
                    </a:ext>
                  </a:extLst>
                </p:cNvPr>
                <p:cNvSpPr txBox="1"/>
                <p:nvPr/>
              </p:nvSpPr>
              <p:spPr>
                <a:xfrm>
                  <a:off x="5957609" y="4400781"/>
                  <a:ext cx="964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6D3A394-752A-4C1E-8D3F-FE02A00D1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09" y="4400781"/>
                  <a:ext cx="96404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8DBC8B8-BAAA-42D4-81E6-316A79233A67}"/>
                </a:ext>
              </a:extLst>
            </p:cNvPr>
            <p:cNvCxnSpPr/>
            <p:nvPr/>
          </p:nvCxnSpPr>
          <p:spPr>
            <a:xfrm flipV="1">
              <a:off x="1941944" y="5089229"/>
              <a:ext cx="0" cy="6095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06266D5-7A05-427A-A3C9-8C2D9D77CCB1}"/>
                    </a:ext>
                  </a:extLst>
                </p:cNvPr>
                <p:cNvSpPr txBox="1"/>
                <p:nvPr/>
              </p:nvSpPr>
              <p:spPr>
                <a:xfrm>
                  <a:off x="1507835" y="4965790"/>
                  <a:ext cx="4202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06266D5-7A05-427A-A3C9-8C2D9D77C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835" y="4965790"/>
                  <a:ext cx="42025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A5A6B5-6000-4673-907D-5E2A7BE9CDB7}"/>
                </a:ext>
              </a:extLst>
            </p:cNvPr>
            <p:cNvCxnSpPr/>
            <p:nvPr/>
          </p:nvCxnSpPr>
          <p:spPr>
            <a:xfrm>
              <a:off x="1928090" y="5698828"/>
              <a:ext cx="439651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7CFD11-83E2-4DB6-ABB4-7BE1EFD41FB8}"/>
                    </a:ext>
                  </a:extLst>
                </p:cNvPr>
                <p:cNvSpPr txBox="1"/>
                <p:nvPr/>
              </p:nvSpPr>
              <p:spPr>
                <a:xfrm>
                  <a:off x="4675908" y="5939096"/>
                  <a:ext cx="1267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7CFD11-83E2-4DB6-ABB4-7BE1EFD41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908" y="5939096"/>
                  <a:ext cx="126769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07067D-5361-4991-8A6E-81C86F4EB38C}"/>
                </a:ext>
              </a:extLst>
            </p:cNvPr>
            <p:cNvCxnSpPr/>
            <p:nvPr/>
          </p:nvCxnSpPr>
          <p:spPr>
            <a:xfrm flipV="1">
              <a:off x="3492782" y="4692064"/>
              <a:ext cx="15406" cy="9767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37B430-07BC-4125-AD24-1E37692E42A0}"/>
                </a:ext>
              </a:extLst>
            </p:cNvPr>
            <p:cNvCxnSpPr/>
            <p:nvPr/>
          </p:nvCxnSpPr>
          <p:spPr>
            <a:xfrm>
              <a:off x="3480373" y="4770113"/>
              <a:ext cx="533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98949D-3D67-4C49-AE28-080EBA8D04AC}"/>
                </a:ext>
              </a:extLst>
            </p:cNvPr>
            <p:cNvCxnSpPr/>
            <p:nvPr/>
          </p:nvCxnSpPr>
          <p:spPr>
            <a:xfrm>
              <a:off x="3495383" y="5123864"/>
              <a:ext cx="4849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2DF8932-2691-4C15-8D06-57982125AA21}"/>
                </a:ext>
              </a:extLst>
            </p:cNvPr>
            <p:cNvCxnSpPr/>
            <p:nvPr/>
          </p:nvCxnSpPr>
          <p:spPr>
            <a:xfrm>
              <a:off x="3489114" y="5470228"/>
              <a:ext cx="3311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0605CC45-BBCA-4C5E-8BA7-10092B3378D5}"/>
                </a:ext>
              </a:extLst>
            </p:cNvPr>
            <p:cNvSpPr/>
            <p:nvPr/>
          </p:nvSpPr>
          <p:spPr>
            <a:xfrm>
              <a:off x="1939637" y="4283815"/>
              <a:ext cx="4156364" cy="1396539"/>
            </a:xfrm>
            <a:custGeom>
              <a:avLst/>
              <a:gdLst>
                <a:gd name="connsiteX0" fmla="*/ 0 w 5846619"/>
                <a:gd name="connsiteY0" fmla="*/ 1634836 h 1634836"/>
                <a:gd name="connsiteX1" fmla="*/ 1200728 w 5846619"/>
                <a:gd name="connsiteY1" fmla="*/ 822036 h 1634836"/>
                <a:gd name="connsiteX2" fmla="*/ 5846619 w 5846619"/>
                <a:gd name="connsiteY2" fmla="*/ 0 h 1634836"/>
                <a:gd name="connsiteX3" fmla="*/ 5846619 w 5846619"/>
                <a:gd name="connsiteY3" fmla="*/ 0 h 16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6619" h="1634836">
                  <a:moveTo>
                    <a:pt x="0" y="1634836"/>
                  </a:moveTo>
                  <a:cubicBezTo>
                    <a:pt x="113146" y="1364672"/>
                    <a:pt x="226292" y="1094509"/>
                    <a:pt x="1200728" y="822036"/>
                  </a:cubicBezTo>
                  <a:cubicBezTo>
                    <a:pt x="2175164" y="549563"/>
                    <a:pt x="5846619" y="0"/>
                    <a:pt x="5846619" y="0"/>
                  </a:cubicBezTo>
                  <a:lnTo>
                    <a:pt x="5846619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B233C4AF-7397-43CC-8834-BE1CE4333D59}"/>
                </a:ext>
              </a:extLst>
            </p:cNvPr>
            <p:cNvSpPr/>
            <p:nvPr/>
          </p:nvSpPr>
          <p:spPr>
            <a:xfrm>
              <a:off x="1958109" y="4692064"/>
              <a:ext cx="4147127" cy="1006764"/>
            </a:xfrm>
            <a:custGeom>
              <a:avLst/>
              <a:gdLst>
                <a:gd name="connsiteX0" fmla="*/ 0 w 4147127"/>
                <a:gd name="connsiteY0" fmla="*/ 1006764 h 1006764"/>
                <a:gd name="connsiteX1" fmla="*/ 831273 w 4147127"/>
                <a:gd name="connsiteY1" fmla="*/ 572655 h 1006764"/>
                <a:gd name="connsiteX2" fmla="*/ 4147127 w 4147127"/>
                <a:gd name="connsiteY2" fmla="*/ 0 h 100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7127" h="1006764">
                  <a:moveTo>
                    <a:pt x="0" y="1006764"/>
                  </a:moveTo>
                  <a:cubicBezTo>
                    <a:pt x="70042" y="873606"/>
                    <a:pt x="140085" y="740449"/>
                    <a:pt x="831273" y="572655"/>
                  </a:cubicBezTo>
                  <a:cubicBezTo>
                    <a:pt x="1522461" y="404861"/>
                    <a:pt x="2834794" y="202430"/>
                    <a:pt x="414712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62CB9BB8-64B0-4CCA-B1FB-A8F6E8A0EEF5}"/>
                </a:ext>
              </a:extLst>
            </p:cNvPr>
            <p:cNvSpPr/>
            <p:nvPr/>
          </p:nvSpPr>
          <p:spPr>
            <a:xfrm>
              <a:off x="4883302" y="4867554"/>
              <a:ext cx="873551" cy="794327"/>
            </a:xfrm>
            <a:custGeom>
              <a:avLst/>
              <a:gdLst>
                <a:gd name="connsiteX0" fmla="*/ 0 w 424873"/>
                <a:gd name="connsiteY0" fmla="*/ 0 h 794327"/>
                <a:gd name="connsiteX1" fmla="*/ 83128 w 424873"/>
                <a:gd name="connsiteY1" fmla="*/ 591127 h 794327"/>
                <a:gd name="connsiteX2" fmla="*/ 424873 w 424873"/>
                <a:gd name="connsiteY2" fmla="*/ 794327 h 79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873" h="794327">
                  <a:moveTo>
                    <a:pt x="0" y="0"/>
                  </a:moveTo>
                  <a:cubicBezTo>
                    <a:pt x="6158" y="229369"/>
                    <a:pt x="12316" y="458739"/>
                    <a:pt x="83128" y="591127"/>
                  </a:cubicBezTo>
                  <a:cubicBezTo>
                    <a:pt x="153940" y="723515"/>
                    <a:pt x="289406" y="758921"/>
                    <a:pt x="424873" y="79432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8DC272E-5F69-4426-8938-9398296D9044}"/>
                    </a:ext>
                  </a:extLst>
                </p:cNvPr>
                <p:cNvSpPr txBox="1"/>
                <p:nvPr/>
              </p:nvSpPr>
              <p:spPr>
                <a:xfrm>
                  <a:off x="5163539" y="5107884"/>
                  <a:ext cx="34470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err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Polynomial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lit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8DC272E-5F69-4426-8938-9398296D9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3539" y="5107884"/>
                  <a:ext cx="344706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4B8CC0-B64B-4F34-A9AD-DB5102AA9EB2}"/>
                </a:ext>
              </a:extLst>
            </p:cNvPr>
            <p:cNvCxnSpPr/>
            <p:nvPr/>
          </p:nvCxnSpPr>
          <p:spPr>
            <a:xfrm>
              <a:off x="4887392" y="5394028"/>
              <a:ext cx="1404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EFDA92-F2BB-47EA-8F44-58B252BBD186}"/>
                </a:ext>
              </a:extLst>
            </p:cNvPr>
            <p:cNvCxnSpPr/>
            <p:nvPr/>
          </p:nvCxnSpPr>
          <p:spPr>
            <a:xfrm>
              <a:off x="4877063" y="5560054"/>
              <a:ext cx="36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706271-2DE2-4EEC-B1D1-3274A4B833DA}"/>
                </a:ext>
              </a:extLst>
            </p:cNvPr>
            <p:cNvCxnSpPr/>
            <p:nvPr/>
          </p:nvCxnSpPr>
          <p:spPr>
            <a:xfrm>
              <a:off x="4867136" y="5201255"/>
              <a:ext cx="959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6C691B-D105-417A-B940-C43A60C63ABC}"/>
                </a:ext>
              </a:extLst>
            </p:cNvPr>
            <p:cNvCxnSpPr/>
            <p:nvPr/>
          </p:nvCxnSpPr>
          <p:spPr>
            <a:xfrm>
              <a:off x="4876373" y="4710944"/>
              <a:ext cx="0" cy="969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993E8F-2A18-4620-B8AC-BB5493F33F1F}"/>
                </a:ext>
              </a:extLst>
            </p:cNvPr>
            <p:cNvCxnSpPr/>
            <p:nvPr/>
          </p:nvCxnSpPr>
          <p:spPr>
            <a:xfrm flipH="1">
              <a:off x="4876373" y="5680354"/>
              <a:ext cx="0" cy="258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161084-D14E-4FE5-BD9F-DF146B6D2750}"/>
                </a:ext>
              </a:extLst>
            </p:cNvPr>
            <p:cNvCxnSpPr/>
            <p:nvPr/>
          </p:nvCxnSpPr>
          <p:spPr>
            <a:xfrm flipH="1">
              <a:off x="5309754" y="5698828"/>
              <a:ext cx="0" cy="258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14A7846A-5C52-4E9F-BC02-D4E2C1597381}"/>
                </a:ext>
              </a:extLst>
            </p:cNvPr>
            <p:cNvSpPr/>
            <p:nvPr/>
          </p:nvSpPr>
          <p:spPr>
            <a:xfrm>
              <a:off x="3490146" y="4673590"/>
              <a:ext cx="539791" cy="1016000"/>
            </a:xfrm>
            <a:custGeom>
              <a:avLst/>
              <a:gdLst>
                <a:gd name="connsiteX0" fmla="*/ 0 w 628073"/>
                <a:gd name="connsiteY0" fmla="*/ 1016000 h 1016000"/>
                <a:gd name="connsiteX1" fmla="*/ 360219 w 628073"/>
                <a:gd name="connsiteY1" fmla="*/ 822037 h 1016000"/>
                <a:gd name="connsiteX2" fmla="*/ 544946 w 628073"/>
                <a:gd name="connsiteY2" fmla="*/ 489528 h 1016000"/>
                <a:gd name="connsiteX3" fmla="*/ 628073 w 628073"/>
                <a:gd name="connsiteY3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073" h="1016000">
                  <a:moveTo>
                    <a:pt x="0" y="1016000"/>
                  </a:moveTo>
                  <a:cubicBezTo>
                    <a:pt x="134697" y="962891"/>
                    <a:pt x="269395" y="909782"/>
                    <a:pt x="360219" y="822037"/>
                  </a:cubicBezTo>
                  <a:cubicBezTo>
                    <a:pt x="451043" y="734292"/>
                    <a:pt x="500304" y="626534"/>
                    <a:pt x="544946" y="489528"/>
                  </a:cubicBezTo>
                  <a:cubicBezTo>
                    <a:pt x="589588" y="352522"/>
                    <a:pt x="608830" y="176261"/>
                    <a:pt x="62807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8575873-BD21-4FE5-8766-005E74227CA3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2362200" y="4700439"/>
              <a:ext cx="431035" cy="2855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A90F205-4987-451E-AAEE-3C8E78E8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Approximate Profiles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314" y="836550"/>
                <a:ext cx="11654971" cy="5195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velocity profile within the fluid boundary layer can be fairly accurate described with the </a:t>
                </a:r>
                <a:r>
                  <a:rPr lang="en-US" dirty="0" err="1"/>
                  <a:t>Schlicting</a:t>
                </a:r>
                <a:r>
                  <a:rPr lang="en-US" dirty="0"/>
                  <a:t> equation (U is the uniform velocity far away from the plate):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the profile above is a cubic function, we will assume that the concentration profile is also a cubic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 we need at least 4 boundary conditions.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314" y="836550"/>
                <a:ext cx="11654971" cy="5195267"/>
              </a:xfrm>
              <a:blipFill>
                <a:blip r:embed="rId2"/>
                <a:stretch>
                  <a:fillRect l="-1046" t="-1878" r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54B69D0-03B0-42AB-BEDF-631D799664C1}"/>
              </a:ext>
            </a:extLst>
          </p:cNvPr>
          <p:cNvGrpSpPr/>
          <p:nvPr/>
        </p:nvGrpSpPr>
        <p:grpSpPr>
          <a:xfrm>
            <a:off x="2464180" y="4745210"/>
            <a:ext cx="7102766" cy="2024613"/>
            <a:chOff x="1507835" y="4283815"/>
            <a:chExt cx="7102766" cy="20246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51FD2D9-9B83-4120-B5DA-592097B3FA27}"/>
                    </a:ext>
                  </a:extLst>
                </p:cNvPr>
                <p:cNvSpPr txBox="1"/>
                <p:nvPr/>
              </p:nvSpPr>
              <p:spPr>
                <a:xfrm>
                  <a:off x="1607972" y="4331107"/>
                  <a:ext cx="2212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known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51FD2D9-9B83-4120-B5DA-592097B3FA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7972" y="4331107"/>
                  <a:ext cx="221234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6D3A394-752A-4C1E-8D3F-FE02A00D19EF}"/>
                    </a:ext>
                  </a:extLst>
                </p:cNvPr>
                <p:cNvSpPr txBox="1"/>
                <p:nvPr/>
              </p:nvSpPr>
              <p:spPr>
                <a:xfrm>
                  <a:off x="5957609" y="4400781"/>
                  <a:ext cx="964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6D3A394-752A-4C1E-8D3F-FE02A00D1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09" y="4400781"/>
                  <a:ext cx="96404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8DBC8B8-BAAA-42D4-81E6-316A79233A67}"/>
                </a:ext>
              </a:extLst>
            </p:cNvPr>
            <p:cNvCxnSpPr/>
            <p:nvPr/>
          </p:nvCxnSpPr>
          <p:spPr>
            <a:xfrm flipV="1">
              <a:off x="1941944" y="5089229"/>
              <a:ext cx="0" cy="6095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06266D5-7A05-427A-A3C9-8C2D9D77CCB1}"/>
                    </a:ext>
                  </a:extLst>
                </p:cNvPr>
                <p:cNvSpPr txBox="1"/>
                <p:nvPr/>
              </p:nvSpPr>
              <p:spPr>
                <a:xfrm>
                  <a:off x="1507835" y="4965790"/>
                  <a:ext cx="4202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06266D5-7A05-427A-A3C9-8C2D9D77C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835" y="4965790"/>
                  <a:ext cx="42025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A5A6B5-6000-4673-907D-5E2A7BE9CDB7}"/>
                </a:ext>
              </a:extLst>
            </p:cNvPr>
            <p:cNvCxnSpPr/>
            <p:nvPr/>
          </p:nvCxnSpPr>
          <p:spPr>
            <a:xfrm>
              <a:off x="1928090" y="5698828"/>
              <a:ext cx="439651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7CFD11-83E2-4DB6-ABB4-7BE1EFD41FB8}"/>
                    </a:ext>
                  </a:extLst>
                </p:cNvPr>
                <p:cNvSpPr txBox="1"/>
                <p:nvPr/>
              </p:nvSpPr>
              <p:spPr>
                <a:xfrm>
                  <a:off x="4675908" y="5939096"/>
                  <a:ext cx="1267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7CFD11-83E2-4DB6-ABB4-7BE1EFD41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908" y="5939096"/>
                  <a:ext cx="12676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07067D-5361-4991-8A6E-81C86F4EB38C}"/>
                </a:ext>
              </a:extLst>
            </p:cNvPr>
            <p:cNvCxnSpPr/>
            <p:nvPr/>
          </p:nvCxnSpPr>
          <p:spPr>
            <a:xfrm flipV="1">
              <a:off x="3492782" y="4692064"/>
              <a:ext cx="15406" cy="9767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37B430-07BC-4125-AD24-1E37692E42A0}"/>
                </a:ext>
              </a:extLst>
            </p:cNvPr>
            <p:cNvCxnSpPr/>
            <p:nvPr/>
          </p:nvCxnSpPr>
          <p:spPr>
            <a:xfrm>
              <a:off x="3480373" y="4770113"/>
              <a:ext cx="533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98949D-3D67-4C49-AE28-080EBA8D04AC}"/>
                </a:ext>
              </a:extLst>
            </p:cNvPr>
            <p:cNvCxnSpPr/>
            <p:nvPr/>
          </p:nvCxnSpPr>
          <p:spPr>
            <a:xfrm>
              <a:off x="3495383" y="5123864"/>
              <a:ext cx="4849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2DF8932-2691-4C15-8D06-57982125AA21}"/>
                </a:ext>
              </a:extLst>
            </p:cNvPr>
            <p:cNvCxnSpPr/>
            <p:nvPr/>
          </p:nvCxnSpPr>
          <p:spPr>
            <a:xfrm>
              <a:off x="3489114" y="5470228"/>
              <a:ext cx="3311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0605CC45-BBCA-4C5E-8BA7-10092B3378D5}"/>
                </a:ext>
              </a:extLst>
            </p:cNvPr>
            <p:cNvSpPr/>
            <p:nvPr/>
          </p:nvSpPr>
          <p:spPr>
            <a:xfrm>
              <a:off x="1939637" y="4283815"/>
              <a:ext cx="4156364" cy="1396539"/>
            </a:xfrm>
            <a:custGeom>
              <a:avLst/>
              <a:gdLst>
                <a:gd name="connsiteX0" fmla="*/ 0 w 5846619"/>
                <a:gd name="connsiteY0" fmla="*/ 1634836 h 1634836"/>
                <a:gd name="connsiteX1" fmla="*/ 1200728 w 5846619"/>
                <a:gd name="connsiteY1" fmla="*/ 822036 h 1634836"/>
                <a:gd name="connsiteX2" fmla="*/ 5846619 w 5846619"/>
                <a:gd name="connsiteY2" fmla="*/ 0 h 1634836"/>
                <a:gd name="connsiteX3" fmla="*/ 5846619 w 5846619"/>
                <a:gd name="connsiteY3" fmla="*/ 0 h 16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6619" h="1634836">
                  <a:moveTo>
                    <a:pt x="0" y="1634836"/>
                  </a:moveTo>
                  <a:cubicBezTo>
                    <a:pt x="113146" y="1364672"/>
                    <a:pt x="226292" y="1094509"/>
                    <a:pt x="1200728" y="822036"/>
                  </a:cubicBezTo>
                  <a:cubicBezTo>
                    <a:pt x="2175164" y="549563"/>
                    <a:pt x="5846619" y="0"/>
                    <a:pt x="5846619" y="0"/>
                  </a:cubicBezTo>
                  <a:lnTo>
                    <a:pt x="5846619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B233C4AF-7397-43CC-8834-BE1CE4333D59}"/>
                </a:ext>
              </a:extLst>
            </p:cNvPr>
            <p:cNvSpPr/>
            <p:nvPr/>
          </p:nvSpPr>
          <p:spPr>
            <a:xfrm>
              <a:off x="1958109" y="4692064"/>
              <a:ext cx="4147127" cy="1006764"/>
            </a:xfrm>
            <a:custGeom>
              <a:avLst/>
              <a:gdLst>
                <a:gd name="connsiteX0" fmla="*/ 0 w 4147127"/>
                <a:gd name="connsiteY0" fmla="*/ 1006764 h 1006764"/>
                <a:gd name="connsiteX1" fmla="*/ 831273 w 4147127"/>
                <a:gd name="connsiteY1" fmla="*/ 572655 h 1006764"/>
                <a:gd name="connsiteX2" fmla="*/ 4147127 w 4147127"/>
                <a:gd name="connsiteY2" fmla="*/ 0 h 100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7127" h="1006764">
                  <a:moveTo>
                    <a:pt x="0" y="1006764"/>
                  </a:moveTo>
                  <a:cubicBezTo>
                    <a:pt x="70042" y="873606"/>
                    <a:pt x="140085" y="740449"/>
                    <a:pt x="831273" y="572655"/>
                  </a:cubicBezTo>
                  <a:cubicBezTo>
                    <a:pt x="1522461" y="404861"/>
                    <a:pt x="2834794" y="202430"/>
                    <a:pt x="414712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62CB9BB8-64B0-4CCA-B1FB-A8F6E8A0EEF5}"/>
                </a:ext>
              </a:extLst>
            </p:cNvPr>
            <p:cNvSpPr/>
            <p:nvPr/>
          </p:nvSpPr>
          <p:spPr>
            <a:xfrm>
              <a:off x="4883302" y="4867554"/>
              <a:ext cx="873551" cy="794327"/>
            </a:xfrm>
            <a:custGeom>
              <a:avLst/>
              <a:gdLst>
                <a:gd name="connsiteX0" fmla="*/ 0 w 424873"/>
                <a:gd name="connsiteY0" fmla="*/ 0 h 794327"/>
                <a:gd name="connsiteX1" fmla="*/ 83128 w 424873"/>
                <a:gd name="connsiteY1" fmla="*/ 591127 h 794327"/>
                <a:gd name="connsiteX2" fmla="*/ 424873 w 424873"/>
                <a:gd name="connsiteY2" fmla="*/ 794327 h 79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873" h="794327">
                  <a:moveTo>
                    <a:pt x="0" y="0"/>
                  </a:moveTo>
                  <a:cubicBezTo>
                    <a:pt x="6158" y="229369"/>
                    <a:pt x="12316" y="458739"/>
                    <a:pt x="83128" y="591127"/>
                  </a:cubicBezTo>
                  <a:cubicBezTo>
                    <a:pt x="153940" y="723515"/>
                    <a:pt x="289406" y="758921"/>
                    <a:pt x="424873" y="79432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8DC272E-5F69-4426-8938-9398296D9044}"/>
                    </a:ext>
                  </a:extLst>
                </p:cNvPr>
                <p:cNvSpPr txBox="1"/>
                <p:nvPr/>
              </p:nvSpPr>
              <p:spPr>
                <a:xfrm>
                  <a:off x="5163539" y="5107884"/>
                  <a:ext cx="34470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err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Polynomial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lit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8DC272E-5F69-4426-8938-9398296D9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3539" y="5107884"/>
                  <a:ext cx="344706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4B8CC0-B64B-4F34-A9AD-DB5102AA9EB2}"/>
                </a:ext>
              </a:extLst>
            </p:cNvPr>
            <p:cNvCxnSpPr/>
            <p:nvPr/>
          </p:nvCxnSpPr>
          <p:spPr>
            <a:xfrm>
              <a:off x="4887392" y="5394028"/>
              <a:ext cx="1404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EFDA92-F2BB-47EA-8F44-58B252BBD186}"/>
                </a:ext>
              </a:extLst>
            </p:cNvPr>
            <p:cNvCxnSpPr/>
            <p:nvPr/>
          </p:nvCxnSpPr>
          <p:spPr>
            <a:xfrm>
              <a:off x="4877063" y="5560054"/>
              <a:ext cx="36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706271-2DE2-4EEC-B1D1-3274A4B833DA}"/>
                </a:ext>
              </a:extLst>
            </p:cNvPr>
            <p:cNvCxnSpPr/>
            <p:nvPr/>
          </p:nvCxnSpPr>
          <p:spPr>
            <a:xfrm>
              <a:off x="4867136" y="5201255"/>
              <a:ext cx="959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6C691B-D105-417A-B940-C43A60C63ABC}"/>
                </a:ext>
              </a:extLst>
            </p:cNvPr>
            <p:cNvCxnSpPr/>
            <p:nvPr/>
          </p:nvCxnSpPr>
          <p:spPr>
            <a:xfrm>
              <a:off x="4876373" y="4710944"/>
              <a:ext cx="0" cy="969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993E8F-2A18-4620-B8AC-BB5493F33F1F}"/>
                </a:ext>
              </a:extLst>
            </p:cNvPr>
            <p:cNvCxnSpPr/>
            <p:nvPr/>
          </p:nvCxnSpPr>
          <p:spPr>
            <a:xfrm flipH="1">
              <a:off x="4876373" y="5680354"/>
              <a:ext cx="0" cy="258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161084-D14E-4FE5-BD9F-DF146B6D2750}"/>
                </a:ext>
              </a:extLst>
            </p:cNvPr>
            <p:cNvCxnSpPr/>
            <p:nvPr/>
          </p:nvCxnSpPr>
          <p:spPr>
            <a:xfrm flipH="1">
              <a:off x="5309754" y="5698828"/>
              <a:ext cx="0" cy="258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14A7846A-5C52-4E9F-BC02-D4E2C1597381}"/>
                </a:ext>
              </a:extLst>
            </p:cNvPr>
            <p:cNvSpPr/>
            <p:nvPr/>
          </p:nvSpPr>
          <p:spPr>
            <a:xfrm>
              <a:off x="3490146" y="4673590"/>
              <a:ext cx="539791" cy="1016000"/>
            </a:xfrm>
            <a:custGeom>
              <a:avLst/>
              <a:gdLst>
                <a:gd name="connsiteX0" fmla="*/ 0 w 628073"/>
                <a:gd name="connsiteY0" fmla="*/ 1016000 h 1016000"/>
                <a:gd name="connsiteX1" fmla="*/ 360219 w 628073"/>
                <a:gd name="connsiteY1" fmla="*/ 822037 h 1016000"/>
                <a:gd name="connsiteX2" fmla="*/ 544946 w 628073"/>
                <a:gd name="connsiteY2" fmla="*/ 489528 h 1016000"/>
                <a:gd name="connsiteX3" fmla="*/ 628073 w 628073"/>
                <a:gd name="connsiteY3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073" h="1016000">
                  <a:moveTo>
                    <a:pt x="0" y="1016000"/>
                  </a:moveTo>
                  <a:cubicBezTo>
                    <a:pt x="134697" y="962891"/>
                    <a:pt x="269395" y="909782"/>
                    <a:pt x="360219" y="822037"/>
                  </a:cubicBezTo>
                  <a:cubicBezTo>
                    <a:pt x="451043" y="734292"/>
                    <a:pt x="500304" y="626534"/>
                    <a:pt x="544946" y="489528"/>
                  </a:cubicBezTo>
                  <a:cubicBezTo>
                    <a:pt x="589588" y="352522"/>
                    <a:pt x="608830" y="176261"/>
                    <a:pt x="62807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8575873-BD21-4FE5-8766-005E74227CA3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2362200" y="4700439"/>
              <a:ext cx="431035" cy="2855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17B08-1B37-4419-9E67-6DF5224B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4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Boundary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314" y="836550"/>
                <a:ext cx="11654971" cy="5195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Our first two conditions are concentration conditions. We will assume the surface will have a constant concentration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(the velocity at the wall is 0, so the solute isn’t swept away). At the boundary layer thickness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200" dirty="0"/>
                  <a:t> the concentration will be equal to the bulk fluid concentration (assumed 0 for this example).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BC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                                  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BC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                  </m:t>
                      </m:r>
                    </m:oMath>
                  </m:oMathPara>
                </a14:m>
                <a:endParaRPr lang="en-US" sz="2200" b="0" dirty="0"/>
              </a:p>
              <a:p>
                <a:pPr marL="0" indent="0">
                  <a:buNone/>
                </a:pPr>
                <a:r>
                  <a:rPr lang="en-US" sz="2200" dirty="0"/>
                  <a:t>You can see from the figure that the gradient gets smaller as we get to the edge of the boundary layer. By this point much more transport occurs in the x-direction from convection than by diffusion in the y-direction. So we will assume the flux (or gradient) at the boundary layer is 0.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BC</m:t>
                      </m:r>
                      <m:r>
                        <m:rPr>
                          <m:nor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                    </m:t>
                      </m:r>
                    </m:oMath>
                  </m:oMathPara>
                </a14:m>
                <a:endParaRPr lang="en-US" sz="2200" b="0" dirty="0"/>
              </a:p>
              <a:p>
                <a:pPr marL="0" indent="0">
                  <a:buNone/>
                </a:pPr>
                <a:r>
                  <a:rPr lang="en-US" sz="2200" dirty="0"/>
                  <a:t>The fourth boundary condition requires a little extra thought.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314" y="836550"/>
                <a:ext cx="11654971" cy="5195267"/>
              </a:xfrm>
              <a:blipFill>
                <a:blip r:embed="rId2"/>
                <a:stretch>
                  <a:fillRect l="-680" t="-1526" r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54B69D0-03B0-42AB-BEDF-631D799664C1}"/>
              </a:ext>
            </a:extLst>
          </p:cNvPr>
          <p:cNvGrpSpPr/>
          <p:nvPr/>
        </p:nvGrpSpPr>
        <p:grpSpPr>
          <a:xfrm>
            <a:off x="2464180" y="4745210"/>
            <a:ext cx="7102766" cy="2024613"/>
            <a:chOff x="1507835" y="4283815"/>
            <a:chExt cx="7102766" cy="20246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51FD2D9-9B83-4120-B5DA-592097B3FA27}"/>
                    </a:ext>
                  </a:extLst>
                </p:cNvPr>
                <p:cNvSpPr txBox="1"/>
                <p:nvPr/>
              </p:nvSpPr>
              <p:spPr>
                <a:xfrm>
                  <a:off x="1607972" y="4331107"/>
                  <a:ext cx="2212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known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51FD2D9-9B83-4120-B5DA-592097B3FA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7972" y="4331107"/>
                  <a:ext cx="221234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6D3A394-752A-4C1E-8D3F-FE02A00D19EF}"/>
                    </a:ext>
                  </a:extLst>
                </p:cNvPr>
                <p:cNvSpPr txBox="1"/>
                <p:nvPr/>
              </p:nvSpPr>
              <p:spPr>
                <a:xfrm>
                  <a:off x="5957609" y="4400781"/>
                  <a:ext cx="964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6D3A394-752A-4C1E-8D3F-FE02A00D1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09" y="4400781"/>
                  <a:ext cx="96404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8DBC8B8-BAAA-42D4-81E6-316A79233A67}"/>
                </a:ext>
              </a:extLst>
            </p:cNvPr>
            <p:cNvCxnSpPr/>
            <p:nvPr/>
          </p:nvCxnSpPr>
          <p:spPr>
            <a:xfrm flipV="1">
              <a:off x="1941944" y="5089229"/>
              <a:ext cx="0" cy="6095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06266D5-7A05-427A-A3C9-8C2D9D77CCB1}"/>
                    </a:ext>
                  </a:extLst>
                </p:cNvPr>
                <p:cNvSpPr txBox="1"/>
                <p:nvPr/>
              </p:nvSpPr>
              <p:spPr>
                <a:xfrm>
                  <a:off x="1507835" y="4965790"/>
                  <a:ext cx="4202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06266D5-7A05-427A-A3C9-8C2D9D77C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835" y="4965790"/>
                  <a:ext cx="42025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A5A6B5-6000-4673-907D-5E2A7BE9CDB7}"/>
                </a:ext>
              </a:extLst>
            </p:cNvPr>
            <p:cNvCxnSpPr/>
            <p:nvPr/>
          </p:nvCxnSpPr>
          <p:spPr>
            <a:xfrm>
              <a:off x="1928090" y="5698828"/>
              <a:ext cx="439651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7CFD11-83E2-4DB6-ABB4-7BE1EFD41FB8}"/>
                    </a:ext>
                  </a:extLst>
                </p:cNvPr>
                <p:cNvSpPr txBox="1"/>
                <p:nvPr/>
              </p:nvSpPr>
              <p:spPr>
                <a:xfrm>
                  <a:off x="4675908" y="5939096"/>
                  <a:ext cx="1267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7CFD11-83E2-4DB6-ABB4-7BE1EFD41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908" y="5939096"/>
                  <a:ext cx="12676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07067D-5361-4991-8A6E-81C86F4EB38C}"/>
                </a:ext>
              </a:extLst>
            </p:cNvPr>
            <p:cNvCxnSpPr/>
            <p:nvPr/>
          </p:nvCxnSpPr>
          <p:spPr>
            <a:xfrm flipV="1">
              <a:off x="3492782" y="4692064"/>
              <a:ext cx="15406" cy="9767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37B430-07BC-4125-AD24-1E37692E42A0}"/>
                </a:ext>
              </a:extLst>
            </p:cNvPr>
            <p:cNvCxnSpPr/>
            <p:nvPr/>
          </p:nvCxnSpPr>
          <p:spPr>
            <a:xfrm>
              <a:off x="3480373" y="4770113"/>
              <a:ext cx="533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98949D-3D67-4C49-AE28-080EBA8D04AC}"/>
                </a:ext>
              </a:extLst>
            </p:cNvPr>
            <p:cNvCxnSpPr/>
            <p:nvPr/>
          </p:nvCxnSpPr>
          <p:spPr>
            <a:xfrm>
              <a:off x="3495383" y="5123864"/>
              <a:ext cx="4849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2DF8932-2691-4C15-8D06-57982125AA21}"/>
                </a:ext>
              </a:extLst>
            </p:cNvPr>
            <p:cNvCxnSpPr/>
            <p:nvPr/>
          </p:nvCxnSpPr>
          <p:spPr>
            <a:xfrm>
              <a:off x="3489114" y="5470228"/>
              <a:ext cx="3311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0605CC45-BBCA-4C5E-8BA7-10092B3378D5}"/>
                </a:ext>
              </a:extLst>
            </p:cNvPr>
            <p:cNvSpPr/>
            <p:nvPr/>
          </p:nvSpPr>
          <p:spPr>
            <a:xfrm>
              <a:off x="1939637" y="4283815"/>
              <a:ext cx="4156364" cy="1396539"/>
            </a:xfrm>
            <a:custGeom>
              <a:avLst/>
              <a:gdLst>
                <a:gd name="connsiteX0" fmla="*/ 0 w 5846619"/>
                <a:gd name="connsiteY0" fmla="*/ 1634836 h 1634836"/>
                <a:gd name="connsiteX1" fmla="*/ 1200728 w 5846619"/>
                <a:gd name="connsiteY1" fmla="*/ 822036 h 1634836"/>
                <a:gd name="connsiteX2" fmla="*/ 5846619 w 5846619"/>
                <a:gd name="connsiteY2" fmla="*/ 0 h 1634836"/>
                <a:gd name="connsiteX3" fmla="*/ 5846619 w 5846619"/>
                <a:gd name="connsiteY3" fmla="*/ 0 h 16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6619" h="1634836">
                  <a:moveTo>
                    <a:pt x="0" y="1634836"/>
                  </a:moveTo>
                  <a:cubicBezTo>
                    <a:pt x="113146" y="1364672"/>
                    <a:pt x="226292" y="1094509"/>
                    <a:pt x="1200728" y="822036"/>
                  </a:cubicBezTo>
                  <a:cubicBezTo>
                    <a:pt x="2175164" y="549563"/>
                    <a:pt x="5846619" y="0"/>
                    <a:pt x="5846619" y="0"/>
                  </a:cubicBezTo>
                  <a:lnTo>
                    <a:pt x="5846619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B233C4AF-7397-43CC-8834-BE1CE4333D59}"/>
                </a:ext>
              </a:extLst>
            </p:cNvPr>
            <p:cNvSpPr/>
            <p:nvPr/>
          </p:nvSpPr>
          <p:spPr>
            <a:xfrm>
              <a:off x="1958109" y="4692064"/>
              <a:ext cx="4147127" cy="1006764"/>
            </a:xfrm>
            <a:custGeom>
              <a:avLst/>
              <a:gdLst>
                <a:gd name="connsiteX0" fmla="*/ 0 w 4147127"/>
                <a:gd name="connsiteY0" fmla="*/ 1006764 h 1006764"/>
                <a:gd name="connsiteX1" fmla="*/ 831273 w 4147127"/>
                <a:gd name="connsiteY1" fmla="*/ 572655 h 1006764"/>
                <a:gd name="connsiteX2" fmla="*/ 4147127 w 4147127"/>
                <a:gd name="connsiteY2" fmla="*/ 0 h 100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7127" h="1006764">
                  <a:moveTo>
                    <a:pt x="0" y="1006764"/>
                  </a:moveTo>
                  <a:cubicBezTo>
                    <a:pt x="70042" y="873606"/>
                    <a:pt x="140085" y="740449"/>
                    <a:pt x="831273" y="572655"/>
                  </a:cubicBezTo>
                  <a:cubicBezTo>
                    <a:pt x="1522461" y="404861"/>
                    <a:pt x="2834794" y="202430"/>
                    <a:pt x="414712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62CB9BB8-64B0-4CCA-B1FB-A8F6E8A0EEF5}"/>
                </a:ext>
              </a:extLst>
            </p:cNvPr>
            <p:cNvSpPr/>
            <p:nvPr/>
          </p:nvSpPr>
          <p:spPr>
            <a:xfrm>
              <a:off x="4883302" y="4867554"/>
              <a:ext cx="873551" cy="794327"/>
            </a:xfrm>
            <a:custGeom>
              <a:avLst/>
              <a:gdLst>
                <a:gd name="connsiteX0" fmla="*/ 0 w 424873"/>
                <a:gd name="connsiteY0" fmla="*/ 0 h 794327"/>
                <a:gd name="connsiteX1" fmla="*/ 83128 w 424873"/>
                <a:gd name="connsiteY1" fmla="*/ 591127 h 794327"/>
                <a:gd name="connsiteX2" fmla="*/ 424873 w 424873"/>
                <a:gd name="connsiteY2" fmla="*/ 794327 h 79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873" h="794327">
                  <a:moveTo>
                    <a:pt x="0" y="0"/>
                  </a:moveTo>
                  <a:cubicBezTo>
                    <a:pt x="6158" y="229369"/>
                    <a:pt x="12316" y="458739"/>
                    <a:pt x="83128" y="591127"/>
                  </a:cubicBezTo>
                  <a:cubicBezTo>
                    <a:pt x="153940" y="723515"/>
                    <a:pt x="289406" y="758921"/>
                    <a:pt x="424873" y="79432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8DC272E-5F69-4426-8938-9398296D9044}"/>
                    </a:ext>
                  </a:extLst>
                </p:cNvPr>
                <p:cNvSpPr txBox="1"/>
                <p:nvPr/>
              </p:nvSpPr>
              <p:spPr>
                <a:xfrm>
                  <a:off x="5163539" y="5107884"/>
                  <a:ext cx="34470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err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Polynomial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lit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8DC272E-5F69-4426-8938-9398296D9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3539" y="5107884"/>
                  <a:ext cx="344706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4B8CC0-B64B-4F34-A9AD-DB5102AA9EB2}"/>
                </a:ext>
              </a:extLst>
            </p:cNvPr>
            <p:cNvCxnSpPr/>
            <p:nvPr/>
          </p:nvCxnSpPr>
          <p:spPr>
            <a:xfrm>
              <a:off x="4887392" y="5394028"/>
              <a:ext cx="1404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EFDA92-F2BB-47EA-8F44-58B252BBD186}"/>
                </a:ext>
              </a:extLst>
            </p:cNvPr>
            <p:cNvCxnSpPr/>
            <p:nvPr/>
          </p:nvCxnSpPr>
          <p:spPr>
            <a:xfrm>
              <a:off x="4877063" y="5560054"/>
              <a:ext cx="36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706271-2DE2-4EEC-B1D1-3274A4B833DA}"/>
                </a:ext>
              </a:extLst>
            </p:cNvPr>
            <p:cNvCxnSpPr/>
            <p:nvPr/>
          </p:nvCxnSpPr>
          <p:spPr>
            <a:xfrm>
              <a:off x="4867136" y="5201255"/>
              <a:ext cx="959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6C691B-D105-417A-B940-C43A60C63ABC}"/>
                </a:ext>
              </a:extLst>
            </p:cNvPr>
            <p:cNvCxnSpPr/>
            <p:nvPr/>
          </p:nvCxnSpPr>
          <p:spPr>
            <a:xfrm>
              <a:off x="4876373" y="4710944"/>
              <a:ext cx="0" cy="969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993E8F-2A18-4620-B8AC-BB5493F33F1F}"/>
                </a:ext>
              </a:extLst>
            </p:cNvPr>
            <p:cNvCxnSpPr/>
            <p:nvPr/>
          </p:nvCxnSpPr>
          <p:spPr>
            <a:xfrm flipH="1">
              <a:off x="4876373" y="5680354"/>
              <a:ext cx="0" cy="258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161084-D14E-4FE5-BD9F-DF146B6D2750}"/>
                </a:ext>
              </a:extLst>
            </p:cNvPr>
            <p:cNvCxnSpPr/>
            <p:nvPr/>
          </p:nvCxnSpPr>
          <p:spPr>
            <a:xfrm flipH="1">
              <a:off x="5309754" y="5698828"/>
              <a:ext cx="0" cy="258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14A7846A-5C52-4E9F-BC02-D4E2C1597381}"/>
                </a:ext>
              </a:extLst>
            </p:cNvPr>
            <p:cNvSpPr/>
            <p:nvPr/>
          </p:nvSpPr>
          <p:spPr>
            <a:xfrm>
              <a:off x="3490146" y="4673590"/>
              <a:ext cx="539791" cy="1016000"/>
            </a:xfrm>
            <a:custGeom>
              <a:avLst/>
              <a:gdLst>
                <a:gd name="connsiteX0" fmla="*/ 0 w 628073"/>
                <a:gd name="connsiteY0" fmla="*/ 1016000 h 1016000"/>
                <a:gd name="connsiteX1" fmla="*/ 360219 w 628073"/>
                <a:gd name="connsiteY1" fmla="*/ 822037 h 1016000"/>
                <a:gd name="connsiteX2" fmla="*/ 544946 w 628073"/>
                <a:gd name="connsiteY2" fmla="*/ 489528 h 1016000"/>
                <a:gd name="connsiteX3" fmla="*/ 628073 w 628073"/>
                <a:gd name="connsiteY3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073" h="1016000">
                  <a:moveTo>
                    <a:pt x="0" y="1016000"/>
                  </a:moveTo>
                  <a:cubicBezTo>
                    <a:pt x="134697" y="962891"/>
                    <a:pt x="269395" y="909782"/>
                    <a:pt x="360219" y="822037"/>
                  </a:cubicBezTo>
                  <a:cubicBezTo>
                    <a:pt x="451043" y="734292"/>
                    <a:pt x="500304" y="626534"/>
                    <a:pt x="544946" y="489528"/>
                  </a:cubicBezTo>
                  <a:cubicBezTo>
                    <a:pt x="589588" y="352522"/>
                    <a:pt x="608830" y="176261"/>
                    <a:pt x="62807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8575873-BD21-4FE5-8766-005E74227CA3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2362200" y="4700439"/>
              <a:ext cx="431035" cy="2855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1135C-C725-4A82-8BCA-36D667E3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Boundary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314" y="836550"/>
                <a:ext cx="11654971" cy="5195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Take a look at the conservation of mass equation and apply it to the plate surface: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200" dirty="0"/>
                  <a:t>The system is at steady state. There is no fluid velocity at the plate surface. This is a 2D problem (no z), and there are no chemical reactions. Last, we are assume the concentration at the plate surface is constant, so it should not change in the x direction. This leaves us: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BC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314" y="836550"/>
                <a:ext cx="11654971" cy="5195267"/>
              </a:xfrm>
              <a:blipFill>
                <a:blip r:embed="rId2"/>
                <a:stretch>
                  <a:fillRect l="-680" t="-1526" r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54B69D0-03B0-42AB-BEDF-631D799664C1}"/>
              </a:ext>
            </a:extLst>
          </p:cNvPr>
          <p:cNvGrpSpPr/>
          <p:nvPr/>
        </p:nvGrpSpPr>
        <p:grpSpPr>
          <a:xfrm>
            <a:off x="2464180" y="4745210"/>
            <a:ext cx="7102766" cy="2024613"/>
            <a:chOff x="1507835" y="4283815"/>
            <a:chExt cx="7102766" cy="20246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51FD2D9-9B83-4120-B5DA-592097B3FA27}"/>
                    </a:ext>
                  </a:extLst>
                </p:cNvPr>
                <p:cNvSpPr txBox="1"/>
                <p:nvPr/>
              </p:nvSpPr>
              <p:spPr>
                <a:xfrm>
                  <a:off x="1607972" y="4331107"/>
                  <a:ext cx="22123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known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51FD2D9-9B83-4120-B5DA-592097B3FA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7972" y="4331107"/>
                  <a:ext cx="221234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6D3A394-752A-4C1E-8D3F-FE02A00D19EF}"/>
                    </a:ext>
                  </a:extLst>
                </p:cNvPr>
                <p:cNvSpPr txBox="1"/>
                <p:nvPr/>
              </p:nvSpPr>
              <p:spPr>
                <a:xfrm>
                  <a:off x="5957609" y="4400781"/>
                  <a:ext cx="964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6D3A394-752A-4C1E-8D3F-FE02A00D1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09" y="4400781"/>
                  <a:ext cx="96404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8DBC8B8-BAAA-42D4-81E6-316A79233A67}"/>
                </a:ext>
              </a:extLst>
            </p:cNvPr>
            <p:cNvCxnSpPr/>
            <p:nvPr/>
          </p:nvCxnSpPr>
          <p:spPr>
            <a:xfrm flipV="1">
              <a:off x="1941944" y="5089229"/>
              <a:ext cx="0" cy="6095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06266D5-7A05-427A-A3C9-8C2D9D77CCB1}"/>
                    </a:ext>
                  </a:extLst>
                </p:cNvPr>
                <p:cNvSpPr txBox="1"/>
                <p:nvPr/>
              </p:nvSpPr>
              <p:spPr>
                <a:xfrm>
                  <a:off x="1507835" y="4965790"/>
                  <a:ext cx="4202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06266D5-7A05-427A-A3C9-8C2D9D77C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835" y="4965790"/>
                  <a:ext cx="42025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A5A6B5-6000-4673-907D-5E2A7BE9CDB7}"/>
                </a:ext>
              </a:extLst>
            </p:cNvPr>
            <p:cNvCxnSpPr/>
            <p:nvPr/>
          </p:nvCxnSpPr>
          <p:spPr>
            <a:xfrm>
              <a:off x="1928090" y="5698828"/>
              <a:ext cx="439651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7CFD11-83E2-4DB6-ABB4-7BE1EFD41FB8}"/>
                    </a:ext>
                  </a:extLst>
                </p:cNvPr>
                <p:cNvSpPr txBox="1"/>
                <p:nvPr/>
              </p:nvSpPr>
              <p:spPr>
                <a:xfrm>
                  <a:off x="4675908" y="5939096"/>
                  <a:ext cx="1267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7CFD11-83E2-4DB6-ABB4-7BE1EFD41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908" y="5939096"/>
                  <a:ext cx="12676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07067D-5361-4991-8A6E-81C86F4EB38C}"/>
                </a:ext>
              </a:extLst>
            </p:cNvPr>
            <p:cNvCxnSpPr/>
            <p:nvPr/>
          </p:nvCxnSpPr>
          <p:spPr>
            <a:xfrm flipV="1">
              <a:off x="3492782" y="4692064"/>
              <a:ext cx="15406" cy="9767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37B430-07BC-4125-AD24-1E37692E42A0}"/>
                </a:ext>
              </a:extLst>
            </p:cNvPr>
            <p:cNvCxnSpPr/>
            <p:nvPr/>
          </p:nvCxnSpPr>
          <p:spPr>
            <a:xfrm>
              <a:off x="3480373" y="4770113"/>
              <a:ext cx="533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98949D-3D67-4C49-AE28-080EBA8D04AC}"/>
                </a:ext>
              </a:extLst>
            </p:cNvPr>
            <p:cNvCxnSpPr/>
            <p:nvPr/>
          </p:nvCxnSpPr>
          <p:spPr>
            <a:xfrm>
              <a:off x="3495383" y="5123864"/>
              <a:ext cx="4849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2DF8932-2691-4C15-8D06-57982125AA21}"/>
                </a:ext>
              </a:extLst>
            </p:cNvPr>
            <p:cNvCxnSpPr/>
            <p:nvPr/>
          </p:nvCxnSpPr>
          <p:spPr>
            <a:xfrm>
              <a:off x="3489114" y="5470228"/>
              <a:ext cx="3311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0605CC45-BBCA-4C5E-8BA7-10092B3378D5}"/>
                </a:ext>
              </a:extLst>
            </p:cNvPr>
            <p:cNvSpPr/>
            <p:nvPr/>
          </p:nvSpPr>
          <p:spPr>
            <a:xfrm>
              <a:off x="1939637" y="4283815"/>
              <a:ext cx="4156364" cy="1396539"/>
            </a:xfrm>
            <a:custGeom>
              <a:avLst/>
              <a:gdLst>
                <a:gd name="connsiteX0" fmla="*/ 0 w 5846619"/>
                <a:gd name="connsiteY0" fmla="*/ 1634836 h 1634836"/>
                <a:gd name="connsiteX1" fmla="*/ 1200728 w 5846619"/>
                <a:gd name="connsiteY1" fmla="*/ 822036 h 1634836"/>
                <a:gd name="connsiteX2" fmla="*/ 5846619 w 5846619"/>
                <a:gd name="connsiteY2" fmla="*/ 0 h 1634836"/>
                <a:gd name="connsiteX3" fmla="*/ 5846619 w 5846619"/>
                <a:gd name="connsiteY3" fmla="*/ 0 h 163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6619" h="1634836">
                  <a:moveTo>
                    <a:pt x="0" y="1634836"/>
                  </a:moveTo>
                  <a:cubicBezTo>
                    <a:pt x="113146" y="1364672"/>
                    <a:pt x="226292" y="1094509"/>
                    <a:pt x="1200728" y="822036"/>
                  </a:cubicBezTo>
                  <a:cubicBezTo>
                    <a:pt x="2175164" y="549563"/>
                    <a:pt x="5846619" y="0"/>
                    <a:pt x="5846619" y="0"/>
                  </a:cubicBezTo>
                  <a:lnTo>
                    <a:pt x="5846619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B233C4AF-7397-43CC-8834-BE1CE4333D59}"/>
                </a:ext>
              </a:extLst>
            </p:cNvPr>
            <p:cNvSpPr/>
            <p:nvPr/>
          </p:nvSpPr>
          <p:spPr>
            <a:xfrm>
              <a:off x="1958109" y="4692064"/>
              <a:ext cx="4147127" cy="1006764"/>
            </a:xfrm>
            <a:custGeom>
              <a:avLst/>
              <a:gdLst>
                <a:gd name="connsiteX0" fmla="*/ 0 w 4147127"/>
                <a:gd name="connsiteY0" fmla="*/ 1006764 h 1006764"/>
                <a:gd name="connsiteX1" fmla="*/ 831273 w 4147127"/>
                <a:gd name="connsiteY1" fmla="*/ 572655 h 1006764"/>
                <a:gd name="connsiteX2" fmla="*/ 4147127 w 4147127"/>
                <a:gd name="connsiteY2" fmla="*/ 0 h 100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7127" h="1006764">
                  <a:moveTo>
                    <a:pt x="0" y="1006764"/>
                  </a:moveTo>
                  <a:cubicBezTo>
                    <a:pt x="70042" y="873606"/>
                    <a:pt x="140085" y="740449"/>
                    <a:pt x="831273" y="572655"/>
                  </a:cubicBezTo>
                  <a:cubicBezTo>
                    <a:pt x="1522461" y="404861"/>
                    <a:pt x="2834794" y="202430"/>
                    <a:pt x="414712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62CB9BB8-64B0-4CCA-B1FB-A8F6E8A0EEF5}"/>
                </a:ext>
              </a:extLst>
            </p:cNvPr>
            <p:cNvSpPr/>
            <p:nvPr/>
          </p:nvSpPr>
          <p:spPr>
            <a:xfrm>
              <a:off x="4883302" y="4867554"/>
              <a:ext cx="873551" cy="794327"/>
            </a:xfrm>
            <a:custGeom>
              <a:avLst/>
              <a:gdLst>
                <a:gd name="connsiteX0" fmla="*/ 0 w 424873"/>
                <a:gd name="connsiteY0" fmla="*/ 0 h 794327"/>
                <a:gd name="connsiteX1" fmla="*/ 83128 w 424873"/>
                <a:gd name="connsiteY1" fmla="*/ 591127 h 794327"/>
                <a:gd name="connsiteX2" fmla="*/ 424873 w 424873"/>
                <a:gd name="connsiteY2" fmla="*/ 794327 h 79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873" h="794327">
                  <a:moveTo>
                    <a:pt x="0" y="0"/>
                  </a:moveTo>
                  <a:cubicBezTo>
                    <a:pt x="6158" y="229369"/>
                    <a:pt x="12316" y="458739"/>
                    <a:pt x="83128" y="591127"/>
                  </a:cubicBezTo>
                  <a:cubicBezTo>
                    <a:pt x="153940" y="723515"/>
                    <a:pt x="289406" y="758921"/>
                    <a:pt x="424873" y="79432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8DC272E-5F69-4426-8938-9398296D9044}"/>
                    </a:ext>
                  </a:extLst>
                </p:cNvPr>
                <p:cNvSpPr txBox="1"/>
                <p:nvPr/>
              </p:nvSpPr>
              <p:spPr>
                <a:xfrm>
                  <a:off x="5163539" y="5107884"/>
                  <a:ext cx="34470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err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Polynomial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lit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8DC272E-5F69-4426-8938-9398296D9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3539" y="5107884"/>
                  <a:ext cx="344706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4B8CC0-B64B-4F34-A9AD-DB5102AA9EB2}"/>
                </a:ext>
              </a:extLst>
            </p:cNvPr>
            <p:cNvCxnSpPr/>
            <p:nvPr/>
          </p:nvCxnSpPr>
          <p:spPr>
            <a:xfrm>
              <a:off x="4887392" y="5394028"/>
              <a:ext cx="1404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EFDA92-F2BB-47EA-8F44-58B252BBD186}"/>
                </a:ext>
              </a:extLst>
            </p:cNvPr>
            <p:cNvCxnSpPr/>
            <p:nvPr/>
          </p:nvCxnSpPr>
          <p:spPr>
            <a:xfrm>
              <a:off x="4877063" y="5560054"/>
              <a:ext cx="36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706271-2DE2-4EEC-B1D1-3274A4B833DA}"/>
                </a:ext>
              </a:extLst>
            </p:cNvPr>
            <p:cNvCxnSpPr/>
            <p:nvPr/>
          </p:nvCxnSpPr>
          <p:spPr>
            <a:xfrm>
              <a:off x="4867136" y="5201255"/>
              <a:ext cx="959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6C691B-D105-417A-B940-C43A60C63ABC}"/>
                </a:ext>
              </a:extLst>
            </p:cNvPr>
            <p:cNvCxnSpPr/>
            <p:nvPr/>
          </p:nvCxnSpPr>
          <p:spPr>
            <a:xfrm>
              <a:off x="4876373" y="4710944"/>
              <a:ext cx="0" cy="969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993E8F-2A18-4620-B8AC-BB5493F33F1F}"/>
                </a:ext>
              </a:extLst>
            </p:cNvPr>
            <p:cNvCxnSpPr/>
            <p:nvPr/>
          </p:nvCxnSpPr>
          <p:spPr>
            <a:xfrm flipH="1">
              <a:off x="4876373" y="5680354"/>
              <a:ext cx="0" cy="258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161084-D14E-4FE5-BD9F-DF146B6D2750}"/>
                </a:ext>
              </a:extLst>
            </p:cNvPr>
            <p:cNvCxnSpPr/>
            <p:nvPr/>
          </p:nvCxnSpPr>
          <p:spPr>
            <a:xfrm flipH="1">
              <a:off x="5309754" y="5698828"/>
              <a:ext cx="0" cy="2587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14A7846A-5C52-4E9F-BC02-D4E2C1597381}"/>
                </a:ext>
              </a:extLst>
            </p:cNvPr>
            <p:cNvSpPr/>
            <p:nvPr/>
          </p:nvSpPr>
          <p:spPr>
            <a:xfrm>
              <a:off x="3490146" y="4673590"/>
              <a:ext cx="539791" cy="1016000"/>
            </a:xfrm>
            <a:custGeom>
              <a:avLst/>
              <a:gdLst>
                <a:gd name="connsiteX0" fmla="*/ 0 w 628073"/>
                <a:gd name="connsiteY0" fmla="*/ 1016000 h 1016000"/>
                <a:gd name="connsiteX1" fmla="*/ 360219 w 628073"/>
                <a:gd name="connsiteY1" fmla="*/ 822037 h 1016000"/>
                <a:gd name="connsiteX2" fmla="*/ 544946 w 628073"/>
                <a:gd name="connsiteY2" fmla="*/ 489528 h 1016000"/>
                <a:gd name="connsiteX3" fmla="*/ 628073 w 628073"/>
                <a:gd name="connsiteY3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073" h="1016000">
                  <a:moveTo>
                    <a:pt x="0" y="1016000"/>
                  </a:moveTo>
                  <a:cubicBezTo>
                    <a:pt x="134697" y="962891"/>
                    <a:pt x="269395" y="909782"/>
                    <a:pt x="360219" y="822037"/>
                  </a:cubicBezTo>
                  <a:cubicBezTo>
                    <a:pt x="451043" y="734292"/>
                    <a:pt x="500304" y="626534"/>
                    <a:pt x="544946" y="489528"/>
                  </a:cubicBezTo>
                  <a:cubicBezTo>
                    <a:pt x="589588" y="352522"/>
                    <a:pt x="608830" y="176261"/>
                    <a:pt x="62807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8575873-BD21-4FE5-8766-005E74227CA3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2362200" y="4700439"/>
              <a:ext cx="431035" cy="2855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EB809-8150-4556-B1C9-C4FC9DE9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4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6417"/>
            <a:ext cx="10515600" cy="1325563"/>
          </a:xfrm>
        </p:spPr>
        <p:txBody>
          <a:bodyPr/>
          <a:lstStyle/>
          <a:p>
            <a:r>
              <a:rPr lang="en-US" dirty="0"/>
              <a:t>Concentration Profile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Now let’s apply our boundary conditions and get the coefficients to our concentration profile: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200" dirty="0"/>
                  <a:t>We can quickly see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Using the other two boundary conditions, we can then solve simultaneously for b and d. Solving, we find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;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(A side note: for the polynomial units to work out each coefficient should have units of C/L</a:t>
                </a:r>
                <a:r>
                  <a:rPr lang="en-US" sz="2200" baseline="30000" dirty="0"/>
                  <a:t>n</a:t>
                </a:r>
                <a:r>
                  <a:rPr lang="en-US" sz="2200" dirty="0"/>
                  <a:t> where n is the exponent of the variable attached to it.)</a:t>
                </a:r>
              </a:p>
              <a:p>
                <a:pPr marL="0" indent="0">
                  <a:buNone/>
                </a:pPr>
                <a:r>
                  <a:rPr lang="en-US" sz="2200" dirty="0"/>
                  <a:t>Our final equation now looks like: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314" y="836550"/>
                <a:ext cx="11654971" cy="5698474"/>
              </a:xfrm>
              <a:blipFill>
                <a:blip r:embed="rId2"/>
                <a:stretch>
                  <a:fillRect l="-680" t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FF4CE8-2CA2-4CE9-A92C-A20D32080398}"/>
                  </a:ext>
                </a:extLst>
              </p:cNvPr>
              <p:cNvSpPr txBox="1"/>
              <p:nvPr/>
            </p:nvSpPr>
            <p:spPr>
              <a:xfrm>
                <a:off x="9289409" y="1250389"/>
                <a:ext cx="2902591" cy="1823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BC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BC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BC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BC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FF4CE8-2CA2-4CE9-A92C-A20D32080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409" y="1250389"/>
                <a:ext cx="2902591" cy="18234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D894B31F-0383-44B7-838B-CB9725B3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6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67113</TotalTime>
  <Words>2378</Words>
  <Application>Microsoft Office PowerPoint</Application>
  <PresentationFormat>Widescreen</PresentationFormat>
  <Paragraphs>282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Office Theme</vt:lpstr>
      <vt:lpstr>BIEN 401  Biomedical Mass Transport  Class 10 Boundary Layers  and Mass Transfer</vt:lpstr>
      <vt:lpstr>Fluid Boundary Layer</vt:lpstr>
      <vt:lpstr>Fluid Boundary Layer</vt:lpstr>
      <vt:lpstr>Approximate Solution</vt:lpstr>
      <vt:lpstr>Assumptions</vt:lpstr>
      <vt:lpstr>Approximate Profiles</vt:lpstr>
      <vt:lpstr>Boundary Conditions</vt:lpstr>
      <vt:lpstr>Boundary Conditions</vt:lpstr>
      <vt:lpstr>Concentration Profile</vt:lpstr>
      <vt:lpstr>Boundary Layer</vt:lpstr>
      <vt:lpstr>Mass Balance</vt:lpstr>
      <vt:lpstr>Mass Balance</vt:lpstr>
      <vt:lpstr>Boundary Layer</vt:lpstr>
      <vt:lpstr>Concentration Boundary Layer</vt:lpstr>
      <vt:lpstr>Boundary Layer Proportions</vt:lpstr>
      <vt:lpstr>Boundary Layer and Dimensionless Groups</vt:lpstr>
      <vt:lpstr>Mass Transfer Coefficient</vt:lpstr>
      <vt:lpstr>Boundary Layer for Laminar Flow in Cylinder</vt:lpstr>
      <vt:lpstr>Boundary Layer for Laminar Flow in Cylinder</vt:lpstr>
      <vt:lpstr>Solution</vt:lpstr>
      <vt:lpstr>Mass Transfer Coefficient</vt:lpstr>
      <vt:lpstr>Sherwood number</vt:lpstr>
      <vt:lpstr>Entry Flow</vt:lpstr>
      <vt:lpstr>Sherwood Numbers for Circular Pipes</vt:lpstr>
      <vt:lpstr>Sherwood Numbers for Circular Pipes</vt:lpstr>
      <vt:lpstr>Non-circular tubes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 2D Concurrent Forces</dc:title>
  <dc:creator>Louis Reis</dc:creator>
  <cp:lastModifiedBy>Louis Reis</cp:lastModifiedBy>
  <cp:revision>147</cp:revision>
  <dcterms:created xsi:type="dcterms:W3CDTF">2017-09-06T04:03:01Z</dcterms:created>
  <dcterms:modified xsi:type="dcterms:W3CDTF">2022-04-01T14:34:08Z</dcterms:modified>
</cp:coreProperties>
</file>