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11</a:t>
            </a:r>
            <a:br>
              <a:rPr lang="en-US" dirty="0"/>
            </a:br>
            <a:r>
              <a:rPr lang="en-US" dirty="0"/>
              <a:t>Solute Permeability and</a:t>
            </a:r>
            <a:br>
              <a:rPr lang="en-US" dirty="0"/>
            </a:br>
            <a:r>
              <a:rPr lang="en-US" dirty="0"/>
              <a:t>Heterogenous Materials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3/31/2022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Capillary Wall Permeability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312776" cy="5707751"/>
              </a:xfrm>
            </p:spPr>
            <p:txBody>
              <a:bodyPr>
                <a:normAutofit/>
              </a:bodyPr>
              <a:lstStyle/>
              <a:p>
                <a:pPr marL="0" indent="0">
                  <a:buNone/>
                </a:pPr>
                <a:r>
                  <a:rPr lang="en-US" dirty="0"/>
                  <a:t>We know that the capillary’s thin walls and intracellular clefts make it ideal for solute transport into the surrounding tissue. The plot (from </a:t>
                </a:r>
                <a:r>
                  <a:rPr lang="en-US" dirty="0" err="1"/>
                  <a:t>Renkin</a:t>
                </a:r>
                <a:r>
                  <a:rPr lang="en-US" dirty="0"/>
                  <a:t> and Curry) below shows that most solute molecules follow the piecewise equation: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0.0184 </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m:rPr>
                                        <m:brk m:alnAt="7"/>
                                      </m:rPr>
                                      <a:rPr lang="en-US" b="0" i="1" smtClean="0">
                                        <a:latin typeface="Cambria Math" panose="02040503050406030204" pitchFamily="18" charset="0"/>
                                      </a:rPr>
                                      <m:t>−1.223</m:t>
                                    </m:r>
                                  </m:sup>
                                </m:sSup>
                                <m:r>
                                  <m:rPr>
                                    <m:brk m:alnAt="7"/>
                                  </m:rPr>
                                  <a:rPr lang="en-US" b="0" i="1" smtClean="0">
                                    <a:latin typeface="Cambria Math" panose="02040503050406030204" pitchFamily="18" charset="0"/>
                                  </a:rPr>
                                  <m:t>      </m:t>
                                </m:r>
                                <m:r>
                                  <m:rPr>
                                    <m:nor/>
                                    <m:brk m:alnAt="7"/>
                                  </m:rPr>
                                  <a:rPr lang="en-US" b="0" i="0" smtClean="0">
                                    <a:latin typeface="Cambria Math" panose="02040503050406030204" pitchFamily="18" charset="0"/>
                                  </a:rPr>
                                  <m:t>for</m:t>
                                </m:r>
                                <m:r>
                                  <m:rPr>
                                    <m:brk m:alnAt="7"/>
                                  </m:rP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&lt;1 </m:t>
                                </m:r>
                                <m:r>
                                  <a:rPr lang="en-US" b="0" i="1" smtClean="0">
                                    <a:latin typeface="Cambria Math" panose="02040503050406030204" pitchFamily="18" charset="0"/>
                                  </a:rPr>
                                  <m:t>𝑛𝑚</m:t>
                                </m:r>
                              </m:e>
                            </m:mr>
                            <m:mr>
                              <m:e>
                                <m:r>
                                  <m:rPr>
                                    <m:brk m:alnAt="7"/>
                                  </m:rPr>
                                  <a:rPr lang="en-US" i="1">
                                    <a:latin typeface="Cambria Math" panose="02040503050406030204" pitchFamily="18" charset="0"/>
                                  </a:rPr>
                                  <m:t>0.0</m:t>
                                </m:r>
                                <m:r>
                                  <a:rPr lang="en-US" b="0" i="1" smtClean="0">
                                    <a:latin typeface="Cambria Math" panose="02040503050406030204" pitchFamily="18" charset="0"/>
                                  </a:rPr>
                                  <m:t>287</m:t>
                                </m:r>
                                <m:r>
                                  <a:rPr lang="en-US" i="1">
                                    <a:latin typeface="Cambria Math" panose="02040503050406030204" pitchFamily="18" charset="0"/>
                                  </a:rPr>
                                  <m:t> </m:t>
                                </m:r>
                                <m:sSup>
                                  <m:sSupPr>
                                    <m:ctrlPr>
                                      <a:rPr lang="en-US" i="1">
                                        <a:latin typeface="Cambria Math" panose="02040503050406030204" pitchFamily="18" charset="0"/>
                                      </a:rPr>
                                    </m:ctrlPr>
                                  </m:sSupPr>
                                  <m:e>
                                    <m:r>
                                      <m:rPr>
                                        <m:brk m:alnAt="7"/>
                                      </m:rPr>
                                      <a:rPr lang="en-US" i="1">
                                        <a:latin typeface="Cambria Math" panose="02040503050406030204" pitchFamily="18" charset="0"/>
                                      </a:rPr>
                                      <m:t>𝑎</m:t>
                                    </m:r>
                                  </m:e>
                                  <m:sup>
                                    <m:r>
                                      <m:rPr>
                                        <m:brk m:alnAt="7"/>
                                      </m:rPr>
                                      <a:rPr lang="en-US" i="1">
                                        <a:latin typeface="Cambria Math" panose="02040503050406030204" pitchFamily="18" charset="0"/>
                                      </a:rPr>
                                      <m:t>−</m:t>
                                    </m:r>
                                    <m:r>
                                      <a:rPr lang="en-US" b="0" i="1" smtClean="0">
                                        <a:latin typeface="Cambria Math" panose="02040503050406030204" pitchFamily="18" charset="0"/>
                                      </a:rPr>
                                      <m:t>2.92</m:t>
                                    </m:r>
                                  </m:sup>
                                </m:sSup>
                                <m:r>
                                  <a:rPr lang="en-US" b="0" i="1" smtClean="0">
                                    <a:latin typeface="Cambria Math" panose="02040503050406030204" pitchFamily="18" charset="0"/>
                                  </a:rPr>
                                  <m:t>  </m:t>
                                </m:r>
                                <m:r>
                                  <m:rPr>
                                    <m:brk m:alnAt="7"/>
                                  </m:rPr>
                                  <a:rPr lang="en-US" i="1">
                                    <a:latin typeface="Cambria Math" panose="02040503050406030204" pitchFamily="18" charset="0"/>
                                  </a:rPr>
                                  <m:t> </m:t>
                                </m:r>
                                <m:r>
                                  <a:rPr lang="en-US" i="1">
                                    <a:latin typeface="Cambria Math" panose="02040503050406030204" pitchFamily="18" charset="0"/>
                                  </a:rPr>
                                  <m:t>     </m:t>
                                </m:r>
                                <m:r>
                                  <m:rPr>
                                    <m:nor/>
                                    <m:brk m:alnAt="7"/>
                                  </m:rPr>
                                  <a:rPr lang="en-US">
                                    <a:latin typeface="Cambria Math" panose="02040503050406030204" pitchFamily="18" charset="0"/>
                                  </a:rPr>
                                  <m:t>f</m:t>
                                </m:r>
                                <m:r>
                                  <m:rPr>
                                    <m:nor/>
                                  </m:rPr>
                                  <a:rPr lang="en-US">
                                    <a:latin typeface="Cambria Math" panose="02040503050406030204" pitchFamily="18" charset="0"/>
                                  </a:rPr>
                                  <m:t>or</m:t>
                                </m:r>
                                <m:r>
                                  <m:rPr>
                                    <m:brk m:alnAt="7"/>
                                  </m:rPr>
                                  <a:rPr lang="en-US" i="1">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𝑎</m:t>
                                </m:r>
                                <m:r>
                                  <a:rPr lang="en-US" b="0" i="1" smtClean="0">
                                    <a:latin typeface="Cambria Math" panose="02040503050406030204" pitchFamily="18" charset="0"/>
                                  </a:rPr>
                                  <m:t>&gt;</m:t>
                                </m:r>
                                <m:r>
                                  <m:rPr>
                                    <m:brk m:alnAt="7"/>
                                  </m:rPr>
                                  <a:rPr lang="en-US" i="1">
                                    <a:latin typeface="Cambria Math" panose="02040503050406030204" pitchFamily="18" charset="0"/>
                                  </a:rPr>
                                  <m:t>1 </m:t>
                                </m:r>
                                <m:r>
                                  <a:rPr lang="en-US" i="1">
                                    <a:latin typeface="Cambria Math" panose="02040503050406030204" pitchFamily="18" charset="0"/>
                                  </a:rPr>
                                  <m:t>𝑛𝑚</m:t>
                                </m:r>
                              </m:e>
                            </m:mr>
                          </m:m>
                        </m:e>
                      </m:d>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312776" cy="5707751"/>
              </a:xfrm>
              <a:blipFill>
                <a:blip r:embed="rId2"/>
                <a:stretch>
                  <a:fillRect l="-1078" t="-18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pic>
        <p:nvPicPr>
          <p:cNvPr id="5" name="Picture 4">
            <a:extLst>
              <a:ext uri="{FF2B5EF4-FFF2-40B4-BE49-F238E27FC236}">
                <a16:creationId xmlns:a16="http://schemas.microsoft.com/office/drawing/2014/main" id="{954D1B06-4EF1-477F-9CCC-0D5076C3B146}"/>
              </a:ext>
            </a:extLst>
          </p:cNvPr>
          <p:cNvPicPr>
            <a:picLocks noChangeAspect="1"/>
          </p:cNvPicPr>
          <p:nvPr/>
        </p:nvPicPr>
        <p:blipFill>
          <a:blip r:embed="rId3"/>
          <a:stretch>
            <a:fillRect/>
          </a:stretch>
        </p:blipFill>
        <p:spPr>
          <a:xfrm>
            <a:off x="4319336" y="3251806"/>
            <a:ext cx="5370094" cy="3535246"/>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6616426-CF5C-493A-AAF4-D08825029703}"/>
                  </a:ext>
                </a:extLst>
              </p:cNvPr>
              <p:cNvSpPr txBox="1"/>
              <p:nvPr/>
            </p:nvSpPr>
            <p:spPr>
              <a:xfrm>
                <a:off x="0" y="3721768"/>
                <a:ext cx="4319336" cy="1569660"/>
              </a:xfrm>
              <a:prstGeom prst="rect">
                <a:avLst/>
              </a:prstGeom>
              <a:noFill/>
            </p:spPr>
            <p:txBody>
              <a:bodyPr wrap="square" rtlCol="0">
                <a:spAutoFit/>
              </a:bodyPr>
              <a:lstStyle/>
              <a:p>
                <a:r>
                  <a:rPr lang="en-US" sz="2400" dirty="0"/>
                  <a:t>Note:</a:t>
                </a:r>
              </a:p>
              <a:p>
                <a:r>
                  <a:rPr lang="en-US" sz="2400" dirty="0"/>
                  <a:t>Solute radius must be in nm</a:t>
                </a:r>
              </a:p>
              <a:p>
                <a:r>
                  <a:rPr lang="en-US" sz="2400" dirty="0"/>
                  <a:t>The product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𝑆</m:t>
                    </m:r>
                  </m:oMath>
                </a14:m>
                <a:r>
                  <a:rPr lang="en-US" sz="2400" dirty="0"/>
                  <a:t> will have units of cm</a:t>
                </a:r>
                <a:r>
                  <a:rPr lang="en-US" sz="2400" baseline="30000" dirty="0"/>
                  <a:t>3</a:t>
                </a:r>
                <a:r>
                  <a:rPr lang="en-US" sz="2400" dirty="0"/>
                  <a:t>/s/100 g (of tissue)</a:t>
                </a:r>
              </a:p>
            </p:txBody>
          </p:sp>
        </mc:Choice>
        <mc:Fallback>
          <p:sp>
            <p:nvSpPr>
              <p:cNvPr id="6" name="TextBox 5">
                <a:extLst>
                  <a:ext uri="{FF2B5EF4-FFF2-40B4-BE49-F238E27FC236}">
                    <a16:creationId xmlns:a16="http://schemas.microsoft.com/office/drawing/2014/main" id="{66616426-CF5C-493A-AAF4-D08825029703}"/>
                  </a:ext>
                </a:extLst>
              </p:cNvPr>
              <p:cNvSpPr txBox="1">
                <a:spLocks noRot="1" noChangeAspect="1" noMove="1" noResize="1" noEditPoints="1" noAdjustHandles="1" noChangeArrowheads="1" noChangeShapeType="1" noTextEdit="1"/>
              </p:cNvSpPr>
              <p:nvPr/>
            </p:nvSpPr>
            <p:spPr>
              <a:xfrm>
                <a:off x="0" y="3721768"/>
                <a:ext cx="4319336" cy="1569660"/>
              </a:xfrm>
              <a:prstGeom prst="rect">
                <a:avLst/>
              </a:prstGeom>
              <a:blipFill>
                <a:blip r:embed="rId4"/>
                <a:stretch>
                  <a:fillRect l="-2116" t="-3113" b="-8171"/>
                </a:stretch>
              </a:blipFill>
            </p:spPr>
            <p:txBody>
              <a:bodyPr/>
              <a:lstStyle/>
              <a:p>
                <a:r>
                  <a:rPr lang="en-US">
                    <a:noFill/>
                  </a:rPr>
                  <a:t> </a:t>
                </a:r>
              </a:p>
            </p:txBody>
          </p:sp>
        </mc:Fallback>
      </mc:AlternateContent>
    </p:spTree>
    <p:extLst>
      <p:ext uri="{BB962C8B-B14F-4D97-AF65-F5344CB8AC3E}">
        <p14:creationId xmlns:p14="http://schemas.microsoft.com/office/powerpoint/2010/main" val="100518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Overall Mass Transfer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8280818" cy="5707751"/>
              </a:xfrm>
            </p:spPr>
            <p:txBody>
              <a:bodyPr>
                <a:normAutofit/>
              </a:bodyPr>
              <a:lstStyle/>
              <a:p>
                <a:pPr marL="0" indent="0">
                  <a:buNone/>
                </a:pPr>
                <a:r>
                  <a:rPr lang="en-US" dirty="0"/>
                  <a:t>We have now looked at mass transport in both the bulk fluid and within the membrane. We have seen how the steric exclusion effect generates a partition coefficient that creates a discontinuity in the concentration profile at the membrane surface.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𝑥</m:t>
                          </m:r>
                          <m:r>
                            <a:rPr lang="en-US" b="0" i="1" smtClean="0">
                              <a:latin typeface="Cambria Math" panose="02040503050406030204" pitchFamily="18" charset="0"/>
                            </a:rPr>
                            <m:t>=0</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sub>
                      </m:sSub>
                    </m:oMath>
                  </m:oMathPara>
                </a14:m>
                <a:endParaRPr lang="en-US" dirty="0"/>
              </a:p>
              <a:p>
                <a:pPr marL="0" indent="0">
                  <a:buNone/>
                </a:pPr>
                <a:endParaRPr lang="en-US" dirty="0"/>
              </a:p>
              <a:p>
                <a:pPr marL="0" indent="0">
                  <a:buNone/>
                </a:pPr>
                <a:r>
                  <a:rPr lang="en-US" dirty="0"/>
                  <a:t>We know how to model the mass transport for each region. But if the system is operating at steady state, then we can express the system with one overall mass transport equation.</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8280818" cy="5707751"/>
              </a:xfrm>
              <a:blipFill>
                <a:blip r:embed="rId2"/>
                <a:stretch>
                  <a:fillRect l="-1472" t="-1816" r="-117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pic>
        <p:nvPicPr>
          <p:cNvPr id="15" name="Picture 14">
            <a:extLst>
              <a:ext uri="{FF2B5EF4-FFF2-40B4-BE49-F238E27FC236}">
                <a16:creationId xmlns:a16="http://schemas.microsoft.com/office/drawing/2014/main" id="{B1749EAD-C349-4E03-B740-A05C054A5FC7}"/>
              </a:ext>
            </a:extLst>
          </p:cNvPr>
          <p:cNvPicPr>
            <a:picLocks noChangeAspect="1"/>
          </p:cNvPicPr>
          <p:nvPr/>
        </p:nvPicPr>
        <p:blipFill>
          <a:blip r:embed="rId3"/>
          <a:stretch>
            <a:fillRect/>
          </a:stretch>
        </p:blipFill>
        <p:spPr>
          <a:xfrm>
            <a:off x="8091897" y="2003710"/>
            <a:ext cx="3928995" cy="3480209"/>
          </a:xfrm>
          <a:prstGeom prst="rect">
            <a:avLst/>
          </a:prstGeom>
        </p:spPr>
      </p:pic>
    </p:spTree>
    <p:extLst>
      <p:ext uri="{BB962C8B-B14F-4D97-AF65-F5344CB8AC3E}">
        <p14:creationId xmlns:p14="http://schemas.microsoft.com/office/powerpoint/2010/main" val="296912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Overall Mass Transfer Coefficient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8132429" cy="5707751"/>
              </a:xfrm>
            </p:spPr>
            <p:txBody>
              <a:bodyPr>
                <a:normAutofit/>
              </a:bodyPr>
              <a:lstStyle/>
              <a:p>
                <a:pPr marL="0" indent="0">
                  <a:buNone/>
                </a:pPr>
                <a:r>
                  <a:rPr lang="en-US" dirty="0"/>
                  <a:t>The overall mass transfer rate: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r>
                            <a:rPr lang="en-US" b="0" i="1" smtClean="0">
                              <a:latin typeface="Cambria Math" panose="02040503050406030204" pitchFamily="18" charset="0"/>
                            </a:rPr>
                            <m:t>,</m:t>
                          </m:r>
                          <m:r>
                            <a:rPr lang="en-US" b="0" i="1" smtClean="0">
                              <a:latin typeface="Cambria Math" panose="02040503050406030204" pitchFamily="18" charset="0"/>
                            </a:rPr>
                            <m:t>𝑙𝑒𝑓𝑡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𝑏𝑢𝑙𝑘</m:t>
                          </m:r>
                          <m:r>
                            <a:rPr lang="en-US" b="0" i="1" smtClean="0">
                              <a:latin typeface="Cambria Math" panose="02040503050406030204" pitchFamily="18" charset="0"/>
                            </a:rPr>
                            <m:t>,</m:t>
                          </m:r>
                          <m:r>
                            <a:rPr lang="en-US" b="0" i="1" smtClean="0">
                              <a:latin typeface="Cambria Math" panose="02040503050406030204" pitchFamily="18" charset="0"/>
                            </a:rPr>
                            <m:t>𝑟𝑖𝑔h𝑡</m:t>
                          </m:r>
                        </m:sub>
                      </m:sSub>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The overall mass transfer coefficient represents the equivalent mass transfer coefficient for the system. Like we saw earlier with comparing mass transfer coefficients with electrical conductance, we can determine the overall coefficient.</a:t>
                </a:r>
              </a:p>
              <a:p>
                <a:pPr marL="0" indent="0">
                  <a:buNone/>
                </a:pPr>
                <a:endParaRPr lang="en-US" dirty="0"/>
              </a:p>
              <a:p>
                <a:pPr marL="0" indent="0">
                  <a:buNone/>
                </a:pPr>
                <a:endParaRPr lang="en-US" b="0" dirty="0"/>
              </a:p>
              <a:p>
                <a:pPr marL="0" indent="0">
                  <a:buNone/>
                </a:pPr>
                <a:endParaRPr lang="en-US" dirty="0"/>
              </a:p>
              <a:p>
                <a:pPr marL="0" indent="0">
                  <a:buNone/>
                </a:pPr>
                <a:r>
                  <a:rPr lang="en-US" dirty="0"/>
                  <a:t>(like conductance in series or resistances in parallel)</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8132429" cy="5707751"/>
              </a:xfrm>
              <a:blipFill>
                <a:blip r:embed="rId2"/>
                <a:stretch>
                  <a:fillRect l="-1498" t="-18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pic>
        <p:nvPicPr>
          <p:cNvPr id="15" name="Picture 14">
            <a:extLst>
              <a:ext uri="{FF2B5EF4-FFF2-40B4-BE49-F238E27FC236}">
                <a16:creationId xmlns:a16="http://schemas.microsoft.com/office/drawing/2014/main" id="{B1749EAD-C349-4E03-B740-A05C054A5FC7}"/>
              </a:ext>
            </a:extLst>
          </p:cNvPr>
          <p:cNvPicPr>
            <a:picLocks noChangeAspect="1"/>
          </p:cNvPicPr>
          <p:nvPr/>
        </p:nvPicPr>
        <p:blipFill>
          <a:blip r:embed="rId3"/>
          <a:stretch>
            <a:fillRect/>
          </a:stretch>
        </p:blipFill>
        <p:spPr>
          <a:xfrm>
            <a:off x="8091897" y="2003710"/>
            <a:ext cx="3928995" cy="3480209"/>
          </a:xfrm>
          <a:prstGeom prst="rect">
            <a:avLst/>
          </a:prstGeom>
        </p:spPr>
      </p:pic>
    </p:spTree>
    <p:extLst>
      <p:ext uri="{BB962C8B-B14F-4D97-AF65-F5344CB8AC3E}">
        <p14:creationId xmlns:p14="http://schemas.microsoft.com/office/powerpoint/2010/main" val="3445294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Flux by Convection and Diffusion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8132429" cy="5707751"/>
              </a:xfrm>
            </p:spPr>
            <p:txBody>
              <a:bodyPr>
                <a:normAutofit/>
              </a:bodyPr>
              <a:lstStyle/>
              <a:p>
                <a:pPr marL="0" indent="0">
                  <a:buNone/>
                </a:pPr>
                <a:r>
                  <a:rPr lang="en-US" dirty="0"/>
                  <a:t>We have now seen how solute can diffuse through membrane pores: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pPr marL="0" indent="0">
                  <a:buNone/>
                </a:pPr>
                <a:r>
                  <a:rPr lang="en-US" dirty="0"/>
                  <a:t>We also saw earlier in the course how to calculate the filtration rate of a solvent: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𝑆</m:t>
                      </m:r>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Π</m:t>
                                  </m:r>
                                </m:e>
                                <m:sub>
                                  <m:r>
                                    <a:rPr lang="en-US" i="1">
                                      <a:latin typeface="Cambria Math" panose="02040503050406030204" pitchFamily="18" charset="0"/>
                                      <a:ea typeface="Cambria Math" panose="02040503050406030204" pitchFamily="18" charset="0"/>
                                    </a:rPr>
                                    <m:t>𝑏</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Π</m:t>
                                  </m:r>
                                </m:e>
                                <m:sub>
                                  <m:r>
                                    <a:rPr lang="en-US" i="1">
                                      <a:latin typeface="Cambria Math" panose="02040503050406030204" pitchFamily="18" charset="0"/>
                                      <a:ea typeface="Cambria Math" panose="02040503050406030204" pitchFamily="18" charset="0"/>
                                    </a:rPr>
                                    <m:t>𝑖</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e>
                      </m:acc>
                    </m:oMath>
                  </m:oMathPara>
                </a14:m>
                <a:endParaRPr lang="en-US" dirty="0"/>
              </a:p>
              <a:p>
                <a:pPr marL="0" indent="0">
                  <a:buNone/>
                </a:pPr>
                <a:r>
                  <a:rPr lang="en-US" dirty="0"/>
                  <a:t>The flow of solvent would ideally carry the same concentration that the upstream bulk fluid had. However, just as we saw with the steric exclusion effect, some of the solute does not pass through, but is “reflected” back.</a:t>
                </a:r>
              </a:p>
              <a:p>
                <a:pPr marL="0" indent="0">
                  <a:buNone/>
                </a:pPr>
                <a:endParaRPr lang="en-US" dirty="0"/>
              </a:p>
              <a:p>
                <a:pPr marL="0" indent="0">
                  <a:buNone/>
                </a:pPr>
                <a:r>
                  <a:rPr lang="en-US" dirty="0"/>
                  <a:t>We will need to account for this. </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8132429" cy="5707751"/>
              </a:xfrm>
              <a:blipFill>
                <a:blip r:embed="rId2"/>
                <a:stretch>
                  <a:fillRect l="-1498" t="-1816" b="-2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pic>
        <p:nvPicPr>
          <p:cNvPr id="5" name="Picture 4">
            <a:extLst>
              <a:ext uri="{FF2B5EF4-FFF2-40B4-BE49-F238E27FC236}">
                <a16:creationId xmlns:a16="http://schemas.microsoft.com/office/drawing/2014/main" id="{26BA87BD-2E57-4FE3-A52F-10D8B564139A}"/>
              </a:ext>
            </a:extLst>
          </p:cNvPr>
          <p:cNvPicPr>
            <a:picLocks noChangeAspect="1"/>
          </p:cNvPicPr>
          <p:nvPr/>
        </p:nvPicPr>
        <p:blipFill>
          <a:blip r:embed="rId3"/>
          <a:stretch>
            <a:fillRect/>
          </a:stretch>
        </p:blipFill>
        <p:spPr>
          <a:xfrm>
            <a:off x="8223352" y="1496627"/>
            <a:ext cx="3968648" cy="4972846"/>
          </a:xfrm>
          <a:prstGeom prst="rect">
            <a:avLst/>
          </a:prstGeom>
        </p:spPr>
      </p:pic>
    </p:spTree>
    <p:extLst>
      <p:ext uri="{BB962C8B-B14F-4D97-AF65-F5344CB8AC3E}">
        <p14:creationId xmlns:p14="http://schemas.microsoft.com/office/powerpoint/2010/main" val="360813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Flux by Convection and Diffusion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168397" cy="5707751"/>
              </a:xfrm>
            </p:spPr>
            <p:txBody>
              <a:bodyPr>
                <a:normAutofit/>
              </a:bodyPr>
              <a:lstStyle/>
              <a:p>
                <a:pPr marL="0" indent="0">
                  <a:buNone/>
                </a:pPr>
                <a:r>
                  <a:rPr lang="en-US" dirty="0"/>
                  <a:t>The total flux of a solute (the movement from both convection and diffusion) through a membrane can be expressed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a:p>
                <a:pPr marL="0" indent="0">
                  <a:buNone/>
                </a:pPr>
                <a:r>
                  <a:rPr lang="en-US" dirty="0"/>
                  <a:t>Where </a:t>
                </a:r>
                <a14:m>
                  <m:oMath xmlns:m="http://schemas.openxmlformats.org/officeDocument/2006/math">
                    <m:r>
                      <a:rPr lang="en-US" b="0" i="1" smtClean="0">
                        <a:latin typeface="Cambria Math" panose="02040503050406030204" pitchFamily="18" charset="0"/>
                      </a:rPr>
                      <m:t>𝐶</m:t>
                    </m:r>
                  </m:oMath>
                </a14:m>
                <a:r>
                  <a:rPr lang="en-US" dirty="0"/>
                  <a:t> is the concentration of the solute in the bulk fluid upstream, </a:t>
                </a:r>
                <a14:m>
                  <m:oMath xmlns:m="http://schemas.openxmlformats.org/officeDocument/2006/math">
                    <m:r>
                      <a:rPr lang="en-US" b="0" i="1" smtClean="0">
                        <a:latin typeface="Cambria Math" panose="02040503050406030204" pitchFamily="18" charset="0"/>
                      </a:rPr>
                      <m:t>𝑄</m:t>
                    </m:r>
                  </m:oMath>
                </a14:m>
                <a:r>
                  <a:rPr lang="en-US" dirty="0"/>
                  <a:t> is the filtration rate,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is the actual sieving coefficient (not to be confused with the membrane surface area </a:t>
                </a:r>
                <a14:m>
                  <m:oMath xmlns:m="http://schemas.openxmlformats.org/officeDocument/2006/math">
                    <m:r>
                      <a:rPr lang="en-US" b="0" i="1" smtClean="0">
                        <a:latin typeface="Cambria Math" panose="02040503050406030204" pitchFamily="18" charset="0"/>
                      </a:rPr>
                      <m:t>𝑆</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is the Staverman reflection coefficient. </a:t>
                </a:r>
              </a:p>
              <a:p>
                <a:pPr marL="0" indent="0">
                  <a:buNone/>
                </a:pPr>
                <a:r>
                  <a:rPr lang="en-US" dirty="0"/>
                  <a:t>Staverman reflective coefficient is a correction factor that accounts for the percentage of solute molecules blocked (or reflected) by the membrane.</a:t>
                </a:r>
              </a:p>
              <a:p>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__________</m:t>
                    </m:r>
                  </m:oMath>
                </a14:m>
                <a:r>
                  <a:rPr lang="en-US" dirty="0"/>
                  <a:t>, the solute is completely reflected from the membrane (i.e., the solute molecules are biggen than the pores)</a:t>
                </a:r>
              </a:p>
              <a:p>
                <a:r>
                  <a:rPr lang="en-US" dirty="0"/>
                  <a:t>If </a:t>
                </a:r>
                <a14:m>
                  <m:oMath xmlns:m="http://schemas.openxmlformats.org/officeDocument/2006/math">
                    <m:r>
                      <a:rPr lang="en-US" i="1" smtClean="0">
                        <a:latin typeface="Cambria Math" panose="02040503050406030204" pitchFamily="18" charset="0"/>
                        <a:ea typeface="Cambria Math" panose="02040503050406030204" pitchFamily="18" charset="0"/>
                      </a:rPr>
                      <m:t>_</m:t>
                    </m:r>
                    <m:r>
                      <a:rPr lang="en-US" b="0" i="1" smtClean="0">
                        <a:latin typeface="Cambria Math" panose="02040503050406030204" pitchFamily="18" charset="0"/>
                        <a:ea typeface="Cambria Math" panose="02040503050406030204" pitchFamily="18" charset="0"/>
                      </a:rPr>
                      <m:t>___________</m:t>
                    </m:r>
                  </m:oMath>
                </a14:m>
                <a:r>
                  <a:rPr lang="en-US" dirty="0"/>
                  <a:t>, the solute flows through the pores unimpeded.  </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168397" cy="5707751"/>
              </a:xfrm>
              <a:blipFill>
                <a:blip r:embed="rId2"/>
                <a:stretch>
                  <a:fillRect l="-1091" t="-18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10212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Reflection Coefficient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802105"/>
                <a:ext cx="10875628" cy="5707751"/>
              </a:xfrm>
            </p:spPr>
            <p:txBody>
              <a:bodyPr>
                <a:normAutofit/>
              </a:bodyPr>
              <a:lstStyle/>
              <a:p>
                <a:pPr marL="0" indent="0">
                  <a:buNone/>
                </a:pPr>
                <a:r>
                  <a:rPr lang="en-US" sz="2400" dirty="0"/>
                  <a:t>The experimental data from Durbin (1960) shows the relationship between solute-pore radius ratio and the reflection coefficient. It can be approximated by:</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e>
                      </m:d>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r>
                                <a:rPr lang="en-US" sz="2400" b="0" i="1" smtClean="0">
                                  <a:latin typeface="Cambria Math" panose="02040503050406030204" pitchFamily="18" charset="0"/>
                                  <a:ea typeface="Cambria Math" panose="02040503050406030204" pitchFamily="18" charset="0"/>
                                </a:rPr>
                                <m:t>3</m:t>
                              </m:r>
                            </m:den>
                          </m:f>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−0.163</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3</m:t>
                              </m:r>
                            </m:sup>
                          </m:sSup>
                        </m:e>
                      </m:d>
                    </m:oMath>
                  </m:oMathPara>
                </a14:m>
                <a:endParaRPr lang="en-US" sz="2400" dirty="0"/>
              </a:p>
              <a:p>
                <a:pPr marL="0" indent="0">
                  <a:buNone/>
                </a:pPr>
                <a:r>
                  <a:rPr lang="en-US" sz="2400" dirty="0"/>
                  <a:t> which means the sieving coefficient can also be expressed as: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𝑎</m:t>
                                  </m:r>
                                </m:num>
                                <m:den>
                                  <m:r>
                                    <a:rPr lang="en-US" sz="2400" i="1">
                                      <a:latin typeface="Cambria Math" panose="02040503050406030204" pitchFamily="18" charset="0"/>
                                      <a:ea typeface="Cambria Math" panose="02040503050406030204" pitchFamily="18" charset="0"/>
                                    </a:rPr>
                                    <m:t>𝑟</m:t>
                                  </m:r>
                                </m:den>
                              </m:f>
                            </m:e>
                          </m:d>
                        </m:e>
                        <m:sup>
                          <m:r>
                            <a:rPr lang="en-US" sz="2400" i="1">
                              <a:latin typeface="Cambria Math" panose="02040503050406030204" pitchFamily="18" charset="0"/>
                              <a:ea typeface="Cambria Math" panose="02040503050406030204" pitchFamily="18" charset="0"/>
                            </a:rPr>
                            <m:t>2</m:t>
                          </m:r>
                        </m:sup>
                      </m:sSup>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2−</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𝑎</m:t>
                                      </m:r>
                                    </m:num>
                                    <m:den>
                                      <m:r>
                                        <a:rPr lang="en-US" sz="2400" i="1">
                                          <a:latin typeface="Cambria Math" panose="02040503050406030204" pitchFamily="18" charset="0"/>
                                          <a:ea typeface="Cambria Math" panose="02040503050406030204" pitchFamily="18" charset="0"/>
                                        </a:rPr>
                                        <m:t>𝑟</m:t>
                                      </m:r>
                                    </m:den>
                                  </m:f>
                                </m:e>
                              </m:d>
                            </m:e>
                            <m:sup>
                              <m:r>
                                <a:rPr lang="en-US" sz="2400" i="1">
                                  <a:latin typeface="Cambria Math" panose="02040503050406030204" pitchFamily="18" charset="0"/>
                                  <a:ea typeface="Cambria Math" panose="02040503050406030204" pitchFamily="18" charset="0"/>
                                </a:rPr>
                                <m:t>2</m:t>
                              </m:r>
                            </m:sup>
                          </m:sSup>
                        </m:e>
                      </m:d>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2</m:t>
                              </m:r>
                            </m:num>
                            <m:den>
                              <m:r>
                                <a:rPr lang="en-US" sz="2400" i="1">
                                  <a:latin typeface="Cambria Math" panose="02040503050406030204" pitchFamily="18" charset="0"/>
                                  <a:ea typeface="Cambria Math" panose="02040503050406030204" pitchFamily="18" charset="0"/>
                                </a:rPr>
                                <m:t>3</m:t>
                              </m:r>
                            </m:den>
                          </m:f>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𝑎</m:t>
                                      </m:r>
                                    </m:num>
                                    <m:den>
                                      <m:r>
                                        <a:rPr lang="en-US" sz="2400" i="1">
                                          <a:latin typeface="Cambria Math" panose="02040503050406030204" pitchFamily="18" charset="0"/>
                                          <a:ea typeface="Cambria Math" panose="02040503050406030204" pitchFamily="18" charset="0"/>
                                        </a:rPr>
                                        <m:t>𝑟</m:t>
                                      </m:r>
                                    </m:den>
                                  </m:f>
                                </m:e>
                              </m:d>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−0.163</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𝑎</m:t>
                                      </m:r>
                                    </m:num>
                                    <m:den>
                                      <m:r>
                                        <a:rPr lang="en-US" sz="2400" i="1">
                                          <a:latin typeface="Cambria Math" panose="02040503050406030204" pitchFamily="18" charset="0"/>
                                          <a:ea typeface="Cambria Math" panose="02040503050406030204" pitchFamily="18" charset="0"/>
                                        </a:rPr>
                                        <m:t>𝑟</m:t>
                                      </m:r>
                                    </m:den>
                                  </m:f>
                                </m:e>
                              </m:d>
                            </m:e>
                            <m:sup>
                              <m:r>
                                <a:rPr lang="en-US" sz="2400" i="1">
                                  <a:latin typeface="Cambria Math" panose="02040503050406030204" pitchFamily="18" charset="0"/>
                                  <a:ea typeface="Cambria Math" panose="02040503050406030204" pitchFamily="18" charset="0"/>
                                </a:rPr>
                                <m:t>3</m:t>
                              </m:r>
                            </m:sup>
                          </m:sSup>
                        </m:e>
                      </m:d>
                    </m:oMath>
                  </m:oMathPara>
                </a14:m>
                <a:endParaRPr lang="en-US" sz="2400" dirty="0"/>
              </a:p>
              <a:p>
                <a:pPr marL="0" indent="0">
                  <a:buNone/>
                </a:pPr>
                <a:endParaRPr lang="en-US" sz="2400" dirty="0"/>
              </a:p>
              <a:p>
                <a:pPr marL="0" indent="0">
                  <a:buNone/>
                </a:pPr>
                <a:r>
                  <a:rPr lang="en-US" sz="2400" dirty="0"/>
                  <a:t>If there is no concentration gradient present, the sieving</a:t>
                </a:r>
              </a:p>
              <a:p>
                <a:pPr marL="0" indent="0">
                  <a:buNone/>
                </a:pPr>
                <a:r>
                  <a:rPr lang="en-US" sz="2400" dirty="0"/>
                  <a:t>coefficient can be experimentally founded by:</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num>
                        <m:den>
                          <m:r>
                            <a:rPr lang="en-US" sz="2400" b="0" i="1" smtClean="0">
                              <a:latin typeface="Cambria Math" panose="02040503050406030204" pitchFamily="18" charset="0"/>
                            </a:rPr>
                            <m:t>𝐶𝑄</m:t>
                          </m:r>
                        </m:den>
                      </m:f>
                      <m:r>
                        <a:rPr lang="en-US" sz="2400" b="0" i="1" smtClean="0">
                          <a:latin typeface="Cambria Math" panose="02040503050406030204" pitchFamily="18" charset="0"/>
                        </a:rPr>
                        <m:t>=                                           </m:t>
                      </m:r>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802105"/>
                <a:ext cx="10875628" cy="5707751"/>
              </a:xfrm>
              <a:blipFill>
                <a:blip r:embed="rId2"/>
                <a:stretch>
                  <a:fillRect l="-840" t="-1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pic>
        <p:nvPicPr>
          <p:cNvPr id="5" name="Picture 4">
            <a:extLst>
              <a:ext uri="{FF2B5EF4-FFF2-40B4-BE49-F238E27FC236}">
                <a16:creationId xmlns:a16="http://schemas.microsoft.com/office/drawing/2014/main" id="{94C30C80-840F-4F36-8A65-31BFC052ABBC}"/>
              </a:ext>
            </a:extLst>
          </p:cNvPr>
          <p:cNvPicPr>
            <a:picLocks noChangeAspect="1"/>
          </p:cNvPicPr>
          <p:nvPr/>
        </p:nvPicPr>
        <p:blipFill>
          <a:blip r:embed="rId3"/>
          <a:stretch>
            <a:fillRect/>
          </a:stretch>
        </p:blipFill>
        <p:spPr>
          <a:xfrm>
            <a:off x="8021053" y="3748206"/>
            <a:ext cx="4154905" cy="3054417"/>
          </a:xfrm>
          <a:prstGeom prst="rect">
            <a:avLst/>
          </a:prstGeom>
        </p:spPr>
      </p:pic>
    </p:spTree>
    <p:extLst>
      <p:ext uri="{BB962C8B-B14F-4D97-AF65-F5344CB8AC3E}">
        <p14:creationId xmlns:p14="http://schemas.microsoft.com/office/powerpoint/2010/main" val="1832630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Sieving Coefficient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802105"/>
                <a:ext cx="6917239" cy="5707751"/>
              </a:xfrm>
            </p:spPr>
            <p:txBody>
              <a:bodyPr>
                <a:normAutofit/>
              </a:bodyPr>
              <a:lstStyle/>
              <a:p>
                <a:pPr marL="0" indent="0">
                  <a:buNone/>
                </a:pPr>
                <a:r>
                  <a:rPr lang="en-US" sz="2400" dirty="0"/>
                  <a:t>For ultrafiltration, a region of solute will buildup on the inflow surface of the membrane; this region is called the _______________ region. Because of the concentration build up, some of the solute will diffuse back into the bulk fluid, which affects how much solute actually passes through the membrane. </a:t>
                </a:r>
              </a:p>
              <a:p>
                <a:pPr marL="0" indent="0">
                  <a:buNone/>
                </a:pPr>
                <a:r>
                  <a:rPr lang="en-US" sz="2400" dirty="0"/>
                  <a:t>So like the reflective coefficient, some of the solute gets pushed away from the membrane due to the presence of the polarization region. We can apply what is called an observed sieving coefficient to show the difference between the two concentrations: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               </m:t>
                      </m:r>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802105"/>
                <a:ext cx="6917239" cy="5707751"/>
              </a:xfrm>
              <a:blipFill>
                <a:blip r:embed="rId2"/>
                <a:stretch>
                  <a:fillRect l="-1322" t="-1496" r="-13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pic>
        <p:nvPicPr>
          <p:cNvPr id="6" name="Picture 5">
            <a:extLst>
              <a:ext uri="{FF2B5EF4-FFF2-40B4-BE49-F238E27FC236}">
                <a16:creationId xmlns:a16="http://schemas.microsoft.com/office/drawing/2014/main" id="{7798FA3B-F898-4BC4-A3F3-78435C65080C}"/>
              </a:ext>
            </a:extLst>
          </p:cNvPr>
          <p:cNvPicPr>
            <a:picLocks noChangeAspect="1"/>
          </p:cNvPicPr>
          <p:nvPr/>
        </p:nvPicPr>
        <p:blipFill>
          <a:blip r:embed="rId3"/>
          <a:stretch>
            <a:fillRect/>
          </a:stretch>
        </p:blipFill>
        <p:spPr>
          <a:xfrm>
            <a:off x="7748339" y="603560"/>
            <a:ext cx="4138863" cy="5186130"/>
          </a:xfrm>
          <a:prstGeom prst="rect">
            <a:avLst/>
          </a:prstGeom>
        </p:spPr>
      </p:pic>
    </p:spTree>
    <p:extLst>
      <p:ext uri="{BB962C8B-B14F-4D97-AF65-F5344CB8AC3E}">
        <p14:creationId xmlns:p14="http://schemas.microsoft.com/office/powerpoint/2010/main" val="4145096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Sieving Coefficient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802105"/>
                <a:ext cx="8132428" cy="5707751"/>
              </a:xfrm>
            </p:spPr>
            <p:txBody>
              <a:bodyPr>
                <a:normAutofit lnSpcReduction="10000"/>
              </a:bodyPr>
              <a:lstStyle/>
              <a:p>
                <a:pPr marL="0" indent="0">
                  <a:buNone/>
                </a:pPr>
                <a:r>
                  <a:rPr lang="en-US" sz="2400" dirty="0"/>
                  <a:t>Consider steady state solute transfer through the membrane. At steady state no addition buildup of solute in the polarization region (assumed to have a thickness of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𝑐</m:t>
                        </m:r>
                      </m:sub>
                    </m:sSub>
                  </m:oMath>
                </a14:m>
                <a:r>
                  <a:rPr lang="en-US" sz="2400" dirty="0"/>
                  <a:t>) will occur. At steady state the transport of solute by convection up to the membrane must equal the transport of solute through the membrane by convection and diffusion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oMath>
                </a14:m>
                <a:r>
                  <a:rPr lang="en-US" sz="2400" dirty="0"/>
                  <a:t> is the diffusivity within the polarization region):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𝑑𝑦</m:t>
                          </m:r>
                        </m:den>
                      </m:f>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oMath>
                  </m:oMathPara>
                </a14:m>
                <a:endParaRPr lang="en-US" sz="2400" dirty="0"/>
              </a:p>
              <a:p>
                <a:pPr marL="0" indent="0">
                  <a:buNone/>
                </a:pPr>
                <a:r>
                  <a:rPr lang="en-US" sz="2400" dirty="0"/>
                  <a:t>Moving our variables around, we get: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r>
                        <a:rPr lang="en-US" sz="2400" b="0" i="1" smtClean="0">
                          <a:latin typeface="Cambria Math" panose="02040503050406030204" pitchFamily="18" charset="0"/>
                        </a:rPr>
                        <m:t>𝑑𝑦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𝑑𝐶</m:t>
                          </m:r>
                        </m:num>
                        <m:den>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den>
                      </m:f>
                    </m:oMath>
                  </m:oMathPara>
                </a14:m>
                <a:endParaRPr lang="en-US" sz="2400" dirty="0"/>
              </a:p>
              <a:p>
                <a:pPr marL="0" indent="0">
                  <a:buNone/>
                </a:pPr>
                <a:r>
                  <a:rPr lang="en-US" sz="2400" dirty="0"/>
                  <a:t>Integrate: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nary>
                        <m:naryPr>
                          <m:limLoc m:val="undOvr"/>
                          <m:ctrlPr>
                            <a:rPr lang="en-US" sz="2400" b="0" i="1" smtClean="0">
                              <a:latin typeface="Cambria Math" panose="02040503050406030204" pitchFamily="18" charset="0"/>
                            </a:rPr>
                          </m:ctrlPr>
                        </m:naryPr>
                        <m:sub>
                          <m:sSub>
                            <m:sSubPr>
                              <m:ctrlPr>
                                <a:rPr lang="en-US" sz="2400" b="0" i="1" smtClean="0">
                                  <a:latin typeface="Cambria Math" panose="02040503050406030204" pitchFamily="18" charset="0"/>
                                  <a:ea typeface="Cambria Math" panose="02040503050406030204" pitchFamily="18" charset="0"/>
                                </a:rPr>
                              </m:ctrlPr>
                            </m:sSubPr>
                            <m:e>
                              <m:r>
                                <m:rPr>
                                  <m:brk m:alnAt="24"/>
                                </m:rPr>
                                <a:rPr lang="en-US" sz="2400" b="0" i="1" smtClean="0">
                                  <a:latin typeface="Cambria Math" panose="02040503050406030204" pitchFamily="18" charset="0"/>
                                  <a:ea typeface="Cambria Math" panose="02040503050406030204" pitchFamily="18" charset="0"/>
                                </a:rPr>
                                <m:t>𝛿</m:t>
                              </m:r>
                            </m:e>
                            <m:sub>
                              <m:r>
                                <m:rPr>
                                  <m:brk m:alnAt="24"/>
                                </m:rPr>
                                <a:rPr lang="en-US" sz="2400" b="0" i="1" smtClean="0">
                                  <a:latin typeface="Cambria Math" panose="02040503050406030204" pitchFamily="18" charset="0"/>
                                  <a:ea typeface="Cambria Math" panose="02040503050406030204" pitchFamily="18" charset="0"/>
                                </a:rPr>
                                <m:t>𝑐</m:t>
                              </m:r>
                            </m:sub>
                          </m:sSub>
                        </m:sub>
                        <m:sup>
                          <m:r>
                            <a:rPr lang="en-US" sz="2400" b="0" i="1" smtClean="0">
                              <a:latin typeface="Cambria Math" panose="02040503050406030204" pitchFamily="18" charset="0"/>
                            </a:rPr>
                            <m:t>0</m:t>
                          </m:r>
                        </m:sup>
                        <m:e>
                          <m:r>
                            <a:rPr lang="en-US" sz="2400" b="0" i="1" smtClean="0">
                              <a:latin typeface="Cambria Math" panose="02040503050406030204" pitchFamily="18" charset="0"/>
                            </a:rPr>
                            <m:t>𝑑𝑦</m:t>
                          </m:r>
                        </m:e>
                      </m:nary>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nary>
                        <m:naryPr>
                          <m:limLoc m:val="undOvr"/>
                          <m:ctrlPr>
                            <a:rPr lang="en-US" sz="2400" b="0" i="1" smtClean="0">
                              <a:latin typeface="Cambria Math" panose="02040503050406030204" pitchFamily="18" charset="0"/>
                            </a:rPr>
                          </m:ctrlPr>
                        </m:naryPr>
                        <m:sub>
                          <m:sSub>
                            <m:sSubPr>
                              <m:ctrlPr>
                                <a:rPr lang="en-US" sz="2400" b="0" i="1" smtClean="0">
                                  <a:latin typeface="Cambria Math" panose="02040503050406030204" pitchFamily="18" charset="0"/>
                                </a:rPr>
                              </m:ctrlPr>
                            </m:sSubPr>
                            <m:e>
                              <m:r>
                                <m:rPr>
                                  <m:brk m:alnAt="24"/>
                                </m:rPr>
                                <a:rPr lang="en-US" sz="2400" b="0" i="1" smtClean="0">
                                  <a:latin typeface="Cambria Math" panose="02040503050406030204" pitchFamily="18" charset="0"/>
                                </a:rPr>
                                <m:t>𝐶</m:t>
                              </m:r>
                            </m:e>
                            <m:sub>
                              <m:r>
                                <m:rPr>
                                  <m:brk m:alnAt="24"/>
                                </m:rPr>
                                <a:rPr lang="en-US" sz="2400" b="0" i="1" smtClean="0">
                                  <a:latin typeface="Cambria Math" panose="02040503050406030204" pitchFamily="18" charset="0"/>
                                </a:rPr>
                                <m:t>𝑏𝑢𝑙𝑘</m:t>
                              </m:r>
                            </m:sub>
                          </m:sSub>
                        </m:sub>
                        <m: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𝑠𝑢𝑟𝑓𝑎𝑐𝑒</m:t>
                              </m:r>
                            </m:sub>
                          </m:sSub>
                        </m:sup>
                        <m:e>
                          <m:f>
                            <m:fPr>
                              <m:ctrlPr>
                                <a:rPr lang="en-US" sz="2400" i="1">
                                  <a:latin typeface="Cambria Math" panose="02040503050406030204" pitchFamily="18" charset="0"/>
                                </a:rPr>
                              </m:ctrlPr>
                            </m:fPr>
                            <m:num>
                              <m:r>
                                <a:rPr lang="en-US" sz="2400" i="1">
                                  <a:latin typeface="Cambria Math" panose="02040503050406030204" pitchFamily="18" charset="0"/>
                                </a:rPr>
                                <m:t>𝑑𝐶</m:t>
                              </m:r>
                            </m:num>
                            <m:den>
                              <m:r>
                                <a:rPr lang="en-US" sz="2400" i="1">
                                  <a:latin typeface="Cambria Math" panose="02040503050406030204" pitchFamily="18" charset="0"/>
                                </a:rPr>
                                <m:t>𝐶</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𝑓𝑖𝑙𝑡𝑟𝑎𝑡𝑒</m:t>
                                  </m:r>
                                </m:sub>
                              </m:sSub>
                            </m:den>
                          </m:f>
                        </m:e>
                      </m:nary>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802105"/>
                <a:ext cx="8132428" cy="5707751"/>
              </a:xfrm>
              <a:blipFill>
                <a:blip r:embed="rId2"/>
                <a:stretch>
                  <a:fillRect l="-1124" t="-2030" r="-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pic>
        <p:nvPicPr>
          <p:cNvPr id="6" name="Picture 5">
            <a:extLst>
              <a:ext uri="{FF2B5EF4-FFF2-40B4-BE49-F238E27FC236}">
                <a16:creationId xmlns:a16="http://schemas.microsoft.com/office/drawing/2014/main" id="{7798FA3B-F898-4BC4-A3F3-78435C65080C}"/>
              </a:ext>
            </a:extLst>
          </p:cNvPr>
          <p:cNvPicPr>
            <a:picLocks noChangeAspect="1"/>
          </p:cNvPicPr>
          <p:nvPr/>
        </p:nvPicPr>
        <p:blipFill>
          <a:blip r:embed="rId3"/>
          <a:stretch>
            <a:fillRect/>
          </a:stretch>
        </p:blipFill>
        <p:spPr>
          <a:xfrm>
            <a:off x="8653047" y="1283370"/>
            <a:ext cx="3442701" cy="4313816"/>
          </a:xfrm>
          <a:prstGeom prst="rect">
            <a:avLst/>
          </a:prstGeom>
        </p:spPr>
      </p:pic>
    </p:spTree>
    <p:extLst>
      <p:ext uri="{BB962C8B-B14F-4D97-AF65-F5344CB8AC3E}">
        <p14:creationId xmlns:p14="http://schemas.microsoft.com/office/powerpoint/2010/main" val="222279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Sieving Coefficient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8409155" cy="5707751"/>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𝑞</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𝑐</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d>
                        <m:dPr>
                          <m:begChr m:val="["/>
                          <m:endChr m:val="]"/>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𝑠𝑢𝑟𝑓𝑎𝑐𝑒</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e>
                              </m:d>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𝑏𝑢𝑙𝑘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e>
                              </m:d>
                            </m:e>
                          </m:func>
                        </m:e>
                      </m:d>
                    </m:oMath>
                  </m:oMathPara>
                </a14:m>
                <a:endParaRPr lang="en-US" sz="2400" dirty="0"/>
              </a:p>
              <a:p>
                <a:pPr marL="0" indent="0">
                  <a:buNone/>
                </a:pPr>
                <a:r>
                  <a:rPr lang="en-US" sz="2400" dirty="0"/>
                  <a:t>Clean up our equation: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𝑐</m:t>
                              </m:r>
                            </m:sub>
                          </m:sSub>
                        </m:den>
                      </m:f>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ln</m:t>
                          </m:r>
                        </m:fName>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𝑠𝑢𝑟𝑓𝑎𝑐𝑒</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𝑓𝑖𝑙𝑡𝑟𝑎𝑡𝑒</m:t>
                                      </m:r>
                                    </m:sub>
                                  </m:sSub>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𝑏𝑢𝑙𝑘</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𝑓𝑖𝑙𝑡𝑟𝑎𝑡𝑒</m:t>
                                      </m:r>
                                    </m:sub>
                                  </m:sSub>
                                </m:den>
                              </m:f>
                            </m:e>
                          </m:d>
                        </m:e>
                      </m:func>
                    </m:oMath>
                  </m:oMathPara>
                </a14:m>
                <a:endParaRPr lang="en-US" sz="2400" dirty="0"/>
              </a:p>
              <a:p>
                <a:pPr marL="0" indent="0">
                  <a:buNone/>
                </a:pPr>
                <a:r>
                  <a:rPr lang="en-US" sz="2400" dirty="0"/>
                  <a:t>Note that the first term can be expressed as the mass transfer coefficient: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𝑜</m:t>
                              </m:r>
                            </m:sub>
                          </m:sSub>
                        </m:num>
                        <m:den>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𝑐</m:t>
                              </m:r>
                            </m:sub>
                          </m:sSub>
                        </m:den>
                      </m:f>
                    </m:oMath>
                  </m:oMathPara>
                </a14:m>
                <a:endParaRPr lang="en-US" sz="2400" dirty="0"/>
              </a:p>
              <a:p>
                <a:pPr marL="0" indent="0">
                  <a:buNone/>
                </a:pPr>
                <a:r>
                  <a:rPr lang="en-US" sz="2400" dirty="0"/>
                  <a:t>Remembering that the actual and observed sieving coefficients are:</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𝑠𝑢𝑟𝑓𝑎𝑐𝑒</m:t>
                              </m:r>
                            </m:sub>
                          </m:sSub>
                        </m:den>
                      </m:f>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𝑓𝑖𝑙𝑡𝑟𝑎𝑡𝑒</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𝑏𝑢𝑙𝑘</m:t>
                              </m:r>
                            </m:sub>
                          </m:sSub>
                        </m:den>
                      </m:f>
                    </m:oMath>
                  </m:oMathPara>
                </a14:m>
                <a:endParaRPr lang="en-US" sz="2400" dirty="0"/>
              </a:p>
              <a:p>
                <a:pPr marL="0" indent="0">
                  <a:buNone/>
                </a:pPr>
                <a:r>
                  <a:rPr lang="en-US" sz="2400" dirty="0"/>
                  <a:t>We can use the equation above, to find an expression that relates the two sieving coefficients: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num>
                        <m:den>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𝑞</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𝑚</m:t>
                                      </m:r>
                                    </m:sub>
                                  </m:sSub>
                                </m:den>
                              </m:f>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8409155" cy="5707751"/>
              </a:xfrm>
              <a:blipFill>
                <a:blip r:embed="rId2"/>
                <a:stretch>
                  <a:fillRect l="-94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pic>
        <p:nvPicPr>
          <p:cNvPr id="6" name="Picture 5">
            <a:extLst>
              <a:ext uri="{FF2B5EF4-FFF2-40B4-BE49-F238E27FC236}">
                <a16:creationId xmlns:a16="http://schemas.microsoft.com/office/drawing/2014/main" id="{7798FA3B-F898-4BC4-A3F3-78435C65080C}"/>
              </a:ext>
            </a:extLst>
          </p:cNvPr>
          <p:cNvPicPr>
            <a:picLocks noChangeAspect="1"/>
          </p:cNvPicPr>
          <p:nvPr/>
        </p:nvPicPr>
        <p:blipFill>
          <a:blip r:embed="rId3"/>
          <a:stretch>
            <a:fillRect/>
          </a:stretch>
        </p:blipFill>
        <p:spPr>
          <a:xfrm>
            <a:off x="8653047" y="1283370"/>
            <a:ext cx="3442701" cy="4313816"/>
          </a:xfrm>
          <a:prstGeom prst="rect">
            <a:avLst/>
          </a:prstGeom>
        </p:spPr>
      </p:pic>
    </p:spTree>
    <p:extLst>
      <p:ext uri="{BB962C8B-B14F-4D97-AF65-F5344CB8AC3E}">
        <p14:creationId xmlns:p14="http://schemas.microsoft.com/office/powerpoint/2010/main" val="4194250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Membrane Peclet Number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lnSpcReduction="10000"/>
              </a:bodyPr>
              <a:lstStyle/>
              <a:p>
                <a:pPr marL="0" indent="0">
                  <a:buNone/>
                </a:pPr>
                <a:r>
                  <a:rPr lang="en-US" sz="2400" dirty="0"/>
                  <a:t>Recall the dimensionless number, the Peclet number, which is a ratio of convection to diffusive transport.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𝑃𝑒</m:t>
                      </m:r>
                      <m:r>
                        <a:rPr lang="en-US" sz="2400" b="0" i="1" smtClean="0">
                          <a:latin typeface="Cambria Math" panose="02040503050406030204" pitchFamily="18" charset="0"/>
                        </a:rPr>
                        <m:t>=             </m:t>
                      </m:r>
                    </m:oMath>
                  </m:oMathPara>
                </a14:m>
                <a:endParaRPr lang="en-US" sz="2400" dirty="0"/>
              </a:p>
              <a:p>
                <a:pPr marL="0" indent="0">
                  <a:buNone/>
                </a:pPr>
                <a:r>
                  <a:rPr lang="en-US" sz="2400" dirty="0"/>
                  <a:t>If we look at the total flux of a solute again: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ea typeface="Cambria Math" panose="02040503050406030204" pitchFamily="18" charset="0"/>
                        </a:rPr>
                        <m:t>𝑄</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oMath>
                  </m:oMathPara>
                </a14:m>
                <a:endParaRPr lang="en-US" sz="2400" dirty="0"/>
              </a:p>
              <a:p>
                <a:pPr marL="0" indent="0">
                  <a:buNone/>
                </a:pPr>
                <a:r>
                  <a:rPr lang="en-US" sz="2400" dirty="0"/>
                  <a:t>For a membrane, where partition and sieving coefficients must be taken into consideration, the Peclet number can be expressed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oMath>
                  </m:oMathPara>
                </a14:m>
                <a:endParaRPr lang="en-US" sz="2400" dirty="0"/>
              </a:p>
              <a:p>
                <a:pPr marL="0" indent="0">
                  <a:buNone/>
                </a:pPr>
                <a:endParaRPr lang="en-US" sz="2400" dirty="0"/>
              </a:p>
              <a:p>
                <a:pPr marL="0" indent="0">
                  <a:buNone/>
                </a:pPr>
                <a:r>
                  <a:rPr lang="en-US" sz="2400" dirty="0"/>
                  <a:t>Note: if we observe a membrane where no solute is reflected (</a:t>
                </a:r>
                <a14:m>
                  <m:oMath xmlns:m="http://schemas.openxmlformats.org/officeDocument/2006/math">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=0</m:t>
                    </m:r>
                  </m:oMath>
                </a14:m>
                <a:r>
                  <a:rPr lang="en-US" sz="2400" dirty="0"/>
                  <a:t>) and there is no steric exclusion or hinderance effects (</a:t>
                </a:r>
                <a14:m>
                  <m:oMath xmlns:m="http://schemas.openxmlformats.org/officeDocument/2006/math">
                    <m:r>
                      <a:rPr lang="en-US" sz="2400" b="0" i="1" smtClean="0">
                        <a:latin typeface="Cambria Math" panose="02040503050406030204" pitchFamily="18" charset="0"/>
                      </a:rPr>
                      <m:t>𝐾</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=1</m:t>
                    </m:r>
                  </m:oMath>
                </a14:m>
                <a:r>
                  <a:rPr lang="en-US" sz="2400" dirty="0"/>
                  <a:t>), the pores are straight, and the concentration difference is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𝑏𝑢𝑙𝑘</m:t>
                        </m:r>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−0</m:t>
                    </m:r>
                  </m:oMath>
                </a14:m>
                <a:r>
                  <a:rPr lang="en-US" sz="2400" dirty="0"/>
                  <a:t>: then the equation above changes to:</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𝐶</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𝜎</m:t>
                              </m:r>
                            </m:e>
                          </m:d>
                          <m:r>
                            <a:rPr lang="en-US" sz="2400" i="1">
                              <a:latin typeface="Cambria Math" panose="02040503050406030204" pitchFamily="18" charset="0"/>
                              <a:ea typeface="Cambria Math" panose="02040503050406030204" pitchFamily="18" charset="0"/>
                            </a:rPr>
                            <m:t>𝑄</m:t>
                          </m:r>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𝑃</m:t>
                              </m:r>
                            </m:e>
                            <m:sub>
                              <m:r>
                                <a:rPr lang="en-US" sz="2400" i="1">
                                  <a:latin typeface="Cambria Math" panose="02040503050406030204" pitchFamily="18" charset="0"/>
                                  <a:ea typeface="Cambria Math" panose="02040503050406030204" pitchFamily="18" charset="0"/>
                                </a:rPr>
                                <m:t>𝑚</m:t>
                              </m:r>
                            </m:sub>
                          </m:sSub>
                          <m:r>
                            <a:rPr lang="en-US" sz="2400" i="1">
                              <a:latin typeface="Cambria Math" panose="02040503050406030204" pitchFamily="18" charset="0"/>
                              <a:ea typeface="Cambria Math" panose="02040503050406030204" pitchFamily="18" charset="0"/>
                            </a:rPr>
                            <m:t>𝑆</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𝐶</m:t>
                          </m:r>
                          <m:r>
                            <m:rPr>
                              <m:nor/>
                            </m:rPr>
                            <a:rPr lang="en-US" sz="2400" dirty="0"/>
                            <m:t> </m:t>
                          </m:r>
                        </m:den>
                      </m:f>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𝐶</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𝜎</m:t>
                              </m:r>
                            </m:e>
                          </m:d>
                          <m:r>
                            <a:rPr lang="en-US" sz="2400" b="0" i="1" dirty="0" smtClean="0">
                              <a:latin typeface="Cambria Math" panose="02040503050406030204" pitchFamily="18" charset="0"/>
                            </a:rPr>
                            <m:t>𝑈</m:t>
                          </m:r>
                          <m:r>
                            <a:rPr lang="en-US" sz="2400" b="0" i="1" dirty="0" smtClean="0">
                              <a:latin typeface="Cambria Math" panose="02040503050406030204" pitchFamily="18" charset="0"/>
                              <a:ea typeface="Cambria Math" panose="02040503050406030204" pitchFamily="18" charset="0"/>
                            </a:rPr>
                            <m:t>𝜀</m:t>
                          </m:r>
                          <m:r>
                            <a:rPr lang="en-US" sz="2400" b="0" i="1" dirty="0" smtClean="0">
                              <a:latin typeface="Cambria Math" panose="02040503050406030204" pitchFamily="18" charset="0"/>
                              <a:ea typeface="Cambria Math" panose="02040503050406030204" pitchFamily="18" charset="0"/>
                            </a:rPr>
                            <m:t>𝑆</m:t>
                          </m:r>
                        </m:num>
                        <m:den>
                          <m:f>
                            <m:fPr>
                              <m:ctrlPr>
                                <a:rPr lang="en-US" sz="2400" i="1">
                                  <a:latin typeface="Cambria Math" panose="02040503050406030204" pitchFamily="18" charset="0"/>
                                </a:rPr>
                              </m:ctrlPr>
                            </m:fPr>
                            <m:num>
                              <m:r>
                                <a:rPr lang="en-US" sz="2400" i="1">
                                  <a:latin typeface="Cambria Math" panose="02040503050406030204" pitchFamily="18" charset="0"/>
                                </a:rPr>
                                <m:t>𝐷</m:t>
                              </m:r>
                            </m:num>
                            <m:den>
                              <m:r>
                                <a:rPr lang="en-US" sz="2400" i="1">
                                  <a:latin typeface="Cambria Math" panose="02040503050406030204" pitchFamily="18" charset="0"/>
                                </a:rPr>
                                <m:t>𝐿</m:t>
                              </m:r>
                            </m:den>
                          </m:f>
                          <m:r>
                            <a:rPr lang="en-US" sz="2400" i="1">
                              <a:latin typeface="Cambria Math" panose="02040503050406030204" pitchFamily="18" charset="0"/>
                            </a:rPr>
                            <m:t> </m:t>
                          </m:r>
                          <m:d>
                            <m:dPr>
                              <m:ctrlPr>
                                <a:rPr lang="en-US" sz="2400" i="1">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𝐾</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𝑟</m:t>
                                      </m:r>
                                    </m:sub>
                                  </m:sSub>
                                </m:num>
                                <m:den>
                                  <m:r>
                                    <a:rPr lang="en-US" sz="2400" i="1">
                                      <a:latin typeface="Cambria Math" panose="02040503050406030204" pitchFamily="18" charset="0"/>
                                      <a:ea typeface="Cambria Math" panose="02040503050406030204" pitchFamily="18" charset="0"/>
                                    </a:rPr>
                                    <m:t>𝜏</m:t>
                                  </m:r>
                                </m:den>
                              </m:f>
                            </m:e>
                          </m:d>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−0)</m:t>
                          </m:r>
                        </m:den>
                      </m:f>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𝑈𝐿</m:t>
                          </m:r>
                        </m:num>
                        <m:den>
                          <m:r>
                            <a:rPr lang="en-US" sz="2400" b="0" i="1" dirty="0" smtClean="0">
                              <a:latin typeface="Cambria Math" panose="02040503050406030204" pitchFamily="18" charset="0"/>
                            </a:rPr>
                            <m:t>𝐷</m:t>
                          </m:r>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2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372170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Fick’s Laws and Mass Transfer Coefficients: Review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Recall Fick’s first Law:</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buNone/>
                </a:pPr>
                <a:r>
                  <a:rPr lang="en-US" dirty="0"/>
                  <a:t>We can also write this in terms of a mass transfer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buNone/>
                </a:pPr>
                <a:r>
                  <a:rPr lang="en-US" dirty="0"/>
                  <a:t>In a very simple 1D-diffusion (no convection) case through a homogenous material, we would see: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𝑆</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𝐷𝑆</m:t>
                          </m:r>
                        </m:num>
                        <m:den>
                          <m:r>
                            <a:rPr lang="en-US" b="0" i="1" smtClean="0">
                              <a:latin typeface="Cambria Math" panose="02040503050406030204" pitchFamily="18" charset="0"/>
                            </a:rPr>
                            <m:t>𝐿</m:t>
                          </m:r>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𝑙𝑜𝑤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h𝑖𝑔h</m:t>
                              </m:r>
                            </m:sub>
                          </m:sSub>
                        </m:e>
                      </m:d>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h𝑖𝑔h</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𝑙𝑜𝑤</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Consider the transport of a lipid-insoluble protein through a capillary wall. Assume the protein has a molecular weight of 50,000 Da. The capillary wall has a thickness of 0.5 </a:t>
                </a:r>
                <a:r>
                  <a:rPr lang="en-US" sz="2400" dirty="0">
                    <a:latin typeface="Symbol" panose="05050102010706020507" pitchFamily="18" charset="2"/>
                  </a:rPr>
                  <a:t>m</a:t>
                </a:r>
                <a:r>
                  <a:rPr lang="en-US" sz="2400" dirty="0"/>
                  <a:t>m, and the tortuosity is 2, and the intracellular clefts (i.e., pores) have hydraulic diameters approximately equal to 14 nm. The capillary has a porosity of 0.1% and a diameter of 10</a:t>
                </a:r>
                <a:r>
                  <a:rPr lang="en-US" sz="2400" dirty="0">
                    <a:latin typeface="Symbol" panose="05050102010706020507" pitchFamily="18" charset="2"/>
                  </a:rPr>
                  <a:t>m</a:t>
                </a:r>
                <a:r>
                  <a:rPr lang="en-US" sz="2400" dirty="0"/>
                  <a:t>m; consider only a 1 mm long capillary. The filtration rate of plasma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oMath>
                </a14:m>
                <a:r>
                  <a:rPr lang="en-US" sz="2400" dirty="0"/>
                  <a:t>1.2 </a:t>
                </a:r>
                <a:r>
                  <a:rPr lang="en-US" sz="2400" dirty="0" err="1"/>
                  <a:t>cP</a:t>
                </a:r>
                <a:r>
                  <a:rPr lang="en-US" sz="2400" dirty="0"/>
                  <a:t>) through the capillary wall is </a:t>
                </a:r>
                <a14:m>
                  <m:oMath xmlns:m="http://schemas.openxmlformats.org/officeDocument/2006/math">
                    <m:r>
                      <a:rPr lang="en-US" sz="2400" b="0" i="1" smtClean="0">
                        <a:latin typeface="Cambria Math" panose="02040503050406030204" pitchFamily="18" charset="0"/>
                      </a:rPr>
                      <m:t>1.54 </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−8</m:t>
                        </m:r>
                      </m:sup>
                    </m:sSup>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𝑐</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3</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h𝑟</m:t>
                    </m:r>
                  </m:oMath>
                </a14:m>
                <a:r>
                  <a:rPr lang="en-US" sz="2400" dirty="0"/>
                  <a:t>. The concentration of the protein in the plasma is 0.05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𝑚𝑜𝑙</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3</m:t>
                        </m:r>
                      </m:sup>
                    </m:sSup>
                  </m:oMath>
                </a14:m>
                <a:r>
                  <a:rPr lang="en-US" sz="2400" dirty="0"/>
                  <a:t>. </a:t>
                </a:r>
              </a:p>
              <a:p>
                <a:pPr marL="0" indent="0">
                  <a:buNone/>
                </a:pPr>
                <a:r>
                  <a:rPr lang="en-US" sz="2400" dirty="0"/>
                  <a:t>Determine the following:</a:t>
                </a:r>
              </a:p>
              <a:p>
                <a:r>
                  <a:rPr lang="en-US" sz="2400" dirty="0"/>
                  <a:t>The approximate radius of the protein</a:t>
                </a:r>
              </a:p>
              <a:p>
                <a:r>
                  <a:rPr lang="en-US" sz="2400" dirty="0"/>
                  <a:t>The diffusion coefficient of the protein in plasma</a:t>
                </a:r>
              </a:p>
              <a:p>
                <a:r>
                  <a:rPr lang="en-US" sz="2400" dirty="0"/>
                  <a:t>The reflective coefficient</a:t>
                </a:r>
              </a:p>
              <a:p>
                <a:r>
                  <a:rPr lang="en-US" sz="2400" dirty="0"/>
                  <a:t>The membrane permeability of the protein in the capillary wall </a:t>
                </a:r>
              </a:p>
              <a:p>
                <a:r>
                  <a:rPr lang="en-US" sz="2400" dirty="0"/>
                  <a:t>The total transfer rate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oMath>
                </a14:m>
                <a:r>
                  <a:rPr lang="en-US" sz="2400" dirty="0"/>
                  <a:t>) of the protein through the membrane</a:t>
                </a:r>
              </a:p>
              <a:p>
                <a:r>
                  <a:rPr lang="en-US" sz="2400" dirty="0"/>
                  <a:t>The Peclet number for the membrane</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r="-867" b="-42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188328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We can approximate the solute radius with the equation: (remember that we assume the density is 1 g/cm</a:t>
                </a:r>
                <a:r>
                  <a:rPr lang="en-US" sz="2400" baseline="30000" dirty="0"/>
                  <a:t>3</a:t>
                </a:r>
                <a:r>
                  <a:rPr lang="en-US" sz="2400" dirty="0"/>
                  <a: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𝑀𝑊</m:t>
                                      </m:r>
                                    </m:e>
                                  </m:d>
                                </m:num>
                                <m:den>
                                  <m:r>
                                    <a:rPr lang="en-US" sz="2400" b="0" i="1" smtClean="0">
                                      <a:latin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𝜋𝜌</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𝑁</m:t>
                                      </m:r>
                                    </m:e>
                                    <m:sub>
                                      <m:r>
                                        <a:rPr lang="en-US" sz="2400" b="0" i="1" smtClean="0">
                                          <a:latin typeface="Cambria Math" panose="02040503050406030204" pitchFamily="18" charset="0"/>
                                          <a:ea typeface="Cambria Math" panose="02040503050406030204" pitchFamily="18" charset="0"/>
                                        </a:rPr>
                                        <m:t>𝑎</m:t>
                                      </m:r>
                                    </m:sub>
                                  </m:sSub>
                                </m:den>
                              </m:f>
                            </m:e>
                          </m:d>
                        </m:e>
                        <m:sup>
                          <m:r>
                            <a:rPr lang="en-US" sz="2400" b="0" i="1" smtClean="0">
                              <a:latin typeface="Cambria Math" panose="02040503050406030204" pitchFamily="18" charset="0"/>
                            </a:rPr>
                            <m:t>1/3</m:t>
                          </m:r>
                        </m:sup>
                      </m:sSup>
                    </m:oMath>
                  </m:oMathPara>
                </a14:m>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r="-9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p:spTree>
    <p:extLst>
      <p:ext uri="{BB962C8B-B14F-4D97-AF65-F5344CB8AC3E}">
        <p14:creationId xmlns:p14="http://schemas.microsoft.com/office/powerpoint/2010/main" val="2565352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For the most accurate solution, we will assume the diffusion coefficient can be modeled using the </a:t>
                </a:r>
                <a:r>
                  <a:rPr lang="en-US" sz="2400" dirty="0" err="1"/>
                  <a:t>Renkin</a:t>
                </a:r>
                <a:r>
                  <a:rPr lang="en-US" sz="2400" dirty="0"/>
                  <a:t> and Curry equation: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𝐷</m:t>
                      </m:r>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𝑐</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𝑚</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𝑠</m:t>
                              </m:r>
                            </m:den>
                          </m:f>
                        </m:e>
                      </m:d>
                      <m:r>
                        <a:rPr lang="en-US" sz="2400" i="1">
                          <a:latin typeface="Cambria Math" panose="02040503050406030204" pitchFamily="18" charset="0"/>
                        </a:rPr>
                        <m:t>=1.013</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10</m:t>
                          </m:r>
                        </m:e>
                        <m:sup>
                          <m:r>
                            <a:rPr lang="en-US" sz="2400" i="1">
                              <a:latin typeface="Cambria Math" panose="02040503050406030204" pitchFamily="18" charset="0"/>
                              <a:ea typeface="Cambria Math" panose="02040503050406030204" pitchFamily="18" charset="0"/>
                            </a:rPr>
                            <m:t>−4</m:t>
                          </m:r>
                        </m:sup>
                      </m:sSup>
                      <m:r>
                        <a:rPr lang="en-US" sz="2400" i="1">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𝑀𝑊</m:t>
                              </m:r>
                            </m:e>
                          </m:d>
                        </m:e>
                        <m:sup>
                          <m:r>
                            <a:rPr lang="en-US" sz="2400" i="1">
                              <a:latin typeface="Cambria Math" panose="02040503050406030204" pitchFamily="18" charset="0"/>
                              <a:ea typeface="Cambria Math" panose="02040503050406030204" pitchFamily="18" charset="0"/>
                            </a:rPr>
                            <m:t>−0.46</m:t>
                          </m:r>
                        </m:sup>
                      </m:sSup>
                    </m:oMath>
                  </m:oMathPara>
                </a14:m>
                <a:endParaRPr lang="en-US" sz="2400" dirty="0"/>
              </a:p>
              <a:p>
                <a:pPr marL="0" indent="0">
                  <a:buNone/>
                </a:pPr>
                <a:r>
                  <a:rPr lang="en-US" sz="2400" dirty="0"/>
                  <a:t>But we must also account for the viscosity differences between water (0.76 </a:t>
                </a:r>
                <a:r>
                  <a:rPr lang="en-US" sz="2400" dirty="0" err="1"/>
                  <a:t>cP</a:t>
                </a:r>
                <a:r>
                  <a:rPr lang="en-US" sz="2400" dirty="0"/>
                  <a:t>) and plasma (1.2 </a:t>
                </a:r>
                <a:r>
                  <a:rPr lang="en-US" sz="2400" dirty="0" err="1"/>
                  <a:t>cP</a:t>
                </a:r>
                <a:r>
                  <a:rPr lang="en-US" sz="2400" dirty="0"/>
                  <a: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18851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The reflective coefficient can be found using the expression:</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e>
                      </m:d>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2</m:t>
                              </m:r>
                            </m:num>
                            <m:den>
                              <m:r>
                                <a:rPr lang="en-US" sz="2400" b="0" i="1" smtClean="0">
                                  <a:latin typeface="Cambria Math" panose="02040503050406030204" pitchFamily="18" charset="0"/>
                                  <a:ea typeface="Cambria Math" panose="02040503050406030204" pitchFamily="18" charset="0"/>
                                </a:rPr>
                                <m:t>3</m:t>
                              </m:r>
                            </m:den>
                          </m:f>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−0.163</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𝑎</m:t>
                                      </m:r>
                                    </m:num>
                                    <m:den>
                                      <m:r>
                                        <a:rPr lang="en-US" sz="2400" b="0" i="1" smtClean="0">
                                          <a:latin typeface="Cambria Math" panose="02040503050406030204" pitchFamily="18" charset="0"/>
                                          <a:ea typeface="Cambria Math" panose="02040503050406030204" pitchFamily="18" charset="0"/>
                                        </a:rPr>
                                        <m:t>𝑟</m:t>
                                      </m:r>
                                    </m:den>
                                  </m:f>
                                </m:e>
                              </m:d>
                            </m:e>
                            <m:sup>
                              <m:r>
                                <a:rPr lang="en-US" sz="2400" b="0" i="1" smtClean="0">
                                  <a:latin typeface="Cambria Math" panose="02040503050406030204" pitchFamily="18" charset="0"/>
                                  <a:ea typeface="Cambria Math" panose="02040503050406030204" pitchFamily="18" charset="0"/>
                                </a:rPr>
                                <m:t>3</m:t>
                              </m:r>
                            </m:sup>
                          </m:sSup>
                        </m:e>
                      </m:d>
                    </m:oMath>
                  </m:oMathPara>
                </a14:m>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spTree>
    <p:extLst>
      <p:ext uri="{BB962C8B-B14F-4D97-AF65-F5344CB8AC3E}">
        <p14:creationId xmlns:p14="http://schemas.microsoft.com/office/powerpoint/2010/main" val="373855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The permeability of the capillary wall is:</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𝐷</m:t>
                          </m:r>
                        </m:num>
                        <m:den>
                          <m:r>
                            <a:rPr lang="en-US" sz="2400" b="0" i="1" smtClean="0">
                              <a:latin typeface="Cambria Math" panose="02040503050406030204" pitchFamily="18" charset="0"/>
                            </a:rPr>
                            <m:t>𝐿</m:t>
                          </m:r>
                        </m:den>
                      </m:f>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𝐾</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𝜔</m:t>
                                  </m:r>
                                </m:e>
                                <m:sub>
                                  <m:r>
                                    <a:rPr lang="en-US" sz="2400" i="1">
                                      <a:latin typeface="Cambria Math" panose="02040503050406030204" pitchFamily="18" charset="0"/>
                                      <a:ea typeface="Cambria Math" panose="02040503050406030204" pitchFamily="18" charset="0"/>
                                    </a:rPr>
                                    <m:t>𝑟</m:t>
                                  </m:r>
                                </m:sub>
                              </m:sSub>
                            </m:num>
                            <m:den>
                              <m:r>
                                <a:rPr lang="en-US" sz="2400" i="1">
                                  <a:latin typeface="Cambria Math" panose="02040503050406030204" pitchFamily="18" charset="0"/>
                                  <a:ea typeface="Cambria Math" panose="02040503050406030204" pitchFamily="18" charset="0"/>
                                </a:rPr>
                                <m:t>𝜏</m:t>
                              </m:r>
                            </m:den>
                          </m:f>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𝜀</m:t>
                          </m:r>
                        </m:num>
                        <m:den>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𝜏</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2</m:t>
                          </m:r>
                        </m:sup>
                      </m:s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1−2.1 </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r>
                            <a:rPr lang="en-US" sz="2400" i="1">
                              <a:latin typeface="Cambria Math" panose="02040503050406030204" pitchFamily="18" charset="0"/>
                            </a:rPr>
                            <m:t>+2.09</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3</m:t>
                              </m:r>
                            </m:sup>
                          </m:sSup>
                          <m:r>
                            <a:rPr lang="en-US" sz="2400" i="1">
                              <a:latin typeface="Cambria Math" panose="02040503050406030204" pitchFamily="18" charset="0"/>
                            </a:rPr>
                            <m:t>−0.95</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5</m:t>
                              </m:r>
                            </m:sup>
                          </m:sSup>
                        </m:e>
                      </m:d>
                    </m:oMath>
                  </m:oMathPara>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p:spTree>
    <p:extLst>
      <p:ext uri="{BB962C8B-B14F-4D97-AF65-F5344CB8AC3E}">
        <p14:creationId xmlns:p14="http://schemas.microsoft.com/office/powerpoint/2010/main" val="1936558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We can now calculate the total transfer rate:</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𝑠</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𝜎</m:t>
                          </m:r>
                        </m:e>
                      </m:d>
                      <m:r>
                        <a:rPr lang="en-US" sz="2400" b="0" i="1" smtClean="0">
                          <a:latin typeface="Cambria Math" panose="02040503050406030204" pitchFamily="18" charset="0"/>
                          <a:ea typeface="Cambria Math" panose="02040503050406030204" pitchFamily="18" charset="0"/>
                        </a:rPr>
                        <m:t>𝑄</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m:t>
                          </m:r>
                        </m:e>
                        <m:sub>
                          <m:r>
                            <a:rPr lang="en-US" sz="2400" b="0" i="1" smtClean="0">
                              <a:latin typeface="Cambria Math" panose="02040503050406030204" pitchFamily="18" charset="0"/>
                              <a:ea typeface="Cambria Math" panose="02040503050406030204" pitchFamily="18" charset="0"/>
                            </a:rPr>
                            <m:t>𝑚</m:t>
                          </m:r>
                        </m:sub>
                      </m:sSub>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oMath>
                  </m:oMathPara>
                </a14:m>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11248608" cy="5707751"/>
              </a:xfrm>
              <a:blipFill>
                <a:blip r:embed="rId2"/>
                <a:stretch>
                  <a:fillRect l="-813" t="-14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25</a:t>
            </a:fld>
            <a:endParaRPr lang="en-US"/>
          </a:p>
        </p:txBody>
      </p:sp>
    </p:spTree>
    <p:extLst>
      <p:ext uri="{BB962C8B-B14F-4D97-AF65-F5344CB8AC3E}">
        <p14:creationId xmlns:p14="http://schemas.microsoft.com/office/powerpoint/2010/main" val="3820078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Example-Solution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11248608" cy="5707751"/>
          </a:xfrm>
        </p:spPr>
        <p:txBody>
          <a:bodyPr>
            <a:normAutofit/>
          </a:bodyPr>
          <a:lstStyle/>
          <a:p>
            <a:pPr marL="0" indent="0">
              <a:buNone/>
            </a:pPr>
            <a:r>
              <a:rPr lang="en-US" sz="2400" dirty="0"/>
              <a:t>We can now calculate the total transfer rate:</a:t>
            </a:r>
          </a:p>
          <a:p>
            <a:pPr marL="0" indent="0">
              <a:buNone/>
            </a:pPr>
            <a:endParaRPr lang="en-US" sz="2400" dirty="0"/>
          </a:p>
          <a:p>
            <a:pPr marL="0" indent="0">
              <a:buNone/>
            </a:pP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26</a:t>
            </a:fld>
            <a:endParaRPr lang="en-US"/>
          </a:p>
        </p:txBody>
      </p:sp>
    </p:spTree>
    <p:extLst>
      <p:ext uri="{BB962C8B-B14F-4D97-AF65-F5344CB8AC3E}">
        <p14:creationId xmlns:p14="http://schemas.microsoft.com/office/powerpoint/2010/main" val="422767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Heterogenous Materials and Effective Diffusivities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We saw that the transfer rate of a solute is analogous to electrical current through a resistor (or conductance)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𝑆</m:t>
                          </m:r>
                        </m:sub>
                      </m:sSub>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pic>
        <p:nvPicPr>
          <p:cNvPr id="5" name="Picture 4">
            <a:extLst>
              <a:ext uri="{FF2B5EF4-FFF2-40B4-BE49-F238E27FC236}">
                <a16:creationId xmlns:a16="http://schemas.microsoft.com/office/drawing/2014/main" id="{435DE2A3-09F7-4B2D-9F0C-BD0FBFEDE0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69" y="2811272"/>
            <a:ext cx="4438650" cy="3068955"/>
          </a:xfrm>
          <a:prstGeom prst="rect">
            <a:avLst/>
          </a:prstGeom>
          <a:noFill/>
        </p:spPr>
      </p:pic>
      <p:grpSp>
        <p:nvGrpSpPr>
          <p:cNvPr id="51" name="Group 50">
            <a:extLst>
              <a:ext uri="{FF2B5EF4-FFF2-40B4-BE49-F238E27FC236}">
                <a16:creationId xmlns:a16="http://schemas.microsoft.com/office/drawing/2014/main" id="{3B8BD4D3-8937-4D90-9A26-4E4DA89BB77D}"/>
              </a:ext>
            </a:extLst>
          </p:cNvPr>
          <p:cNvGrpSpPr/>
          <p:nvPr/>
        </p:nvGrpSpPr>
        <p:grpSpPr>
          <a:xfrm>
            <a:off x="6432342" y="3187898"/>
            <a:ext cx="4331349" cy="2012538"/>
            <a:chOff x="6087611" y="3020118"/>
            <a:chExt cx="4331349" cy="2012538"/>
          </a:xfrm>
        </p:grpSpPr>
        <p:grpSp>
          <p:nvGrpSpPr>
            <p:cNvPr id="6" name="Group 5">
              <a:extLst>
                <a:ext uri="{FF2B5EF4-FFF2-40B4-BE49-F238E27FC236}">
                  <a16:creationId xmlns:a16="http://schemas.microsoft.com/office/drawing/2014/main" id="{9FA32BAE-F83A-4E08-BF70-D5ECC7C0F622}"/>
                </a:ext>
              </a:extLst>
            </p:cNvPr>
            <p:cNvGrpSpPr/>
            <p:nvPr/>
          </p:nvGrpSpPr>
          <p:grpSpPr>
            <a:xfrm>
              <a:off x="7414762" y="3020118"/>
              <a:ext cx="1740567" cy="406667"/>
              <a:chOff x="1156637" y="1725328"/>
              <a:chExt cx="3166715" cy="375385"/>
            </a:xfrm>
          </p:grpSpPr>
          <p:cxnSp>
            <p:nvCxnSpPr>
              <p:cNvPr id="7" name="Straight Connector 6">
                <a:extLst>
                  <a:ext uri="{FF2B5EF4-FFF2-40B4-BE49-F238E27FC236}">
                    <a16:creationId xmlns:a16="http://schemas.microsoft.com/office/drawing/2014/main" id="{63840F67-1A65-4FE8-820A-A87F1F6D5A74}"/>
                  </a:ext>
                </a:extLst>
              </p:cNvPr>
              <p:cNvCxnSpPr/>
              <p:nvPr/>
            </p:nvCxnSpPr>
            <p:spPr>
              <a:xfrm>
                <a:off x="1156637"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931087-C04D-4562-A074-527D2D17B51B}"/>
                  </a:ext>
                </a:extLst>
              </p:cNvPr>
              <p:cNvCxnSpPr/>
              <p:nvPr/>
            </p:nvCxnSpPr>
            <p:spPr>
              <a:xfrm>
                <a:off x="3408952"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561B288-3006-45B8-A747-E451E6CBAAB2}"/>
                  </a:ext>
                </a:extLst>
              </p:cNvPr>
              <p:cNvCxnSpPr/>
              <p:nvPr/>
            </p:nvCxnSpPr>
            <p:spPr>
              <a:xfrm>
                <a:off x="2061412" y="1908208"/>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A1C684-751F-4555-B81C-FE3813438BC3}"/>
                  </a:ext>
                </a:extLst>
              </p:cNvPr>
              <p:cNvCxnSpPr/>
              <p:nvPr/>
            </p:nvCxnSpPr>
            <p:spPr>
              <a:xfrm>
                <a:off x="2306860"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244DC2-A4E4-4E9C-9CB4-7E12B5378CE1}"/>
                  </a:ext>
                </a:extLst>
              </p:cNvPr>
              <p:cNvCxnSpPr>
                <a:cxnSpLocks/>
              </p:cNvCxnSpPr>
              <p:nvPr/>
            </p:nvCxnSpPr>
            <p:spPr>
              <a:xfrm flipH="1">
                <a:off x="2138416"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4963BA-E6E6-47B4-9E4E-F0C239493641}"/>
                  </a:ext>
                </a:extLst>
              </p:cNvPr>
              <p:cNvCxnSpPr/>
              <p:nvPr/>
            </p:nvCxnSpPr>
            <p:spPr>
              <a:xfrm>
                <a:off x="2648559"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C46131-3D86-449E-BAD8-BE8342BBF0E0}"/>
                  </a:ext>
                </a:extLst>
              </p:cNvPr>
              <p:cNvCxnSpPr>
                <a:cxnSpLocks/>
              </p:cNvCxnSpPr>
              <p:nvPr/>
            </p:nvCxnSpPr>
            <p:spPr>
              <a:xfrm flipH="1">
                <a:off x="2480115"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56EAB09-DCBE-4E55-8CED-D97C30ACD83D}"/>
                  </a:ext>
                </a:extLst>
              </p:cNvPr>
              <p:cNvCxnSpPr/>
              <p:nvPr/>
            </p:nvCxnSpPr>
            <p:spPr>
              <a:xfrm>
                <a:off x="2980622"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E5C95E-4A2A-4605-8938-68D15ED36268}"/>
                  </a:ext>
                </a:extLst>
              </p:cNvPr>
              <p:cNvCxnSpPr>
                <a:cxnSpLocks/>
              </p:cNvCxnSpPr>
              <p:nvPr/>
            </p:nvCxnSpPr>
            <p:spPr>
              <a:xfrm flipH="1">
                <a:off x="2812178"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3D871DF-5C08-4BB1-BE73-05368CEF8592}"/>
                  </a:ext>
                </a:extLst>
              </p:cNvPr>
              <p:cNvCxnSpPr>
                <a:cxnSpLocks/>
              </p:cNvCxnSpPr>
              <p:nvPr/>
            </p:nvCxnSpPr>
            <p:spPr>
              <a:xfrm flipH="1">
                <a:off x="3160287"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5DAF6A-212B-4AC0-8296-FC200FBBABBE}"/>
                  </a:ext>
                </a:extLst>
              </p:cNvPr>
              <p:cNvCxnSpPr/>
              <p:nvPr/>
            </p:nvCxnSpPr>
            <p:spPr>
              <a:xfrm>
                <a:off x="3330331" y="1734953"/>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7C9D031C-BDC2-4D2C-AEC6-AEB1AD37ACAC}"/>
                </a:ext>
              </a:extLst>
            </p:cNvPr>
            <p:cNvGrpSpPr/>
            <p:nvPr/>
          </p:nvGrpSpPr>
          <p:grpSpPr>
            <a:xfrm>
              <a:off x="6502156" y="4622814"/>
              <a:ext cx="1740567" cy="406667"/>
              <a:chOff x="1156637" y="1725328"/>
              <a:chExt cx="3166715" cy="375385"/>
            </a:xfrm>
          </p:grpSpPr>
          <p:cxnSp>
            <p:nvCxnSpPr>
              <p:cNvPr id="19" name="Straight Connector 18">
                <a:extLst>
                  <a:ext uri="{FF2B5EF4-FFF2-40B4-BE49-F238E27FC236}">
                    <a16:creationId xmlns:a16="http://schemas.microsoft.com/office/drawing/2014/main" id="{907D315F-289C-4C55-BBBF-6B95C7FEAED4}"/>
                  </a:ext>
                </a:extLst>
              </p:cNvPr>
              <p:cNvCxnSpPr/>
              <p:nvPr/>
            </p:nvCxnSpPr>
            <p:spPr>
              <a:xfrm>
                <a:off x="1156637"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95A570D-07E3-4C5D-A1BF-338F6E42E744}"/>
                  </a:ext>
                </a:extLst>
              </p:cNvPr>
              <p:cNvCxnSpPr/>
              <p:nvPr/>
            </p:nvCxnSpPr>
            <p:spPr>
              <a:xfrm>
                <a:off x="3408952"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E75F54-279C-4E41-94E4-E3464DBD3D9B}"/>
                  </a:ext>
                </a:extLst>
              </p:cNvPr>
              <p:cNvCxnSpPr/>
              <p:nvPr/>
            </p:nvCxnSpPr>
            <p:spPr>
              <a:xfrm>
                <a:off x="2061412" y="1908208"/>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A957D6-4BE6-4A85-8B3C-4E1CEA7844A0}"/>
                  </a:ext>
                </a:extLst>
              </p:cNvPr>
              <p:cNvCxnSpPr/>
              <p:nvPr/>
            </p:nvCxnSpPr>
            <p:spPr>
              <a:xfrm>
                <a:off x="2306860"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49283A-A0BB-42EB-B095-31FF8E34A0BA}"/>
                  </a:ext>
                </a:extLst>
              </p:cNvPr>
              <p:cNvCxnSpPr>
                <a:cxnSpLocks/>
              </p:cNvCxnSpPr>
              <p:nvPr/>
            </p:nvCxnSpPr>
            <p:spPr>
              <a:xfrm flipH="1">
                <a:off x="2138416"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48FCD4-90F0-4953-AD87-117575A9F0CA}"/>
                  </a:ext>
                </a:extLst>
              </p:cNvPr>
              <p:cNvCxnSpPr/>
              <p:nvPr/>
            </p:nvCxnSpPr>
            <p:spPr>
              <a:xfrm>
                <a:off x="2648559"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98FCD7D-4B6C-4FF3-A4B4-038D8FB81112}"/>
                  </a:ext>
                </a:extLst>
              </p:cNvPr>
              <p:cNvCxnSpPr>
                <a:cxnSpLocks/>
              </p:cNvCxnSpPr>
              <p:nvPr/>
            </p:nvCxnSpPr>
            <p:spPr>
              <a:xfrm flipH="1">
                <a:off x="2480115"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F6D856-CB77-451C-842B-C22B1E3A9AE9}"/>
                  </a:ext>
                </a:extLst>
              </p:cNvPr>
              <p:cNvCxnSpPr/>
              <p:nvPr/>
            </p:nvCxnSpPr>
            <p:spPr>
              <a:xfrm>
                <a:off x="2980622"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80F1F6B-3FAD-426C-B9A6-74FA070DB3B5}"/>
                  </a:ext>
                </a:extLst>
              </p:cNvPr>
              <p:cNvCxnSpPr>
                <a:cxnSpLocks/>
              </p:cNvCxnSpPr>
              <p:nvPr/>
            </p:nvCxnSpPr>
            <p:spPr>
              <a:xfrm flipH="1">
                <a:off x="2812178"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ADFEDEF-ECAD-4C1D-9763-E8E56C89B7F8}"/>
                  </a:ext>
                </a:extLst>
              </p:cNvPr>
              <p:cNvCxnSpPr>
                <a:cxnSpLocks/>
              </p:cNvCxnSpPr>
              <p:nvPr/>
            </p:nvCxnSpPr>
            <p:spPr>
              <a:xfrm flipH="1">
                <a:off x="3160287"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CDD66A-9AD4-4E8F-8D9F-CF1E72266E94}"/>
                  </a:ext>
                </a:extLst>
              </p:cNvPr>
              <p:cNvCxnSpPr/>
              <p:nvPr/>
            </p:nvCxnSpPr>
            <p:spPr>
              <a:xfrm>
                <a:off x="3330331" y="1734953"/>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221760B-B582-434E-BAB7-DC2B33B60368}"/>
                </a:ext>
              </a:extLst>
            </p:cNvPr>
            <p:cNvGrpSpPr/>
            <p:nvPr/>
          </p:nvGrpSpPr>
          <p:grpSpPr>
            <a:xfrm>
              <a:off x="8233971" y="4625989"/>
              <a:ext cx="1740567" cy="406667"/>
              <a:chOff x="1156637" y="1725328"/>
              <a:chExt cx="3166715" cy="375385"/>
            </a:xfrm>
          </p:grpSpPr>
          <p:cxnSp>
            <p:nvCxnSpPr>
              <p:cNvPr id="31" name="Straight Connector 30">
                <a:extLst>
                  <a:ext uri="{FF2B5EF4-FFF2-40B4-BE49-F238E27FC236}">
                    <a16:creationId xmlns:a16="http://schemas.microsoft.com/office/drawing/2014/main" id="{A99A55E0-6EF8-4AC1-9327-86469141DD34}"/>
                  </a:ext>
                </a:extLst>
              </p:cNvPr>
              <p:cNvCxnSpPr/>
              <p:nvPr/>
            </p:nvCxnSpPr>
            <p:spPr>
              <a:xfrm>
                <a:off x="1156637"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8F76ADF-9D51-4C75-BD9A-D6786CFB126E}"/>
                  </a:ext>
                </a:extLst>
              </p:cNvPr>
              <p:cNvCxnSpPr/>
              <p:nvPr/>
            </p:nvCxnSpPr>
            <p:spPr>
              <a:xfrm>
                <a:off x="3408952" y="1917833"/>
                <a:ext cx="9144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FCFFEF-AF1D-43EF-8F39-3292497C4A6D}"/>
                  </a:ext>
                </a:extLst>
              </p:cNvPr>
              <p:cNvCxnSpPr/>
              <p:nvPr/>
            </p:nvCxnSpPr>
            <p:spPr>
              <a:xfrm>
                <a:off x="2061412" y="1908208"/>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00C43E-644D-4FA1-A556-A6DF38732FB5}"/>
                  </a:ext>
                </a:extLst>
              </p:cNvPr>
              <p:cNvCxnSpPr/>
              <p:nvPr/>
            </p:nvCxnSpPr>
            <p:spPr>
              <a:xfrm>
                <a:off x="2306860"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2276F99-E855-4DB1-8BBC-904C0D7AD7BE}"/>
                  </a:ext>
                </a:extLst>
              </p:cNvPr>
              <p:cNvCxnSpPr>
                <a:cxnSpLocks/>
              </p:cNvCxnSpPr>
              <p:nvPr/>
            </p:nvCxnSpPr>
            <p:spPr>
              <a:xfrm flipH="1">
                <a:off x="2138416" y="1725328"/>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18CAEB-A964-4278-99FD-8730225D0D47}"/>
                  </a:ext>
                </a:extLst>
              </p:cNvPr>
              <p:cNvCxnSpPr/>
              <p:nvPr/>
            </p:nvCxnSpPr>
            <p:spPr>
              <a:xfrm>
                <a:off x="2648559"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E7F2668-2A4C-425B-B7E0-09E6316A97E3}"/>
                  </a:ext>
                </a:extLst>
              </p:cNvPr>
              <p:cNvCxnSpPr>
                <a:cxnSpLocks/>
              </p:cNvCxnSpPr>
              <p:nvPr/>
            </p:nvCxnSpPr>
            <p:spPr>
              <a:xfrm flipH="1">
                <a:off x="2480115"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875EF9-D129-42E7-BD7D-294F58FB7BCC}"/>
                  </a:ext>
                </a:extLst>
              </p:cNvPr>
              <p:cNvCxnSpPr/>
              <p:nvPr/>
            </p:nvCxnSpPr>
            <p:spPr>
              <a:xfrm>
                <a:off x="2980622"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F6CC732-55CE-4798-9660-EDC97CBAEB5B}"/>
                  </a:ext>
                </a:extLst>
              </p:cNvPr>
              <p:cNvCxnSpPr>
                <a:cxnSpLocks/>
              </p:cNvCxnSpPr>
              <p:nvPr/>
            </p:nvCxnSpPr>
            <p:spPr>
              <a:xfrm flipH="1">
                <a:off x="2812178"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8CFAE7-5FDE-4BE7-B9EA-9DA0CF5EC26D}"/>
                  </a:ext>
                </a:extLst>
              </p:cNvPr>
              <p:cNvCxnSpPr>
                <a:cxnSpLocks/>
              </p:cNvCxnSpPr>
              <p:nvPr/>
            </p:nvCxnSpPr>
            <p:spPr>
              <a:xfrm flipH="1">
                <a:off x="3160287" y="1734953"/>
                <a:ext cx="182880" cy="36576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24EFBE3-E797-44C0-BD4E-C6DCB0190DFB}"/>
                  </a:ext>
                </a:extLst>
              </p:cNvPr>
              <p:cNvCxnSpPr/>
              <p:nvPr/>
            </p:nvCxnSpPr>
            <p:spPr>
              <a:xfrm>
                <a:off x="3330331" y="1734953"/>
                <a:ext cx="91440" cy="1828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a:extLst>
                <a:ext uri="{FF2B5EF4-FFF2-40B4-BE49-F238E27FC236}">
                  <a16:creationId xmlns:a16="http://schemas.microsoft.com/office/drawing/2014/main" id="{61031285-2057-4CB1-B5D8-A38C89D37F21}"/>
                </a:ext>
              </a:extLst>
            </p:cNvPr>
            <p:cNvCxnSpPr>
              <a:cxnSpLocks/>
            </p:cNvCxnSpPr>
            <p:nvPr/>
          </p:nvCxnSpPr>
          <p:spPr>
            <a:xfrm>
              <a:off x="6502156" y="3228665"/>
              <a:ext cx="95855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D992026-E601-4570-8938-9BE13DA32D4F}"/>
                </a:ext>
              </a:extLst>
            </p:cNvPr>
            <p:cNvCxnSpPr>
              <a:cxnSpLocks/>
            </p:cNvCxnSpPr>
            <p:nvPr/>
          </p:nvCxnSpPr>
          <p:spPr>
            <a:xfrm>
              <a:off x="9036765" y="3228967"/>
              <a:ext cx="95855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DC9A6AA-7184-40F6-A5B7-ACBF1F5BB989}"/>
                </a:ext>
              </a:extLst>
            </p:cNvPr>
            <p:cNvCxnSpPr>
              <a:cxnSpLocks/>
            </p:cNvCxnSpPr>
            <p:nvPr/>
          </p:nvCxnSpPr>
          <p:spPr>
            <a:xfrm>
              <a:off x="9961760" y="4077654"/>
              <a:ext cx="45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F49199-FB7B-428D-8358-3FAB4F87D638}"/>
                </a:ext>
              </a:extLst>
            </p:cNvPr>
            <p:cNvCxnSpPr>
              <a:cxnSpLocks/>
            </p:cNvCxnSpPr>
            <p:nvPr/>
          </p:nvCxnSpPr>
          <p:spPr>
            <a:xfrm>
              <a:off x="6087611" y="4077654"/>
              <a:ext cx="4572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E68A524-17C5-420A-B37F-CE5DD6252162}"/>
                </a:ext>
              </a:extLst>
            </p:cNvPr>
            <p:cNvCxnSpPr>
              <a:cxnSpLocks/>
            </p:cNvCxnSpPr>
            <p:nvPr/>
          </p:nvCxnSpPr>
          <p:spPr>
            <a:xfrm>
              <a:off x="6527323" y="3228665"/>
              <a:ext cx="0" cy="161312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5801C0-2F30-4CC8-BC2C-E539365075C4}"/>
                </a:ext>
              </a:extLst>
            </p:cNvPr>
            <p:cNvCxnSpPr>
              <a:cxnSpLocks/>
            </p:cNvCxnSpPr>
            <p:nvPr/>
          </p:nvCxnSpPr>
          <p:spPr>
            <a:xfrm>
              <a:off x="9959822" y="3221674"/>
              <a:ext cx="0" cy="161312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2741854-59F0-4722-ABD4-25873B6C157A}"/>
                  </a:ext>
                </a:extLst>
              </p:cNvPr>
              <p:cNvSpPr txBox="1"/>
              <p:nvPr/>
            </p:nvSpPr>
            <p:spPr>
              <a:xfrm>
                <a:off x="7907516" y="2358029"/>
                <a:ext cx="1545044" cy="7986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𝑋</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2</m:t>
                                  </m:r>
                                </m:den>
                              </m:f>
                            </m:e>
                          </m:d>
                        </m:num>
                        <m:den>
                          <m:r>
                            <a:rPr lang="en-US" b="0" i="1" smtClean="0">
                              <a:latin typeface="Cambria Math" panose="02040503050406030204" pitchFamily="18" charset="0"/>
                            </a:rPr>
                            <m:t>𝐿</m:t>
                          </m:r>
                        </m:den>
                      </m:f>
                    </m:oMath>
                  </m:oMathPara>
                </a14:m>
                <a:endParaRPr lang="en-US" dirty="0"/>
              </a:p>
            </p:txBody>
          </p:sp>
        </mc:Choice>
        <mc:Fallback xmlns="">
          <p:sp>
            <p:nvSpPr>
              <p:cNvPr id="52" name="TextBox 51">
                <a:extLst>
                  <a:ext uri="{FF2B5EF4-FFF2-40B4-BE49-F238E27FC236}">
                    <a16:creationId xmlns:a16="http://schemas.microsoft.com/office/drawing/2014/main" id="{42741854-59F0-4722-ABD4-25873B6C157A}"/>
                  </a:ext>
                </a:extLst>
              </p:cNvPr>
              <p:cNvSpPr txBox="1">
                <a:spLocks noRot="1" noChangeAspect="1" noMove="1" noResize="1" noEditPoints="1" noAdjustHandles="1" noChangeArrowheads="1" noChangeShapeType="1" noTextEdit="1"/>
              </p:cNvSpPr>
              <p:nvPr/>
            </p:nvSpPr>
            <p:spPr>
              <a:xfrm>
                <a:off x="7907516" y="2358029"/>
                <a:ext cx="1545044" cy="79861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D018308-B775-484A-8D19-D76286081804}"/>
                  </a:ext>
                </a:extLst>
              </p:cNvPr>
              <p:cNvSpPr txBox="1"/>
              <p:nvPr/>
            </p:nvSpPr>
            <p:spPr>
              <a:xfrm>
                <a:off x="6894391" y="5156207"/>
                <a:ext cx="1545044" cy="1020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𝑌</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𝑌</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2</m:t>
                                  </m:r>
                                </m:den>
                              </m:f>
                            </m:e>
                          </m:d>
                        </m:num>
                        <m:den>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e>
                          </m:d>
                        </m:den>
                      </m:f>
                    </m:oMath>
                  </m:oMathPara>
                </a14:m>
                <a:endParaRPr lang="en-US" dirty="0"/>
              </a:p>
            </p:txBody>
          </p:sp>
        </mc:Choice>
        <mc:Fallback xmlns="">
          <p:sp>
            <p:nvSpPr>
              <p:cNvPr id="53" name="TextBox 52">
                <a:extLst>
                  <a:ext uri="{FF2B5EF4-FFF2-40B4-BE49-F238E27FC236}">
                    <a16:creationId xmlns:a16="http://schemas.microsoft.com/office/drawing/2014/main" id="{5D018308-B775-484A-8D19-D76286081804}"/>
                  </a:ext>
                </a:extLst>
              </p:cNvPr>
              <p:cNvSpPr txBox="1">
                <a:spLocks noRot="1" noChangeAspect="1" noMove="1" noResize="1" noEditPoints="1" noAdjustHandles="1" noChangeArrowheads="1" noChangeShapeType="1" noTextEdit="1"/>
              </p:cNvSpPr>
              <p:nvPr/>
            </p:nvSpPr>
            <p:spPr>
              <a:xfrm>
                <a:off x="6894391" y="5156207"/>
                <a:ext cx="1545044" cy="10202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3E85841-9F3B-401E-BFFF-67E8DD37F510}"/>
                  </a:ext>
                </a:extLst>
              </p:cNvPr>
              <p:cNvSpPr txBox="1"/>
              <p:nvPr/>
            </p:nvSpPr>
            <p:spPr>
              <a:xfrm>
                <a:off x="8608974" y="5169193"/>
                <a:ext cx="1545044" cy="10202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𝑍</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𝐴</m:t>
                                  </m:r>
                                </m:num>
                                <m:den>
                                  <m:r>
                                    <a:rPr lang="en-US" b="0" i="1" smtClean="0">
                                      <a:latin typeface="Cambria Math" panose="02040503050406030204" pitchFamily="18" charset="0"/>
                                    </a:rPr>
                                    <m:t>2</m:t>
                                  </m:r>
                                </m:den>
                              </m:f>
                            </m:e>
                          </m:d>
                        </m:num>
                        <m:den>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e>
                          </m:d>
                        </m:den>
                      </m:f>
                    </m:oMath>
                  </m:oMathPara>
                </a14:m>
                <a:endParaRPr lang="en-US" dirty="0"/>
              </a:p>
            </p:txBody>
          </p:sp>
        </mc:Choice>
        <mc:Fallback xmlns="">
          <p:sp>
            <p:nvSpPr>
              <p:cNvPr id="54" name="TextBox 53">
                <a:extLst>
                  <a:ext uri="{FF2B5EF4-FFF2-40B4-BE49-F238E27FC236}">
                    <a16:creationId xmlns:a16="http://schemas.microsoft.com/office/drawing/2014/main" id="{F3E85841-9F3B-401E-BFFF-67E8DD37F510}"/>
                  </a:ext>
                </a:extLst>
              </p:cNvPr>
              <p:cNvSpPr txBox="1">
                <a:spLocks noRot="1" noChangeAspect="1" noMove="1" noResize="1" noEditPoints="1" noAdjustHandles="1" noChangeArrowheads="1" noChangeShapeType="1" noTextEdit="1"/>
              </p:cNvSpPr>
              <p:nvPr/>
            </p:nvSpPr>
            <p:spPr>
              <a:xfrm>
                <a:off x="8608974" y="5169193"/>
                <a:ext cx="1545044" cy="10202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92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Diffusion in a Pore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We have looked at solvent transfer through a porous membrane.</a:t>
            </a:r>
          </a:p>
          <a:p>
            <a:pPr marL="0" indent="0">
              <a:buNone/>
            </a:pPr>
            <a:r>
              <a:rPr lang="en-US" dirty="0"/>
              <a:t>If the pore is very large compared to the solute, then we can treat the medium as any normal homogenous material.</a:t>
            </a:r>
          </a:p>
          <a:p>
            <a:pPr marL="0" indent="0">
              <a:buNone/>
            </a:pPr>
            <a:r>
              <a:rPr lang="en-US" dirty="0"/>
              <a:t>If the solute diameter and pore diameter are comparable, then additional resistances must be factored in (note if the solute is larger than the pore, then it will not diffuse through the pore).</a:t>
            </a:r>
          </a:p>
          <a:p>
            <a:pPr marL="0" indent="0">
              <a:buNone/>
            </a:pPr>
            <a:endParaRPr lang="en-US" dirty="0"/>
          </a:p>
          <a:p>
            <a:pPr marL="0" indent="0">
              <a:buNone/>
            </a:pPr>
            <a:r>
              <a:rPr lang="en-US" dirty="0"/>
              <a:t>The first resistance encountered is at the pore entrance, known as the ___________________ effect.</a:t>
            </a:r>
          </a:p>
          <a:p>
            <a:pPr marL="0" indent="0">
              <a:buNone/>
            </a:pPr>
            <a:endParaRPr lang="en-US" dirty="0"/>
          </a:p>
          <a:p>
            <a:pPr marL="0" indent="0">
              <a:buNone/>
            </a:pPr>
            <a:r>
              <a:rPr lang="en-US" dirty="0"/>
              <a:t>The second resistance occurs due to an increase in _____________ within the pore, known as hindered diffusion.</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411175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Steric Exclusion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9304986" cy="5532083"/>
              </a:xfrm>
            </p:spPr>
            <p:txBody>
              <a:bodyPr>
                <a:normAutofit fontScale="92500"/>
              </a:bodyPr>
              <a:lstStyle/>
              <a:p>
                <a:pPr marL="0" indent="0">
                  <a:buNone/>
                </a:pPr>
                <a:r>
                  <a:rPr lang="en-US" dirty="0"/>
                  <a:t>When the solute and pore diameters are similar, we note that the entire pore area is not available for the solute to transfer into the pore.</a:t>
                </a:r>
              </a:p>
              <a:p>
                <a:pPr marL="0" indent="0">
                  <a:buNone/>
                </a:pPr>
                <a:r>
                  <a:rPr lang="en-US" dirty="0"/>
                  <a:t>Consider a solute with radius </a:t>
                </a:r>
                <a14:m>
                  <m:oMath xmlns:m="http://schemas.openxmlformats.org/officeDocument/2006/math">
                    <m:r>
                      <a:rPr lang="en-US" b="0" i="1" smtClean="0">
                        <a:latin typeface="Cambria Math" panose="02040503050406030204" pitchFamily="18" charset="0"/>
                      </a:rPr>
                      <m:t>𝑎</m:t>
                    </m:r>
                  </m:oMath>
                </a14:m>
                <a:r>
                  <a:rPr lang="en-US" dirty="0"/>
                  <a:t> entering a pore with radius </a:t>
                </a:r>
                <a14:m>
                  <m:oMath xmlns:m="http://schemas.openxmlformats.org/officeDocument/2006/math">
                    <m:r>
                      <a:rPr lang="en-US" b="0" i="1" smtClean="0">
                        <a:latin typeface="Cambria Math" panose="02040503050406030204" pitchFamily="18" charset="0"/>
                      </a:rPr>
                      <m:t>𝑟</m:t>
                    </m:r>
                  </m:oMath>
                </a14:m>
                <a:r>
                  <a:rPr lang="en-US" dirty="0"/>
                  <a:t>. If the molecule’s center falls in the outer ring shown in the figure, then the solute will collide with the pore wall. So we apply a partition coefficient that accounts for the excluded area.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d>
                            </m:e>
                            <m:sup>
                              <m:r>
                                <a:rPr lang="en-US" b="0" i="1" smtClean="0">
                                  <a:latin typeface="Cambria Math" panose="02040503050406030204" pitchFamily="18" charset="0"/>
                                  <a:ea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𝑝𝑜𝑟𝑒</m:t>
                                      </m:r>
                                    </m:sub>
                                  </m:sSub>
                                </m:num>
                                <m:den>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𝑏𝑢𝑙𝑘</m:t>
                                      </m:r>
                                    </m:sub>
                                  </m:sSub>
                                </m:den>
                              </m:f>
                            </m:e>
                          </m:d>
                        </m:e>
                        <m:sub>
                          <m:r>
                            <a:rPr lang="en-US" b="0" i="1" smtClean="0">
                              <a:latin typeface="Cambria Math" panose="02040503050406030204" pitchFamily="18" charset="0"/>
                            </a:rPr>
                            <m:t>𝑝𝑜𝑟𝑒</m:t>
                          </m:r>
                          <m:r>
                            <a:rPr lang="en-US" b="0" i="1" smtClean="0">
                              <a:latin typeface="Cambria Math" panose="02040503050406030204" pitchFamily="18" charset="0"/>
                            </a:rPr>
                            <m:t> </m:t>
                          </m:r>
                          <m:r>
                            <a:rPr lang="en-US" b="0" i="1" smtClean="0">
                              <a:latin typeface="Cambria Math" panose="02040503050406030204" pitchFamily="18" charset="0"/>
                            </a:rPr>
                            <m:t>𝑚𝑜𝑢𝑡h</m:t>
                          </m:r>
                        </m:sub>
                      </m:sSub>
                    </m:oMath>
                  </m:oMathPara>
                </a14:m>
                <a:endParaRPr lang="en-US" dirty="0"/>
              </a:p>
              <a:p>
                <a:pPr marL="0" indent="0">
                  <a:buNone/>
                </a:pPr>
                <a:r>
                  <a:rPr lang="en-US" dirty="0"/>
                  <a:t>Because of the steric exclusion effect, the equilibrium solubility concentration is lower at the poor mouth than in the bulk solution.</a:t>
                </a:r>
              </a:p>
              <a:p>
                <a:pPr marL="0" indent="0">
                  <a:buNone/>
                </a:pPr>
                <a:r>
                  <a:rPr lang="en-US" dirty="0"/>
                  <a:t>The expression above does not include secondary effects that create attractive or repulsive forces.</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9304986" cy="5532083"/>
              </a:xfrm>
              <a:blipFill>
                <a:blip r:embed="rId2"/>
                <a:stretch>
                  <a:fillRect l="-1179" t="-1652" r="-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grpSp>
        <p:nvGrpSpPr>
          <p:cNvPr id="15" name="Group 14">
            <a:extLst>
              <a:ext uri="{FF2B5EF4-FFF2-40B4-BE49-F238E27FC236}">
                <a16:creationId xmlns:a16="http://schemas.microsoft.com/office/drawing/2014/main" id="{954392EB-1AFD-474B-816D-1C75964067A1}"/>
              </a:ext>
            </a:extLst>
          </p:cNvPr>
          <p:cNvGrpSpPr/>
          <p:nvPr/>
        </p:nvGrpSpPr>
        <p:grpSpPr>
          <a:xfrm>
            <a:off x="9577021" y="2478342"/>
            <a:ext cx="2377440" cy="2377440"/>
            <a:chOff x="8793480" y="767727"/>
            <a:chExt cx="2377440" cy="2377440"/>
          </a:xfrm>
        </p:grpSpPr>
        <p:grpSp>
          <p:nvGrpSpPr>
            <p:cNvPr id="5" name="Group 4">
              <a:extLst>
                <a:ext uri="{FF2B5EF4-FFF2-40B4-BE49-F238E27FC236}">
                  <a16:creationId xmlns:a16="http://schemas.microsoft.com/office/drawing/2014/main" id="{DC969C0E-8005-4EEB-B4A5-C836B984C660}"/>
                </a:ext>
              </a:extLst>
            </p:cNvPr>
            <p:cNvGrpSpPr/>
            <p:nvPr/>
          </p:nvGrpSpPr>
          <p:grpSpPr>
            <a:xfrm>
              <a:off x="8793480" y="767727"/>
              <a:ext cx="2377440" cy="2377440"/>
              <a:chOff x="5581072" y="1714211"/>
              <a:chExt cx="2377440" cy="2377440"/>
            </a:xfrm>
          </p:grpSpPr>
          <p:sp>
            <p:nvSpPr>
              <p:cNvPr id="6" name="Oval 5">
                <a:extLst>
                  <a:ext uri="{FF2B5EF4-FFF2-40B4-BE49-F238E27FC236}">
                    <a16:creationId xmlns:a16="http://schemas.microsoft.com/office/drawing/2014/main" id="{121FAE92-19A1-4D05-AD39-D7012870E489}"/>
                  </a:ext>
                </a:extLst>
              </p:cNvPr>
              <p:cNvSpPr/>
              <p:nvPr/>
            </p:nvSpPr>
            <p:spPr>
              <a:xfrm>
                <a:off x="5867400" y="2009775"/>
                <a:ext cx="1828800" cy="18288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11BC1B2-F1D6-46C7-8870-075E9BA4C583}"/>
                  </a:ext>
                </a:extLst>
              </p:cNvPr>
              <p:cNvSpPr/>
              <p:nvPr/>
            </p:nvSpPr>
            <p:spPr>
              <a:xfrm>
                <a:off x="5581072" y="1714211"/>
                <a:ext cx="2377440" cy="2377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B50683-96AD-46E7-A974-BEC3BFF9601D}"/>
                  </a:ext>
                </a:extLst>
              </p:cNvPr>
              <p:cNvSpPr/>
              <p:nvPr/>
            </p:nvSpPr>
            <p:spPr>
              <a:xfrm>
                <a:off x="5715000" y="3056139"/>
                <a:ext cx="640080" cy="64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1EBB878B-49B3-45A8-A8E3-5A567F2A153D}"/>
                </a:ext>
              </a:extLst>
            </p:cNvPr>
            <p:cNvCxnSpPr/>
            <p:nvPr/>
          </p:nvCxnSpPr>
          <p:spPr>
            <a:xfrm flipV="1">
              <a:off x="9994208" y="767727"/>
              <a:ext cx="288781" cy="12099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63B8A41-9E8C-4B02-A8A3-1E6533F20D2C}"/>
                </a:ext>
              </a:extLst>
            </p:cNvPr>
            <p:cNvCxnSpPr>
              <a:cxnSpLocks/>
            </p:cNvCxnSpPr>
            <p:nvPr/>
          </p:nvCxnSpPr>
          <p:spPr>
            <a:xfrm>
              <a:off x="9994208" y="1972383"/>
              <a:ext cx="914400" cy="1318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082F1CA-965B-449D-A64B-DA6B06240B22}"/>
                    </a:ext>
                  </a:extLst>
                </p:cNvPr>
                <p:cNvSpPr txBox="1"/>
                <p:nvPr/>
              </p:nvSpPr>
              <p:spPr>
                <a:xfrm>
                  <a:off x="9746310" y="1296322"/>
                  <a:ext cx="28878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p:sp>
              <p:nvSpPr>
                <p:cNvPr id="13" name="TextBox 12">
                  <a:extLst>
                    <a:ext uri="{FF2B5EF4-FFF2-40B4-BE49-F238E27FC236}">
                      <a16:creationId xmlns:a16="http://schemas.microsoft.com/office/drawing/2014/main" id="{E082F1CA-965B-449D-A64B-DA6B06240B22}"/>
                    </a:ext>
                  </a:extLst>
                </p:cNvPr>
                <p:cNvSpPr txBox="1">
                  <a:spLocks noRot="1" noChangeAspect="1" noMove="1" noResize="1" noEditPoints="1" noAdjustHandles="1" noChangeArrowheads="1" noChangeShapeType="1" noTextEdit="1"/>
                </p:cNvSpPr>
                <p:nvPr/>
              </p:nvSpPr>
              <p:spPr>
                <a:xfrm>
                  <a:off x="9746310" y="1296322"/>
                  <a:ext cx="288781"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A3D0AB2-1F7F-460F-8F88-3A55A612666D}"/>
                    </a:ext>
                  </a:extLst>
                </p:cNvPr>
                <p:cNvSpPr txBox="1"/>
                <p:nvPr/>
              </p:nvSpPr>
              <p:spPr>
                <a:xfrm>
                  <a:off x="10074400" y="2060363"/>
                  <a:ext cx="75401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𝑎</m:t>
                        </m:r>
                      </m:oMath>
                    </m:oMathPara>
                  </a14:m>
                  <a:endParaRPr lang="en-US" dirty="0"/>
                </a:p>
              </p:txBody>
            </p:sp>
          </mc:Choice>
          <mc:Fallback>
            <p:sp>
              <p:nvSpPr>
                <p:cNvPr id="14" name="TextBox 13">
                  <a:extLst>
                    <a:ext uri="{FF2B5EF4-FFF2-40B4-BE49-F238E27FC236}">
                      <a16:creationId xmlns:a16="http://schemas.microsoft.com/office/drawing/2014/main" id="{4A3D0AB2-1F7F-460F-8F88-3A55A612666D}"/>
                    </a:ext>
                  </a:extLst>
                </p:cNvPr>
                <p:cNvSpPr txBox="1">
                  <a:spLocks noRot="1" noChangeAspect="1" noMove="1" noResize="1" noEditPoints="1" noAdjustHandles="1" noChangeArrowheads="1" noChangeShapeType="1" noTextEdit="1"/>
                </p:cNvSpPr>
                <p:nvPr/>
              </p:nvSpPr>
              <p:spPr>
                <a:xfrm>
                  <a:off x="10074400" y="2060363"/>
                  <a:ext cx="754016"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653376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Hindered Diffusion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0" y="1420790"/>
                <a:ext cx="11376945" cy="5089066"/>
              </a:xfrm>
            </p:spPr>
            <p:txBody>
              <a:bodyPr>
                <a:normAutofit/>
              </a:bodyPr>
              <a:lstStyle/>
              <a:p>
                <a:pPr marL="0" indent="0">
                  <a:buNone/>
                </a:pPr>
                <a:r>
                  <a:rPr lang="en-US" dirty="0"/>
                  <a:t>As a solute molecule diffuses through a narrow pore, hydrodynamic drag forces act on the solute molecule. The drag forces increase as the solute diameter increases relative to the pore diameter. This restricts the movement of the molecule, further decreasing the overall (or effective) diffusion coefficient. </a:t>
                </a:r>
              </a:p>
              <a:p>
                <a:pPr marL="0" indent="0">
                  <a:buNone/>
                </a:pPr>
                <a:r>
                  <a:rPr lang="en-US" dirty="0"/>
                  <a:t>So we can model the effective diffusion coefficient of a given solute through a porous membrane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          </m:t>
                      </m:r>
                    </m:oMath>
                  </m:oMathPara>
                </a14:m>
                <a:endParaRPr lang="en-US" b="0" dirty="0">
                  <a:ea typeface="Cambria Math" panose="02040503050406030204" pitchFamily="18" charset="0"/>
                </a:endParaRPr>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oMath>
                </a14:m>
                <a:r>
                  <a:rPr lang="en-US" dirty="0"/>
                  <a:t> is the effective diffusion coefficient through a porous membrane, </a:t>
                </a:r>
                <a14:m>
                  <m:oMath xmlns:m="http://schemas.openxmlformats.org/officeDocument/2006/math">
                    <m:r>
                      <a:rPr lang="en-US" b="0" i="1" smtClean="0">
                        <a:latin typeface="Cambria Math" panose="02040503050406030204" pitchFamily="18" charset="0"/>
                      </a:rPr>
                      <m:t>𝐷</m:t>
                    </m:r>
                  </m:oMath>
                </a14:m>
                <a:r>
                  <a:rPr lang="en-US" dirty="0"/>
                  <a:t> is the bulk medium diffusion coefficient, </a:t>
                </a:r>
                <a14:m>
                  <m:oMath xmlns:m="http://schemas.openxmlformats.org/officeDocument/2006/math">
                    <m:r>
                      <a:rPr lang="en-US" b="0" i="1" smtClean="0">
                        <a:latin typeface="Cambria Math" panose="02040503050406030204" pitchFamily="18" charset="0"/>
                      </a:rPr>
                      <m:t>𝐾</m:t>
                    </m:r>
                  </m:oMath>
                </a14:m>
                <a:r>
                  <a:rPr lang="en-US" dirty="0"/>
                  <a:t> is the steric exclusion partition coefficient, and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𝑟</m:t>
                        </m:r>
                      </m:sub>
                    </m:sSub>
                  </m:oMath>
                </a14:m>
                <a:r>
                  <a:rPr lang="en-US" dirty="0"/>
                  <a:t> is the hindered diffusion term.</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0" y="1420790"/>
                <a:ext cx="11376945" cy="5089066"/>
              </a:xfrm>
              <a:blipFill>
                <a:blip r:embed="rId2"/>
                <a:stretch>
                  <a:fillRect l="-1071" t="-1916" r="-17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grpSp>
        <p:nvGrpSpPr>
          <p:cNvPr id="16" name="Group 15">
            <a:extLst>
              <a:ext uri="{FF2B5EF4-FFF2-40B4-BE49-F238E27FC236}">
                <a16:creationId xmlns:a16="http://schemas.microsoft.com/office/drawing/2014/main" id="{6F967DE5-F2A3-42CE-8F1D-78CB51A3F68F}"/>
              </a:ext>
            </a:extLst>
          </p:cNvPr>
          <p:cNvGrpSpPr/>
          <p:nvPr/>
        </p:nvGrpSpPr>
        <p:grpSpPr>
          <a:xfrm>
            <a:off x="7105073" y="267321"/>
            <a:ext cx="4248727" cy="1135966"/>
            <a:chOff x="2590800" y="2362200"/>
            <a:chExt cx="4248727" cy="1135966"/>
          </a:xfrm>
        </p:grpSpPr>
        <p:sp>
          <p:nvSpPr>
            <p:cNvPr id="17" name="Oval 16">
              <a:extLst>
                <a:ext uri="{FF2B5EF4-FFF2-40B4-BE49-F238E27FC236}">
                  <a16:creationId xmlns:a16="http://schemas.microsoft.com/office/drawing/2014/main" id="{C3EA569B-020A-47FC-B602-387905FAAA3E}"/>
                </a:ext>
              </a:extLst>
            </p:cNvPr>
            <p:cNvSpPr/>
            <p:nvPr/>
          </p:nvSpPr>
          <p:spPr>
            <a:xfrm>
              <a:off x="3924993" y="2574832"/>
              <a:ext cx="640080" cy="6400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8">
              <a:extLst>
                <a:ext uri="{FF2B5EF4-FFF2-40B4-BE49-F238E27FC236}">
                  <a16:creationId xmlns:a16="http://schemas.microsoft.com/office/drawing/2014/main" id="{99302F61-B7A4-45C9-85D8-BE19171F4AE4}"/>
                </a:ext>
              </a:extLst>
            </p:cNvPr>
            <p:cNvSpPr/>
            <p:nvPr/>
          </p:nvSpPr>
          <p:spPr>
            <a:xfrm>
              <a:off x="2590800" y="2362200"/>
              <a:ext cx="3768437" cy="185974"/>
            </a:xfrm>
            <a:custGeom>
              <a:avLst/>
              <a:gdLst>
                <a:gd name="connsiteX0" fmla="*/ 0 w 3768437"/>
                <a:gd name="connsiteY0" fmla="*/ 37920 h 185974"/>
                <a:gd name="connsiteX1" fmla="*/ 461818 w 3768437"/>
                <a:gd name="connsiteY1" fmla="*/ 185702 h 185974"/>
                <a:gd name="connsiteX2" fmla="*/ 951346 w 3768437"/>
                <a:gd name="connsiteY2" fmla="*/ 74865 h 185974"/>
                <a:gd name="connsiteX3" fmla="*/ 1330037 w 3768437"/>
                <a:gd name="connsiteY3" fmla="*/ 84102 h 185974"/>
                <a:gd name="connsiteX4" fmla="*/ 1902691 w 3768437"/>
                <a:gd name="connsiteY4" fmla="*/ 47156 h 185974"/>
                <a:gd name="connsiteX5" fmla="*/ 2290618 w 3768437"/>
                <a:gd name="connsiteY5" fmla="*/ 974 h 185974"/>
                <a:gd name="connsiteX6" fmla="*/ 2382982 w 3768437"/>
                <a:gd name="connsiteY6" fmla="*/ 93338 h 185974"/>
                <a:gd name="connsiteX7" fmla="*/ 3186546 w 3768437"/>
                <a:gd name="connsiteY7" fmla="*/ 130283 h 185974"/>
                <a:gd name="connsiteX8" fmla="*/ 3186546 w 3768437"/>
                <a:gd name="connsiteY8" fmla="*/ 130283 h 185974"/>
                <a:gd name="connsiteX9" fmla="*/ 3768437 w 3768437"/>
                <a:gd name="connsiteY9" fmla="*/ 93338 h 1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8437" h="185974">
                  <a:moveTo>
                    <a:pt x="0" y="37920"/>
                  </a:moveTo>
                  <a:cubicBezTo>
                    <a:pt x="151630" y="108732"/>
                    <a:pt x="303260" y="179544"/>
                    <a:pt x="461818" y="185702"/>
                  </a:cubicBezTo>
                  <a:cubicBezTo>
                    <a:pt x="620376" y="191860"/>
                    <a:pt x="806643" y="91798"/>
                    <a:pt x="951346" y="74865"/>
                  </a:cubicBezTo>
                  <a:cubicBezTo>
                    <a:pt x="1096049" y="57932"/>
                    <a:pt x="1171480" y="88720"/>
                    <a:pt x="1330037" y="84102"/>
                  </a:cubicBezTo>
                  <a:cubicBezTo>
                    <a:pt x="1488594" y="79484"/>
                    <a:pt x="1742594" y="61011"/>
                    <a:pt x="1902691" y="47156"/>
                  </a:cubicBezTo>
                  <a:cubicBezTo>
                    <a:pt x="2062788" y="33301"/>
                    <a:pt x="2210570" y="-6723"/>
                    <a:pt x="2290618" y="974"/>
                  </a:cubicBezTo>
                  <a:cubicBezTo>
                    <a:pt x="2370667" y="8671"/>
                    <a:pt x="2233661" y="71787"/>
                    <a:pt x="2382982" y="93338"/>
                  </a:cubicBezTo>
                  <a:cubicBezTo>
                    <a:pt x="2532303" y="114889"/>
                    <a:pt x="3186546" y="130283"/>
                    <a:pt x="3186546" y="130283"/>
                  </a:cubicBezTo>
                  <a:lnTo>
                    <a:pt x="3186546" y="130283"/>
                  </a:lnTo>
                  <a:lnTo>
                    <a:pt x="3768437" y="93338"/>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1">
              <a:extLst>
                <a:ext uri="{FF2B5EF4-FFF2-40B4-BE49-F238E27FC236}">
                  <a16:creationId xmlns:a16="http://schemas.microsoft.com/office/drawing/2014/main" id="{869B2BB0-04D4-46B8-8D91-DC4EE2A8F93C}"/>
                </a:ext>
              </a:extLst>
            </p:cNvPr>
            <p:cNvSpPr/>
            <p:nvPr/>
          </p:nvSpPr>
          <p:spPr>
            <a:xfrm>
              <a:off x="2636982" y="3107560"/>
              <a:ext cx="4202545" cy="390606"/>
            </a:xfrm>
            <a:custGeom>
              <a:avLst/>
              <a:gdLst>
                <a:gd name="connsiteX0" fmla="*/ 0 w 4202545"/>
                <a:gd name="connsiteY0" fmla="*/ 188487 h 390606"/>
                <a:gd name="connsiteX1" fmla="*/ 572655 w 4202545"/>
                <a:gd name="connsiteY1" fmla="*/ 280851 h 390606"/>
                <a:gd name="connsiteX2" fmla="*/ 822036 w 4202545"/>
                <a:gd name="connsiteY2" fmla="*/ 160778 h 390606"/>
                <a:gd name="connsiteX3" fmla="*/ 1154545 w 4202545"/>
                <a:gd name="connsiteY3" fmla="*/ 382451 h 390606"/>
                <a:gd name="connsiteX4" fmla="*/ 1579418 w 4202545"/>
                <a:gd name="connsiteY4" fmla="*/ 345505 h 390606"/>
                <a:gd name="connsiteX5" fmla="*/ 2004291 w 4202545"/>
                <a:gd name="connsiteY5" fmla="*/ 373214 h 390606"/>
                <a:gd name="connsiteX6" fmla="*/ 2687782 w 4202545"/>
                <a:gd name="connsiteY6" fmla="*/ 280851 h 390606"/>
                <a:gd name="connsiteX7" fmla="*/ 2761673 w 4202545"/>
                <a:gd name="connsiteY7" fmla="*/ 12996 h 390606"/>
                <a:gd name="connsiteX8" fmla="*/ 3084945 w 4202545"/>
                <a:gd name="connsiteY8" fmla="*/ 68414 h 390606"/>
                <a:gd name="connsiteX9" fmla="*/ 3953164 w 4202545"/>
                <a:gd name="connsiteY9" fmla="*/ 299323 h 390606"/>
                <a:gd name="connsiteX10" fmla="*/ 4202545 w 4202545"/>
                <a:gd name="connsiteY10" fmla="*/ 77651 h 390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2545" h="390606">
                  <a:moveTo>
                    <a:pt x="0" y="188487"/>
                  </a:moveTo>
                  <a:cubicBezTo>
                    <a:pt x="217824" y="236978"/>
                    <a:pt x="435649" y="285469"/>
                    <a:pt x="572655" y="280851"/>
                  </a:cubicBezTo>
                  <a:cubicBezTo>
                    <a:pt x="709661" y="276233"/>
                    <a:pt x="725054" y="143845"/>
                    <a:pt x="822036" y="160778"/>
                  </a:cubicBezTo>
                  <a:cubicBezTo>
                    <a:pt x="919018" y="177711"/>
                    <a:pt x="1028315" y="351663"/>
                    <a:pt x="1154545" y="382451"/>
                  </a:cubicBezTo>
                  <a:cubicBezTo>
                    <a:pt x="1280775" y="413239"/>
                    <a:pt x="1437794" y="347045"/>
                    <a:pt x="1579418" y="345505"/>
                  </a:cubicBezTo>
                  <a:cubicBezTo>
                    <a:pt x="1721042" y="343966"/>
                    <a:pt x="1819564" y="383990"/>
                    <a:pt x="2004291" y="373214"/>
                  </a:cubicBezTo>
                  <a:cubicBezTo>
                    <a:pt x="2189018" y="362438"/>
                    <a:pt x="2561552" y="340887"/>
                    <a:pt x="2687782" y="280851"/>
                  </a:cubicBezTo>
                  <a:cubicBezTo>
                    <a:pt x="2814012" y="220815"/>
                    <a:pt x="2695479" y="48402"/>
                    <a:pt x="2761673" y="12996"/>
                  </a:cubicBezTo>
                  <a:cubicBezTo>
                    <a:pt x="2827867" y="-22410"/>
                    <a:pt x="2886363" y="20693"/>
                    <a:pt x="3084945" y="68414"/>
                  </a:cubicBezTo>
                  <a:cubicBezTo>
                    <a:pt x="3283527" y="116135"/>
                    <a:pt x="3766897" y="297784"/>
                    <a:pt x="3953164" y="299323"/>
                  </a:cubicBezTo>
                  <a:cubicBezTo>
                    <a:pt x="4139431" y="300863"/>
                    <a:pt x="4170988" y="189257"/>
                    <a:pt x="4202545" y="7765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2">
              <a:extLst>
                <a:ext uri="{FF2B5EF4-FFF2-40B4-BE49-F238E27FC236}">
                  <a16:creationId xmlns:a16="http://schemas.microsoft.com/office/drawing/2014/main" id="{9E0E53B2-F4E1-4CC3-82AF-75A2B61CD9BF}"/>
                </a:ext>
              </a:extLst>
            </p:cNvPr>
            <p:cNvSpPr/>
            <p:nvPr/>
          </p:nvSpPr>
          <p:spPr>
            <a:xfrm>
              <a:off x="3551382" y="2510523"/>
              <a:ext cx="1459345" cy="231342"/>
            </a:xfrm>
            <a:custGeom>
              <a:avLst/>
              <a:gdLst>
                <a:gd name="connsiteX0" fmla="*/ 1459345 w 1459345"/>
                <a:gd name="connsiteY0" fmla="*/ 231342 h 231342"/>
                <a:gd name="connsiteX1" fmla="*/ 738909 w 1459345"/>
                <a:gd name="connsiteY1" fmla="*/ 433 h 231342"/>
                <a:gd name="connsiteX2" fmla="*/ 0 w 1459345"/>
                <a:gd name="connsiteY2" fmla="*/ 185160 h 231342"/>
              </a:gdLst>
              <a:ahLst/>
              <a:cxnLst>
                <a:cxn ang="0">
                  <a:pos x="connsiteX0" y="connsiteY0"/>
                </a:cxn>
                <a:cxn ang="0">
                  <a:pos x="connsiteX1" y="connsiteY1"/>
                </a:cxn>
                <a:cxn ang="0">
                  <a:pos x="connsiteX2" y="connsiteY2"/>
                </a:cxn>
              </a:cxnLst>
              <a:rect l="l" t="t" r="r" b="b"/>
              <a:pathLst>
                <a:path w="1459345" h="231342">
                  <a:moveTo>
                    <a:pt x="1459345" y="231342"/>
                  </a:moveTo>
                  <a:cubicBezTo>
                    <a:pt x="1220739" y="119736"/>
                    <a:pt x="982133" y="8130"/>
                    <a:pt x="738909" y="433"/>
                  </a:cubicBezTo>
                  <a:cubicBezTo>
                    <a:pt x="495685" y="-7264"/>
                    <a:pt x="247842" y="88948"/>
                    <a:pt x="0" y="18516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3B5BA829-ED30-4E24-AC0C-54B9CBAA878F}"/>
                </a:ext>
              </a:extLst>
            </p:cNvPr>
            <p:cNvSpPr/>
            <p:nvPr/>
          </p:nvSpPr>
          <p:spPr>
            <a:xfrm flipV="1">
              <a:off x="3431309" y="3090057"/>
              <a:ext cx="1459345" cy="231342"/>
            </a:xfrm>
            <a:custGeom>
              <a:avLst/>
              <a:gdLst>
                <a:gd name="connsiteX0" fmla="*/ 1459345 w 1459345"/>
                <a:gd name="connsiteY0" fmla="*/ 231342 h 231342"/>
                <a:gd name="connsiteX1" fmla="*/ 738909 w 1459345"/>
                <a:gd name="connsiteY1" fmla="*/ 433 h 231342"/>
                <a:gd name="connsiteX2" fmla="*/ 0 w 1459345"/>
                <a:gd name="connsiteY2" fmla="*/ 185160 h 231342"/>
              </a:gdLst>
              <a:ahLst/>
              <a:cxnLst>
                <a:cxn ang="0">
                  <a:pos x="connsiteX0" y="connsiteY0"/>
                </a:cxn>
                <a:cxn ang="0">
                  <a:pos x="connsiteX1" y="connsiteY1"/>
                </a:cxn>
                <a:cxn ang="0">
                  <a:pos x="connsiteX2" y="connsiteY2"/>
                </a:cxn>
              </a:cxnLst>
              <a:rect l="l" t="t" r="r" b="b"/>
              <a:pathLst>
                <a:path w="1459345" h="231342">
                  <a:moveTo>
                    <a:pt x="1459345" y="231342"/>
                  </a:moveTo>
                  <a:cubicBezTo>
                    <a:pt x="1220739" y="119736"/>
                    <a:pt x="982133" y="8130"/>
                    <a:pt x="738909" y="433"/>
                  </a:cubicBezTo>
                  <a:cubicBezTo>
                    <a:pt x="495685" y="-7264"/>
                    <a:pt x="247842" y="88948"/>
                    <a:pt x="0" y="18516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E6010F00-9582-4BB8-BD9E-D947FAA21E78}"/>
                </a:ext>
              </a:extLst>
            </p:cNvPr>
            <p:cNvCxnSpPr/>
            <p:nvPr/>
          </p:nvCxnSpPr>
          <p:spPr>
            <a:xfrm>
              <a:off x="4330700" y="2865631"/>
              <a:ext cx="91440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3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37A918FE-7D8B-494E-80ED-6E19875AF3F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 contrast="61000"/>
                    </a14:imgEffect>
                  </a14:imgLayer>
                </a14:imgProps>
              </a:ext>
              <a:ext uri="{28A0092B-C50C-407E-A947-70E740481C1C}">
                <a14:useLocalDpi xmlns:a14="http://schemas.microsoft.com/office/drawing/2010/main" val="0"/>
              </a:ext>
            </a:extLst>
          </a:blip>
          <a:srcRect/>
          <a:stretch>
            <a:fillRect/>
          </a:stretch>
        </p:blipFill>
        <p:spPr bwMode="auto">
          <a:xfrm>
            <a:off x="7562832" y="143587"/>
            <a:ext cx="4607108" cy="5378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Hindered Diffusion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144379" y="1420790"/>
                <a:ext cx="8133347" cy="5089066"/>
              </a:xfrm>
            </p:spPr>
            <p:txBody>
              <a:bodyPr>
                <a:normAutofit lnSpcReduction="10000"/>
              </a:bodyPr>
              <a:lstStyle/>
              <a:p>
                <a:pPr marL="0" indent="0">
                  <a:buNone/>
                </a:pPr>
                <a:r>
                  <a:rPr lang="en-US" dirty="0"/>
                  <a:t>The hindered diffusion term can expressed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i="1">
                          <a:latin typeface="Cambria Math" panose="02040503050406030204" pitchFamily="18" charset="0"/>
                        </a:rPr>
                        <m:t>1−2.1 </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r>
                        <a:rPr lang="en-US" i="1">
                          <a:latin typeface="Cambria Math" panose="02040503050406030204" pitchFamily="18" charset="0"/>
                        </a:rPr>
                        <m:t>+2.09</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3</m:t>
                          </m:r>
                        </m:sup>
                      </m:sSup>
                      <m:r>
                        <a:rPr lang="en-US" i="1">
                          <a:latin typeface="Cambria Math" panose="02040503050406030204" pitchFamily="18" charset="0"/>
                        </a:rPr>
                        <m:t>−0.95</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𝑟</m:t>
                                  </m:r>
                                </m:den>
                              </m:f>
                            </m:e>
                          </m:d>
                        </m:e>
                        <m:sup>
                          <m:r>
                            <a:rPr lang="en-US" i="1">
                              <a:latin typeface="Cambria Math" panose="02040503050406030204" pitchFamily="18" charset="0"/>
                            </a:rPr>
                            <m:t>5</m:t>
                          </m:r>
                        </m:sup>
                      </m:sSup>
                    </m:oMath>
                  </m:oMathPara>
                </a14:m>
                <a:endParaRPr lang="en-US" dirty="0"/>
              </a:p>
              <a:p>
                <a:pPr marL="0" indent="0">
                  <a:buNone/>
                </a:pPr>
                <a:endParaRPr lang="en-US" dirty="0"/>
              </a:p>
              <a:p>
                <a:pPr marL="0" indent="0">
                  <a:buNone/>
                </a:pPr>
                <a:r>
                  <a:rPr lang="en-US" dirty="0"/>
                  <a:t>In a 1970, solute diffusivities were measured for various-sized solutes for a membrane with straight pores. The results can be modeled with the </a:t>
                </a:r>
                <a:r>
                  <a:rPr lang="en-US" dirty="0" err="1"/>
                  <a:t>Renkin</a:t>
                </a:r>
                <a:r>
                  <a:rPr lang="en-US" dirty="0"/>
                  <a:t> equation:</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𝑚</m:t>
                              </m:r>
                            </m:sub>
                          </m:sSub>
                        </m:num>
                        <m:den>
                          <m:r>
                            <a:rPr lang="en-US" sz="2400" b="0" i="1" smtClean="0">
                              <a:latin typeface="Cambria Math" panose="02040503050406030204" pitchFamily="18" charset="0"/>
                            </a:rPr>
                            <m:t>𝐷</m:t>
                          </m:r>
                        </m:den>
                      </m:f>
                      <m:r>
                        <a:rPr lang="en-US" sz="2400" b="0" i="1" smtClean="0">
                          <a:latin typeface="Cambria Math" panose="02040503050406030204" pitchFamily="18" charset="0"/>
                        </a:rPr>
                        <m:t>=</m:t>
                      </m:r>
                      <m:r>
                        <a:rPr lang="en-US" sz="2400" b="0" i="1" smtClean="0">
                          <a:latin typeface="Cambria Math" panose="02040503050406030204" pitchFamily="18" charset="0"/>
                        </a:rPr>
                        <m:t>𝐾</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𝜔</m:t>
                          </m:r>
                        </m:e>
                        <m:sub>
                          <m:r>
                            <a:rPr lang="en-US" sz="2400" b="0" i="1" smtClean="0">
                              <a:latin typeface="Cambria Math" panose="02040503050406030204" pitchFamily="18" charset="0"/>
                              <a:ea typeface="Cambria Math" panose="02040503050406030204" pitchFamily="18" charset="0"/>
                            </a:rPr>
                            <m:t>𝑟</m:t>
                          </m:r>
                        </m:sub>
                      </m:sSub>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2</m:t>
                          </m:r>
                        </m:sup>
                      </m:sSup>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1−2.1 </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r>
                            <a:rPr lang="en-US" sz="2400" i="1">
                              <a:latin typeface="Cambria Math" panose="02040503050406030204" pitchFamily="18" charset="0"/>
                            </a:rPr>
                            <m:t>+2.09</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3</m:t>
                              </m:r>
                            </m:sup>
                          </m:sSup>
                          <m:r>
                            <a:rPr lang="en-US" sz="2400" i="1">
                              <a:latin typeface="Cambria Math" panose="02040503050406030204" pitchFamily="18" charset="0"/>
                            </a:rPr>
                            <m:t>−0.95</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𝑎</m:t>
                                      </m:r>
                                    </m:num>
                                    <m:den>
                                      <m:r>
                                        <a:rPr lang="en-US" sz="2400" i="1">
                                          <a:latin typeface="Cambria Math" panose="02040503050406030204" pitchFamily="18" charset="0"/>
                                        </a:rPr>
                                        <m:t>𝑟</m:t>
                                      </m:r>
                                    </m:den>
                                  </m:f>
                                </m:e>
                              </m:d>
                            </m:e>
                            <m:sup>
                              <m:r>
                                <a:rPr lang="en-US" sz="2400" i="1">
                                  <a:latin typeface="Cambria Math" panose="02040503050406030204" pitchFamily="18" charset="0"/>
                                </a:rPr>
                                <m:t>5</m:t>
                              </m:r>
                            </m:sup>
                          </m:sSup>
                        </m:e>
                      </m:d>
                    </m:oMath>
                  </m:oMathPara>
                </a14:m>
                <a:endParaRPr lang="en-US" sz="3200" dirty="0"/>
              </a:p>
              <a:p>
                <a:pPr marL="0" indent="0">
                  <a:buNone/>
                </a:pPr>
                <a:r>
                  <a:rPr lang="en-US" dirty="0"/>
                  <a:t>Note if </a:t>
                </a:r>
                <a14:m>
                  <m:oMath xmlns:m="http://schemas.openxmlformats.org/officeDocument/2006/math">
                    <m:r>
                      <a:rPr lang="en-US" b="0" i="1" smtClean="0">
                        <a:latin typeface="Cambria Math" panose="02040503050406030204" pitchFamily="18" charset="0"/>
                      </a:rPr>
                      <m:t>𝑎</m:t>
                    </m:r>
                    <m:r>
                      <a:rPr lang="en-US" dirty="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r</m:t>
                    </m:r>
                  </m:oMath>
                </a14:m>
                <a:r>
                  <a:rPr lang="en-US" dirty="0"/>
                  <a:t>, then </a:t>
                </a:r>
                <a14:m>
                  <m:oMath xmlns:m="http://schemas.openxmlformats.org/officeDocument/2006/math">
                    <m:r>
                      <a:rPr lang="en-US" b="0" i="1" smtClean="0">
                        <a:latin typeface="Cambria Math" panose="02040503050406030204" pitchFamily="18" charset="0"/>
                      </a:rPr>
                      <m:t>______________</m:t>
                    </m:r>
                  </m:oMath>
                </a14:m>
                <a:r>
                  <a:rPr lang="en-US" dirty="0"/>
                  <a:t>.</a:t>
                </a:r>
              </a:p>
              <a:p>
                <a:pPr marL="0" indent="0">
                  <a:buNone/>
                </a:pPr>
                <a:r>
                  <a:rPr lang="en-US"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&gt;</m:t>
                    </m:r>
                    <m:r>
                      <a:rPr lang="en-US" b="0" i="1" smtClean="0">
                        <a:latin typeface="Cambria Math" panose="02040503050406030204" pitchFamily="18" charset="0"/>
                      </a:rPr>
                      <m:t>𝑟</m:t>
                    </m:r>
                  </m:oMath>
                </a14:m>
                <a:r>
                  <a:rPr lang="en-US" dirty="0"/>
                  <a:t>, then </a:t>
                </a:r>
                <a14:m>
                  <m:oMath xmlns:m="http://schemas.openxmlformats.org/officeDocument/2006/math">
                    <m:r>
                      <a:rPr lang="en-US" b="0" i="1" smtClean="0">
                        <a:latin typeface="Cambria Math" panose="02040503050406030204" pitchFamily="18" charset="0"/>
                      </a:rPr>
                      <m:t>________________</m:t>
                    </m:r>
                  </m:oMath>
                </a14:m>
                <a:r>
                  <a:rPr lang="en-US" dirty="0"/>
                  <a: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144379" y="1420790"/>
                <a:ext cx="8133347" cy="5089066"/>
              </a:xfrm>
              <a:blipFill>
                <a:blip r:embed="rId4"/>
                <a:stretch>
                  <a:fillRect l="-1574" t="-263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1272097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Fick’s First Law and Membrane Diffusion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Let’s look at Fick’s first law again: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𝐷𝑆</m:t>
                      </m:r>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oMath>
                  </m:oMathPara>
                </a14:m>
                <a:endParaRPr lang="en-US" dirty="0"/>
              </a:p>
              <a:p>
                <a:pPr marL="0" indent="0">
                  <a:buNone/>
                </a:pPr>
                <a:r>
                  <a:rPr lang="en-US" dirty="0"/>
                  <a:t>For a porous membrane, we now to factor in the change in the diffusion coefficient, the reduction of area where transport actually occurs, and even the tortuosity of the pores.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𝑝</m:t>
                              </m:r>
                            </m:sub>
                          </m:sSub>
                        </m:num>
                        <m:den>
                          <m:r>
                            <a:rPr lang="en-US" b="0" i="1" smtClean="0">
                              <a:latin typeface="Cambria Math" panose="02040503050406030204" pitchFamily="18" charset="0"/>
                              <a:ea typeface="Cambria Math" panose="02040503050406030204" pitchFamily="18" charset="0"/>
                            </a:rPr>
                            <m:t>𝜏</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oMath>
                  </m:oMathPara>
                </a14:m>
                <a:endParaRPr lang="en-US" dirty="0"/>
              </a:p>
              <a:p>
                <a:pPr marL="0" indent="0">
                  <a:buNone/>
                </a:pPr>
                <a:r>
                  <a:rPr lang="en-US" dirty="0"/>
                  <a:t>If we want to look at the total flux of solute, or transfer rate per area of membrane, we can divide everything by the membrane surface area, 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num>
                        <m:den>
                          <m:r>
                            <a:rPr lang="en-US" b="0" i="1" smtClean="0">
                              <a:latin typeface="Cambria Math" panose="02040503050406030204" pitchFamily="18" charset="0"/>
                            </a:rPr>
                            <m:t>𝑆</m:t>
                          </m:r>
                        </m:den>
                      </m:f>
                      <m:r>
                        <a:rPr lang="en-US" b="0" i="1" smtClean="0">
                          <a:latin typeface="Cambria Math" panose="02040503050406030204" pitchFamily="18" charset="0"/>
                        </a:rPr>
                        <m:t>=</m:t>
                      </m:r>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𝑚</m:t>
                              </m:r>
                            </m:sub>
                          </m:sSub>
                        </m:num>
                        <m:den>
                          <m:r>
                            <a:rPr lang="en-US" b="0" i="1" smtClean="0">
                              <a:latin typeface="Cambria Math" panose="02040503050406030204" pitchFamily="18" charset="0"/>
                              <a:ea typeface="Cambria Math" panose="02040503050406030204" pitchFamily="18" charset="0"/>
                            </a:rPr>
                            <m:t>𝜏</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𝑝</m:t>
                              </m:r>
                            </m:sub>
                          </m:sSub>
                        </m:num>
                        <m:den>
                          <m:r>
                            <a:rPr lang="en-US" b="0" i="1" smtClean="0">
                              <a:latin typeface="Cambria Math" panose="02040503050406030204" pitchFamily="18" charset="0"/>
                              <a:ea typeface="Cambria Math" panose="02040503050406030204" pitchFamily="18" charset="0"/>
                            </a:rPr>
                            <m:t>𝑆</m:t>
                          </m:r>
                        </m:den>
                      </m:f>
                      <m:f>
                        <m:fPr>
                          <m:ctrlPr>
                            <a:rPr lang="en-US" i="1">
                              <a:latin typeface="Cambria Math" panose="02040503050406030204" pitchFamily="18" charset="0"/>
                            </a:rPr>
                          </m:ctrlPr>
                        </m:fPr>
                        <m:num>
                          <m:r>
                            <a:rPr lang="en-US" i="1">
                              <a:latin typeface="Cambria Math" panose="02040503050406030204" pitchFamily="18" charset="0"/>
                            </a:rPr>
                            <m:t>𝑑𝐶</m:t>
                          </m:r>
                        </m:num>
                        <m:den>
                          <m:r>
                            <a:rPr lang="en-US" i="1">
                              <a:latin typeface="Cambria Math" panose="02040503050406030204" pitchFamily="18" charset="0"/>
                            </a:rPr>
                            <m:t>𝑑𝑥</m:t>
                          </m:r>
                        </m:den>
                      </m:f>
                      <m:r>
                        <a:rPr lang="en-US" b="0" i="1" smtClean="0">
                          <a:latin typeface="Cambria Math" panose="02040503050406030204" pitchFamily="18" charset="0"/>
                        </a:rPr>
                        <m:t>=                </m:t>
                      </m:r>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18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65637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Membrane Permeability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312776" cy="553208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𝜀</m:t>
                          </m:r>
                        </m:num>
                        <m:den>
                          <m:r>
                            <a:rPr lang="en-US" b="0" i="1" smtClean="0">
                              <a:latin typeface="Cambria Math" panose="02040503050406030204" pitchFamily="18" charset="0"/>
                              <a:ea typeface="Cambria Math" panose="02040503050406030204" pitchFamily="18" charset="0"/>
                            </a:rPr>
                            <m:t>𝜏</m:t>
                          </m:r>
                        </m:den>
                      </m:f>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𝑑𝐶</m:t>
                          </m:r>
                        </m:num>
                        <m:den>
                          <m:r>
                            <a:rPr lang="en-US" b="0" i="1" smtClean="0">
                              <a:latin typeface="Cambria Math" panose="02040503050406030204" pitchFamily="18" charset="0"/>
                              <a:ea typeface="Cambria Math" panose="02040503050406030204" pitchFamily="18" charset="0"/>
                            </a:rPr>
                            <m:t>𝑑𝑥</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𝐷𝑆</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𝐾</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𝑟</m:t>
                                  </m:r>
                                </m:sub>
                              </m:sSub>
                            </m:num>
                            <m:den>
                              <m:r>
                                <a:rPr lang="en-US" b="0" i="1" smtClean="0">
                                  <a:latin typeface="Cambria Math" panose="02040503050406030204" pitchFamily="18" charset="0"/>
                                  <a:ea typeface="Cambria Math" panose="02040503050406030204" pitchFamily="18" charset="0"/>
                                </a:rPr>
                                <m:t>𝜏</m:t>
                              </m:r>
                            </m:den>
                          </m:f>
                        </m:e>
                      </m:d>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𝑑𝐶</m:t>
                          </m:r>
                        </m:num>
                        <m:den>
                          <m:r>
                            <a:rPr lang="en-US" b="0" i="1" smtClean="0">
                              <a:latin typeface="Cambria Math" panose="02040503050406030204" pitchFamily="18" charset="0"/>
                              <a:ea typeface="Cambria Math" panose="02040503050406030204" pitchFamily="18" charset="0"/>
                            </a:rPr>
                            <m:t>𝑑𝑥</m:t>
                          </m:r>
                        </m:den>
                      </m:f>
                    </m:oMath>
                  </m:oMathPara>
                </a14:m>
                <a:endParaRPr lang="en-US" dirty="0"/>
              </a:p>
              <a:p>
                <a:pPr marL="0" indent="0">
                  <a:buNone/>
                </a:pPr>
                <a:r>
                  <a:rPr lang="en-US" dirty="0"/>
                  <a:t>Look at the overall mass transfer equation across a membrane of thickness 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r>
                        <a:rPr lang="en-US" b="0" i="1" smtClean="0">
                          <a:latin typeface="Cambria Math" panose="02040503050406030204" pitchFamily="18" charset="0"/>
                        </a:rPr>
                        <m:t>𝑆</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𝐿</m:t>
                              </m:r>
                            </m:sub>
                          </m:sSub>
                        </m:e>
                      </m:d>
                    </m:oMath>
                  </m:oMathPara>
                </a14:m>
                <a:endParaRPr lang="en-US" dirty="0"/>
              </a:p>
              <a:p>
                <a:pPr marL="0" indent="0">
                  <a:buNone/>
                </a:pPr>
                <a:r>
                  <a:rPr lang="en-US" dirty="0"/>
                  <a:t>We can rewrite the expression replacing the overall mass transfer coefficient with a variable that represents the membrane permeability, which can be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r>
                        <a:rPr lang="en-US" b="0" i="1" smtClean="0">
                          <a:latin typeface="Cambria Math" panose="02040503050406030204" pitchFamily="18" charset="0"/>
                        </a:rPr>
                        <m:t>=                        </m:t>
                      </m:r>
                    </m:oMath>
                  </m:oMathPara>
                </a14:m>
                <a:endParaRPr lang="en-US" dirty="0"/>
              </a:p>
              <a:p>
                <a:pPr marL="0" indent="0">
                  <a:buNone/>
                </a:pPr>
                <a:r>
                  <a:rPr lang="en-US" dirty="0"/>
                  <a:t>Most of these terms are unique to the membrane. The membrane porosity and thickness (L) are easily measured. The steric exclusion and hindered diffusion effects can be approximated using the </a:t>
                </a:r>
                <a:r>
                  <a:rPr lang="en-US" dirty="0" err="1"/>
                  <a:t>Renkin</a:t>
                </a:r>
                <a:r>
                  <a:rPr lang="en-US" dirty="0"/>
                  <a:t> equation. As for the tortuosity, if a method creates straight pores then </a:t>
                </a:r>
                <a14:m>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=1</m:t>
                    </m:r>
                  </m:oMath>
                </a14:m>
                <a:r>
                  <a:rPr lang="en-US" dirty="0"/>
                  <a:t>; otherwise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usually falls between 2 and 6 and can sometimes be approximated by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oMath>
                </a14:m>
                <a:r>
                  <a:rPr lang="en-US" dirty="0"/>
                  <a:t>.</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312776" cy="5532083"/>
              </a:xfrm>
              <a:blipFill>
                <a:blip r:embed="rId2"/>
                <a:stretch>
                  <a:fillRect l="-1078" r="-1024" b="-16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187359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68974</TotalTime>
  <Words>2093</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Symbol</vt:lpstr>
      <vt:lpstr>Office Theme</vt:lpstr>
      <vt:lpstr>BIEN 401  Biomedical Mass Transport  Class 11 Solute Permeability and Heterogenous Materials</vt:lpstr>
      <vt:lpstr>Fick’s Laws and Mass Transfer Coefficients: Review</vt:lpstr>
      <vt:lpstr>Heterogenous Materials and Effective Diffusivities</vt:lpstr>
      <vt:lpstr>Solute Diffusion in a Pore</vt:lpstr>
      <vt:lpstr>Steric Exclusion</vt:lpstr>
      <vt:lpstr>Hindered Diffusion</vt:lpstr>
      <vt:lpstr>Hindered Diffusion</vt:lpstr>
      <vt:lpstr>Fick’s First Law and Membrane Diffusion</vt:lpstr>
      <vt:lpstr>Membrane Permeability</vt:lpstr>
      <vt:lpstr>Capillary Wall Permeability</vt:lpstr>
      <vt:lpstr>Overall Mass Transfer Coefficient</vt:lpstr>
      <vt:lpstr>Overall Mass Transfer Coefficient</vt:lpstr>
      <vt:lpstr>Flux by Convection and Diffusion</vt:lpstr>
      <vt:lpstr>Flux by Convection and Diffusion</vt:lpstr>
      <vt:lpstr>Reflection Coefficient </vt:lpstr>
      <vt:lpstr>Sieving Coefficient </vt:lpstr>
      <vt:lpstr>Sieving Coefficient </vt:lpstr>
      <vt:lpstr>Sieving Coefficient </vt:lpstr>
      <vt:lpstr>Membrane Peclet Number</vt:lpstr>
      <vt:lpstr>Example</vt:lpstr>
      <vt:lpstr>Example-Solution</vt:lpstr>
      <vt:lpstr>Example-Solution</vt:lpstr>
      <vt:lpstr>Example-Solution</vt:lpstr>
      <vt:lpstr>Example-Solution</vt:lpstr>
      <vt:lpstr>Example-Solution</vt:lpstr>
      <vt:lpstr>Example-Solution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149</cp:revision>
  <dcterms:created xsi:type="dcterms:W3CDTF">2017-09-06T04:03:01Z</dcterms:created>
  <dcterms:modified xsi:type="dcterms:W3CDTF">2022-04-04T05:18:54Z</dcterms:modified>
</cp:coreProperties>
</file>