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8"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460" autoAdjust="0"/>
  </p:normalViewPr>
  <p:slideViewPr>
    <p:cSldViewPr snapToGrid="0">
      <p:cViewPr varScale="1">
        <p:scale>
          <a:sx n="60" d="100"/>
          <a:sy n="60" d="100"/>
        </p:scale>
        <p:origin x="72"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06B00-4582-493B-9CCD-51E334A6414F}" type="datetimeFigureOut">
              <a:rPr lang="en-US" smtClean="0"/>
              <a:t>4/9/2022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3BEF-D995-4C43-B3D6-5C1257FABF8B}" type="slidenum">
              <a:rPr lang="en-US" smtClean="0"/>
              <a:t>‹#›</a:t>
            </a:fld>
            <a:endParaRPr lang="en-US"/>
          </a:p>
        </p:txBody>
      </p:sp>
    </p:spTree>
    <p:extLst>
      <p:ext uri="{BB962C8B-B14F-4D97-AF65-F5344CB8AC3E}">
        <p14:creationId xmlns:p14="http://schemas.microsoft.com/office/powerpoint/2010/main" val="16594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C558B-7B08-42C1-AD77-40D0F9E67A06}" type="datetime1">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9859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B8F4A-3CA0-4A2A-820F-8F52CDFBFDA9}" type="datetime1">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17926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7E531-1027-4072-80EB-BF6A561BE222}" type="datetime1">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79266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2BBB1-C61F-4D37-882F-F157B36D9364}" type="datetime1">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9059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E3851-E941-4DD8-AB44-75371B29AA1F}" type="datetime1">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07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2C36C-3530-4C5A-87BB-482B57872E6C}" type="datetime1">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974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0004A4-3B6E-43E9-9856-E01D6264971E}" type="datetime1">
              <a:rPr lang="en-US" smtClean="0"/>
              <a:t>4/9/2022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27204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05291B-E9AA-45C3-9D09-63FD9206EA93}" type="datetime1">
              <a:rPr lang="en-US" smtClean="0"/>
              <a:t>4/9/2022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9285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27A3A-8CA2-49FF-A884-B9E8DCC0520A}" type="datetime1">
              <a:rPr lang="en-US" smtClean="0"/>
              <a:t>4/9/2022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290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82B4B3-F77E-41BA-A6A0-34ADBCE7DB58}" type="datetime1">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74127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39617-9034-4AB9-BA52-B73552CB02F6}" type="datetime1">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1225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BA9B-9802-43F1-A07C-BD21D0CECA04}" type="datetime1">
              <a:rPr lang="en-US" smtClean="0"/>
              <a:t>4/9/2022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5DFD-6C1C-4A9D-8D7E-1865959FB6F5}" type="slidenum">
              <a:rPr lang="en-US" smtClean="0"/>
              <a:t>‹#›</a:t>
            </a:fld>
            <a:endParaRPr lang="en-US"/>
          </a:p>
        </p:txBody>
      </p:sp>
    </p:spTree>
    <p:extLst>
      <p:ext uri="{BB962C8B-B14F-4D97-AF65-F5344CB8AC3E}">
        <p14:creationId xmlns:p14="http://schemas.microsoft.com/office/powerpoint/2010/main" val="309453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43474"/>
            <a:ext cx="9144000" cy="2387600"/>
          </a:xfrm>
        </p:spPr>
        <p:txBody>
          <a:bodyPr>
            <a:normAutofit fontScale="90000"/>
          </a:bodyPr>
          <a:lstStyle/>
          <a:p>
            <a:r>
              <a:rPr lang="en-US" sz="3600" dirty="0"/>
              <a:t>BIEN 401 </a:t>
            </a:r>
            <a:br>
              <a:rPr lang="en-US" sz="3600" dirty="0"/>
            </a:br>
            <a:r>
              <a:rPr lang="en-US" sz="3600" dirty="0"/>
              <a:t>Biomedical Mass Transport</a:t>
            </a:r>
            <a:br>
              <a:rPr lang="en-US" sz="3600" dirty="0"/>
            </a:br>
            <a:br>
              <a:rPr lang="en-US" dirty="0"/>
            </a:br>
            <a:r>
              <a:rPr lang="en-US" dirty="0"/>
              <a:t>Class 12</a:t>
            </a:r>
            <a:br>
              <a:rPr lang="en-US" dirty="0"/>
            </a:br>
            <a:r>
              <a:rPr lang="en-US" dirty="0"/>
              <a:t>Diffusion in Tissue</a:t>
            </a:r>
            <a:br>
              <a:rPr lang="en-US" dirty="0"/>
            </a:br>
            <a:r>
              <a:rPr lang="en-US" dirty="0"/>
              <a:t>Krogh’s Cylinder Model</a:t>
            </a:r>
          </a:p>
        </p:txBody>
      </p:sp>
      <p:sp>
        <p:nvSpPr>
          <p:cNvPr id="3" name="Subtitle 2"/>
          <p:cNvSpPr>
            <a:spLocks noGrp="1"/>
          </p:cNvSpPr>
          <p:nvPr>
            <p:ph type="subTitle" idx="1"/>
          </p:nvPr>
        </p:nvSpPr>
        <p:spPr>
          <a:xfrm>
            <a:off x="188259" y="5383161"/>
            <a:ext cx="11887200" cy="1367262"/>
          </a:xfrm>
        </p:spPr>
        <p:txBody>
          <a:bodyPr>
            <a:normAutofit/>
          </a:bodyPr>
          <a:lstStyle/>
          <a:p>
            <a:r>
              <a:rPr lang="en-US" dirty="0"/>
              <a:t>notes prepared by</a:t>
            </a:r>
          </a:p>
          <a:p>
            <a:r>
              <a:rPr lang="en-US" dirty="0"/>
              <a:t>Dr. Louis Reis</a:t>
            </a:r>
          </a:p>
          <a:p>
            <a:pPr algn="l"/>
            <a:r>
              <a:rPr lang="en-US" sz="1900" dirty="0"/>
              <a:t>Created on 4/2/2022</a:t>
            </a:r>
          </a:p>
        </p:txBody>
      </p:sp>
    </p:spTree>
    <p:extLst>
      <p:ext uri="{BB962C8B-B14F-4D97-AF65-F5344CB8AC3E}">
        <p14:creationId xmlns:p14="http://schemas.microsoft.com/office/powerpoint/2010/main" val="338149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Mass Balance insider Capillary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073468" cy="5743702"/>
              </a:xfrm>
            </p:spPr>
            <p:txBody>
              <a:bodyPr>
                <a:normAutofit fontScale="92500" lnSpcReduction="10000"/>
              </a:bodyPr>
              <a:lstStyle/>
              <a:p>
                <a:pPr marL="0" indent="0">
                  <a:buNone/>
                </a:pPr>
                <a:r>
                  <a:rPr lang="en-US" sz="2800" dirty="0">
                    <a:latin typeface="Times New Roman" panose="02020603050405020304" pitchFamily="18" charset="0"/>
                    <a:cs typeface="Times New Roman" panose="02020603050405020304" pitchFamily="18" charset="0"/>
                  </a:rPr>
                  <a:t>We will consider transport inside the capillary and in the tissue.  Inside the capillary, we will ignore changes in the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𝑟</m:t>
                    </m:r>
                  </m:oMath>
                </a14:m>
                <a:r>
                  <a:rPr lang="en-US" sz="2800" dirty="0">
                    <a:latin typeface="Times New Roman" panose="02020603050405020304" pitchFamily="18" charset="0"/>
                    <a:cs typeface="Times New Roman" panose="02020603050405020304" pitchFamily="18" charset="0"/>
                  </a:rPr>
                  <a:t> direction, assuming that the solute in the blood is well-stirred.  The cross-sectional averaged flow velocity is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𝑈</m:t>
                    </m:r>
                  </m:oMath>
                </a14:m>
                <a:r>
                  <a:rPr lang="en-US" sz="2800" dirty="0">
                    <a:latin typeface="Times New Roman" panose="02020603050405020304" pitchFamily="18" charset="0"/>
                    <a:cs typeface="Times New Roman" panose="02020603050405020304" pitchFamily="18" charset="0"/>
                  </a:rPr>
                  <a:t>.  We will also treat blood as homogeneous.  The flux upstream into a differential region of width </a:t>
                </a:r>
                <a14:m>
                  <m:oMath xmlns:m="http://schemas.openxmlformats.org/officeDocument/2006/math">
                    <m:r>
                      <m:rPr>
                        <m:sty m:val="p"/>
                      </m:rPr>
                      <a:rPr lang="en-US" sz="2800" b="0" i="0" smtClean="0">
                        <a:latin typeface="Cambria Math" panose="02040503050406030204" pitchFamily="18" charset="0"/>
                        <a:cs typeface="Times New Roman" panose="02020603050405020304" pitchFamily="18" charset="0"/>
                      </a:rPr>
                      <m:t>Δz</m:t>
                    </m:r>
                  </m:oMath>
                </a14:m>
                <a:r>
                  <a:rPr lang="en-US" sz="2800" dirty="0">
                    <a:latin typeface="Times New Roman" panose="02020603050405020304" pitchFamily="18" charset="0"/>
                    <a:cs typeface="Times New Roman" panose="02020603050405020304" pitchFamily="18" charset="0"/>
                  </a:rPr>
                  <a:t> is equal to the flux out downstream plus the flux out along the walls.</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𝑈</m:t>
                      </m:r>
                      <m:r>
                        <a:rPr lang="en-US" sz="2800" b="0" i="1" smtClean="0">
                          <a:latin typeface="Cambria Math" panose="02040503050406030204" pitchFamily="18" charset="0"/>
                          <a:cs typeface="Times New Roman" panose="02020603050405020304" pitchFamily="18" charset="0"/>
                        </a:rPr>
                        <m:t>𝜋</m:t>
                      </m:r>
                      <m:sSubSup>
                        <m:sSubSupPr>
                          <m:ctrlPr>
                            <a:rPr lang="en-US" sz="2800" b="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𝑐</m:t>
                          </m:r>
                        </m:sub>
                        <m:sup>
                          <m:r>
                            <a:rPr lang="en-US" sz="2800" b="0" i="1" smtClean="0">
                              <a:latin typeface="Cambria Math" panose="02040503050406030204" pitchFamily="18" charset="0"/>
                              <a:cs typeface="Times New Roman" panose="02020603050405020304" pitchFamily="18" charset="0"/>
                            </a:rPr>
                            <m:t>2</m:t>
                          </m:r>
                        </m:sup>
                      </m:sSubSup>
                      <m:r>
                        <a:rPr lang="en-US" sz="2800" b="0" i="1" smtClean="0">
                          <a:latin typeface="Cambria Math" panose="02040503050406030204" pitchFamily="18" charset="0"/>
                          <a:cs typeface="Times New Roman" panose="02020603050405020304" pitchFamily="18" charset="0"/>
                        </a:rPr>
                        <m:t>𝐶</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d>
                            <m:dPr>
                              <m:begChr m:val=""/>
                              <m:endChr m:val="|"/>
                              <m:ctrlPr>
                                <a:rPr lang="en-US" sz="2800" b="0" i="1" smtClean="0">
                                  <a:latin typeface="Cambria Math" panose="02040503050406030204" pitchFamily="18" charset="0"/>
                                  <a:cs typeface="Times New Roman" panose="02020603050405020304" pitchFamily="18" charset="0"/>
                                </a:rPr>
                              </m:ctrlPr>
                            </m:dPr>
                            <m:e>
                              <m:r>
                                <a:rPr lang="en-US">
                                  <a:latin typeface="Cambria Math" panose="02040503050406030204" pitchFamily="18" charset="0"/>
                                </a:rPr>
                                <m:t>​</m:t>
                              </m:r>
                            </m:e>
                          </m:d>
                        </m:e>
                        <m:sub>
                          <m:r>
                            <a:rPr lang="en-US" sz="2800" b="0" i="1" smtClean="0">
                              <a:latin typeface="Cambria Math" panose="02040503050406030204" pitchFamily="18" charset="0"/>
                              <a:cs typeface="Times New Roman" panose="02020603050405020304" pitchFamily="18" charset="0"/>
                            </a:rPr>
                            <m:t>𝑧</m:t>
                          </m:r>
                        </m:sub>
                      </m:sSub>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𝑈</m:t>
                      </m:r>
                      <m:r>
                        <a:rPr lang="en-US" sz="2800" b="0" i="1" smtClean="0">
                          <a:latin typeface="Cambria Math" panose="02040503050406030204" pitchFamily="18" charset="0"/>
                          <a:cs typeface="Times New Roman" panose="02020603050405020304" pitchFamily="18" charset="0"/>
                        </a:rPr>
                        <m:t>𝜋</m:t>
                      </m:r>
                      <m:sSubSup>
                        <m:sSubSupPr>
                          <m:ctrlPr>
                            <a:rPr lang="en-US" sz="2800" b="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𝑐</m:t>
                          </m:r>
                        </m:sub>
                        <m:sup>
                          <m:r>
                            <a:rPr lang="en-US" sz="2800" b="0" i="1" smtClean="0">
                              <a:latin typeface="Cambria Math" panose="02040503050406030204" pitchFamily="18" charset="0"/>
                              <a:cs typeface="Times New Roman" panose="02020603050405020304" pitchFamily="18" charset="0"/>
                            </a:rPr>
                            <m:t>2</m:t>
                          </m:r>
                        </m:sup>
                      </m:sSubSup>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𝐶</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𝑧</m:t>
                              </m:r>
                            </m:e>
                          </m:d>
                          <m:d>
                            <m:dPr>
                              <m:begChr m:val=""/>
                              <m:endChr m:val="|"/>
                              <m:ctrlPr>
                                <a:rPr lang="en-US" sz="2800" b="0" i="1" smtClean="0">
                                  <a:latin typeface="Cambria Math" panose="02040503050406030204" pitchFamily="18" charset="0"/>
                                  <a:cs typeface="Times New Roman" panose="02020603050405020304" pitchFamily="18" charset="0"/>
                                </a:rPr>
                              </m:ctrlPr>
                            </m:dPr>
                            <m:e>
                              <m:r>
                                <a:rPr lang="en-US">
                                  <a:latin typeface="Cambria Math" panose="02040503050406030204" pitchFamily="18" charset="0"/>
                                </a:rPr>
                                <m:t>​</m:t>
                              </m:r>
                            </m:e>
                          </m:d>
                        </m:e>
                        <m:sub>
                          <m:r>
                            <a:rPr lang="en-US" sz="2800" b="0" i="1" smtClean="0">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m:t>
                          </m:r>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𝑧</m:t>
                          </m:r>
                        </m:sub>
                      </m:sSub>
                      <m:r>
                        <a:rPr lang="en-US" sz="2800" b="0" i="1" smtClean="0">
                          <a:latin typeface="Cambria Math" panose="02040503050406030204" pitchFamily="18" charset="0"/>
                          <a:cs typeface="Times New Roman" panose="02020603050405020304" pitchFamily="18" charset="0"/>
                        </a:rPr>
                        <m:t>+2</m:t>
                      </m:r>
                      <m:r>
                        <a:rPr lang="en-US" sz="2800" b="0" i="1" smtClean="0">
                          <a:latin typeface="Cambria Math" panose="02040503050406030204" pitchFamily="18" charset="0"/>
                          <a:cs typeface="Times New Roman" panose="02020603050405020304" pitchFamily="18" charset="0"/>
                        </a:rPr>
                        <m:t>𝜋</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𝑐</m:t>
                          </m:r>
                        </m:sub>
                      </m:sSub>
                      <m:r>
                        <a:rPr lang="en-US" sz="2800" b="0" i="1" smtClean="0">
                          <a:latin typeface="Cambria Math" panose="02040503050406030204" pitchFamily="18" charset="0"/>
                          <a:cs typeface="Times New Roman" panose="02020603050405020304" pitchFamily="18" charset="0"/>
                        </a:rPr>
                        <m:t> </m:t>
                      </m:r>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𝑧</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𝐾</m:t>
                          </m:r>
                        </m:e>
                        <m:sub>
                          <m:r>
                            <a:rPr lang="en-US" sz="2800" b="0" i="1" smtClean="0">
                              <a:latin typeface="Cambria Math" panose="02040503050406030204" pitchFamily="18" charset="0"/>
                              <a:cs typeface="Times New Roman" panose="02020603050405020304" pitchFamily="18" charset="0"/>
                            </a:rPr>
                            <m:t>0</m:t>
                          </m:r>
                        </m:sub>
                      </m:sSub>
                      <m:d>
                        <m:dPr>
                          <m:begChr m:val="["/>
                          <m:endChr m:val="]"/>
                          <m:ctrlPr>
                            <a:rPr lang="en-US" sz="2800" b="0" i="1" smtClean="0">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𝐶</m:t>
                          </m:r>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𝑧</m:t>
                              </m:r>
                            </m:e>
                          </m:d>
                          <m:r>
                            <a:rPr lang="en-US" sz="2800" i="1">
                              <a:latin typeface="Cambria Math" panose="02040503050406030204" pitchFamily="18" charset="0"/>
                              <a:cs typeface="Times New Roman" panose="02020603050405020304" pitchFamily="18" charset="0"/>
                            </a:rPr>
                            <m:t>−</m:t>
                          </m:r>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𝐶</m:t>
                              </m:r>
                            </m:e>
                          </m:acc>
                          <m:sSub>
                            <m:sSubPr>
                              <m:ctrlPr>
                                <a:rPr lang="en-US" sz="2800" i="1">
                                  <a:latin typeface="Cambria Math" panose="02040503050406030204" pitchFamily="18" charset="0"/>
                                  <a:cs typeface="Times New Roman" panose="02020603050405020304" pitchFamily="18" charset="0"/>
                                </a:rPr>
                              </m:ctrlPr>
                            </m:sSubPr>
                            <m:e>
                              <m:d>
                                <m:dPr>
                                  <m:begChr m:val=""/>
                                  <m:endChr m:val="|"/>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m:t>
                                  </m:r>
                                </m:e>
                              </m:d>
                            </m:e>
                            <m:sub>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Sub>
                              <m:r>
                                <a:rPr lang="en-US" sz="2800" i="1">
                                  <a:latin typeface="Cambria Math" panose="02040503050406030204" pitchFamily="18" charset="0"/>
                                  <a:cs typeface="Times New Roman" panose="02020603050405020304" pitchFamily="18" charset="0"/>
                                </a:rPr>
                                <m:t>+</m:t>
                              </m:r>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𝐿</m:t>
                                  </m:r>
                                </m:e>
                              </m:acc>
                            </m:sub>
                          </m:sSub>
                        </m:e>
                      </m:d>
                    </m:oMath>
                  </m:oMathPara>
                </a14:m>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where the expression in square brackets on the right is the concentration difference across the capillary membrane (</a:t>
                </a: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𝑐</m:t>
                        </m:r>
                      </m:sub>
                    </m:sSub>
                  </m:oMath>
                </a14:m>
                <a:r>
                  <a:rPr lang="en-US" sz="2800" dirty="0">
                    <a:latin typeface="Times New Roman" panose="02020603050405020304" pitchFamily="18" charset="0"/>
                    <a:cs typeface="Times New Roman" panose="02020603050405020304" pitchFamily="18" charset="0"/>
                  </a:rPr>
                  <a:t> is the inner capillary radius and </a:t>
                </a:r>
                <a14:m>
                  <m:oMath xmlns:m="http://schemas.openxmlformats.org/officeDocument/2006/math">
                    <m:acc>
                      <m:accPr>
                        <m:chr m:val="̅"/>
                        <m:ctrlPr>
                          <a:rPr lang="en-US" sz="280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𝐿</m:t>
                        </m:r>
                      </m:e>
                    </m:acc>
                  </m:oMath>
                </a14:m>
                <a:r>
                  <a:rPr lang="en-US" sz="2800" dirty="0">
                    <a:latin typeface="Times New Roman" panose="02020603050405020304" pitchFamily="18" charset="0"/>
                    <a:cs typeface="Times New Roman" panose="02020603050405020304" pitchFamily="18" charset="0"/>
                  </a:rPr>
                  <a:t> is the capillary wall thickness), and </a:t>
                </a: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𝐾</m:t>
                        </m:r>
                      </m:e>
                      <m:sub>
                        <m:r>
                          <a:rPr lang="en-US" sz="2800" b="0" i="1" smtClean="0">
                            <a:latin typeface="Cambria Math" panose="02040503050406030204" pitchFamily="18" charset="0"/>
                            <a:cs typeface="Times New Roman" panose="02020603050405020304" pitchFamily="18" charset="0"/>
                          </a:rPr>
                          <m:t>0</m:t>
                        </m:r>
                      </m:sub>
                    </m:sSub>
                  </m:oMath>
                </a14:m>
                <a:r>
                  <a:rPr lang="en-US" sz="2800" dirty="0">
                    <a:latin typeface="Times New Roman" panose="02020603050405020304" pitchFamily="18" charset="0"/>
                    <a:cs typeface="Times New Roman" panose="02020603050405020304" pitchFamily="18" charset="0"/>
                  </a:rPr>
                  <a:t> is the overall mass transfer coefficient (refer to previous class notes).  Divide by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𝜋</m:t>
                    </m:r>
                    <m:sSubSup>
                      <m:sSubSupPr>
                        <m:ctrlPr>
                          <a:rPr lang="en-US" sz="2800" b="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𝑐</m:t>
                        </m:r>
                      </m:sub>
                      <m:sup>
                        <m:r>
                          <a:rPr lang="en-US" sz="2800" b="0" i="1" smtClean="0">
                            <a:latin typeface="Cambria Math" panose="02040503050406030204" pitchFamily="18" charset="0"/>
                            <a:cs typeface="Times New Roman" panose="02020603050405020304" pitchFamily="18" charset="0"/>
                          </a:rPr>
                          <m:t>2</m:t>
                        </m:r>
                      </m:sup>
                    </m:sSubSup>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𝑧</m:t>
                    </m:r>
                  </m:oMath>
                </a14:m>
                <a:r>
                  <a:rPr lang="en-US" sz="2800" dirty="0">
                    <a:latin typeface="Times New Roman" panose="02020603050405020304" pitchFamily="18" charset="0"/>
                    <a:cs typeface="Times New Roman" panose="02020603050405020304" pitchFamily="18" charset="0"/>
                  </a:rPr>
                  <a:t> and take the limit as </a:t>
                </a:r>
                <a14:m>
                  <m:oMath xmlns:m="http://schemas.openxmlformats.org/officeDocument/2006/math">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→0</m:t>
                    </m:r>
                  </m:oMath>
                </a14:m>
                <a:r>
                  <a:rPr lang="en-US" sz="2800" dirty="0">
                    <a:latin typeface="Times New Roman" panose="02020603050405020304" pitchFamily="18" charset="0"/>
                    <a:cs typeface="Times New Roman" panose="02020603050405020304" pitchFamily="18" charset="0"/>
                  </a:rPr>
                  <a:t> to get</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𝑈</m:t>
                      </m:r>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𝑑𝐶</m:t>
                          </m:r>
                        </m:num>
                        <m:den>
                          <m:r>
                            <a:rPr lang="en-US" sz="2800" b="0" i="1" smtClean="0">
                              <a:latin typeface="Cambria Math" panose="02040503050406030204" pitchFamily="18" charset="0"/>
                              <a:cs typeface="Times New Roman" panose="02020603050405020304" pitchFamily="18" charset="0"/>
                            </a:rPr>
                            <m:t>𝑑𝑧</m:t>
                          </m:r>
                        </m:den>
                      </m:f>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2</m:t>
                          </m:r>
                        </m:num>
                        <m:den>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𝑐</m:t>
                              </m:r>
                            </m:sub>
                          </m:sSub>
                        </m:den>
                      </m:f>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𝐾</m:t>
                          </m:r>
                        </m:e>
                        <m:sub>
                          <m:r>
                            <a:rPr lang="en-US" sz="2800" b="0" i="1" smtClean="0">
                              <a:latin typeface="Cambria Math" panose="02040503050406030204" pitchFamily="18" charset="0"/>
                              <a:cs typeface="Times New Roman" panose="02020603050405020304" pitchFamily="18" charset="0"/>
                            </a:rPr>
                            <m:t>0</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𝐶</m:t>
                          </m:r>
                          <m:r>
                            <a:rPr lang="en-US" sz="2800" b="0" i="1" smtClean="0">
                              <a:latin typeface="Cambria Math" panose="02040503050406030204" pitchFamily="18" charset="0"/>
                              <a:cs typeface="Times New Roman" panose="02020603050405020304" pitchFamily="18" charset="0"/>
                            </a:rPr>
                            <m:t>−</m:t>
                          </m:r>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𝐶</m:t>
                              </m:r>
                            </m:e>
                          </m:acc>
                          <m:sSub>
                            <m:sSubPr>
                              <m:ctrlPr>
                                <a:rPr lang="en-US" sz="2800" b="0" i="1" smtClean="0">
                                  <a:latin typeface="Cambria Math" panose="02040503050406030204" pitchFamily="18" charset="0"/>
                                  <a:cs typeface="Times New Roman" panose="02020603050405020304" pitchFamily="18" charset="0"/>
                                </a:rPr>
                              </m:ctrlPr>
                            </m:sSubPr>
                            <m:e>
                              <m:d>
                                <m:dPr>
                                  <m:begChr m:val=""/>
                                  <m:endChr m:val="|"/>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m:t>
                                  </m:r>
                                </m:e>
                              </m:d>
                            </m:e>
                            <m:sub>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𝑐</m:t>
                                  </m:r>
                                </m:sub>
                              </m:sSub>
                              <m:r>
                                <a:rPr lang="en-US" sz="2800" b="0" i="1" smtClean="0">
                                  <a:latin typeface="Cambria Math" panose="02040503050406030204" pitchFamily="18" charset="0"/>
                                  <a:cs typeface="Times New Roman" panose="02020603050405020304" pitchFamily="18" charset="0"/>
                                </a:rPr>
                                <m:t>+</m:t>
                              </m:r>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𝐿</m:t>
                                  </m:r>
                                </m:e>
                              </m:acc>
                            </m:sub>
                          </m:sSub>
                        </m:e>
                      </m:d>
                      <m:r>
                        <a:rPr lang="en-US" sz="2800" b="0" i="1" smtClean="0">
                          <a:latin typeface="Cambria Math" panose="02040503050406030204" pitchFamily="18" charset="0"/>
                          <a:cs typeface="Times New Roman" panose="02020603050405020304" pitchFamily="18" charset="0"/>
                        </a:rPr>
                        <m:t> .</m:t>
                      </m:r>
                    </m:oMath>
                  </m:oMathPara>
                </a14:m>
                <a:endParaRPr lang="en-US" sz="2800" b="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We can use the total derivative instead of the partial derivative because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𝐶</m:t>
                    </m:r>
                  </m:oMath>
                </a14:m>
                <a:r>
                  <a:rPr lang="en-US" sz="2800" dirty="0">
                    <a:latin typeface="Times New Roman" panose="02020603050405020304" pitchFamily="18" charset="0"/>
                    <a:cs typeface="Times New Roman" panose="02020603050405020304" pitchFamily="18" charset="0"/>
                  </a:rPr>
                  <a:t> inside the capillary is a function of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𝑧</m:t>
                    </m:r>
                  </m:oMath>
                </a14:m>
                <a:r>
                  <a:rPr lang="en-US" sz="2800" dirty="0">
                    <a:latin typeface="Times New Roman" panose="02020603050405020304" pitchFamily="18" charset="0"/>
                    <a:cs typeface="Times New Roman" panose="02020603050405020304" pitchFamily="18" charset="0"/>
                  </a:rPr>
                  <a:t> only. </a:t>
                </a:r>
                <a14:m>
                  <m:oMath xmlns:m="http://schemas.openxmlformats.org/officeDocument/2006/math">
                    <m:acc>
                      <m:accPr>
                        <m:chr m:val="̅"/>
                        <m:ctrlPr>
                          <a:rPr lang="en-US" sz="280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𝐶</m:t>
                        </m:r>
                      </m:e>
                    </m:acc>
                  </m:oMath>
                </a14:m>
                <a:r>
                  <a:rPr lang="en-US" sz="2800" dirty="0">
                    <a:latin typeface="Times New Roman" panose="02020603050405020304" pitchFamily="18" charset="0"/>
                    <a:cs typeface="Times New Roman" panose="02020603050405020304" pitchFamily="18" charset="0"/>
                  </a:rPr>
                  <a:t> is the concentration in the surrounding tissue</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1073468" cy="5743702"/>
              </a:xfrm>
              <a:blipFill>
                <a:blip r:embed="rId2"/>
                <a:stretch>
                  <a:fillRect l="-991" t="-2333" r="-13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10</a:t>
            </a:fld>
            <a:endParaRPr lang="en-US"/>
          </a:p>
        </p:txBody>
      </p:sp>
    </p:spTree>
    <p:extLst>
      <p:ext uri="{BB962C8B-B14F-4D97-AF65-F5344CB8AC3E}">
        <p14:creationId xmlns:p14="http://schemas.microsoft.com/office/powerpoint/2010/main" val="71788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Mass Balance inside Tissue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073468" cy="5532083"/>
              </a:xfrm>
            </p:spPr>
            <p:txBody>
              <a:bodyPr>
                <a:normAutofit fontScale="85000" lnSpcReduction="10000"/>
              </a:bodyPr>
              <a:lstStyle/>
              <a:p>
                <a:pPr marL="0" indent="0">
                  <a:spcAft>
                    <a:spcPts val="600"/>
                  </a:spcAft>
                  <a:buNone/>
                </a:pPr>
                <a:r>
                  <a:rPr lang="en-US" sz="2800" dirty="0">
                    <a:cs typeface="Times New Roman" panose="02020603050405020304" pitchFamily="18" charset="0"/>
                  </a:rPr>
                  <a:t>In the tissue, ignore diffusion in the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𝑧</m:t>
                    </m:r>
                  </m:oMath>
                </a14:m>
                <a:r>
                  <a:rPr lang="en-US" sz="2800" dirty="0">
                    <a:cs typeface="Times New Roman" panose="02020603050405020304" pitchFamily="18" charset="0"/>
                  </a:rPr>
                  <a:t> direction as being much smaller than diffusion in the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𝑟</m:t>
                    </m:r>
                  </m:oMath>
                </a14:m>
                <a:r>
                  <a:rPr lang="en-US" sz="2800" dirty="0">
                    <a:cs typeface="Times New Roman" panose="02020603050405020304" pitchFamily="18" charset="0"/>
                  </a:rPr>
                  <a:t> direction.  (The tissue is fundamentally different from the capillary because it lacks convection that distributes the solute in the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𝑟</m:t>
                    </m:r>
                  </m:oMath>
                </a14:m>
                <a:r>
                  <a:rPr lang="en-US" sz="2800" dirty="0">
                    <a:cs typeface="Times New Roman" panose="02020603050405020304" pitchFamily="18" charset="0"/>
                  </a:rPr>
                  <a:t> direction and moves it rapidly in the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𝑧</m:t>
                    </m:r>
                  </m:oMath>
                </a14:m>
                <a:r>
                  <a:rPr lang="en-US" sz="2800" dirty="0">
                    <a:cs typeface="Times New Roman" panose="02020603050405020304" pitchFamily="18" charset="0"/>
                  </a:rPr>
                  <a:t> direction.)  The shell balance is</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𝑇</m:t>
                          </m:r>
                        </m:sub>
                      </m:sSub>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𝑑</m:t>
                          </m:r>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𝐶</m:t>
                              </m:r>
                            </m:e>
                          </m:acc>
                        </m:num>
                        <m:den>
                          <m:r>
                            <a:rPr lang="en-US" sz="2800" b="0" i="1" smtClean="0">
                              <a:latin typeface="Cambria Math" panose="02040503050406030204" pitchFamily="18" charset="0"/>
                              <a:cs typeface="Times New Roman" panose="02020603050405020304" pitchFamily="18" charset="0"/>
                            </a:rPr>
                            <m:t>𝑑𝑟</m:t>
                          </m:r>
                        </m:den>
                      </m:f>
                      <m:r>
                        <a:rPr lang="en-US" sz="2800" b="0" i="1" smtClean="0">
                          <a:latin typeface="Cambria Math" panose="02040503050406030204" pitchFamily="18" charset="0"/>
                          <a:cs typeface="Times New Roman" panose="02020603050405020304" pitchFamily="18" charset="0"/>
                        </a:rPr>
                        <m:t>2</m:t>
                      </m:r>
                      <m:r>
                        <a:rPr lang="en-US" sz="2800" b="0" i="1" smtClean="0">
                          <a:latin typeface="Cambria Math" panose="02040503050406030204" pitchFamily="18" charset="0"/>
                          <a:cs typeface="Times New Roman" panose="02020603050405020304" pitchFamily="18" charset="0"/>
                        </a:rPr>
                        <m:t>𝜋</m:t>
                      </m:r>
                      <m:r>
                        <a:rPr lang="en-US" sz="2800" b="0" i="1" smtClean="0">
                          <a:latin typeface="Cambria Math" panose="02040503050406030204" pitchFamily="18" charset="0"/>
                          <a:cs typeface="Times New Roman" panose="02020603050405020304" pitchFamily="18" charset="0"/>
                        </a:rPr>
                        <m:t>𝑟</m:t>
                      </m:r>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𝑧</m:t>
                      </m:r>
                      <m:sSub>
                        <m:sSubPr>
                          <m:ctrlPr>
                            <a:rPr lang="en-US" sz="2800" b="0" i="1" smtClean="0">
                              <a:latin typeface="Cambria Math" panose="02040503050406030204" pitchFamily="18" charset="0"/>
                              <a:cs typeface="Times New Roman" panose="02020603050405020304" pitchFamily="18" charset="0"/>
                            </a:rPr>
                          </m:ctrlPr>
                        </m:sSubPr>
                        <m:e>
                          <m:d>
                            <m:dPr>
                              <m:begChr m:val=""/>
                              <m:endChr m:val="|"/>
                              <m:ctrlPr>
                                <a:rPr lang="en-US" sz="2800" b="0" i="1" smtClean="0">
                                  <a:latin typeface="Cambria Math" panose="02040503050406030204" pitchFamily="18" charset="0"/>
                                  <a:cs typeface="Times New Roman" panose="02020603050405020304" pitchFamily="18" charset="0"/>
                                </a:rPr>
                              </m:ctrlPr>
                            </m:dPr>
                            <m:e>
                              <m:r>
                                <a:rPr lang="en-US">
                                  <a:latin typeface="Cambria Math" panose="02040503050406030204" pitchFamily="18" charset="0"/>
                                </a:rPr>
                                <m:t>​</m:t>
                              </m:r>
                            </m:e>
                          </m:d>
                        </m:e>
                        <m:sub>
                          <m:r>
                            <a:rPr lang="en-US" sz="2800" b="0" i="1" smtClean="0">
                              <a:latin typeface="Cambria Math" panose="02040503050406030204" pitchFamily="18" charset="0"/>
                              <a:cs typeface="Times New Roman" panose="02020603050405020304" pitchFamily="18" charset="0"/>
                            </a:rPr>
                            <m:t>𝑟</m:t>
                          </m:r>
                        </m:sub>
                      </m:sSub>
                      <m:r>
                        <a:rPr lang="en-US" sz="2800" b="0" i="1" smtClean="0">
                          <a:latin typeface="Cambria Math" panose="02040503050406030204" pitchFamily="18" charset="0"/>
                          <a:cs typeface="Times New Roman" panose="02020603050405020304" pitchFamily="18" charset="0"/>
                        </a:rPr>
                        <m:t>−</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𝑇</m:t>
                              </m:r>
                            </m:sub>
                          </m:sSub>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𝑑</m:t>
                              </m:r>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𝐶</m:t>
                                  </m:r>
                                </m:e>
                              </m:acc>
                            </m:num>
                            <m:den>
                              <m:r>
                                <a:rPr lang="en-US" sz="2800" b="0" i="1" smtClean="0">
                                  <a:latin typeface="Cambria Math" panose="02040503050406030204" pitchFamily="18" charset="0"/>
                                  <a:cs typeface="Times New Roman" panose="02020603050405020304" pitchFamily="18" charset="0"/>
                                </a:rPr>
                                <m:t>𝑑𝑟</m:t>
                              </m:r>
                            </m:den>
                          </m:f>
                          <m:r>
                            <a:rPr lang="en-US" sz="2800" b="0" i="1" smtClean="0">
                              <a:latin typeface="Cambria Math" panose="02040503050406030204" pitchFamily="18" charset="0"/>
                              <a:cs typeface="Times New Roman" panose="02020603050405020304" pitchFamily="18" charset="0"/>
                            </a:rPr>
                            <m:t>2</m:t>
                          </m:r>
                          <m:r>
                            <a:rPr lang="en-US" sz="2800" b="0" i="1" smtClean="0">
                              <a:latin typeface="Cambria Math" panose="02040503050406030204" pitchFamily="18" charset="0"/>
                              <a:cs typeface="Times New Roman" panose="02020603050405020304" pitchFamily="18" charset="0"/>
                            </a:rPr>
                            <m:t>𝜋</m:t>
                          </m:r>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𝑧</m:t>
                          </m:r>
                        </m:e>
                      </m:d>
                      <m:sSub>
                        <m:sSubPr>
                          <m:ctrlPr>
                            <a:rPr lang="en-US" sz="2800" b="0" i="1" smtClean="0">
                              <a:latin typeface="Cambria Math" panose="02040503050406030204" pitchFamily="18" charset="0"/>
                              <a:cs typeface="Times New Roman" panose="02020603050405020304" pitchFamily="18" charset="0"/>
                            </a:rPr>
                          </m:ctrlPr>
                        </m:sSubPr>
                        <m:e>
                          <m:d>
                            <m:dPr>
                              <m:begChr m:val=""/>
                              <m:endChr m:val="|"/>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m:t>
                              </m:r>
                            </m:e>
                          </m:d>
                        </m:e>
                        <m:sub>
                          <m:r>
                            <a:rPr lang="en-US" sz="2800" b="0" i="1" smtClean="0">
                              <a:latin typeface="Cambria Math" panose="02040503050406030204" pitchFamily="18" charset="0"/>
                              <a:cs typeface="Times New Roman" panose="02020603050405020304" pitchFamily="18" charset="0"/>
                            </a:rPr>
                            <m:t>𝑟</m:t>
                          </m:r>
                          <m:r>
                            <a:rPr lang="en-US" sz="2800" b="0" i="1" smtClean="0">
                              <a:latin typeface="Cambria Math" panose="02040503050406030204" pitchFamily="18" charset="0"/>
                              <a:cs typeface="Times New Roman" panose="02020603050405020304" pitchFamily="18" charset="0"/>
                            </a:rPr>
                            <m:t>+</m:t>
                          </m:r>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𝑟</m:t>
                          </m:r>
                        </m:sub>
                      </m:sSub>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𝐴</m:t>
                          </m:r>
                        </m:sub>
                      </m:sSub>
                      <m:r>
                        <a:rPr lang="en-US" sz="2800" b="0" i="1" smtClean="0">
                          <a:latin typeface="Cambria Math" panose="02040503050406030204" pitchFamily="18" charset="0"/>
                          <a:cs typeface="Times New Roman" panose="02020603050405020304" pitchFamily="18" charset="0"/>
                        </a:rPr>
                        <m:t>2</m:t>
                      </m:r>
                      <m:r>
                        <a:rPr lang="en-US" sz="2800" b="0" i="1" smtClean="0">
                          <a:latin typeface="Cambria Math" panose="02040503050406030204" pitchFamily="18" charset="0"/>
                          <a:cs typeface="Times New Roman" panose="02020603050405020304" pitchFamily="18" charset="0"/>
                        </a:rPr>
                        <m:t>𝜋</m:t>
                      </m:r>
                      <m:r>
                        <a:rPr lang="en-US" sz="2800" b="0" i="1" smtClean="0">
                          <a:latin typeface="Cambria Math" panose="02040503050406030204" pitchFamily="18" charset="0"/>
                          <a:cs typeface="Times New Roman" panose="02020603050405020304" pitchFamily="18" charset="0"/>
                        </a:rPr>
                        <m:t>𝑟</m:t>
                      </m:r>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𝑟</m:t>
                      </m:r>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 </m:t>
                      </m:r>
                    </m:oMath>
                  </m:oMathPara>
                </a14:m>
                <a:endParaRPr lang="en-US" sz="2800" dirty="0">
                  <a:cs typeface="Times New Roman" panose="02020603050405020304" pitchFamily="18" charset="0"/>
                </a:endParaRPr>
              </a:p>
              <a:p>
                <a:pPr marL="0" indent="0">
                  <a:buNone/>
                </a:pPr>
                <a:r>
                  <a:rPr lang="en-US" sz="2800" dirty="0">
                    <a:cs typeface="Times New Roman" panose="02020603050405020304" pitchFamily="18" charset="0"/>
                  </a:rPr>
                  <a:t>where </a:t>
                </a: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𝐴</m:t>
                        </m:r>
                      </m:sub>
                    </m:sSub>
                  </m:oMath>
                </a14:m>
                <a:r>
                  <a:rPr lang="en-US" sz="2800" dirty="0">
                    <a:cs typeface="Times New Roman" panose="02020603050405020304" pitchFamily="18" charset="0"/>
                  </a:rPr>
                  <a:t> is the rate of reaction within the tissue.  Divide by the volume </a:t>
                </a:r>
                <a14:m>
                  <m:oMath xmlns:m="http://schemas.openxmlformats.org/officeDocument/2006/math">
                    <m:r>
                      <a:rPr lang="en-US" sz="2800" b="0" i="1" smtClean="0">
                        <a:latin typeface="Cambria Math" panose="02040503050406030204" pitchFamily="18" charset="0"/>
                        <a:cs typeface="Times New Roman" panose="02020603050405020304" pitchFamily="18" charset="0"/>
                      </a:rPr>
                      <m:t>2</m:t>
                    </m:r>
                    <m:r>
                      <a:rPr lang="en-US" sz="2800" b="0" i="1" smtClean="0">
                        <a:latin typeface="Cambria Math" panose="02040503050406030204" pitchFamily="18" charset="0"/>
                        <a:cs typeface="Times New Roman" panose="02020603050405020304" pitchFamily="18" charset="0"/>
                      </a:rPr>
                      <m:t>𝜋</m:t>
                    </m:r>
                    <m:r>
                      <a:rPr lang="en-US" sz="2800" b="0" i="1" smtClean="0">
                        <a:latin typeface="Cambria Math" panose="02040503050406030204" pitchFamily="18" charset="0"/>
                        <a:cs typeface="Times New Roman" panose="02020603050405020304" pitchFamily="18" charset="0"/>
                      </a:rPr>
                      <m:t>𝑟</m:t>
                    </m:r>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𝑟</m:t>
                    </m:r>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𝑧</m:t>
                    </m:r>
                  </m:oMath>
                </a14:m>
                <a:r>
                  <a:rPr lang="en-US" sz="2800" dirty="0">
                    <a:cs typeface="Times New Roman" panose="02020603050405020304" pitchFamily="18" charset="0"/>
                  </a:rPr>
                  <a:t> to get</a:t>
                </a:r>
              </a:p>
              <a:p>
                <a:pPr marL="0" indent="0">
                  <a:buNone/>
                </a:pPr>
                <a:endParaRPr lang="en-US" sz="2800" b="0" dirty="0">
                  <a:cs typeface="Times New Roman" panose="02020603050405020304" pitchFamily="18" charset="0"/>
                </a:endParaRPr>
              </a:p>
              <a:p>
                <a:pPr marL="0" indent="0">
                  <a:buNone/>
                </a:pPr>
                <a:endParaRPr lang="en-US" sz="2800" b="0" dirty="0">
                  <a:cs typeface="Times New Roman" panose="02020603050405020304" pitchFamily="18" charset="0"/>
                </a:endParaRPr>
              </a:p>
              <a:p>
                <a:pPr marL="0" indent="0">
                  <a:buNone/>
                </a:pPr>
                <a:r>
                  <a:rPr lang="en-US" sz="2800" b="0" dirty="0">
                    <a:cs typeface="Times New Roman" panose="02020603050405020304" pitchFamily="18" charset="0"/>
                  </a:rPr>
                  <a:t>Note: this is a simplified form of the mass balance in cylindrical coordinates.) </a:t>
                </a:r>
              </a:p>
              <a:p>
                <a:pPr marL="0" indent="0">
                  <a:buNone/>
                </a:pPr>
                <a:r>
                  <a:rPr lang="en-US" sz="2800" dirty="0">
                    <a:cs typeface="Times New Roman" panose="02020603050405020304" pitchFamily="18" charset="0"/>
                  </a:rPr>
                  <a:t>The boundary conditions on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𝑟</m:t>
                    </m:r>
                  </m:oMath>
                </a14:m>
                <a:r>
                  <a:rPr lang="en-US" sz="2800" dirty="0">
                    <a:cs typeface="Times New Roman" panose="02020603050405020304" pitchFamily="18" charset="0"/>
                  </a:rPr>
                  <a:t> and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𝑧</m:t>
                    </m:r>
                  </m:oMath>
                </a14:m>
                <a:r>
                  <a:rPr lang="en-US" sz="2800" dirty="0">
                    <a:cs typeface="Times New Roman" panose="02020603050405020304" pitchFamily="18" charset="0"/>
                  </a:rPr>
                  <a:t> are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𝐶</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=0</m:t>
                          </m:r>
                        </m:e>
                      </m:d>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0</m:t>
                          </m:r>
                        </m:sub>
                      </m:sSub>
                    </m:oMath>
                  </m:oMathPara>
                </a14:m>
                <a:endParaRPr lang="en-US" sz="2800" b="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𝐶</m:t>
                          </m:r>
                        </m:e>
                      </m:acc>
                      <m:d>
                        <m:dPr>
                          <m:ctrlPr>
                            <a:rPr lang="en-US" sz="2800" b="0" i="1" dirty="0" smtClean="0">
                              <a:latin typeface="Cambria Math" panose="02040503050406030204" pitchFamily="18" charset="0"/>
                              <a:cs typeface="Times New Roman" panose="02020603050405020304" pitchFamily="18" charset="0"/>
                            </a:rPr>
                          </m:ctrlPr>
                        </m:dPr>
                        <m:e>
                          <m:r>
                            <a:rPr lang="en-US" sz="2800" b="0" i="1" dirty="0" smtClean="0">
                              <a:latin typeface="Cambria Math" panose="02040503050406030204" pitchFamily="18" charset="0"/>
                              <a:cs typeface="Times New Roman" panose="02020603050405020304" pitchFamily="18" charset="0"/>
                            </a:rPr>
                            <m:t>𝑟</m:t>
                          </m:r>
                          <m:r>
                            <a:rPr lang="en-US" sz="2800" b="0" i="1" dirty="0" smtClean="0">
                              <a:latin typeface="Cambria Math" panose="02040503050406030204" pitchFamily="18" charset="0"/>
                              <a:cs typeface="Times New Roman" panose="02020603050405020304" pitchFamily="18" charset="0"/>
                            </a:rPr>
                            <m:t>=</m:t>
                          </m:r>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𝑐</m:t>
                              </m:r>
                            </m:sub>
                          </m:sSub>
                          <m:r>
                            <a:rPr lang="en-US" sz="2800" b="0" i="1" dirty="0" smtClean="0">
                              <a:latin typeface="Cambria Math" panose="02040503050406030204" pitchFamily="18" charset="0"/>
                              <a:cs typeface="Times New Roman" panose="02020603050405020304" pitchFamily="18" charset="0"/>
                            </a:rPr>
                            <m:t>+</m:t>
                          </m:r>
                          <m:acc>
                            <m:accPr>
                              <m:chr m:val="̅"/>
                              <m:ctrlPr>
                                <a:rPr lang="en-US" sz="2800" b="0" i="1" dirty="0" smtClean="0">
                                  <a:latin typeface="Cambria Math" panose="02040503050406030204" pitchFamily="18" charset="0"/>
                                  <a:cs typeface="Times New Roman" panose="02020603050405020304" pitchFamily="18" charset="0"/>
                                </a:rPr>
                              </m:ctrlPr>
                            </m:accPr>
                            <m:e>
                              <m:r>
                                <a:rPr lang="en-US" sz="2800" b="0" i="1" dirty="0" smtClean="0">
                                  <a:latin typeface="Cambria Math" panose="02040503050406030204" pitchFamily="18" charset="0"/>
                                  <a:cs typeface="Times New Roman" panose="02020603050405020304" pitchFamily="18" charset="0"/>
                                </a:rPr>
                                <m:t>𝐿</m:t>
                              </m:r>
                            </m:e>
                          </m:acc>
                        </m:e>
                      </m:d>
                      <m:r>
                        <a:rPr lang="en-US" sz="2800" b="0" i="1" dirty="0" smtClean="0">
                          <a:latin typeface="Cambria Math" panose="02040503050406030204" pitchFamily="18" charset="0"/>
                          <a:cs typeface="Times New Roman" panose="02020603050405020304" pitchFamily="18" charset="0"/>
                        </a:rPr>
                        <m:t>=</m:t>
                      </m:r>
                      <m:sSub>
                        <m:sSubPr>
                          <m:ctrlPr>
                            <a:rPr lang="en-US" sz="2800" b="0" i="1" dirty="0" smtClean="0">
                              <a:latin typeface="Cambria Math" panose="02040503050406030204" pitchFamily="18" charset="0"/>
                              <a:cs typeface="Times New Roman" panose="02020603050405020304" pitchFamily="18" charset="0"/>
                            </a:rPr>
                          </m:ctrlPr>
                        </m:sSubPr>
                        <m:e>
                          <m:acc>
                            <m:accPr>
                              <m:chr m:val="̅"/>
                              <m:ctrlPr>
                                <a:rPr lang="en-US" sz="2800" b="0" i="1" dirty="0" smtClean="0">
                                  <a:latin typeface="Cambria Math" panose="02040503050406030204" pitchFamily="18" charset="0"/>
                                  <a:cs typeface="Times New Roman" panose="02020603050405020304" pitchFamily="18" charset="0"/>
                                </a:rPr>
                              </m:ctrlPr>
                            </m:accPr>
                            <m:e>
                              <m:r>
                                <a:rPr lang="en-US" sz="2800" b="0" i="1" dirty="0" smtClean="0">
                                  <a:latin typeface="Cambria Math" panose="02040503050406030204" pitchFamily="18" charset="0"/>
                                  <a:cs typeface="Times New Roman" panose="02020603050405020304" pitchFamily="18" charset="0"/>
                                </a:rPr>
                                <m:t>𝐶</m:t>
                              </m:r>
                            </m:e>
                          </m:acc>
                        </m:e>
                        <m:sub>
                          <m:r>
                            <a:rPr lang="en-US" sz="2800" b="0" i="1" dirty="0" smtClean="0">
                              <a:latin typeface="Cambria Math" panose="02040503050406030204" pitchFamily="18" charset="0"/>
                              <a:cs typeface="Times New Roman" panose="02020603050405020304" pitchFamily="18" charset="0"/>
                            </a:rPr>
                            <m:t>0</m:t>
                          </m:r>
                        </m:sub>
                      </m:sSub>
                    </m:oMath>
                  </m:oMathPara>
                </a14:m>
                <a:endParaRPr lang="en-US" sz="2800" b="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                                      </m:t>
                      </m:r>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𝑑</m:t>
                          </m:r>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𝐶</m:t>
                              </m:r>
                            </m:e>
                          </m:acc>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𝑟</m:t>
                              </m:r>
                              <m:r>
                                <a:rPr lang="en-US" sz="2800" i="1">
                                  <a:latin typeface="Cambria Math" panose="02040503050406030204" pitchFamily="18" charset="0"/>
                                  <a:cs typeface="Times New Roman" panose="02020603050405020304" pitchFamily="18" charset="0"/>
                                </a:rPr>
                                <m:t>=</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𝑇</m:t>
                                  </m:r>
                                </m:sub>
                              </m:sSub>
                            </m:e>
                          </m:d>
                        </m:num>
                        <m:den>
                          <m:r>
                            <a:rPr lang="en-US" sz="2800" b="0" i="1" smtClean="0">
                              <a:latin typeface="Cambria Math" panose="02040503050406030204" pitchFamily="18" charset="0"/>
                              <a:cs typeface="Times New Roman" panose="02020603050405020304" pitchFamily="18" charset="0"/>
                            </a:rPr>
                            <m:t>𝑑𝑟</m:t>
                          </m:r>
                        </m:den>
                      </m:f>
                      <m:r>
                        <a:rPr lang="en-US" sz="2800" b="0" i="1" smtClean="0">
                          <a:latin typeface="Cambria Math" panose="02040503050406030204" pitchFamily="18" charset="0"/>
                          <a:cs typeface="Times New Roman" panose="02020603050405020304" pitchFamily="18" charset="0"/>
                        </a:rPr>
                        <m:t>=0</m:t>
                      </m:r>
                      <m:r>
                        <a:rPr lang="en-US" sz="2800" b="0" i="0" smtClean="0">
                          <a:latin typeface="Cambria Math" panose="02040503050406030204" pitchFamily="18" charset="0"/>
                          <a:cs typeface="Times New Roman" panose="02020603050405020304" pitchFamily="18" charset="0"/>
                        </a:rPr>
                        <m:t>      </m:t>
                      </m:r>
                      <m:m>
                        <m:mPr>
                          <m:plcHide m:val="on"/>
                          <m:mcs>
                            <m:mc>
                              <m:mcPr>
                                <m:count m:val="1"/>
                                <m:mcJc m:val="center"/>
                              </m:mcPr>
                            </m:mc>
                          </m:mcs>
                          <m:ctrlPr>
                            <a:rPr lang="en-US" sz="2800" b="0" i="1" smtClean="0">
                              <a:latin typeface="Cambria Math" panose="02040503050406030204" pitchFamily="18" charset="0"/>
                              <a:cs typeface="Times New Roman" panose="02020603050405020304" pitchFamily="18" charset="0"/>
                            </a:rPr>
                          </m:ctrlPr>
                        </m:mPr>
                        <m:mr>
                          <m:e>
                            <m:r>
                              <m:rPr>
                                <m:nor/>
                              </m:rPr>
                              <a:rPr lang="en-US" sz="2800" b="0" i="0" smtClean="0">
                                <a:cs typeface="Times New Roman" panose="02020603050405020304" pitchFamily="18" charset="0"/>
                              </a:rPr>
                              <m:t>________</m:t>
                            </m:r>
                            <m:r>
                              <m:rPr>
                                <m:nor/>
                              </m:rPr>
                              <a:rPr lang="en-US" sz="2800">
                                <a:cs typeface="Times New Roman" panose="02020603050405020304" pitchFamily="18" charset="0"/>
                              </a:rPr>
                              <m:t> </m:t>
                            </m:r>
                            <m:r>
                              <m:rPr>
                                <m:nor/>
                              </m:rPr>
                              <a:rPr lang="en-US" sz="2800">
                                <a:cs typeface="Times New Roman" panose="02020603050405020304" pitchFamily="18" charset="0"/>
                              </a:rPr>
                              <m:t>at</m:t>
                            </m:r>
                            <m:r>
                              <m:rPr>
                                <m:nor/>
                              </m:rPr>
                              <a:rPr lang="en-US" sz="2800">
                                <a:cs typeface="Times New Roman" panose="02020603050405020304" pitchFamily="18" charset="0"/>
                              </a:rPr>
                              <m:t> </m:t>
                            </m:r>
                            <m:r>
                              <m:rPr>
                                <m:nor/>
                              </m:rPr>
                              <a:rPr lang="en-US" sz="2800">
                                <a:cs typeface="Times New Roman" panose="02020603050405020304" pitchFamily="18" charset="0"/>
                              </a:rPr>
                              <m:t>the</m:t>
                            </m:r>
                          </m:e>
                        </m:mr>
                        <m:mr>
                          <m:e>
                            <m:r>
                              <m:rPr>
                                <m:nor/>
                              </m:rPr>
                              <a:rPr lang="en-US" sz="2800">
                                <a:cs typeface="Times New Roman" panose="02020603050405020304" pitchFamily="18" charset="0"/>
                              </a:rPr>
                              <m:t>edge</m:t>
                            </m:r>
                            <m:r>
                              <m:rPr>
                                <m:nor/>
                              </m:rPr>
                              <a:rPr lang="en-US" sz="2800">
                                <a:cs typeface="Times New Roman" panose="02020603050405020304" pitchFamily="18" charset="0"/>
                              </a:rPr>
                              <m:t> </m:t>
                            </m:r>
                            <m:r>
                              <m:rPr>
                                <m:nor/>
                              </m:rPr>
                              <a:rPr lang="en-US" sz="2800">
                                <a:cs typeface="Times New Roman" panose="02020603050405020304" pitchFamily="18" charset="0"/>
                              </a:rPr>
                              <m:t>of</m:t>
                            </m:r>
                            <m:r>
                              <m:rPr>
                                <m:nor/>
                              </m:rPr>
                              <a:rPr lang="en-US" sz="2800">
                                <a:cs typeface="Times New Roman" panose="02020603050405020304" pitchFamily="18" charset="0"/>
                              </a:rPr>
                              <m:t> </m:t>
                            </m:r>
                            <m:r>
                              <m:rPr>
                                <m:nor/>
                              </m:rPr>
                              <a:rPr lang="en-US" sz="2800">
                                <a:cs typeface="Times New Roman" panose="02020603050405020304" pitchFamily="18" charset="0"/>
                              </a:rPr>
                              <m:t>the</m:t>
                            </m:r>
                            <m:r>
                              <m:rPr>
                                <m:nor/>
                              </m:rPr>
                              <a:rPr lang="en-US" sz="2800">
                                <a:cs typeface="Times New Roman" panose="02020603050405020304" pitchFamily="18" charset="0"/>
                              </a:rPr>
                              <m:t> </m:t>
                            </m:r>
                            <m:r>
                              <m:rPr>
                                <m:nor/>
                              </m:rPr>
                              <a:rPr lang="en-US" sz="2800">
                                <a:cs typeface="Times New Roman" panose="02020603050405020304" pitchFamily="18" charset="0"/>
                              </a:rPr>
                              <m:t>cylinder</m:t>
                            </m:r>
                          </m:e>
                        </m:mr>
                      </m:m>
                      <m:r>
                        <a:rPr lang="en-US" sz="2800" b="0" i="0" smtClean="0">
                          <a:latin typeface="Cambria Math" panose="02040503050406030204" pitchFamily="18" charset="0"/>
                          <a:cs typeface="Times New Roman" panose="02020603050405020304" pitchFamily="18" charset="0"/>
                        </a:rPr>
                        <m:t> </m:t>
                      </m:r>
                      <m:r>
                        <m:rPr>
                          <m:nor/>
                        </m:rPr>
                        <a:rPr lang="en-US" sz="2800" b="0" i="0" smtClean="0">
                          <a:cs typeface="Times New Roman" panose="02020603050405020304" pitchFamily="18" charset="0"/>
                        </a:rPr>
                        <m:t> </m:t>
                      </m:r>
                    </m:oMath>
                  </m:oMathPara>
                </a14:m>
                <a:endParaRPr lang="en-US" sz="2800" dirty="0">
                  <a:cs typeface="Times New Roman" panose="02020603050405020304" pitchFamily="18" charset="0"/>
                </a:endParaRPr>
              </a:p>
              <a:p>
                <a:pPr marL="0" lvl="0" indent="0">
                  <a:buNone/>
                </a:pPr>
                <a:endParaRPr lang="en-US" sz="28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1073468" cy="5532083"/>
              </a:xfrm>
              <a:blipFill>
                <a:blip r:embed="rId2"/>
                <a:stretch>
                  <a:fillRect l="-826" t="-2093" r="-13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11</a:t>
            </a:fld>
            <a:endParaRPr lang="en-US"/>
          </a:p>
        </p:txBody>
      </p:sp>
    </p:spTree>
    <p:extLst>
      <p:ext uri="{BB962C8B-B14F-4D97-AF65-F5344CB8AC3E}">
        <p14:creationId xmlns:p14="http://schemas.microsoft.com/office/powerpoint/2010/main" val="247809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Mass Balance inside Tissue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073468" cy="5532083"/>
              </a:xfrm>
            </p:spPr>
            <p:txBody>
              <a:bodyPr>
                <a:normAutofit fontScale="85000" lnSpcReduction="10000"/>
              </a:bodyPr>
              <a:lstStyle/>
              <a:p>
                <a:pPr marL="0" indent="0">
                  <a:spcAft>
                    <a:spcPts val="600"/>
                  </a:spcAft>
                  <a:buNone/>
                </a:pPr>
                <a:r>
                  <a:rPr lang="en-US" sz="2800" dirty="0">
                    <a:cs typeface="Times New Roman" panose="02020603050405020304" pitchFamily="18" charset="0"/>
                  </a:rPr>
                  <a:t>Integrate the differential equation for the tissue region once</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cs typeface="Times New Roman" panose="02020603050405020304" pitchFamily="18" charset="0"/>
                        </a:rPr>
                        <m:t>𝑟</m:t>
                      </m:r>
                      <m:f>
                        <m:fPr>
                          <m:ctrlPr>
                            <a:rPr lang="en-US" sz="2800" i="1">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cs typeface="Times New Roman" panose="02020603050405020304" pitchFamily="18" charset="0"/>
                            </a:rPr>
                            <m:t>𝑑</m:t>
                          </m:r>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𝐶</m:t>
                              </m:r>
                            </m:e>
                          </m:acc>
                        </m:num>
                        <m:den>
                          <m:r>
                            <a:rPr lang="en-US" sz="2800" i="1">
                              <a:latin typeface="Cambria Math" panose="02040503050406030204" pitchFamily="18" charset="0"/>
                              <a:cs typeface="Times New Roman" panose="02020603050405020304" pitchFamily="18" charset="0"/>
                            </a:rPr>
                            <m:t>𝑑𝑟</m:t>
                          </m:r>
                        </m:den>
                      </m:f>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𝐴</m:t>
                              </m:r>
                            </m:sub>
                          </m:sSub>
                        </m:num>
                        <m:den>
                          <m:r>
                            <a:rPr lang="en-US" sz="2800" b="0" i="1" smtClean="0">
                              <a:latin typeface="Cambria Math" panose="02040503050406030204" pitchFamily="18" charset="0"/>
                              <a:cs typeface="Times New Roman" panose="02020603050405020304" pitchFamily="18" charset="0"/>
                            </a:rPr>
                            <m:t>2</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𝑟</m:t>
                              </m:r>
                            </m:sub>
                          </m:sSub>
                        </m:den>
                      </m:f>
                      <m:sSup>
                        <m:sSupPr>
                          <m:ctrlPr>
                            <a:rPr lang="en-US" sz="2800" b="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𝑟</m:t>
                          </m:r>
                        </m:e>
                        <m:sup>
                          <m:r>
                            <a:rPr lang="en-US" sz="2800" b="0" i="1" smtClean="0">
                              <a:latin typeface="Cambria Math" panose="02040503050406030204" pitchFamily="18" charset="0"/>
                              <a:cs typeface="Times New Roman" panose="02020603050405020304" pitchFamily="18" charset="0"/>
                            </a:rPr>
                            <m:t>2</m:t>
                          </m:r>
                        </m:sup>
                      </m:sSup>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𝐴</m:t>
                          </m:r>
                        </m:e>
                        <m:sub>
                          <m:r>
                            <a:rPr lang="en-US" sz="2800" b="0" i="1" smtClean="0">
                              <a:latin typeface="Cambria Math" panose="02040503050406030204" pitchFamily="18" charset="0"/>
                              <a:cs typeface="Times New Roman" panose="02020603050405020304" pitchFamily="18" charset="0"/>
                            </a:rPr>
                            <m:t>1</m:t>
                          </m:r>
                        </m:sub>
                      </m:sSub>
                    </m:oMath>
                  </m:oMathPara>
                </a14:m>
                <a:endParaRPr lang="en-US" sz="2800" b="0" dirty="0">
                  <a:cs typeface="Times New Roman" panose="02020603050405020304" pitchFamily="18" charset="0"/>
                </a:endParaRPr>
              </a:p>
              <a:p>
                <a:pPr marL="0" indent="0">
                  <a:buNone/>
                </a:pPr>
                <a:r>
                  <a:rPr lang="en-US" sz="2800" dirty="0">
                    <a:cs typeface="Times New Roman" panose="02020603050405020304" pitchFamily="18" charset="0"/>
                  </a:rPr>
                  <a:t>Apply the no flux boundary condition at </a:t>
                </a: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𝑇</m:t>
                        </m:r>
                      </m:sub>
                    </m:sSub>
                  </m:oMath>
                </a14:m>
                <a:endParaRPr lang="en-US" sz="28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cs typeface="Times New Roman" panose="02020603050405020304" pitchFamily="18" charset="0"/>
                            </a:rPr>
                            <m:t>𝑑</m:t>
                          </m:r>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𝐶</m:t>
                              </m:r>
                            </m:e>
                          </m:acc>
                        </m:num>
                        <m:den>
                          <m:r>
                            <a:rPr lang="en-US" sz="2800" i="1">
                              <a:latin typeface="Cambria Math" panose="02040503050406030204" pitchFamily="18" charset="0"/>
                              <a:cs typeface="Times New Roman" panose="02020603050405020304" pitchFamily="18" charset="0"/>
                            </a:rPr>
                            <m:t>𝑑𝑟</m:t>
                          </m:r>
                        </m:den>
                      </m:f>
                      <m:r>
                        <a:rPr lang="en-US" sz="2800" i="1">
                          <a:latin typeface="Cambria Math" panose="02040503050406030204" pitchFamily="18" charset="0"/>
                          <a:cs typeface="Times New Roman" panose="02020603050405020304" pitchFamily="18" charset="0"/>
                        </a:rPr>
                        <m:t>=</m:t>
                      </m:r>
                      <m:f>
                        <m:fPr>
                          <m:ctrlPr>
                            <a:rPr lang="en-US" sz="2800" i="1">
                              <a:latin typeface="Cambria Math" panose="02040503050406030204" pitchFamily="18" charset="0"/>
                              <a:cs typeface="Times New Roman" panose="02020603050405020304" pitchFamily="18" charset="0"/>
                            </a:rPr>
                          </m:ctrlPr>
                        </m:fPr>
                        <m:num>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𝑅</m:t>
                              </m:r>
                            </m:e>
                            <m:sub>
                              <m:r>
                                <a:rPr lang="en-US" sz="2800" i="1">
                                  <a:latin typeface="Cambria Math" panose="02040503050406030204" pitchFamily="18" charset="0"/>
                                  <a:cs typeface="Times New Roman" panose="02020603050405020304" pitchFamily="18" charset="0"/>
                                </a:rPr>
                                <m:t>𝐴</m:t>
                              </m:r>
                            </m:sub>
                          </m:sSub>
                        </m:num>
                        <m:den>
                          <m:r>
                            <a:rPr lang="en-US" sz="2800" i="1">
                              <a:latin typeface="Cambria Math" panose="02040503050406030204" pitchFamily="18" charset="0"/>
                              <a:cs typeface="Times New Roman" panose="02020603050405020304" pitchFamily="18" charset="0"/>
                            </a:rPr>
                            <m:t>2</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𝐷</m:t>
                              </m:r>
                            </m:e>
                            <m:sub>
                              <m:r>
                                <a:rPr lang="en-US" sz="2800" i="1">
                                  <a:latin typeface="Cambria Math" panose="02040503050406030204" pitchFamily="18" charset="0"/>
                                  <a:cs typeface="Times New Roman" panose="02020603050405020304" pitchFamily="18" charset="0"/>
                                </a:rPr>
                                <m:t>𝑟</m:t>
                              </m:r>
                            </m:sub>
                          </m:sSub>
                        </m:den>
                      </m:f>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𝑇</m:t>
                          </m:r>
                        </m:sub>
                      </m:sSub>
                      <m:r>
                        <a:rPr lang="en-US" sz="2800" i="1">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𝐴</m:t>
                              </m:r>
                            </m:e>
                            <m:sub>
                              <m:r>
                                <a:rPr lang="en-US" sz="2800" i="1">
                                  <a:latin typeface="Cambria Math" panose="02040503050406030204" pitchFamily="18" charset="0"/>
                                  <a:cs typeface="Times New Roman" panose="02020603050405020304" pitchFamily="18" charset="0"/>
                                </a:rPr>
                                <m:t>1</m:t>
                              </m:r>
                            </m:sub>
                          </m:sSub>
                        </m:num>
                        <m:den>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𝑇</m:t>
                              </m:r>
                            </m:sub>
                          </m:sSub>
                        </m:den>
                      </m:f>
                      <m:r>
                        <a:rPr lang="en-US" sz="2800" b="0" i="1" smtClean="0">
                          <a:latin typeface="Cambria Math" panose="02040503050406030204" pitchFamily="18" charset="0"/>
                          <a:cs typeface="Times New Roman" panose="02020603050405020304" pitchFamily="18" charset="0"/>
                        </a:rPr>
                        <m:t>=0⇒</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𝐴</m:t>
                          </m:r>
                        </m:e>
                        <m:sub>
                          <m:r>
                            <a:rPr lang="en-US" sz="2800" b="0" i="1" smtClean="0">
                              <a:latin typeface="Cambria Math" panose="02040503050406030204" pitchFamily="18" charset="0"/>
                              <a:cs typeface="Times New Roman" panose="02020603050405020304" pitchFamily="18" charset="0"/>
                            </a:rPr>
                            <m:t>1</m:t>
                          </m:r>
                        </m:sub>
                      </m:sSub>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𝐴</m:t>
                              </m:r>
                            </m:sub>
                          </m:sSub>
                          <m:sSubSup>
                            <m:sSubSupPr>
                              <m:ctrlPr>
                                <a:rPr lang="en-US" sz="2800" b="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𝑇</m:t>
                              </m:r>
                            </m:sub>
                            <m:sup>
                              <m:r>
                                <a:rPr lang="en-US" sz="2800" b="0" i="1" smtClean="0">
                                  <a:latin typeface="Cambria Math" panose="02040503050406030204" pitchFamily="18" charset="0"/>
                                  <a:cs typeface="Times New Roman" panose="02020603050405020304" pitchFamily="18" charset="0"/>
                                </a:rPr>
                                <m:t>2</m:t>
                              </m:r>
                            </m:sup>
                          </m:sSubSup>
                        </m:num>
                        <m:den>
                          <m:r>
                            <a:rPr lang="en-US" sz="2800" b="0" i="1" smtClean="0">
                              <a:latin typeface="Cambria Math" panose="02040503050406030204" pitchFamily="18" charset="0"/>
                              <a:cs typeface="Times New Roman" panose="02020603050405020304" pitchFamily="18" charset="0"/>
                            </a:rPr>
                            <m:t>2</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𝑇</m:t>
                              </m:r>
                            </m:sub>
                          </m:sSub>
                        </m:den>
                      </m:f>
                    </m:oMath>
                  </m:oMathPara>
                </a14:m>
                <a:endParaRPr lang="en-US" sz="28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cs typeface="Times New Roman" panose="02020603050405020304" pitchFamily="18" charset="0"/>
                            </a:rPr>
                            <m:t>𝑑</m:t>
                          </m:r>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𝐶</m:t>
                              </m:r>
                            </m:e>
                          </m:acc>
                        </m:num>
                        <m:den>
                          <m:r>
                            <a:rPr lang="en-US" sz="2800" i="1">
                              <a:latin typeface="Cambria Math" panose="02040503050406030204" pitchFamily="18" charset="0"/>
                              <a:cs typeface="Times New Roman" panose="02020603050405020304" pitchFamily="18" charset="0"/>
                            </a:rPr>
                            <m:t>𝑑𝑟</m:t>
                          </m:r>
                        </m:den>
                      </m:f>
                      <m:r>
                        <a:rPr lang="en-US" sz="2800" i="1">
                          <a:latin typeface="Cambria Math" panose="02040503050406030204" pitchFamily="18" charset="0"/>
                          <a:cs typeface="Times New Roman" panose="02020603050405020304" pitchFamily="18" charset="0"/>
                        </a:rPr>
                        <m:t>=</m:t>
                      </m:r>
                      <m:f>
                        <m:fPr>
                          <m:ctrlPr>
                            <a:rPr lang="en-US" sz="2800" i="1">
                              <a:latin typeface="Cambria Math" panose="02040503050406030204" pitchFamily="18" charset="0"/>
                              <a:cs typeface="Times New Roman" panose="02020603050405020304" pitchFamily="18" charset="0"/>
                            </a:rPr>
                          </m:ctrlPr>
                        </m:fPr>
                        <m:num>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𝑅</m:t>
                              </m:r>
                            </m:e>
                            <m:sub>
                              <m:r>
                                <a:rPr lang="en-US" sz="2800" i="1">
                                  <a:latin typeface="Cambria Math" panose="02040503050406030204" pitchFamily="18" charset="0"/>
                                  <a:cs typeface="Times New Roman" panose="02020603050405020304" pitchFamily="18" charset="0"/>
                                </a:rPr>
                                <m:t>𝐴</m:t>
                              </m:r>
                            </m:sub>
                          </m:sSub>
                        </m:num>
                        <m:den>
                          <m:r>
                            <a:rPr lang="en-US" sz="2800" i="1">
                              <a:latin typeface="Cambria Math" panose="02040503050406030204" pitchFamily="18" charset="0"/>
                              <a:cs typeface="Times New Roman" panose="02020603050405020304" pitchFamily="18" charset="0"/>
                            </a:rPr>
                            <m:t>2</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𝑇</m:t>
                              </m:r>
                            </m:sub>
                          </m:sSub>
                        </m:den>
                      </m:f>
                      <m:r>
                        <a:rPr lang="en-US" sz="2800" b="0" i="1" smtClean="0">
                          <a:latin typeface="Cambria Math" panose="02040503050406030204" pitchFamily="18" charset="0"/>
                          <a:cs typeface="Times New Roman" panose="02020603050405020304" pitchFamily="18" charset="0"/>
                        </a:rPr>
                        <m:t>𝑟</m:t>
                      </m:r>
                      <m:r>
                        <a:rPr lang="en-US" sz="2800" i="1">
                          <a:latin typeface="Cambria Math" panose="02040503050406030204" pitchFamily="18" charset="0"/>
                          <a:cs typeface="Times New Roman" panose="02020603050405020304" pitchFamily="18" charset="0"/>
                        </a:rPr>
                        <m:t>−</m:t>
                      </m:r>
                      <m:f>
                        <m:fPr>
                          <m:ctrlPr>
                            <a:rPr lang="en-US" sz="2800" i="1">
                              <a:latin typeface="Cambria Math" panose="02040503050406030204" pitchFamily="18" charset="0"/>
                              <a:cs typeface="Times New Roman" panose="02020603050405020304" pitchFamily="18" charset="0"/>
                            </a:rPr>
                          </m:ctrlPr>
                        </m:fPr>
                        <m:num>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𝑅</m:t>
                              </m:r>
                            </m:e>
                            <m:sub>
                              <m:r>
                                <a:rPr lang="en-US" sz="2800" i="1">
                                  <a:latin typeface="Cambria Math" panose="02040503050406030204" pitchFamily="18" charset="0"/>
                                  <a:cs typeface="Times New Roman" panose="02020603050405020304" pitchFamily="18" charset="0"/>
                                </a:rPr>
                                <m:t>𝐴</m:t>
                              </m:r>
                            </m:sub>
                          </m:sSub>
                          <m:sSubSup>
                            <m:sSubSupPr>
                              <m:ctrlPr>
                                <a:rPr lang="en-US" sz="2800" i="1">
                                  <a:latin typeface="Cambria Math" panose="02040503050406030204" pitchFamily="18" charset="0"/>
                                  <a:cs typeface="Times New Roman" panose="02020603050405020304" pitchFamily="18" charset="0"/>
                                </a:rPr>
                              </m:ctrlPr>
                            </m:sSubSup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𝑇</m:t>
                              </m:r>
                            </m:sub>
                            <m:sup>
                              <m:r>
                                <a:rPr lang="en-US" sz="2800" i="1">
                                  <a:latin typeface="Cambria Math" panose="02040503050406030204" pitchFamily="18" charset="0"/>
                                  <a:cs typeface="Times New Roman" panose="02020603050405020304" pitchFamily="18" charset="0"/>
                                </a:rPr>
                                <m:t>2</m:t>
                              </m:r>
                            </m:sup>
                          </m:sSubSup>
                        </m:num>
                        <m:den>
                          <m:r>
                            <a:rPr lang="en-US" sz="2800" i="1">
                              <a:latin typeface="Cambria Math" panose="02040503050406030204" pitchFamily="18" charset="0"/>
                              <a:cs typeface="Times New Roman" panose="02020603050405020304" pitchFamily="18" charset="0"/>
                            </a:rPr>
                            <m:t>2</m:t>
                          </m:r>
                          <m:sSub>
                            <m:sSubPr>
                              <m:ctrlPr>
                                <a:rPr lang="en-US" sz="2800" i="1">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𝑟</m:t>
                              </m:r>
                              <m:r>
                                <a:rPr lang="en-US" sz="2800" i="1">
                                  <a:latin typeface="Cambria Math" panose="02040503050406030204" pitchFamily="18" charset="0"/>
                                  <a:cs typeface="Times New Roman" panose="02020603050405020304" pitchFamily="18" charset="0"/>
                                </a:rPr>
                                <m:t>𝐷</m:t>
                              </m:r>
                            </m:e>
                            <m:sub>
                              <m:r>
                                <a:rPr lang="en-US" sz="2800" i="1">
                                  <a:latin typeface="Cambria Math" panose="02040503050406030204" pitchFamily="18" charset="0"/>
                                  <a:cs typeface="Times New Roman" panose="02020603050405020304" pitchFamily="18" charset="0"/>
                                </a:rPr>
                                <m:t>𝑇</m:t>
                              </m:r>
                            </m:sub>
                          </m:sSub>
                        </m:den>
                      </m:f>
                    </m:oMath>
                  </m:oMathPara>
                </a14:m>
                <a:endParaRPr lang="en-US" sz="2800" dirty="0">
                  <a:cs typeface="Times New Roman" panose="02020603050405020304" pitchFamily="18" charset="0"/>
                </a:endParaRPr>
              </a:p>
              <a:p>
                <a:pPr marL="0" indent="0">
                  <a:buNone/>
                </a:pPr>
                <a:r>
                  <a:rPr lang="en-US" sz="2800" dirty="0">
                    <a:cs typeface="Times New Roman" panose="02020603050405020304" pitchFamily="18" charset="0"/>
                  </a:rPr>
                  <a:t>Integrate again</a:t>
                </a:r>
              </a:p>
              <a:p>
                <a:pPr marL="0" indent="0">
                  <a:spcAft>
                    <a:spcPts val="600"/>
                  </a:spcAft>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𝐶</m:t>
                      </m:r>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𝐴</m:t>
                              </m:r>
                            </m:sub>
                          </m:sSub>
                        </m:num>
                        <m:den>
                          <m:r>
                            <a:rPr lang="en-US" sz="2800" b="0" i="1" smtClean="0">
                              <a:latin typeface="Cambria Math" panose="02040503050406030204" pitchFamily="18" charset="0"/>
                              <a:cs typeface="Times New Roman" panose="02020603050405020304" pitchFamily="18" charset="0"/>
                            </a:rPr>
                            <m:t>4</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𝑇</m:t>
                              </m:r>
                            </m:sub>
                          </m:sSub>
                        </m:den>
                      </m:f>
                      <m:sSup>
                        <m:sSupPr>
                          <m:ctrlPr>
                            <a:rPr lang="en-US" sz="2800" b="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𝑟</m:t>
                          </m:r>
                        </m:e>
                        <m:sup>
                          <m:r>
                            <a:rPr lang="en-US" sz="2800" b="0" i="1" smtClean="0">
                              <a:latin typeface="Cambria Math" panose="02040503050406030204" pitchFamily="18" charset="0"/>
                              <a:cs typeface="Times New Roman" panose="02020603050405020304" pitchFamily="18" charset="0"/>
                            </a:rPr>
                            <m:t>2</m:t>
                          </m:r>
                        </m:sup>
                      </m:sSup>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𝐴</m:t>
                              </m:r>
                            </m:sub>
                          </m:sSub>
                          <m:sSubSup>
                            <m:sSubSupPr>
                              <m:ctrlPr>
                                <a:rPr lang="en-US" sz="2800" b="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𝑇</m:t>
                              </m:r>
                            </m:sub>
                            <m:sup>
                              <m:r>
                                <a:rPr lang="en-US" sz="2800" b="0" i="1" smtClean="0">
                                  <a:latin typeface="Cambria Math" panose="02040503050406030204" pitchFamily="18" charset="0"/>
                                  <a:cs typeface="Times New Roman" panose="02020603050405020304" pitchFamily="18" charset="0"/>
                                </a:rPr>
                                <m:t>2</m:t>
                              </m:r>
                            </m:sup>
                          </m:sSubSup>
                        </m:num>
                        <m:den>
                          <m:r>
                            <a:rPr lang="en-US" sz="2800" b="0" i="1" smtClean="0">
                              <a:latin typeface="Cambria Math" panose="02040503050406030204" pitchFamily="18" charset="0"/>
                              <a:cs typeface="Times New Roman" panose="02020603050405020304" pitchFamily="18" charset="0"/>
                            </a:rPr>
                            <m:t>2</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𝑇</m:t>
                              </m:r>
                            </m:sub>
                          </m:sSub>
                        </m:den>
                      </m:f>
                      <m:func>
                        <m:funcPr>
                          <m:ctrlPr>
                            <a:rPr lang="en-US" sz="2800" b="0" i="1" smtClean="0">
                              <a:latin typeface="Cambria Math" panose="02040503050406030204" pitchFamily="18" charset="0"/>
                              <a:cs typeface="Times New Roman" panose="02020603050405020304" pitchFamily="18" charset="0"/>
                            </a:rPr>
                          </m:ctrlPr>
                        </m:funcPr>
                        <m:fName>
                          <m:r>
                            <m:rPr>
                              <m:sty m:val="p"/>
                            </m:rPr>
                            <a:rPr lang="en-US" sz="2800" b="0" i="0" smtClean="0">
                              <a:latin typeface="Cambria Math" panose="02040503050406030204" pitchFamily="18" charset="0"/>
                              <a:cs typeface="Times New Roman" panose="02020603050405020304" pitchFamily="18" charset="0"/>
                            </a:rPr>
                            <m:t>ln</m:t>
                          </m:r>
                        </m:fName>
                        <m:e>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𝑟</m:t>
                              </m:r>
                            </m:e>
                          </m:d>
                        </m:e>
                      </m:func>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𝐴</m:t>
                          </m:r>
                        </m:e>
                        <m:sub>
                          <m:r>
                            <a:rPr lang="en-US" sz="2800" b="0" i="1" smtClean="0">
                              <a:latin typeface="Cambria Math" panose="02040503050406030204" pitchFamily="18" charset="0"/>
                              <a:cs typeface="Times New Roman" panose="02020603050405020304" pitchFamily="18" charset="0"/>
                            </a:rPr>
                            <m:t>2</m:t>
                          </m:r>
                        </m:sub>
                      </m:sSub>
                    </m:oMath>
                  </m:oMathPara>
                </a14:m>
                <a:endParaRPr lang="en-US" sz="2800" dirty="0">
                  <a:cs typeface="Times New Roman" panose="02020603050405020304" pitchFamily="18" charset="0"/>
                </a:endParaRPr>
              </a:p>
              <a:p>
                <a:pPr marL="0" indent="0">
                  <a:spcAft>
                    <a:spcPts val="600"/>
                  </a:spcAft>
                  <a:buNone/>
                </a:pPr>
                <a:r>
                  <a:rPr lang="en-US" sz="2800" dirty="0">
                    <a:cs typeface="Times New Roman" panose="02020603050405020304" pitchFamily="18" charset="0"/>
                  </a:rPr>
                  <a:t>Apply the boundary condition at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𝑟</m:t>
                    </m:r>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𝑐</m:t>
                        </m:r>
                      </m:sub>
                    </m:sSub>
                    <m:r>
                      <a:rPr lang="en-US" sz="2800" b="0" i="1" smtClean="0">
                        <a:latin typeface="Cambria Math" panose="02040503050406030204" pitchFamily="18" charset="0"/>
                        <a:cs typeface="Times New Roman" panose="02020603050405020304" pitchFamily="18" charset="0"/>
                      </a:rPr>
                      <m:t>+</m:t>
                    </m:r>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𝐿</m:t>
                        </m:r>
                      </m:e>
                    </m:acc>
                  </m:oMath>
                </a14:m>
                <a:endParaRPr lang="en-US" sz="28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𝐶</m:t>
                          </m:r>
                        </m:e>
                      </m:acc>
                      <m:d>
                        <m:dPr>
                          <m:ctrlPr>
                            <a:rPr lang="en-US" sz="2800" b="0" i="1" dirty="0" smtClean="0">
                              <a:latin typeface="Cambria Math" panose="02040503050406030204" pitchFamily="18" charset="0"/>
                              <a:cs typeface="Times New Roman" panose="02020603050405020304" pitchFamily="18" charset="0"/>
                            </a:rPr>
                          </m:ctrlPr>
                        </m:dPr>
                        <m:e>
                          <m:r>
                            <a:rPr lang="en-US" sz="2800" b="0" i="1" dirty="0" smtClean="0">
                              <a:latin typeface="Cambria Math" panose="02040503050406030204" pitchFamily="18" charset="0"/>
                              <a:cs typeface="Times New Roman" panose="02020603050405020304" pitchFamily="18" charset="0"/>
                            </a:rPr>
                            <m:t>𝑟</m:t>
                          </m:r>
                          <m:r>
                            <a:rPr lang="en-US" sz="2800" b="0" i="1" dirty="0" smtClean="0">
                              <a:latin typeface="Cambria Math" panose="02040503050406030204" pitchFamily="18" charset="0"/>
                              <a:cs typeface="Times New Roman" panose="02020603050405020304" pitchFamily="18" charset="0"/>
                            </a:rPr>
                            <m:t>,</m:t>
                          </m:r>
                          <m:r>
                            <a:rPr lang="en-US" sz="2800" b="0" i="1" dirty="0" smtClean="0">
                              <a:latin typeface="Cambria Math" panose="02040503050406030204" pitchFamily="18" charset="0"/>
                              <a:cs typeface="Times New Roman" panose="02020603050405020304" pitchFamily="18" charset="0"/>
                            </a:rPr>
                            <m:t>𝑧</m:t>
                          </m:r>
                        </m:e>
                      </m:d>
                      <m:r>
                        <a:rPr lang="en-US" sz="2800" b="0" i="1" dirty="0" smtClean="0">
                          <a:latin typeface="Cambria Math" panose="02040503050406030204" pitchFamily="18" charset="0"/>
                          <a:cs typeface="Times New Roman" panose="02020603050405020304" pitchFamily="18" charset="0"/>
                        </a:rPr>
                        <m:t>=</m:t>
                      </m:r>
                      <m:acc>
                        <m:accPr>
                          <m:chr m:val="̅"/>
                          <m:ctrlPr>
                            <a:rPr lang="en-US" sz="2800" b="0" i="1" dirty="0" smtClean="0">
                              <a:latin typeface="Cambria Math" panose="02040503050406030204" pitchFamily="18" charset="0"/>
                              <a:cs typeface="Times New Roman" panose="02020603050405020304" pitchFamily="18" charset="0"/>
                            </a:rPr>
                          </m:ctrlPr>
                        </m:accPr>
                        <m:e>
                          <m:r>
                            <a:rPr lang="en-US" sz="2800" b="0" i="1" dirty="0" smtClean="0">
                              <a:latin typeface="Cambria Math" panose="02040503050406030204" pitchFamily="18" charset="0"/>
                              <a:cs typeface="Times New Roman" panose="02020603050405020304" pitchFamily="18" charset="0"/>
                            </a:rPr>
                            <m:t>𝐶</m:t>
                          </m:r>
                        </m:e>
                      </m:acc>
                      <m:d>
                        <m:dPr>
                          <m:ctrlPr>
                            <a:rPr lang="en-US" sz="2800" b="0" i="1" dirty="0" smtClean="0">
                              <a:latin typeface="Cambria Math" panose="02040503050406030204" pitchFamily="18" charset="0"/>
                              <a:cs typeface="Times New Roman" panose="02020603050405020304" pitchFamily="18" charset="0"/>
                            </a:rPr>
                          </m:ctrlPr>
                        </m:dPr>
                        <m:e>
                          <m:r>
                            <a:rPr lang="en-US" sz="2800" b="0" i="1" dirty="0" smtClean="0">
                              <a:latin typeface="Cambria Math" panose="02040503050406030204" pitchFamily="18" charset="0"/>
                              <a:cs typeface="Times New Roman" panose="02020603050405020304" pitchFamily="18" charset="0"/>
                            </a:rPr>
                            <m:t>𝑧</m:t>
                          </m:r>
                        </m:e>
                      </m:d>
                      <m:sSub>
                        <m:sSubPr>
                          <m:ctrlPr>
                            <a:rPr lang="en-US" sz="2800" b="0" i="1" dirty="0" smtClean="0">
                              <a:latin typeface="Cambria Math" panose="02040503050406030204" pitchFamily="18" charset="0"/>
                              <a:cs typeface="Times New Roman" panose="02020603050405020304" pitchFamily="18" charset="0"/>
                            </a:rPr>
                          </m:ctrlPr>
                        </m:sSubPr>
                        <m:e>
                          <m:d>
                            <m:dPr>
                              <m:begChr m:val=""/>
                              <m:endChr m:val="|"/>
                              <m:ctrlPr>
                                <a:rPr lang="en-US" sz="2800" b="0" i="1" dirty="0" smtClean="0">
                                  <a:latin typeface="Cambria Math" panose="02040503050406030204" pitchFamily="18" charset="0"/>
                                  <a:cs typeface="Times New Roman" panose="02020603050405020304" pitchFamily="18" charset="0"/>
                                </a:rPr>
                              </m:ctrlPr>
                            </m:dPr>
                            <m:e>
                              <m:r>
                                <a:rPr lang="en-US">
                                  <a:latin typeface="Cambria Math" panose="02040503050406030204" pitchFamily="18" charset="0"/>
                                </a:rPr>
                                <m:t>​</m:t>
                              </m:r>
                            </m:e>
                          </m:d>
                        </m:e>
                        <m:sub>
                          <m:r>
                            <a:rPr lang="en-US" sz="2800" b="0" i="1" dirty="0" smtClean="0">
                              <a:latin typeface="Cambria Math" panose="02040503050406030204" pitchFamily="18" charset="0"/>
                              <a:cs typeface="Times New Roman" panose="02020603050405020304" pitchFamily="18" charset="0"/>
                            </a:rPr>
                            <m:t>𝑟</m:t>
                          </m:r>
                          <m:r>
                            <a:rPr lang="en-US" sz="2800" b="0" i="1" dirty="0" smtClean="0">
                              <a:latin typeface="Cambria Math" panose="02040503050406030204" pitchFamily="18" charset="0"/>
                              <a:cs typeface="Times New Roman" panose="02020603050405020304" pitchFamily="18" charset="0"/>
                            </a:rPr>
                            <m:t>=</m:t>
                          </m:r>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𝑐</m:t>
                              </m:r>
                            </m:sub>
                          </m:sSub>
                          <m:r>
                            <a:rPr lang="en-US" sz="2800" b="0" i="1" dirty="0" smtClean="0">
                              <a:latin typeface="Cambria Math" panose="02040503050406030204" pitchFamily="18" charset="0"/>
                              <a:cs typeface="Times New Roman" panose="02020603050405020304" pitchFamily="18" charset="0"/>
                            </a:rPr>
                            <m:t>+</m:t>
                          </m:r>
                          <m:acc>
                            <m:accPr>
                              <m:chr m:val="̅"/>
                              <m:ctrlPr>
                                <a:rPr lang="en-US" sz="2800" b="0" i="1" dirty="0" smtClean="0">
                                  <a:latin typeface="Cambria Math" panose="02040503050406030204" pitchFamily="18" charset="0"/>
                                  <a:cs typeface="Times New Roman" panose="02020603050405020304" pitchFamily="18" charset="0"/>
                                </a:rPr>
                              </m:ctrlPr>
                            </m:accPr>
                            <m:e>
                              <m:r>
                                <a:rPr lang="en-US" sz="2800" b="0" i="1" dirty="0" smtClean="0">
                                  <a:latin typeface="Cambria Math" panose="02040503050406030204" pitchFamily="18" charset="0"/>
                                  <a:cs typeface="Times New Roman" panose="02020603050405020304" pitchFamily="18" charset="0"/>
                                </a:rPr>
                                <m:t>𝐿</m:t>
                              </m:r>
                            </m:e>
                          </m:acc>
                        </m:sub>
                      </m:sSub>
                      <m:r>
                        <a:rPr lang="en-US" sz="2800" b="0" i="1" dirty="0" smtClean="0">
                          <a:latin typeface="Cambria Math" panose="02040503050406030204" pitchFamily="18" charset="0"/>
                          <a:cs typeface="Times New Roman" panose="02020603050405020304" pitchFamily="18" charset="0"/>
                        </a:rPr>
                        <m:t>+</m:t>
                      </m:r>
                      <m:f>
                        <m:fPr>
                          <m:ctrlPr>
                            <a:rPr lang="en-US" sz="2800" b="0" i="1" dirty="0" smtClean="0">
                              <a:latin typeface="Cambria Math" panose="02040503050406030204" pitchFamily="18" charset="0"/>
                              <a:cs typeface="Times New Roman" panose="02020603050405020304" pitchFamily="18" charset="0"/>
                            </a:rPr>
                          </m:ctrlPr>
                        </m:fPr>
                        <m:num>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𝑅</m:t>
                              </m:r>
                            </m:e>
                            <m:sub>
                              <m:r>
                                <a:rPr lang="en-US" sz="2800" b="0" i="1" dirty="0" smtClean="0">
                                  <a:latin typeface="Cambria Math" panose="02040503050406030204" pitchFamily="18" charset="0"/>
                                  <a:cs typeface="Times New Roman" panose="02020603050405020304" pitchFamily="18" charset="0"/>
                                </a:rPr>
                                <m:t>𝐴</m:t>
                              </m:r>
                            </m:sub>
                          </m:sSub>
                        </m:num>
                        <m:den>
                          <m:r>
                            <a:rPr lang="en-US" sz="2800" b="0" i="1" dirty="0" smtClean="0">
                              <a:latin typeface="Cambria Math" panose="02040503050406030204" pitchFamily="18" charset="0"/>
                              <a:cs typeface="Times New Roman" panose="02020603050405020304" pitchFamily="18" charset="0"/>
                            </a:rPr>
                            <m:t>4</m:t>
                          </m:r>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𝐷</m:t>
                              </m:r>
                            </m:e>
                            <m:sub>
                              <m:r>
                                <a:rPr lang="en-US" sz="2800" b="0" i="1" dirty="0" smtClean="0">
                                  <a:latin typeface="Cambria Math" panose="02040503050406030204" pitchFamily="18" charset="0"/>
                                  <a:cs typeface="Times New Roman" panose="02020603050405020304" pitchFamily="18" charset="0"/>
                                </a:rPr>
                                <m:t>𝑇</m:t>
                              </m:r>
                            </m:sub>
                          </m:sSub>
                        </m:den>
                      </m:f>
                      <m:d>
                        <m:dPr>
                          <m:begChr m:val="["/>
                          <m:endChr m:val="]"/>
                          <m:ctrlPr>
                            <a:rPr lang="en-US" sz="2800" b="0" i="1" dirty="0" smtClean="0">
                              <a:latin typeface="Cambria Math" panose="02040503050406030204" pitchFamily="18" charset="0"/>
                              <a:cs typeface="Times New Roman" panose="02020603050405020304" pitchFamily="18" charset="0"/>
                            </a:rPr>
                          </m:ctrlPr>
                        </m:dPr>
                        <m:e>
                          <m:d>
                            <m:dPr>
                              <m:ctrlPr>
                                <a:rPr lang="en-US" sz="2800" b="0" i="1" dirty="0" smtClean="0">
                                  <a:latin typeface="Cambria Math" panose="02040503050406030204" pitchFamily="18" charset="0"/>
                                  <a:cs typeface="Times New Roman" panose="02020603050405020304" pitchFamily="18" charset="0"/>
                                </a:rPr>
                              </m:ctrlPr>
                            </m:dPr>
                            <m:e>
                              <m:sSup>
                                <m:sSupPr>
                                  <m:ctrlPr>
                                    <a:rPr lang="en-US" sz="2800" b="0" i="1" dirty="0" smtClean="0">
                                      <a:latin typeface="Cambria Math" panose="02040503050406030204" pitchFamily="18" charset="0"/>
                                      <a:cs typeface="Times New Roman" panose="02020603050405020304" pitchFamily="18" charset="0"/>
                                    </a:rPr>
                                  </m:ctrlPr>
                                </m:sSupPr>
                                <m:e>
                                  <m:r>
                                    <a:rPr lang="en-US" sz="2800" b="0" i="1" dirty="0" smtClean="0">
                                      <a:latin typeface="Cambria Math" panose="02040503050406030204" pitchFamily="18" charset="0"/>
                                      <a:cs typeface="Times New Roman" panose="02020603050405020304" pitchFamily="18" charset="0"/>
                                    </a:rPr>
                                    <m:t>𝑟</m:t>
                                  </m:r>
                                </m:e>
                                <m:sup>
                                  <m:r>
                                    <a:rPr lang="en-US" sz="2800" b="0" i="1" dirty="0" smtClean="0">
                                      <a:latin typeface="Cambria Math" panose="02040503050406030204" pitchFamily="18" charset="0"/>
                                      <a:cs typeface="Times New Roman" panose="02020603050405020304" pitchFamily="18" charset="0"/>
                                    </a:rPr>
                                    <m:t>2</m:t>
                                  </m:r>
                                </m:sup>
                              </m:sSup>
                              <m:r>
                                <a:rPr lang="en-US" sz="2800" b="0" i="1" dirty="0" smtClean="0">
                                  <a:latin typeface="Cambria Math" panose="02040503050406030204" pitchFamily="18" charset="0"/>
                                  <a:cs typeface="Times New Roman" panose="02020603050405020304" pitchFamily="18" charset="0"/>
                                </a:rPr>
                                <m:t>−</m:t>
                              </m:r>
                              <m:sSup>
                                <m:sSupPr>
                                  <m:ctrlPr>
                                    <a:rPr lang="en-US" sz="2800" b="0" i="1" dirty="0" smtClean="0">
                                      <a:latin typeface="Cambria Math" panose="02040503050406030204" pitchFamily="18" charset="0"/>
                                      <a:cs typeface="Times New Roman" panose="02020603050405020304" pitchFamily="18" charset="0"/>
                                    </a:rPr>
                                  </m:ctrlPr>
                                </m:sSupPr>
                                <m:e>
                                  <m:d>
                                    <m:dPr>
                                      <m:ctrlPr>
                                        <a:rPr lang="en-US" sz="2800" b="0" i="1" dirty="0" smtClean="0">
                                          <a:latin typeface="Cambria Math" panose="02040503050406030204" pitchFamily="18" charset="0"/>
                                          <a:cs typeface="Times New Roman" panose="02020603050405020304" pitchFamily="18" charset="0"/>
                                        </a:rPr>
                                      </m:ctrlPr>
                                    </m:dPr>
                                    <m:e>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𝑐</m:t>
                                          </m:r>
                                        </m:sub>
                                      </m:sSub>
                                      <m:r>
                                        <a:rPr lang="en-US" sz="2800" b="0" i="1" dirty="0" smtClean="0">
                                          <a:latin typeface="Cambria Math" panose="02040503050406030204" pitchFamily="18" charset="0"/>
                                          <a:cs typeface="Times New Roman" panose="02020603050405020304" pitchFamily="18" charset="0"/>
                                        </a:rPr>
                                        <m:t>+</m:t>
                                      </m:r>
                                      <m:acc>
                                        <m:accPr>
                                          <m:chr m:val="̅"/>
                                          <m:ctrlPr>
                                            <a:rPr lang="en-US" sz="2800" b="0" i="1" dirty="0" smtClean="0">
                                              <a:latin typeface="Cambria Math" panose="02040503050406030204" pitchFamily="18" charset="0"/>
                                              <a:cs typeface="Times New Roman" panose="02020603050405020304" pitchFamily="18" charset="0"/>
                                            </a:rPr>
                                          </m:ctrlPr>
                                        </m:accPr>
                                        <m:e>
                                          <m:r>
                                            <a:rPr lang="en-US" sz="2800" b="0" i="1" dirty="0" smtClean="0">
                                              <a:latin typeface="Cambria Math" panose="02040503050406030204" pitchFamily="18" charset="0"/>
                                              <a:cs typeface="Times New Roman" panose="02020603050405020304" pitchFamily="18" charset="0"/>
                                            </a:rPr>
                                            <m:t>𝐿</m:t>
                                          </m:r>
                                        </m:e>
                                      </m:acc>
                                    </m:e>
                                  </m:d>
                                </m:e>
                                <m:sup>
                                  <m:r>
                                    <a:rPr lang="en-US" sz="2800" b="0" i="1" dirty="0" smtClean="0">
                                      <a:latin typeface="Cambria Math" panose="02040503050406030204" pitchFamily="18" charset="0"/>
                                      <a:cs typeface="Times New Roman" panose="02020603050405020304" pitchFamily="18" charset="0"/>
                                    </a:rPr>
                                    <m:t>2</m:t>
                                  </m:r>
                                </m:sup>
                              </m:sSup>
                            </m:e>
                          </m:d>
                        </m:e>
                      </m:d>
                      <m:r>
                        <a:rPr lang="en-US" sz="2800" b="0" i="1" dirty="0" smtClean="0">
                          <a:latin typeface="Cambria Math" panose="02040503050406030204" pitchFamily="18" charset="0"/>
                          <a:cs typeface="Times New Roman" panose="02020603050405020304" pitchFamily="18" charset="0"/>
                        </a:rPr>
                        <m:t>−</m:t>
                      </m:r>
                      <m:f>
                        <m:fPr>
                          <m:ctrlPr>
                            <a:rPr lang="en-US" sz="2800" b="0" i="1" dirty="0" smtClean="0">
                              <a:latin typeface="Cambria Math" panose="02040503050406030204" pitchFamily="18" charset="0"/>
                              <a:cs typeface="Times New Roman" panose="02020603050405020304" pitchFamily="18" charset="0"/>
                            </a:rPr>
                          </m:ctrlPr>
                        </m:fPr>
                        <m:num>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𝑅</m:t>
                              </m:r>
                            </m:e>
                            <m:sub>
                              <m:r>
                                <a:rPr lang="en-US" sz="2800" b="0" i="1" dirty="0" smtClean="0">
                                  <a:latin typeface="Cambria Math" panose="02040503050406030204" pitchFamily="18" charset="0"/>
                                  <a:cs typeface="Times New Roman" panose="02020603050405020304" pitchFamily="18" charset="0"/>
                                </a:rPr>
                                <m:t>𝐴</m:t>
                              </m:r>
                            </m:sub>
                          </m:sSub>
                          <m:sSubSup>
                            <m:sSubSupPr>
                              <m:ctrlPr>
                                <a:rPr lang="en-US" sz="2800" b="0" i="1" dirty="0" smtClean="0">
                                  <a:latin typeface="Cambria Math" panose="02040503050406030204" pitchFamily="18" charset="0"/>
                                  <a:cs typeface="Times New Roman" panose="02020603050405020304" pitchFamily="18" charset="0"/>
                                </a:rPr>
                              </m:ctrlPr>
                            </m:sSubSupPr>
                            <m:e>
                              <m:r>
                                <a:rPr lang="en-US" sz="2800" b="0" i="1" dirty="0" smtClean="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𝑇</m:t>
                              </m:r>
                            </m:sub>
                            <m:sup>
                              <m:r>
                                <a:rPr lang="en-US" sz="2800" b="0" i="1" dirty="0" smtClean="0">
                                  <a:latin typeface="Cambria Math" panose="02040503050406030204" pitchFamily="18" charset="0"/>
                                  <a:cs typeface="Times New Roman" panose="02020603050405020304" pitchFamily="18" charset="0"/>
                                </a:rPr>
                                <m:t>2</m:t>
                              </m:r>
                            </m:sup>
                          </m:sSubSup>
                        </m:num>
                        <m:den>
                          <m:r>
                            <a:rPr lang="en-US" sz="2800" b="0" i="1" dirty="0" smtClean="0">
                              <a:latin typeface="Cambria Math" panose="02040503050406030204" pitchFamily="18" charset="0"/>
                              <a:cs typeface="Times New Roman" panose="02020603050405020304" pitchFamily="18" charset="0"/>
                            </a:rPr>
                            <m:t>4</m:t>
                          </m:r>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𝐷</m:t>
                              </m:r>
                            </m:e>
                            <m:sub>
                              <m:r>
                                <a:rPr lang="en-US" sz="2800" b="0" i="1" dirty="0" smtClean="0">
                                  <a:latin typeface="Cambria Math" panose="02040503050406030204" pitchFamily="18" charset="0"/>
                                  <a:cs typeface="Times New Roman" panose="02020603050405020304" pitchFamily="18" charset="0"/>
                                </a:rPr>
                                <m:t>𝑇</m:t>
                              </m:r>
                            </m:sub>
                          </m:sSub>
                        </m:den>
                      </m:f>
                      <m:r>
                        <a:rPr lang="en-US" sz="2800" b="0" i="1" dirty="0" smtClean="0">
                          <a:latin typeface="Cambria Math" panose="02040503050406030204" pitchFamily="18" charset="0"/>
                          <a:cs typeface="Times New Roman" panose="02020603050405020304" pitchFamily="18" charset="0"/>
                        </a:rPr>
                        <m:t>2</m:t>
                      </m:r>
                      <m:func>
                        <m:funcPr>
                          <m:ctrlPr>
                            <a:rPr lang="en-US" sz="2800" b="0" i="1" dirty="0" smtClean="0">
                              <a:latin typeface="Cambria Math" panose="02040503050406030204" pitchFamily="18" charset="0"/>
                              <a:cs typeface="Times New Roman" panose="02020603050405020304" pitchFamily="18" charset="0"/>
                            </a:rPr>
                          </m:ctrlPr>
                        </m:funcPr>
                        <m:fName>
                          <m:r>
                            <m:rPr>
                              <m:sty m:val="p"/>
                            </m:rPr>
                            <a:rPr lang="en-US" sz="2800" b="0" i="0" dirty="0" smtClean="0">
                              <a:latin typeface="Cambria Math" panose="02040503050406030204" pitchFamily="18" charset="0"/>
                              <a:cs typeface="Times New Roman" panose="02020603050405020304" pitchFamily="18" charset="0"/>
                            </a:rPr>
                            <m:t>ln</m:t>
                          </m:r>
                        </m:fName>
                        <m:e>
                          <m:d>
                            <m:dPr>
                              <m:ctrlPr>
                                <a:rPr lang="en-US" sz="2800" b="0" i="1" dirty="0" smtClean="0">
                                  <a:latin typeface="Cambria Math" panose="02040503050406030204" pitchFamily="18" charset="0"/>
                                  <a:cs typeface="Times New Roman" panose="02020603050405020304" pitchFamily="18" charset="0"/>
                                </a:rPr>
                              </m:ctrlPr>
                            </m:dPr>
                            <m:e>
                              <m:f>
                                <m:fPr>
                                  <m:ctrlPr>
                                    <a:rPr lang="en-US" sz="2800" b="0" i="1" dirty="0" smtClean="0">
                                      <a:latin typeface="Cambria Math" panose="02040503050406030204" pitchFamily="18" charset="0"/>
                                      <a:cs typeface="Times New Roman" panose="02020603050405020304" pitchFamily="18" charset="0"/>
                                    </a:rPr>
                                  </m:ctrlPr>
                                </m:fPr>
                                <m:num>
                                  <m:r>
                                    <a:rPr lang="en-US" sz="2800" b="0" i="1" dirty="0" smtClean="0">
                                      <a:latin typeface="Cambria Math" panose="02040503050406030204" pitchFamily="18" charset="0"/>
                                      <a:cs typeface="Times New Roman" panose="02020603050405020304" pitchFamily="18" charset="0"/>
                                    </a:rPr>
                                    <m:t>𝑟</m:t>
                                  </m:r>
                                </m:num>
                                <m:den>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𝑐</m:t>
                                      </m:r>
                                    </m:sub>
                                  </m:sSub>
                                  <m:r>
                                    <a:rPr lang="en-US" sz="2800" b="0" i="1" dirty="0" smtClean="0">
                                      <a:latin typeface="Cambria Math" panose="02040503050406030204" pitchFamily="18" charset="0"/>
                                      <a:cs typeface="Times New Roman" panose="02020603050405020304" pitchFamily="18" charset="0"/>
                                    </a:rPr>
                                    <m:t>+</m:t>
                                  </m:r>
                                  <m:acc>
                                    <m:accPr>
                                      <m:chr m:val="̅"/>
                                      <m:ctrlPr>
                                        <a:rPr lang="en-US" sz="2800" b="0" i="1" dirty="0" smtClean="0">
                                          <a:latin typeface="Cambria Math" panose="02040503050406030204" pitchFamily="18" charset="0"/>
                                          <a:cs typeface="Times New Roman" panose="02020603050405020304" pitchFamily="18" charset="0"/>
                                        </a:rPr>
                                      </m:ctrlPr>
                                    </m:accPr>
                                    <m:e>
                                      <m:r>
                                        <a:rPr lang="en-US" sz="2800" b="0" i="1" dirty="0" smtClean="0">
                                          <a:latin typeface="Cambria Math" panose="02040503050406030204" pitchFamily="18" charset="0"/>
                                          <a:cs typeface="Times New Roman" panose="02020603050405020304" pitchFamily="18" charset="0"/>
                                        </a:rPr>
                                        <m:t>𝐿</m:t>
                                      </m:r>
                                    </m:e>
                                  </m:acc>
                                </m:den>
                              </m:f>
                            </m:e>
                          </m:d>
                        </m:e>
                      </m:func>
                    </m:oMath>
                  </m:oMathPara>
                </a14:m>
                <a:endParaRPr lang="en-US" sz="2800" dirty="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1073468" cy="5532083"/>
              </a:xfrm>
              <a:blipFill>
                <a:blip r:embed="rId2"/>
                <a:stretch>
                  <a:fillRect l="-826" t="-209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12</a:t>
            </a:fld>
            <a:endParaRPr lang="en-US"/>
          </a:p>
        </p:txBody>
      </p:sp>
    </p:spTree>
    <p:extLst>
      <p:ext uri="{BB962C8B-B14F-4D97-AF65-F5344CB8AC3E}">
        <p14:creationId xmlns:p14="http://schemas.microsoft.com/office/powerpoint/2010/main" val="900585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Overall Mass Balance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073468" cy="5532083"/>
              </a:xfrm>
            </p:spPr>
            <p:txBody>
              <a:bodyPr>
                <a:normAutofit fontScale="92500" lnSpcReduction="20000"/>
              </a:bodyPr>
              <a:lstStyle/>
              <a:p>
                <a:pPr marL="0" indent="0">
                  <a:spcAft>
                    <a:spcPts val="600"/>
                  </a:spcAft>
                  <a:buNone/>
                </a:pPr>
                <a:r>
                  <a:rPr lang="en-US" sz="2800" dirty="0">
                    <a:cs typeface="Times New Roman" panose="02020603050405020304" pitchFamily="18" charset="0"/>
                  </a:rPr>
                  <a:t>In the last equation, we do not know the value of </a:t>
                </a:r>
                <a14:m>
                  <m:oMath xmlns:m="http://schemas.openxmlformats.org/officeDocument/2006/math">
                    <m:acc>
                      <m:accPr>
                        <m:chr m:val="̅"/>
                        <m:ctrlPr>
                          <a:rPr lang="en-US" sz="2800" i="1" dirty="0">
                            <a:latin typeface="Cambria Math" panose="02040503050406030204" pitchFamily="18" charset="0"/>
                            <a:cs typeface="Times New Roman" panose="02020603050405020304" pitchFamily="18" charset="0"/>
                          </a:rPr>
                        </m:ctrlPr>
                      </m:accPr>
                      <m:e>
                        <m:r>
                          <a:rPr lang="en-US" sz="2800" i="1" dirty="0">
                            <a:latin typeface="Cambria Math" panose="02040503050406030204" pitchFamily="18" charset="0"/>
                            <a:cs typeface="Times New Roman" panose="02020603050405020304" pitchFamily="18" charset="0"/>
                          </a:rPr>
                          <m:t>𝐶</m:t>
                        </m:r>
                      </m:e>
                    </m:acc>
                    <m:d>
                      <m:dPr>
                        <m:ctrlPr>
                          <a:rPr lang="en-US" sz="2800" i="1" dirty="0">
                            <a:latin typeface="Cambria Math" panose="02040503050406030204" pitchFamily="18" charset="0"/>
                            <a:cs typeface="Times New Roman" panose="02020603050405020304" pitchFamily="18" charset="0"/>
                          </a:rPr>
                        </m:ctrlPr>
                      </m:dPr>
                      <m:e>
                        <m:r>
                          <a:rPr lang="en-US" sz="2800" i="1" dirty="0">
                            <a:latin typeface="Cambria Math" panose="02040503050406030204" pitchFamily="18" charset="0"/>
                            <a:cs typeface="Times New Roman" panose="02020603050405020304" pitchFamily="18" charset="0"/>
                          </a:rPr>
                          <m:t>𝑧</m:t>
                        </m:r>
                      </m:e>
                    </m:d>
                    <m:sSub>
                      <m:sSubPr>
                        <m:ctrlPr>
                          <a:rPr lang="en-US" sz="2800" i="1" dirty="0">
                            <a:latin typeface="Cambria Math" panose="02040503050406030204" pitchFamily="18" charset="0"/>
                            <a:cs typeface="Times New Roman" panose="02020603050405020304" pitchFamily="18" charset="0"/>
                          </a:rPr>
                        </m:ctrlPr>
                      </m:sSubPr>
                      <m:e>
                        <m:d>
                          <m:dPr>
                            <m:begChr m:val=""/>
                            <m:endChr m:val="|"/>
                            <m:ctrlPr>
                              <a:rPr lang="en-US" sz="2800" i="1" dirty="0">
                                <a:latin typeface="Cambria Math" panose="02040503050406030204" pitchFamily="18" charset="0"/>
                                <a:cs typeface="Times New Roman" panose="02020603050405020304" pitchFamily="18" charset="0"/>
                              </a:rPr>
                            </m:ctrlPr>
                          </m:dPr>
                          <m:e>
                            <m:r>
                              <a:rPr lang="en-US" sz="2800">
                                <a:latin typeface="Cambria Math" panose="02040503050406030204" pitchFamily="18" charset="0"/>
                              </a:rPr>
                              <m:t>​</m:t>
                            </m:r>
                          </m:e>
                        </m:d>
                      </m:e>
                      <m:sub>
                        <m:r>
                          <a:rPr lang="en-US" sz="2800" i="1" dirty="0">
                            <a:latin typeface="Cambria Math" panose="02040503050406030204" pitchFamily="18" charset="0"/>
                            <a:cs typeface="Times New Roman" panose="02020603050405020304" pitchFamily="18" charset="0"/>
                          </a:rPr>
                          <m:t>𝑟</m:t>
                        </m:r>
                        <m:r>
                          <a:rPr lang="en-US" sz="2800" i="1" dirty="0">
                            <a:latin typeface="Cambria Math" panose="02040503050406030204" pitchFamily="18" charset="0"/>
                            <a:cs typeface="Times New Roman" panose="02020603050405020304" pitchFamily="18" charset="0"/>
                          </a:rPr>
                          <m:t>=</m:t>
                        </m:r>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𝑟</m:t>
                            </m:r>
                          </m:e>
                          <m:sub>
                            <m:r>
                              <a:rPr lang="en-US" sz="2800" i="1" dirty="0">
                                <a:latin typeface="Cambria Math" panose="02040503050406030204" pitchFamily="18" charset="0"/>
                                <a:cs typeface="Times New Roman" panose="02020603050405020304" pitchFamily="18" charset="0"/>
                              </a:rPr>
                              <m:t>𝑐</m:t>
                            </m:r>
                          </m:sub>
                        </m:sSub>
                        <m:r>
                          <a:rPr lang="en-US" sz="2800" i="1" dirty="0">
                            <a:latin typeface="Cambria Math" panose="02040503050406030204" pitchFamily="18" charset="0"/>
                            <a:cs typeface="Times New Roman" panose="02020603050405020304" pitchFamily="18" charset="0"/>
                          </a:rPr>
                          <m:t>+</m:t>
                        </m:r>
                        <m:acc>
                          <m:accPr>
                            <m:chr m:val="̅"/>
                            <m:ctrlPr>
                              <a:rPr lang="en-US" sz="2800" i="1" dirty="0">
                                <a:latin typeface="Cambria Math" panose="02040503050406030204" pitchFamily="18" charset="0"/>
                                <a:cs typeface="Times New Roman" panose="02020603050405020304" pitchFamily="18" charset="0"/>
                              </a:rPr>
                            </m:ctrlPr>
                          </m:accPr>
                          <m:e>
                            <m:r>
                              <a:rPr lang="en-US" sz="2800" i="1" dirty="0">
                                <a:latin typeface="Cambria Math" panose="02040503050406030204" pitchFamily="18" charset="0"/>
                                <a:cs typeface="Times New Roman" panose="02020603050405020304" pitchFamily="18" charset="0"/>
                              </a:rPr>
                              <m:t>𝐿</m:t>
                            </m:r>
                          </m:e>
                        </m:acc>
                      </m:sub>
                    </m:sSub>
                  </m:oMath>
                </a14:m>
                <a:r>
                  <a:rPr lang="en-US" sz="2800" dirty="0">
                    <a:cs typeface="Times New Roman" panose="02020603050405020304" pitchFamily="18" charset="0"/>
                  </a:rPr>
                  <a:t>.  We will find it from the equation for mass transport from the capillary and the knowledge that all of the the mass flux out of the capillary is consumed by the tissue.</a:t>
                </a:r>
              </a:p>
              <a:p>
                <a:pPr marL="0" indent="0">
                  <a:spcAft>
                    <a:spcPts val="600"/>
                  </a:spcAft>
                  <a:buNone/>
                </a:pPr>
                <a14:m>
                  <m:oMathPara xmlns:m="http://schemas.openxmlformats.org/officeDocument/2006/math">
                    <m:oMathParaPr>
                      <m:jc m:val="centerGroup"/>
                    </m:oMathParaPr>
                    <m:oMath xmlns:m="http://schemas.openxmlformats.org/officeDocument/2006/math">
                      <m:limLow>
                        <m:limLowPr>
                          <m:ctrlPr>
                            <a:rPr lang="en-US" sz="2800" b="0" i="1" smtClean="0">
                              <a:latin typeface="Cambria Math" panose="02040503050406030204" pitchFamily="18" charset="0"/>
                              <a:cs typeface="Times New Roman" panose="02020603050405020304" pitchFamily="18" charset="0"/>
                            </a:rPr>
                          </m:ctrlPr>
                        </m:limLowPr>
                        <m:e>
                          <m:groupChr>
                            <m:groupChrPr>
                              <m:chr m:val="⏟"/>
                              <m:ctrlPr>
                                <a:rPr lang="en-US" sz="2800" b="0" i="1" smtClean="0">
                                  <a:latin typeface="Cambria Math" panose="02040503050406030204" pitchFamily="18" charset="0"/>
                                  <a:cs typeface="Times New Roman" panose="02020603050405020304" pitchFamily="18" charset="0"/>
                                </a:rPr>
                              </m:ctrlPr>
                            </m:groupChrPr>
                            <m:e>
                              <m:r>
                                <a:rPr lang="en-US" sz="2800" b="0" i="1" smtClean="0">
                                  <a:latin typeface="Cambria Math" panose="02040503050406030204" pitchFamily="18" charset="0"/>
                                  <a:cs typeface="Times New Roman" panose="02020603050405020304" pitchFamily="18" charset="0"/>
                                </a:rPr>
                                <m:t>𝑈</m:t>
                              </m:r>
                              <m:r>
                                <a:rPr lang="en-US" sz="2800" i="1">
                                  <a:latin typeface="Cambria Math" panose="02040503050406030204" pitchFamily="18" charset="0"/>
                                  <a:cs typeface="Times New Roman" panose="02020603050405020304" pitchFamily="18" charset="0"/>
                                </a:rPr>
                                <m:t>𝜋</m:t>
                              </m:r>
                              <m:sSubSup>
                                <m:sSubSupPr>
                                  <m:ctrlPr>
                                    <a:rPr lang="en-US" sz="2800" i="1">
                                      <a:latin typeface="Cambria Math" panose="02040503050406030204" pitchFamily="18" charset="0"/>
                                      <a:cs typeface="Times New Roman" panose="02020603050405020304" pitchFamily="18" charset="0"/>
                                    </a:rPr>
                                  </m:ctrlPr>
                                </m:sSubSup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up>
                                  <m:r>
                                    <a:rPr lang="en-US" sz="2800" i="1">
                                      <a:latin typeface="Cambria Math" panose="02040503050406030204" pitchFamily="18" charset="0"/>
                                      <a:cs typeface="Times New Roman" panose="02020603050405020304" pitchFamily="18" charset="0"/>
                                    </a:rPr>
                                    <m:t>2</m:t>
                                  </m:r>
                                </m:sup>
                              </m:sSubSup>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a:rPr lang="en-US" sz="2800" i="1">
                                      <a:latin typeface="Cambria Math" panose="02040503050406030204" pitchFamily="18" charset="0"/>
                                      <a:cs typeface="Times New Roman" panose="02020603050405020304" pitchFamily="18" charset="0"/>
                                    </a:rPr>
                                    <m:t>0</m:t>
                                  </m:r>
                                </m:sub>
                              </m:sSub>
                            </m:e>
                          </m:groupChr>
                        </m:e>
                        <m:lim>
                          <m:eqArr>
                            <m:eqArrPr>
                              <m:ctrlPr>
                                <a:rPr lang="en-US" sz="2800" b="0" i="1" smtClean="0">
                                  <a:latin typeface="Cambria Math" panose="02040503050406030204" pitchFamily="18" charset="0"/>
                                  <a:cs typeface="Times New Roman" panose="02020603050405020304" pitchFamily="18" charset="0"/>
                                </a:rPr>
                              </m:ctrlPr>
                            </m:eqArrPr>
                            <m:e>
                              <m:r>
                                <m:rPr>
                                  <m:sty m:val="p"/>
                                </m:rPr>
                                <a:rPr lang="en-US" sz="2800" b="0" i="0" smtClean="0">
                                  <a:latin typeface="Cambria Math" panose="02040503050406030204" pitchFamily="18" charset="0"/>
                                  <a:cs typeface="Times New Roman" panose="02020603050405020304" pitchFamily="18" charset="0"/>
                                </a:rPr>
                                <m:t>Flux</m:t>
                              </m:r>
                              <m:r>
                                <a:rPr lang="en-US" sz="2800" b="0" i="0" smtClean="0">
                                  <a:latin typeface="Cambria Math" panose="02040503050406030204" pitchFamily="18" charset="0"/>
                                  <a:cs typeface="Times New Roman" panose="02020603050405020304" pitchFamily="18" charset="0"/>
                                </a:rPr>
                                <m:t> </m:t>
                              </m:r>
                              <m:r>
                                <m:rPr>
                                  <m:sty m:val="p"/>
                                </m:rPr>
                                <a:rPr lang="en-US" sz="2800" b="0" i="0" smtClean="0">
                                  <a:latin typeface="Cambria Math" panose="02040503050406030204" pitchFamily="18" charset="0"/>
                                  <a:cs typeface="Times New Roman" panose="02020603050405020304" pitchFamily="18" charset="0"/>
                                </a:rPr>
                                <m:t>in</m:t>
                              </m:r>
                              <m:r>
                                <a:rPr lang="en-US" sz="2800" b="0" i="0" smtClean="0">
                                  <a:latin typeface="Cambria Math" panose="02040503050406030204" pitchFamily="18" charset="0"/>
                                  <a:cs typeface="Times New Roman" panose="02020603050405020304" pitchFamily="18" charset="0"/>
                                </a:rPr>
                                <m:t> </m:t>
                              </m:r>
                              <m:r>
                                <m:rPr>
                                  <m:sty m:val="p"/>
                                </m:rPr>
                                <a:rPr lang="en-US" sz="2800" b="0" i="0" smtClean="0">
                                  <a:latin typeface="Cambria Math" panose="02040503050406030204" pitchFamily="18" charset="0"/>
                                  <a:cs typeface="Times New Roman" panose="02020603050405020304" pitchFamily="18" charset="0"/>
                                </a:rPr>
                                <m:t>at</m:t>
                              </m:r>
                            </m:e>
                            <m:e>
                              <m:r>
                                <a:rPr lang="en-US" sz="2800" b="0" i="1" smtClean="0">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=0</m:t>
                              </m:r>
                            </m:e>
                          </m:eqArr>
                        </m:lim>
                      </m:limLow>
                      <m:r>
                        <a:rPr lang="en-US" sz="2800" b="0" i="1" smtClean="0">
                          <a:latin typeface="Cambria Math" panose="02040503050406030204" pitchFamily="18" charset="0"/>
                          <a:cs typeface="Times New Roman" panose="02020603050405020304" pitchFamily="18" charset="0"/>
                        </a:rPr>
                        <m:t>−</m:t>
                      </m:r>
                      <m:limLow>
                        <m:limLowPr>
                          <m:ctrlPr>
                            <a:rPr lang="en-US" sz="2800" b="0" i="1" smtClean="0">
                              <a:latin typeface="Cambria Math" panose="02040503050406030204" pitchFamily="18" charset="0"/>
                              <a:cs typeface="Times New Roman" panose="02020603050405020304" pitchFamily="18" charset="0"/>
                            </a:rPr>
                          </m:ctrlPr>
                        </m:limLowPr>
                        <m:e>
                          <m:groupChr>
                            <m:groupChrPr>
                              <m:chr m:val="⏟"/>
                              <m:ctrlPr>
                                <a:rPr lang="en-US" sz="2800" b="0" i="1" smtClean="0">
                                  <a:latin typeface="Cambria Math" panose="02040503050406030204" pitchFamily="18" charset="0"/>
                                  <a:cs typeface="Times New Roman" panose="02020603050405020304" pitchFamily="18" charset="0"/>
                                </a:rPr>
                              </m:ctrlPr>
                            </m:groupChrPr>
                            <m:e>
                              <m:r>
                                <a:rPr lang="en-US" sz="2800" b="0" i="1" smtClean="0">
                                  <a:latin typeface="Cambria Math" panose="02040503050406030204" pitchFamily="18" charset="0"/>
                                  <a:cs typeface="Times New Roman" panose="02020603050405020304" pitchFamily="18" charset="0"/>
                                </a:rPr>
                                <m:t>𝑈</m:t>
                              </m:r>
                              <m:r>
                                <a:rPr lang="en-US" sz="2800" i="1">
                                  <a:latin typeface="Cambria Math" panose="02040503050406030204" pitchFamily="18" charset="0"/>
                                  <a:cs typeface="Times New Roman" panose="02020603050405020304" pitchFamily="18" charset="0"/>
                                </a:rPr>
                                <m:t>𝜋</m:t>
                              </m:r>
                              <m:sSubSup>
                                <m:sSubSupPr>
                                  <m:ctrlPr>
                                    <a:rPr lang="en-US" sz="2800" i="1">
                                      <a:latin typeface="Cambria Math" panose="02040503050406030204" pitchFamily="18" charset="0"/>
                                      <a:cs typeface="Times New Roman" panose="02020603050405020304" pitchFamily="18" charset="0"/>
                                    </a:rPr>
                                  </m:ctrlPr>
                                </m:sSubSup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up>
                                  <m:r>
                                    <a:rPr lang="en-US" sz="2800" i="1">
                                      <a:latin typeface="Cambria Math" panose="02040503050406030204" pitchFamily="18" charset="0"/>
                                      <a:cs typeface="Times New Roman" panose="02020603050405020304" pitchFamily="18" charset="0"/>
                                    </a:rPr>
                                    <m:t>2</m:t>
                                  </m:r>
                                </m:sup>
                              </m:sSubSup>
                              <m:r>
                                <a:rPr lang="en-US" sz="2800" i="1">
                                  <a:latin typeface="Cambria Math" panose="02040503050406030204" pitchFamily="18" charset="0"/>
                                  <a:cs typeface="Times New Roman" panose="02020603050405020304" pitchFamily="18" charset="0"/>
                                </a:rPr>
                                <m:t>𝐶</m:t>
                              </m:r>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𝑧</m:t>
                                  </m:r>
                                </m:e>
                              </m:d>
                            </m:e>
                          </m:groupChr>
                        </m:e>
                        <m:lim>
                          <m:r>
                            <m:rPr>
                              <m:sty m:val="p"/>
                            </m:rPr>
                            <a:rPr lang="en-US" sz="2800" b="0" i="0" smtClean="0">
                              <a:latin typeface="Cambria Math" panose="02040503050406030204" pitchFamily="18" charset="0"/>
                              <a:cs typeface="Times New Roman" panose="02020603050405020304" pitchFamily="18" charset="0"/>
                            </a:rPr>
                            <m:t>Flux</m:t>
                          </m:r>
                          <m:r>
                            <a:rPr lang="en-US" sz="2800" b="0" i="0" smtClean="0">
                              <a:latin typeface="Cambria Math" panose="02040503050406030204" pitchFamily="18" charset="0"/>
                              <a:cs typeface="Times New Roman" panose="02020603050405020304" pitchFamily="18" charset="0"/>
                            </a:rPr>
                            <m:t> </m:t>
                          </m:r>
                          <m:r>
                            <m:rPr>
                              <m:sty m:val="p"/>
                            </m:rPr>
                            <a:rPr lang="en-US" sz="2800" b="0" i="0" smtClean="0">
                              <a:latin typeface="Cambria Math" panose="02040503050406030204" pitchFamily="18" charset="0"/>
                              <a:cs typeface="Times New Roman" panose="02020603050405020304" pitchFamily="18" charset="0"/>
                            </a:rPr>
                            <m:t>out</m:t>
                          </m:r>
                          <m:r>
                            <a:rPr lang="en-US" sz="2800" b="0" i="0" smtClean="0">
                              <a:latin typeface="Cambria Math" panose="02040503050406030204" pitchFamily="18" charset="0"/>
                              <a:cs typeface="Times New Roman" panose="02020603050405020304" pitchFamily="18" charset="0"/>
                            </a:rPr>
                            <m:t> </m:t>
                          </m:r>
                          <m:r>
                            <m:rPr>
                              <m:sty m:val="p"/>
                            </m:rPr>
                            <a:rPr lang="en-US" sz="2800" b="0" i="0" smtClean="0">
                              <a:latin typeface="Cambria Math" panose="02040503050406030204" pitchFamily="18" charset="0"/>
                              <a:cs typeface="Times New Roman" panose="02020603050405020304" pitchFamily="18" charset="0"/>
                            </a:rPr>
                            <m:t>at</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𝑧</m:t>
                          </m:r>
                        </m:lim>
                      </m:limLow>
                      <m:r>
                        <a:rPr lang="en-US" sz="2800" b="0" i="1" smtClean="0">
                          <a:latin typeface="Cambria Math" panose="02040503050406030204" pitchFamily="18" charset="0"/>
                          <a:cs typeface="Times New Roman" panose="02020603050405020304" pitchFamily="18" charset="0"/>
                        </a:rPr>
                        <m:t>=</m:t>
                      </m:r>
                      <m:limLow>
                        <m:limLowPr>
                          <m:ctrlPr>
                            <a:rPr lang="en-US" sz="2800" b="0" i="1" smtClean="0">
                              <a:latin typeface="Cambria Math" panose="02040503050406030204" pitchFamily="18" charset="0"/>
                              <a:cs typeface="Times New Roman" panose="02020603050405020304" pitchFamily="18" charset="0"/>
                            </a:rPr>
                          </m:ctrlPr>
                        </m:limLowPr>
                        <m:e>
                          <m:groupChr>
                            <m:groupChrPr>
                              <m:chr m:val="⏟"/>
                              <m:ctrlPr>
                                <a:rPr lang="en-US" sz="2800" b="0" i="1" smtClean="0">
                                  <a:latin typeface="Cambria Math" panose="02040503050406030204" pitchFamily="18" charset="0"/>
                                  <a:cs typeface="Times New Roman" panose="02020603050405020304" pitchFamily="18" charset="0"/>
                                </a:rPr>
                              </m:ctrlPr>
                            </m:groupChrPr>
                            <m:e>
                              <m:r>
                                <a:rPr lang="en-US" sz="2800" i="1">
                                  <a:latin typeface="Cambria Math" panose="02040503050406030204" pitchFamily="18" charset="0"/>
                                  <a:cs typeface="Times New Roman" panose="02020603050405020304" pitchFamily="18" charset="0"/>
                                </a:rPr>
                                <m:t>𝜋</m:t>
                              </m:r>
                              <m:d>
                                <m:dPr>
                                  <m:begChr m:val="["/>
                                  <m:endChr m:val="]"/>
                                  <m:ctrlPr>
                                    <a:rPr lang="en-US" sz="2800" i="1">
                                      <a:latin typeface="Cambria Math" panose="02040503050406030204" pitchFamily="18" charset="0"/>
                                      <a:cs typeface="Times New Roman" panose="02020603050405020304" pitchFamily="18" charset="0"/>
                                    </a:rPr>
                                  </m:ctrlPr>
                                </m:dPr>
                                <m:e>
                                  <m:sSubSup>
                                    <m:sSubSupPr>
                                      <m:ctrlPr>
                                        <a:rPr lang="en-US" sz="2800" i="1">
                                          <a:latin typeface="Cambria Math" panose="02040503050406030204" pitchFamily="18" charset="0"/>
                                          <a:cs typeface="Times New Roman" panose="02020603050405020304" pitchFamily="18" charset="0"/>
                                        </a:rPr>
                                      </m:ctrlPr>
                                    </m:sSubSup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𝑡</m:t>
                                      </m:r>
                                    </m:sub>
                                    <m:sup>
                                      <m:r>
                                        <a:rPr lang="en-US" sz="2800" i="1">
                                          <a:latin typeface="Cambria Math" panose="02040503050406030204" pitchFamily="18" charset="0"/>
                                          <a:cs typeface="Times New Roman" panose="02020603050405020304" pitchFamily="18" charset="0"/>
                                        </a:rPr>
                                        <m:t>2</m:t>
                                      </m:r>
                                    </m:sup>
                                  </m:sSubSup>
                                  <m:r>
                                    <a:rPr lang="en-US" sz="2800" i="1">
                                      <a:latin typeface="Cambria Math" panose="02040503050406030204" pitchFamily="18" charset="0"/>
                                      <a:cs typeface="Times New Roman" panose="02020603050405020304" pitchFamily="18" charset="0"/>
                                    </a:rPr>
                                    <m:t>−</m:t>
                                  </m:r>
                                  <m:sSup>
                                    <m:sSupPr>
                                      <m:ctrlPr>
                                        <a:rPr lang="en-US" sz="2800" i="1">
                                          <a:latin typeface="Cambria Math" panose="02040503050406030204" pitchFamily="18" charset="0"/>
                                          <a:cs typeface="Times New Roman" panose="02020603050405020304" pitchFamily="18" charset="0"/>
                                        </a:rPr>
                                      </m:ctrlPr>
                                    </m:sSupPr>
                                    <m:e>
                                      <m:d>
                                        <m:dPr>
                                          <m:ctrlPr>
                                            <a:rPr lang="en-US" sz="2800" i="1">
                                              <a:latin typeface="Cambria Math" panose="02040503050406030204" pitchFamily="18" charset="0"/>
                                              <a:cs typeface="Times New Roman" panose="02020603050405020304" pitchFamily="18" charset="0"/>
                                            </a:rPr>
                                          </m:ctrlPr>
                                        </m:dPr>
                                        <m:e>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Sub>
                                          <m:r>
                                            <a:rPr lang="en-US" sz="2800" i="1">
                                              <a:latin typeface="Cambria Math" panose="02040503050406030204" pitchFamily="18" charset="0"/>
                                              <a:cs typeface="Times New Roman" panose="02020603050405020304" pitchFamily="18" charset="0"/>
                                            </a:rPr>
                                            <m:t>+</m:t>
                                          </m:r>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𝐿</m:t>
                                              </m:r>
                                            </m:e>
                                          </m:acc>
                                        </m:e>
                                      </m:d>
                                    </m:e>
                                    <m:sup>
                                      <m:r>
                                        <a:rPr lang="en-US" sz="2800" i="1">
                                          <a:latin typeface="Cambria Math" panose="02040503050406030204" pitchFamily="18" charset="0"/>
                                          <a:cs typeface="Times New Roman" panose="02020603050405020304" pitchFamily="18" charset="0"/>
                                        </a:rPr>
                                        <m:t>2</m:t>
                                      </m:r>
                                    </m:sup>
                                  </m:sSup>
                                </m:e>
                              </m:d>
                              <m:r>
                                <a:rPr lang="en-US" sz="2800" i="1">
                                  <a:latin typeface="Cambria Math" panose="02040503050406030204" pitchFamily="18" charset="0"/>
                                  <a:cs typeface="Times New Roman" panose="02020603050405020304" pitchFamily="18" charset="0"/>
                                </a:rPr>
                                <m:t>𝑧</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𝑅</m:t>
                                  </m:r>
                                </m:e>
                                <m:sub>
                                  <m:r>
                                    <a:rPr lang="en-US" sz="2800" i="1">
                                      <a:latin typeface="Cambria Math" panose="02040503050406030204" pitchFamily="18" charset="0"/>
                                      <a:cs typeface="Times New Roman" panose="02020603050405020304" pitchFamily="18" charset="0"/>
                                    </a:rPr>
                                    <m:t>𝐴</m:t>
                                  </m:r>
                                </m:sub>
                              </m:sSub>
                            </m:e>
                          </m:groupChr>
                        </m:e>
                        <m:lim>
                          <m:eqArr>
                            <m:eqArrPr>
                              <m:ctrlPr>
                                <a:rPr lang="en-US" sz="2800" b="0" i="1" smtClean="0">
                                  <a:latin typeface="Cambria Math" panose="02040503050406030204" pitchFamily="18" charset="0"/>
                                  <a:cs typeface="Times New Roman" panose="02020603050405020304" pitchFamily="18" charset="0"/>
                                </a:rPr>
                              </m:ctrlPr>
                            </m:eqArrPr>
                            <m:e>
                              <m:r>
                                <m:rPr>
                                  <m:sty m:val="p"/>
                                </m:rPr>
                                <a:rPr lang="en-US" sz="2800" b="0" i="0" smtClean="0">
                                  <a:latin typeface="Cambria Math" panose="02040503050406030204" pitchFamily="18" charset="0"/>
                                  <a:cs typeface="Times New Roman" panose="02020603050405020304" pitchFamily="18" charset="0"/>
                                </a:rPr>
                                <m:t>Consumed</m:t>
                              </m:r>
                              <m:r>
                                <a:rPr lang="en-US" sz="2800" b="0" i="0" smtClean="0">
                                  <a:latin typeface="Cambria Math" panose="02040503050406030204" pitchFamily="18" charset="0"/>
                                  <a:cs typeface="Times New Roman" panose="02020603050405020304" pitchFamily="18" charset="0"/>
                                </a:rPr>
                                <m:t> </m:t>
                              </m:r>
                              <m:r>
                                <m:rPr>
                                  <m:sty m:val="p"/>
                                </m:rPr>
                                <a:rPr lang="en-US" sz="2800" b="0" i="0" smtClean="0">
                                  <a:latin typeface="Cambria Math" panose="02040503050406030204" pitchFamily="18" charset="0"/>
                                  <a:cs typeface="Times New Roman" panose="02020603050405020304" pitchFamily="18" charset="0"/>
                                </a:rPr>
                                <m:t>solute</m:t>
                              </m:r>
                            </m:e>
                            <m:e>
                              <m:r>
                                <m:rPr>
                                  <m:sty m:val="p"/>
                                </m:rPr>
                                <a:rPr lang="en-US" sz="2800" b="0" i="0" smtClean="0">
                                  <a:latin typeface="Cambria Math" panose="02040503050406030204" pitchFamily="18" charset="0"/>
                                  <a:cs typeface="Times New Roman" panose="02020603050405020304" pitchFamily="18" charset="0"/>
                                </a:rPr>
                                <m:t>between</m:t>
                              </m:r>
                              <m:r>
                                <a:rPr lang="en-US" sz="2800" b="0" i="0" smtClean="0">
                                  <a:latin typeface="Cambria Math" panose="02040503050406030204" pitchFamily="18" charset="0"/>
                                  <a:cs typeface="Times New Roman" panose="02020603050405020304" pitchFamily="18" charset="0"/>
                                </a:rPr>
                                <m:t> 0 </m:t>
                              </m:r>
                              <m:r>
                                <m:rPr>
                                  <m:sty m:val="p"/>
                                </m:rPr>
                                <a:rPr lang="en-US" sz="2800" b="0" i="0" smtClean="0">
                                  <a:latin typeface="Cambria Math" panose="02040503050406030204" pitchFamily="18" charset="0"/>
                                  <a:cs typeface="Times New Roman" panose="02020603050405020304" pitchFamily="18" charset="0"/>
                                </a:rPr>
                                <m:t>and</m:t>
                              </m:r>
                              <m:r>
                                <a:rPr lang="en-US" sz="2800" b="0" i="0" smtClean="0">
                                  <a:latin typeface="Cambria Math" panose="02040503050406030204" pitchFamily="18" charset="0"/>
                                  <a:cs typeface="Times New Roman" panose="02020603050405020304" pitchFamily="18" charset="0"/>
                                </a:rPr>
                                <m:t> </m:t>
                              </m:r>
                              <m:r>
                                <m:rPr>
                                  <m:sty m:val="p"/>
                                </m:rPr>
                                <a:rPr lang="en-US" sz="2800" b="0" i="0" smtClean="0">
                                  <a:latin typeface="Cambria Math" panose="02040503050406030204" pitchFamily="18" charset="0"/>
                                  <a:cs typeface="Times New Roman" panose="02020603050405020304" pitchFamily="18" charset="0"/>
                                </a:rPr>
                                <m:t>z</m:t>
                              </m:r>
                            </m:e>
                          </m:eqArr>
                        </m:lim>
                      </m:limLow>
                    </m:oMath>
                  </m:oMathPara>
                </a14:m>
                <a:endParaRPr lang="en-US" sz="2800" dirty="0">
                  <a:cs typeface="Times New Roman" panose="02020603050405020304" pitchFamily="18" charset="0"/>
                </a:endParaRPr>
              </a:p>
              <a:p>
                <a:pPr marL="0" indent="0">
                  <a:buNone/>
                </a:pPr>
                <a:r>
                  <a:rPr lang="en-US" sz="2800" dirty="0">
                    <a:cs typeface="Times New Roman" panose="02020603050405020304" pitchFamily="18" charset="0"/>
                  </a:rPr>
                  <a:t>Divide by U</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𝜋</m:t>
                    </m:r>
                    <m:sSubSup>
                      <m:sSubSupPr>
                        <m:ctrlPr>
                          <a:rPr lang="en-US" sz="2800" b="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𝑐</m:t>
                        </m:r>
                      </m:sub>
                      <m:sup>
                        <m:r>
                          <a:rPr lang="en-US" sz="2800" b="0" i="1" smtClean="0">
                            <a:latin typeface="Cambria Math" panose="02040503050406030204" pitchFamily="18" charset="0"/>
                            <a:cs typeface="Times New Roman" panose="02020603050405020304" pitchFamily="18" charset="0"/>
                          </a:rPr>
                          <m:t>2</m:t>
                        </m:r>
                      </m:sup>
                    </m:sSubSup>
                  </m:oMath>
                </a14:m>
                <a:r>
                  <a:rPr lang="en-US" sz="2800" dirty="0">
                    <a:cs typeface="Times New Roman" panose="02020603050405020304" pitchFamily="18" charset="0"/>
                  </a:rPr>
                  <a:t>.</a:t>
                </a:r>
              </a:p>
              <a:p>
                <a:pPr marL="0" indent="0">
                  <a:spcAft>
                    <a:spcPts val="600"/>
                  </a:spcAft>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𝐶</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𝑧</m:t>
                          </m:r>
                        </m:e>
                      </m:d>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0</m:t>
                          </m:r>
                        </m:sub>
                      </m:sSub>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𝐴</m:t>
                              </m:r>
                            </m:sub>
                          </m:sSub>
                        </m:num>
                        <m:den>
                          <m:r>
                            <a:rPr lang="en-US" sz="2800" b="0" i="1" smtClean="0">
                              <a:latin typeface="Cambria Math" panose="02040503050406030204" pitchFamily="18" charset="0"/>
                              <a:cs typeface="Times New Roman" panose="02020603050405020304" pitchFamily="18" charset="0"/>
                            </a:rPr>
                            <m:t>𝑈</m:t>
                          </m:r>
                          <m:sSubSup>
                            <m:sSubSupPr>
                              <m:ctrlPr>
                                <a:rPr lang="en-US" sz="2800" b="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𝑐</m:t>
                              </m:r>
                            </m:sub>
                            <m:sup>
                              <m:r>
                                <a:rPr lang="en-US" sz="2800" b="0" i="1" smtClean="0">
                                  <a:latin typeface="Cambria Math" panose="02040503050406030204" pitchFamily="18" charset="0"/>
                                  <a:cs typeface="Times New Roman" panose="02020603050405020304" pitchFamily="18" charset="0"/>
                                </a:rPr>
                                <m:t>2</m:t>
                              </m:r>
                            </m:sup>
                          </m:sSubSup>
                        </m:den>
                      </m:f>
                      <m:d>
                        <m:dPr>
                          <m:begChr m:val="["/>
                          <m:endChr m:val="]"/>
                          <m:ctrlPr>
                            <a:rPr lang="en-US" sz="2800" b="0" i="1" smtClean="0">
                              <a:latin typeface="Cambria Math" panose="02040503050406030204" pitchFamily="18" charset="0"/>
                              <a:cs typeface="Times New Roman" panose="02020603050405020304" pitchFamily="18" charset="0"/>
                            </a:rPr>
                          </m:ctrlPr>
                        </m:dPr>
                        <m:e>
                          <m:sSubSup>
                            <m:sSubSupPr>
                              <m:ctrlPr>
                                <a:rPr lang="en-US" sz="2800" b="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𝑇</m:t>
                              </m:r>
                            </m:sub>
                            <m:sup>
                              <m:r>
                                <a:rPr lang="en-US" sz="2800" b="0" i="1" smtClean="0">
                                  <a:latin typeface="Cambria Math" panose="02040503050406030204" pitchFamily="18" charset="0"/>
                                  <a:cs typeface="Times New Roman" panose="02020603050405020304" pitchFamily="18" charset="0"/>
                                </a:rPr>
                                <m:t>2</m:t>
                              </m:r>
                            </m:sup>
                          </m:sSubSup>
                          <m:r>
                            <a:rPr lang="en-US" sz="2800" b="0" i="1" smtClean="0">
                              <a:latin typeface="Cambria Math" panose="02040503050406030204" pitchFamily="18" charset="0"/>
                              <a:cs typeface="Times New Roman" panose="02020603050405020304" pitchFamily="18" charset="0"/>
                            </a:rPr>
                            <m:t>−</m:t>
                          </m:r>
                          <m:sSup>
                            <m:sSupPr>
                              <m:ctrlPr>
                                <a:rPr lang="en-US" sz="2800" b="0" i="1" smtClean="0">
                                  <a:latin typeface="Cambria Math" panose="02040503050406030204" pitchFamily="18" charset="0"/>
                                  <a:cs typeface="Times New Roman" panose="02020603050405020304" pitchFamily="18" charset="0"/>
                                </a:rPr>
                              </m:ctrlPr>
                            </m:sSupPr>
                            <m:e>
                              <m:d>
                                <m:dPr>
                                  <m:ctrlPr>
                                    <a:rPr lang="en-US" sz="2800" b="0" i="1" smtClean="0">
                                      <a:latin typeface="Cambria Math" panose="02040503050406030204" pitchFamily="18" charset="0"/>
                                      <a:cs typeface="Times New Roman" panose="02020603050405020304" pitchFamily="18" charset="0"/>
                                    </a:rPr>
                                  </m:ctrlPr>
                                </m:dPr>
                                <m:e>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𝑐</m:t>
                                      </m:r>
                                    </m:sub>
                                  </m:sSub>
                                  <m:r>
                                    <a:rPr lang="en-US" sz="2800" b="0" i="1" smtClean="0">
                                      <a:latin typeface="Cambria Math" panose="02040503050406030204" pitchFamily="18" charset="0"/>
                                      <a:cs typeface="Times New Roman" panose="02020603050405020304" pitchFamily="18" charset="0"/>
                                    </a:rPr>
                                    <m:t>+</m:t>
                                  </m:r>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𝐿</m:t>
                                      </m:r>
                                    </m:e>
                                  </m:acc>
                                </m:e>
                              </m:d>
                            </m:e>
                            <m:sup>
                              <m:r>
                                <a:rPr lang="en-US" sz="2800" b="0" i="1" smtClean="0">
                                  <a:latin typeface="Cambria Math" panose="02040503050406030204" pitchFamily="18" charset="0"/>
                                  <a:cs typeface="Times New Roman" panose="02020603050405020304" pitchFamily="18" charset="0"/>
                                </a:rPr>
                                <m:t>2</m:t>
                              </m:r>
                            </m:sup>
                          </m:sSup>
                        </m:e>
                      </m:d>
                      <m:r>
                        <a:rPr lang="en-US" sz="2800" b="0" i="1" smtClean="0">
                          <a:latin typeface="Cambria Math" panose="02040503050406030204" pitchFamily="18" charset="0"/>
                          <a:cs typeface="Times New Roman" panose="02020603050405020304" pitchFamily="18" charset="0"/>
                        </a:rPr>
                        <m:t>𝑧</m:t>
                      </m:r>
                    </m:oMath>
                  </m:oMathPara>
                </a14:m>
                <a:endParaRPr lang="en-US" sz="2800" dirty="0">
                  <a:cs typeface="Times New Roman" panose="02020603050405020304" pitchFamily="18" charset="0"/>
                </a:endParaRPr>
              </a:p>
              <a:p>
                <a:pPr marL="0" indent="0">
                  <a:spcAft>
                    <a:spcPts val="600"/>
                  </a:spcAft>
                  <a:buNone/>
                </a:pPr>
                <a:r>
                  <a:rPr lang="en-US" sz="2800" dirty="0">
                    <a:cs typeface="Times New Roman" panose="02020603050405020304" pitchFamily="18" charset="0"/>
                  </a:rPr>
                  <a:t>Use this in the equation to replace the left hand side of the mass transport from the capillary (slide 10)</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𝑈</m:t>
                      </m:r>
                      <m:f>
                        <m:fPr>
                          <m:ctrlPr>
                            <a:rPr lang="en-US" sz="2800" i="1">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cs typeface="Times New Roman" panose="02020603050405020304" pitchFamily="18" charset="0"/>
                            </a:rPr>
                            <m:t>𝑑𝐶</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m:t>
                          </m:r>
                        </m:num>
                        <m:den>
                          <m:r>
                            <a:rPr lang="en-US" sz="2800" i="1">
                              <a:latin typeface="Cambria Math" panose="02040503050406030204" pitchFamily="18" charset="0"/>
                              <a:cs typeface="Times New Roman" panose="02020603050405020304" pitchFamily="18" charset="0"/>
                            </a:rPr>
                            <m:t>𝑑𝑧</m:t>
                          </m:r>
                        </m:den>
                      </m:f>
                      <m:r>
                        <a:rPr lang="en-US" sz="2800" i="1">
                          <a:latin typeface="Cambria Math" panose="02040503050406030204" pitchFamily="18" charset="0"/>
                          <a:cs typeface="Times New Roman" panose="02020603050405020304" pitchFamily="18" charset="0"/>
                        </a:rPr>
                        <m:t>=</m:t>
                      </m:r>
                      <m:f>
                        <m:fPr>
                          <m:ctrlPr>
                            <a:rPr lang="en-US" sz="2800" i="1">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cs typeface="Times New Roman" panose="02020603050405020304" pitchFamily="18" charset="0"/>
                            </a:rPr>
                            <m:t>2</m:t>
                          </m:r>
                        </m:num>
                        <m:den>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Sub>
                        </m:den>
                      </m:f>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𝐾</m:t>
                          </m:r>
                        </m:e>
                        <m:sub>
                          <m:r>
                            <a:rPr lang="en-US" sz="2800" i="1">
                              <a:latin typeface="Cambria Math" panose="02040503050406030204" pitchFamily="18" charset="0"/>
                              <a:cs typeface="Times New Roman" panose="02020603050405020304" pitchFamily="18" charset="0"/>
                            </a:rPr>
                            <m:t>0</m:t>
                          </m:r>
                        </m:sub>
                      </m:sSub>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𝐶</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𝑧</m:t>
                              </m:r>
                            </m:e>
                          </m:d>
                          <m:r>
                            <a:rPr lang="en-US" sz="2800" i="1">
                              <a:latin typeface="Cambria Math" panose="02040503050406030204" pitchFamily="18" charset="0"/>
                              <a:cs typeface="Times New Roman" panose="02020603050405020304" pitchFamily="18" charset="0"/>
                            </a:rPr>
                            <m:t>−</m:t>
                          </m:r>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𝐶</m:t>
                              </m:r>
                            </m:e>
                          </m:acc>
                          <m:sSub>
                            <m:sSubPr>
                              <m:ctrlPr>
                                <a:rPr lang="en-US" sz="2800" i="1">
                                  <a:latin typeface="Cambria Math" panose="02040503050406030204" pitchFamily="18" charset="0"/>
                                  <a:cs typeface="Times New Roman" panose="02020603050405020304" pitchFamily="18" charset="0"/>
                                </a:rPr>
                              </m:ctrlPr>
                            </m:sSubPr>
                            <m:e>
                              <m:d>
                                <m:dPr>
                                  <m:begChr m:val=""/>
                                  <m:endChr m:val="|"/>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m:t>
                                  </m:r>
                                </m:e>
                              </m:d>
                            </m:e>
                            <m:sub>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Sub>
                              <m:r>
                                <a:rPr lang="en-US" sz="2800" i="1">
                                  <a:latin typeface="Cambria Math" panose="02040503050406030204" pitchFamily="18" charset="0"/>
                                  <a:cs typeface="Times New Roman" panose="02020603050405020304" pitchFamily="18" charset="0"/>
                                </a:rPr>
                                <m:t>+</m:t>
                              </m:r>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𝐿</m:t>
                                  </m:r>
                                </m:e>
                              </m:acc>
                            </m:sub>
                          </m:sSub>
                        </m:e>
                      </m:d>
                    </m:oMath>
                  </m:oMathPara>
                </a14:m>
                <a:endParaRPr lang="en-US" sz="28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cs typeface="Times New Roman" panose="02020603050405020304" pitchFamily="18" charset="0"/>
                            </a:rPr>
                          </m:ctrlPr>
                        </m:fPr>
                        <m:num>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𝑅</m:t>
                              </m:r>
                            </m:e>
                            <m:sub>
                              <m:r>
                                <a:rPr lang="en-US" sz="2800" i="1">
                                  <a:latin typeface="Cambria Math" panose="02040503050406030204" pitchFamily="18" charset="0"/>
                                  <a:cs typeface="Times New Roman" panose="02020603050405020304" pitchFamily="18" charset="0"/>
                                </a:rPr>
                                <m:t>𝐴</m:t>
                              </m:r>
                            </m:sub>
                          </m:sSub>
                        </m:num>
                        <m:den>
                          <m:sSubSup>
                            <m:sSubSupPr>
                              <m:ctrlPr>
                                <a:rPr lang="en-US" sz="2800" i="1">
                                  <a:latin typeface="Cambria Math" panose="02040503050406030204" pitchFamily="18" charset="0"/>
                                  <a:cs typeface="Times New Roman" panose="02020603050405020304" pitchFamily="18" charset="0"/>
                                </a:rPr>
                              </m:ctrlPr>
                            </m:sSubSup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up>
                              <m:r>
                                <a:rPr lang="en-US" sz="2800" i="1">
                                  <a:latin typeface="Cambria Math" panose="02040503050406030204" pitchFamily="18" charset="0"/>
                                  <a:cs typeface="Times New Roman" panose="02020603050405020304" pitchFamily="18" charset="0"/>
                                </a:rPr>
                                <m:t>2</m:t>
                              </m:r>
                            </m:sup>
                          </m:sSubSup>
                        </m:den>
                      </m:f>
                      <m:d>
                        <m:dPr>
                          <m:begChr m:val="["/>
                          <m:endChr m:val="]"/>
                          <m:ctrlPr>
                            <a:rPr lang="en-US" sz="2800" i="1">
                              <a:latin typeface="Cambria Math" panose="02040503050406030204" pitchFamily="18" charset="0"/>
                              <a:cs typeface="Times New Roman" panose="02020603050405020304" pitchFamily="18" charset="0"/>
                            </a:rPr>
                          </m:ctrlPr>
                        </m:dPr>
                        <m:e>
                          <m:sSubSup>
                            <m:sSubSupPr>
                              <m:ctrlPr>
                                <a:rPr lang="en-US" sz="2800" i="1">
                                  <a:latin typeface="Cambria Math" panose="02040503050406030204" pitchFamily="18" charset="0"/>
                                  <a:cs typeface="Times New Roman" panose="02020603050405020304" pitchFamily="18" charset="0"/>
                                </a:rPr>
                              </m:ctrlPr>
                            </m:sSubSup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𝑇</m:t>
                              </m:r>
                            </m:sub>
                            <m:sup>
                              <m:r>
                                <a:rPr lang="en-US" sz="2800" i="1">
                                  <a:latin typeface="Cambria Math" panose="02040503050406030204" pitchFamily="18" charset="0"/>
                                  <a:cs typeface="Times New Roman" panose="02020603050405020304" pitchFamily="18" charset="0"/>
                                </a:rPr>
                                <m:t>2</m:t>
                              </m:r>
                            </m:sup>
                          </m:sSubSup>
                          <m:r>
                            <a:rPr lang="en-US" sz="2800" i="1">
                              <a:latin typeface="Cambria Math" panose="02040503050406030204" pitchFamily="18" charset="0"/>
                              <a:cs typeface="Times New Roman" panose="02020603050405020304" pitchFamily="18" charset="0"/>
                            </a:rPr>
                            <m:t>−</m:t>
                          </m:r>
                          <m:sSup>
                            <m:sSupPr>
                              <m:ctrlPr>
                                <a:rPr lang="en-US" sz="2800" i="1">
                                  <a:latin typeface="Cambria Math" panose="02040503050406030204" pitchFamily="18" charset="0"/>
                                  <a:cs typeface="Times New Roman" panose="02020603050405020304" pitchFamily="18" charset="0"/>
                                </a:rPr>
                              </m:ctrlPr>
                            </m:sSupPr>
                            <m:e>
                              <m:d>
                                <m:dPr>
                                  <m:ctrlPr>
                                    <a:rPr lang="en-US" sz="2800" i="1">
                                      <a:latin typeface="Cambria Math" panose="02040503050406030204" pitchFamily="18" charset="0"/>
                                      <a:cs typeface="Times New Roman" panose="02020603050405020304" pitchFamily="18" charset="0"/>
                                    </a:rPr>
                                  </m:ctrlPr>
                                </m:dPr>
                                <m:e>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Sub>
                                  <m:r>
                                    <a:rPr lang="en-US" sz="2800" i="1">
                                      <a:latin typeface="Cambria Math" panose="02040503050406030204" pitchFamily="18" charset="0"/>
                                      <a:cs typeface="Times New Roman" panose="02020603050405020304" pitchFamily="18" charset="0"/>
                                    </a:rPr>
                                    <m:t>+</m:t>
                                  </m:r>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𝐿</m:t>
                                      </m:r>
                                    </m:e>
                                  </m:acc>
                                </m:e>
                              </m:d>
                            </m:e>
                            <m:sup>
                              <m:r>
                                <a:rPr lang="en-US" sz="2800" i="1">
                                  <a:latin typeface="Cambria Math" panose="02040503050406030204" pitchFamily="18" charset="0"/>
                                  <a:cs typeface="Times New Roman" panose="02020603050405020304" pitchFamily="18" charset="0"/>
                                </a:rPr>
                                <m:t>2</m:t>
                              </m:r>
                            </m:sup>
                          </m:sSup>
                        </m:e>
                      </m:d>
                      <m:r>
                        <a:rPr lang="en-US" sz="2800" b="0" i="1" smtClean="0">
                          <a:latin typeface="Cambria Math" panose="02040503050406030204" pitchFamily="18" charset="0"/>
                          <a:cs typeface="Times New Roman" panose="02020603050405020304" pitchFamily="18" charset="0"/>
                        </a:rPr>
                        <m:t>=</m:t>
                      </m:r>
                      <m:f>
                        <m:fPr>
                          <m:ctrlPr>
                            <a:rPr lang="en-US" sz="2800" i="1">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cs typeface="Times New Roman" panose="02020603050405020304" pitchFamily="18" charset="0"/>
                            </a:rPr>
                            <m:t>2</m:t>
                          </m:r>
                        </m:num>
                        <m:den>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Sub>
                        </m:den>
                      </m:f>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𝐾</m:t>
                          </m:r>
                        </m:e>
                        <m:sub>
                          <m:r>
                            <a:rPr lang="en-US" sz="2800" i="1">
                              <a:latin typeface="Cambria Math" panose="02040503050406030204" pitchFamily="18" charset="0"/>
                              <a:cs typeface="Times New Roman" panose="02020603050405020304" pitchFamily="18" charset="0"/>
                            </a:rPr>
                            <m:t>0</m:t>
                          </m:r>
                        </m:sub>
                      </m:sSub>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𝐶</m:t>
                          </m:r>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𝑧</m:t>
                              </m:r>
                            </m:e>
                          </m:d>
                          <m:r>
                            <a:rPr lang="en-US" sz="2800" i="1">
                              <a:latin typeface="Cambria Math" panose="02040503050406030204" pitchFamily="18" charset="0"/>
                              <a:cs typeface="Times New Roman" panose="02020603050405020304" pitchFamily="18" charset="0"/>
                            </a:rPr>
                            <m:t>−</m:t>
                          </m:r>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𝐶</m:t>
                              </m:r>
                            </m:e>
                          </m:acc>
                          <m:sSub>
                            <m:sSubPr>
                              <m:ctrlPr>
                                <a:rPr lang="en-US" sz="2800" i="1">
                                  <a:latin typeface="Cambria Math" panose="02040503050406030204" pitchFamily="18" charset="0"/>
                                  <a:cs typeface="Times New Roman" panose="02020603050405020304" pitchFamily="18" charset="0"/>
                                </a:rPr>
                              </m:ctrlPr>
                            </m:sSubPr>
                            <m:e>
                              <m:d>
                                <m:dPr>
                                  <m:begChr m:val=""/>
                                  <m:endChr m:val="|"/>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m:t>
                                  </m:r>
                                </m:e>
                              </m:d>
                            </m:e>
                            <m:sub>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Sub>
                              <m:r>
                                <a:rPr lang="en-US" sz="2800" i="1">
                                  <a:latin typeface="Cambria Math" panose="02040503050406030204" pitchFamily="18" charset="0"/>
                                  <a:cs typeface="Times New Roman" panose="02020603050405020304" pitchFamily="18" charset="0"/>
                                </a:rPr>
                                <m:t>+</m:t>
                              </m:r>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𝐿</m:t>
                                  </m:r>
                                </m:e>
                              </m:acc>
                            </m:sub>
                          </m:sSub>
                        </m:e>
                      </m:d>
                      <m:r>
                        <a:rPr lang="en-US" sz="2800" b="0" i="0" smtClean="0">
                          <a:latin typeface="Cambria Math" panose="02040503050406030204" pitchFamily="18" charset="0"/>
                          <a:cs typeface="Times New Roman" panose="02020603050405020304" pitchFamily="18" charset="0"/>
                        </a:rPr>
                        <m:t> </m:t>
                      </m:r>
                      <m:r>
                        <m:rPr>
                          <m:nor/>
                        </m:rPr>
                        <a:rPr lang="en-US" sz="2800" b="0" i="0" smtClean="0">
                          <a:cs typeface="Times New Roman" panose="02020603050405020304" pitchFamily="18" charset="0"/>
                        </a:rPr>
                        <m:t> </m:t>
                      </m:r>
                    </m:oMath>
                  </m:oMathPara>
                </a14:m>
                <a:endParaRPr lang="en-US" sz="2800" dirty="0">
                  <a:cs typeface="Times New Roman" panose="02020603050405020304" pitchFamily="18" charset="0"/>
                </a:endParaRPr>
              </a:p>
              <a:p>
                <a:pPr marL="0" indent="0">
                  <a:spcAft>
                    <a:spcPts val="600"/>
                  </a:spcAft>
                  <a:buNone/>
                </a:pPr>
                <a:endParaRPr lang="en-US" sz="28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1073468" cy="5532083"/>
              </a:xfrm>
              <a:blipFill>
                <a:blip r:embed="rId2"/>
                <a:stretch>
                  <a:fillRect l="-991" t="-25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13</a:t>
            </a:fld>
            <a:endParaRPr lang="en-US"/>
          </a:p>
        </p:txBody>
      </p:sp>
    </p:spTree>
    <p:extLst>
      <p:ext uri="{BB962C8B-B14F-4D97-AF65-F5344CB8AC3E}">
        <p14:creationId xmlns:p14="http://schemas.microsoft.com/office/powerpoint/2010/main" val="347538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Concentration Profile in the Cylinder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073468" cy="5532083"/>
              </a:xfrm>
            </p:spPr>
            <p:txBody>
              <a:bodyPr>
                <a:normAutofit fontScale="70000" lnSpcReduction="20000"/>
              </a:bodyPr>
              <a:lstStyle/>
              <a:p>
                <a:pPr marL="0" indent="0">
                  <a:buNone/>
                </a:pPr>
                <a:r>
                  <a:rPr lang="en-US" sz="2800" dirty="0">
                    <a:cs typeface="Times New Roman" panose="02020603050405020304" pitchFamily="18" charset="0"/>
                  </a:rPr>
                  <a:t>Rearrange</a:t>
                </a:r>
              </a:p>
              <a:p>
                <a:pPr marL="0" indent="0">
                  <a:spcAft>
                    <a:spcPts val="600"/>
                  </a:spcAft>
                  <a:buNone/>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𝐶</m:t>
                          </m:r>
                        </m:e>
                      </m:acc>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m:t>
                      </m:r>
                      <m:sSub>
                        <m:sSubPr>
                          <m:ctrlPr>
                            <a:rPr lang="en-US" sz="2800" i="1">
                              <a:latin typeface="Cambria Math" panose="02040503050406030204" pitchFamily="18" charset="0"/>
                              <a:cs typeface="Times New Roman" panose="02020603050405020304" pitchFamily="18" charset="0"/>
                            </a:rPr>
                          </m:ctrlPr>
                        </m:sSubPr>
                        <m:e>
                          <m:d>
                            <m:dPr>
                              <m:begChr m:val=""/>
                              <m:endChr m:val="|"/>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m:t>
                              </m:r>
                            </m:e>
                          </m:d>
                        </m:e>
                        <m:sub>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Sub>
                          <m:r>
                            <a:rPr lang="en-US" sz="2800" i="1">
                              <a:latin typeface="Cambria Math" panose="02040503050406030204" pitchFamily="18" charset="0"/>
                              <a:cs typeface="Times New Roman" panose="02020603050405020304" pitchFamily="18" charset="0"/>
                            </a:rPr>
                            <m:t>+</m:t>
                          </m:r>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𝐿</m:t>
                              </m:r>
                            </m:e>
                          </m:acc>
                        </m:sub>
                      </m:sSub>
                      <m:r>
                        <a:rPr lang="en-US" sz="2800" b="0" i="0" smtClean="0">
                          <a:latin typeface="Cambria Math" panose="02040503050406030204" pitchFamily="18"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𝐶</m:t>
                      </m:r>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𝑧</m:t>
                          </m:r>
                        </m:e>
                      </m:d>
                      <m:r>
                        <a:rPr lang="en-US" sz="2800" b="0" i="0" smtClean="0">
                          <a:latin typeface="Cambria Math" panose="02040503050406030204" pitchFamily="18" charset="0"/>
                          <a:cs typeface="Times New Roman" panose="02020603050405020304" pitchFamily="18" charset="0"/>
                        </a:rPr>
                        <m:t>−</m:t>
                      </m:r>
                      <m:f>
                        <m:fPr>
                          <m:ctrlPr>
                            <a:rPr lang="en-US" sz="2800" i="1">
                              <a:latin typeface="Cambria Math" panose="02040503050406030204" pitchFamily="18" charset="0"/>
                              <a:cs typeface="Times New Roman" panose="02020603050405020304" pitchFamily="18" charset="0"/>
                            </a:rPr>
                          </m:ctrlPr>
                        </m:fPr>
                        <m:num>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𝑅</m:t>
                              </m:r>
                            </m:e>
                            <m:sub>
                              <m:r>
                                <a:rPr lang="en-US" sz="2800" i="1">
                                  <a:latin typeface="Cambria Math" panose="02040503050406030204" pitchFamily="18" charset="0"/>
                                  <a:cs typeface="Times New Roman" panose="02020603050405020304" pitchFamily="18" charset="0"/>
                                </a:rPr>
                                <m:t>𝐴</m:t>
                              </m:r>
                            </m:sub>
                          </m:sSub>
                        </m:num>
                        <m:den>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2</m:t>
                              </m:r>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𝑐</m:t>
                              </m:r>
                            </m:sub>
                          </m:sSub>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𝐾</m:t>
                              </m:r>
                            </m:e>
                            <m:sub>
                              <m:r>
                                <a:rPr lang="en-US" sz="2800" b="0" i="1" smtClean="0">
                                  <a:latin typeface="Cambria Math" panose="02040503050406030204" pitchFamily="18" charset="0"/>
                                  <a:cs typeface="Times New Roman" panose="02020603050405020304" pitchFamily="18" charset="0"/>
                                </a:rPr>
                                <m:t>0</m:t>
                              </m:r>
                            </m:sub>
                          </m:sSub>
                        </m:den>
                      </m:f>
                      <m:d>
                        <m:dPr>
                          <m:begChr m:val="["/>
                          <m:endChr m:val="]"/>
                          <m:ctrlPr>
                            <a:rPr lang="en-US" sz="2800" i="1">
                              <a:latin typeface="Cambria Math" panose="02040503050406030204" pitchFamily="18" charset="0"/>
                              <a:cs typeface="Times New Roman" panose="02020603050405020304" pitchFamily="18" charset="0"/>
                            </a:rPr>
                          </m:ctrlPr>
                        </m:dPr>
                        <m:e>
                          <m:sSubSup>
                            <m:sSubSupPr>
                              <m:ctrlPr>
                                <a:rPr lang="en-US" sz="2800" i="1">
                                  <a:latin typeface="Cambria Math" panose="02040503050406030204" pitchFamily="18" charset="0"/>
                                  <a:cs typeface="Times New Roman" panose="02020603050405020304" pitchFamily="18" charset="0"/>
                                </a:rPr>
                              </m:ctrlPr>
                            </m:sSubSup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𝑇</m:t>
                              </m:r>
                            </m:sub>
                            <m:sup>
                              <m:r>
                                <a:rPr lang="en-US" sz="2800" i="1">
                                  <a:latin typeface="Cambria Math" panose="02040503050406030204" pitchFamily="18" charset="0"/>
                                  <a:cs typeface="Times New Roman" panose="02020603050405020304" pitchFamily="18" charset="0"/>
                                </a:rPr>
                                <m:t>2</m:t>
                              </m:r>
                            </m:sup>
                          </m:sSubSup>
                          <m:r>
                            <a:rPr lang="en-US" sz="2800" i="1">
                              <a:latin typeface="Cambria Math" panose="02040503050406030204" pitchFamily="18" charset="0"/>
                              <a:cs typeface="Times New Roman" panose="02020603050405020304" pitchFamily="18" charset="0"/>
                            </a:rPr>
                            <m:t>−</m:t>
                          </m:r>
                          <m:sSup>
                            <m:sSupPr>
                              <m:ctrlPr>
                                <a:rPr lang="en-US" sz="2800" i="1">
                                  <a:latin typeface="Cambria Math" panose="02040503050406030204" pitchFamily="18" charset="0"/>
                                  <a:cs typeface="Times New Roman" panose="02020603050405020304" pitchFamily="18" charset="0"/>
                                </a:rPr>
                              </m:ctrlPr>
                            </m:sSupPr>
                            <m:e>
                              <m:d>
                                <m:dPr>
                                  <m:ctrlPr>
                                    <a:rPr lang="en-US" sz="2800" i="1">
                                      <a:latin typeface="Cambria Math" panose="02040503050406030204" pitchFamily="18" charset="0"/>
                                      <a:cs typeface="Times New Roman" panose="02020603050405020304" pitchFamily="18" charset="0"/>
                                    </a:rPr>
                                  </m:ctrlPr>
                                </m:dPr>
                                <m:e>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Sub>
                                  <m:r>
                                    <a:rPr lang="en-US" sz="2800" i="1">
                                      <a:latin typeface="Cambria Math" panose="02040503050406030204" pitchFamily="18" charset="0"/>
                                      <a:cs typeface="Times New Roman" panose="02020603050405020304" pitchFamily="18" charset="0"/>
                                    </a:rPr>
                                    <m:t>+</m:t>
                                  </m:r>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𝐿</m:t>
                                      </m:r>
                                    </m:e>
                                  </m:acc>
                                </m:e>
                              </m:d>
                            </m:e>
                            <m:sup>
                              <m:r>
                                <a:rPr lang="en-US" sz="2800" i="1">
                                  <a:latin typeface="Cambria Math" panose="02040503050406030204" pitchFamily="18" charset="0"/>
                                  <a:cs typeface="Times New Roman" panose="02020603050405020304" pitchFamily="18" charset="0"/>
                                </a:rPr>
                                <m:t>2</m:t>
                              </m:r>
                            </m:sup>
                          </m:sSup>
                        </m:e>
                      </m:d>
                    </m:oMath>
                  </m:oMathPara>
                </a14:m>
                <a:endParaRPr lang="en-US" sz="2800" dirty="0">
                  <a:cs typeface="Times New Roman" panose="02020603050405020304" pitchFamily="18" charset="0"/>
                </a:endParaRPr>
              </a:p>
              <a:p>
                <a:pPr marL="0" indent="0">
                  <a:buNone/>
                </a:pPr>
                <a:r>
                  <a:rPr lang="en-US" sz="2800" dirty="0">
                    <a:cs typeface="Times New Roman" panose="02020603050405020304" pitchFamily="18" charset="0"/>
                  </a:rPr>
                  <a:t>and use this to substitute for </a:t>
                </a:r>
                <a14:m>
                  <m:oMath xmlns:m="http://schemas.openxmlformats.org/officeDocument/2006/math">
                    <m:acc>
                      <m:accPr>
                        <m:chr m:val="̅"/>
                        <m:ctrlPr>
                          <a:rPr lang="en-US" sz="2800" i="1" dirty="0">
                            <a:latin typeface="Cambria Math" panose="02040503050406030204" pitchFamily="18" charset="0"/>
                            <a:cs typeface="Times New Roman" panose="02020603050405020304" pitchFamily="18" charset="0"/>
                          </a:rPr>
                        </m:ctrlPr>
                      </m:accPr>
                      <m:e>
                        <m:r>
                          <a:rPr lang="en-US" sz="2800" i="1" dirty="0">
                            <a:latin typeface="Cambria Math" panose="02040503050406030204" pitchFamily="18" charset="0"/>
                            <a:cs typeface="Times New Roman" panose="02020603050405020304" pitchFamily="18" charset="0"/>
                          </a:rPr>
                          <m:t>𝐶</m:t>
                        </m:r>
                      </m:e>
                    </m:acc>
                    <m:d>
                      <m:dPr>
                        <m:ctrlPr>
                          <a:rPr lang="en-US" sz="2800" i="1" dirty="0">
                            <a:latin typeface="Cambria Math" panose="02040503050406030204" pitchFamily="18" charset="0"/>
                            <a:cs typeface="Times New Roman" panose="02020603050405020304" pitchFamily="18" charset="0"/>
                          </a:rPr>
                        </m:ctrlPr>
                      </m:dPr>
                      <m:e>
                        <m:r>
                          <a:rPr lang="en-US" sz="2800" i="1" dirty="0">
                            <a:latin typeface="Cambria Math" panose="02040503050406030204" pitchFamily="18" charset="0"/>
                            <a:cs typeface="Times New Roman" panose="02020603050405020304" pitchFamily="18" charset="0"/>
                          </a:rPr>
                          <m:t>𝑧</m:t>
                        </m:r>
                      </m:e>
                    </m:d>
                    <m:sSub>
                      <m:sSubPr>
                        <m:ctrlPr>
                          <a:rPr lang="en-US" sz="2800" i="1" dirty="0">
                            <a:latin typeface="Cambria Math" panose="02040503050406030204" pitchFamily="18" charset="0"/>
                            <a:cs typeface="Times New Roman" panose="02020603050405020304" pitchFamily="18" charset="0"/>
                          </a:rPr>
                        </m:ctrlPr>
                      </m:sSubPr>
                      <m:e>
                        <m:d>
                          <m:dPr>
                            <m:begChr m:val=""/>
                            <m:endChr m:val="|"/>
                            <m:ctrlPr>
                              <a:rPr lang="en-US" sz="2800" i="1" dirty="0">
                                <a:latin typeface="Cambria Math" panose="02040503050406030204" pitchFamily="18" charset="0"/>
                                <a:cs typeface="Times New Roman" panose="02020603050405020304" pitchFamily="18" charset="0"/>
                              </a:rPr>
                            </m:ctrlPr>
                          </m:dPr>
                          <m:e>
                            <m:r>
                              <a:rPr lang="en-US" sz="2800">
                                <a:latin typeface="Cambria Math" panose="02040503050406030204" pitchFamily="18" charset="0"/>
                              </a:rPr>
                              <m:t>​</m:t>
                            </m:r>
                          </m:e>
                        </m:d>
                      </m:e>
                      <m:sub>
                        <m:r>
                          <a:rPr lang="en-US" sz="2800" i="1" dirty="0">
                            <a:latin typeface="Cambria Math" panose="02040503050406030204" pitchFamily="18" charset="0"/>
                            <a:cs typeface="Times New Roman" panose="02020603050405020304" pitchFamily="18" charset="0"/>
                          </a:rPr>
                          <m:t>𝑟</m:t>
                        </m:r>
                        <m:r>
                          <a:rPr lang="en-US" sz="2800" i="1" dirty="0">
                            <a:latin typeface="Cambria Math" panose="02040503050406030204" pitchFamily="18" charset="0"/>
                            <a:cs typeface="Times New Roman" panose="02020603050405020304" pitchFamily="18" charset="0"/>
                          </a:rPr>
                          <m:t>=</m:t>
                        </m:r>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𝑟</m:t>
                            </m:r>
                          </m:e>
                          <m:sub>
                            <m:r>
                              <a:rPr lang="en-US" sz="2800" i="1" dirty="0">
                                <a:latin typeface="Cambria Math" panose="02040503050406030204" pitchFamily="18" charset="0"/>
                                <a:cs typeface="Times New Roman" panose="02020603050405020304" pitchFamily="18" charset="0"/>
                              </a:rPr>
                              <m:t>𝑐</m:t>
                            </m:r>
                          </m:sub>
                        </m:sSub>
                        <m:r>
                          <a:rPr lang="en-US" sz="2800" i="1" dirty="0">
                            <a:latin typeface="Cambria Math" panose="02040503050406030204" pitchFamily="18" charset="0"/>
                            <a:cs typeface="Times New Roman" panose="02020603050405020304" pitchFamily="18" charset="0"/>
                          </a:rPr>
                          <m:t>+</m:t>
                        </m:r>
                        <m:acc>
                          <m:accPr>
                            <m:chr m:val="̅"/>
                            <m:ctrlPr>
                              <a:rPr lang="en-US" sz="2800" i="1" dirty="0">
                                <a:latin typeface="Cambria Math" panose="02040503050406030204" pitchFamily="18" charset="0"/>
                                <a:cs typeface="Times New Roman" panose="02020603050405020304" pitchFamily="18" charset="0"/>
                              </a:rPr>
                            </m:ctrlPr>
                          </m:accPr>
                          <m:e>
                            <m:r>
                              <a:rPr lang="en-US" sz="2800" i="1" dirty="0">
                                <a:latin typeface="Cambria Math" panose="02040503050406030204" pitchFamily="18" charset="0"/>
                                <a:cs typeface="Times New Roman" panose="02020603050405020304" pitchFamily="18" charset="0"/>
                              </a:rPr>
                              <m:t>𝐿</m:t>
                            </m:r>
                          </m:e>
                        </m:acc>
                      </m:sub>
                    </m:sSub>
                  </m:oMath>
                </a14:m>
                <a:r>
                  <a:rPr lang="en-US" sz="2800" dirty="0">
                    <a:cs typeface="Times New Roman" panose="02020603050405020304" pitchFamily="18" charset="0"/>
                  </a:rPr>
                  <a:t> in the tissue mass balance (slide 12) to obtain</a:t>
                </a:r>
              </a:p>
              <a:p>
                <a:pPr marL="0" indent="0">
                  <a:buNone/>
                </a:pPr>
                <a:endParaRPr lang="en-US" sz="28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𝐶</m:t>
                          </m:r>
                        </m:e>
                      </m:acc>
                      <m:d>
                        <m:dPr>
                          <m:ctrlPr>
                            <a:rPr lang="en-US" sz="2800" i="1" dirty="0">
                              <a:latin typeface="Cambria Math" panose="02040503050406030204" pitchFamily="18" charset="0"/>
                              <a:cs typeface="Times New Roman" panose="02020603050405020304" pitchFamily="18" charset="0"/>
                            </a:rPr>
                          </m:ctrlPr>
                        </m:dPr>
                        <m:e>
                          <m:r>
                            <a:rPr lang="en-US" sz="2800" i="1" dirty="0">
                              <a:latin typeface="Cambria Math" panose="02040503050406030204" pitchFamily="18" charset="0"/>
                              <a:cs typeface="Times New Roman" panose="02020603050405020304" pitchFamily="18" charset="0"/>
                            </a:rPr>
                            <m:t>𝑟</m:t>
                          </m:r>
                          <m:r>
                            <a:rPr lang="en-US" sz="2800" i="1" dirty="0">
                              <a:latin typeface="Cambria Math" panose="02040503050406030204" pitchFamily="18" charset="0"/>
                              <a:cs typeface="Times New Roman" panose="02020603050405020304" pitchFamily="18" charset="0"/>
                            </a:rPr>
                            <m:t>,</m:t>
                          </m:r>
                          <m:r>
                            <a:rPr lang="en-US" sz="2800" i="1" dirty="0">
                              <a:latin typeface="Cambria Math" panose="02040503050406030204" pitchFamily="18" charset="0"/>
                              <a:cs typeface="Times New Roman" panose="02020603050405020304" pitchFamily="18" charset="0"/>
                            </a:rPr>
                            <m:t>𝑧</m:t>
                          </m:r>
                        </m:e>
                      </m:d>
                      <m:r>
                        <a:rPr lang="en-US" sz="2800" i="1" dirty="0">
                          <a:latin typeface="Cambria Math" panose="02040503050406030204" pitchFamily="18"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𝐶</m:t>
                      </m:r>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𝑧</m:t>
                          </m:r>
                        </m:e>
                      </m:d>
                      <m:r>
                        <a:rPr lang="en-US" sz="2800">
                          <a:latin typeface="Cambria Math" panose="02040503050406030204" pitchFamily="18" charset="0"/>
                          <a:cs typeface="Times New Roman" panose="02020603050405020304" pitchFamily="18" charset="0"/>
                        </a:rPr>
                        <m:t>−</m:t>
                      </m:r>
                      <m:f>
                        <m:fPr>
                          <m:ctrlPr>
                            <a:rPr lang="en-US" sz="2800" i="1">
                              <a:latin typeface="Cambria Math" panose="02040503050406030204" pitchFamily="18" charset="0"/>
                              <a:cs typeface="Times New Roman" panose="02020603050405020304" pitchFamily="18" charset="0"/>
                            </a:rPr>
                          </m:ctrlPr>
                        </m:fPr>
                        <m:num>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𝑅</m:t>
                              </m:r>
                            </m:e>
                            <m:sub>
                              <m:r>
                                <a:rPr lang="en-US" sz="2800" i="1">
                                  <a:latin typeface="Cambria Math" panose="02040503050406030204" pitchFamily="18" charset="0"/>
                                  <a:cs typeface="Times New Roman" panose="02020603050405020304" pitchFamily="18" charset="0"/>
                                </a:rPr>
                                <m:t>𝐴</m:t>
                              </m:r>
                            </m:sub>
                          </m:sSub>
                        </m:num>
                        <m:den>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2</m:t>
                              </m:r>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Sub>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𝐾</m:t>
                              </m:r>
                            </m:e>
                            <m:sub>
                              <m:r>
                                <a:rPr lang="en-US" sz="2800" i="1">
                                  <a:latin typeface="Cambria Math" panose="02040503050406030204" pitchFamily="18" charset="0"/>
                                  <a:cs typeface="Times New Roman" panose="02020603050405020304" pitchFamily="18" charset="0"/>
                                </a:rPr>
                                <m:t>0</m:t>
                              </m:r>
                            </m:sub>
                          </m:sSub>
                        </m:den>
                      </m:f>
                      <m:d>
                        <m:dPr>
                          <m:begChr m:val="["/>
                          <m:endChr m:val="]"/>
                          <m:ctrlPr>
                            <a:rPr lang="en-US" sz="2800" i="1">
                              <a:latin typeface="Cambria Math" panose="02040503050406030204" pitchFamily="18" charset="0"/>
                              <a:cs typeface="Times New Roman" panose="02020603050405020304" pitchFamily="18" charset="0"/>
                            </a:rPr>
                          </m:ctrlPr>
                        </m:dPr>
                        <m:e>
                          <m:sSubSup>
                            <m:sSubSupPr>
                              <m:ctrlPr>
                                <a:rPr lang="en-US" sz="2800" i="1">
                                  <a:latin typeface="Cambria Math" panose="02040503050406030204" pitchFamily="18" charset="0"/>
                                  <a:cs typeface="Times New Roman" panose="02020603050405020304" pitchFamily="18" charset="0"/>
                                </a:rPr>
                              </m:ctrlPr>
                            </m:sSubSup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𝑇</m:t>
                              </m:r>
                            </m:sub>
                            <m:sup>
                              <m:r>
                                <a:rPr lang="en-US" sz="2800" i="1">
                                  <a:latin typeface="Cambria Math" panose="02040503050406030204" pitchFamily="18" charset="0"/>
                                  <a:cs typeface="Times New Roman" panose="02020603050405020304" pitchFamily="18" charset="0"/>
                                </a:rPr>
                                <m:t>2</m:t>
                              </m:r>
                            </m:sup>
                          </m:sSubSup>
                          <m:r>
                            <a:rPr lang="en-US" sz="2800" i="1">
                              <a:latin typeface="Cambria Math" panose="02040503050406030204" pitchFamily="18" charset="0"/>
                              <a:cs typeface="Times New Roman" panose="02020603050405020304" pitchFamily="18" charset="0"/>
                            </a:rPr>
                            <m:t>−</m:t>
                          </m:r>
                          <m:sSup>
                            <m:sSupPr>
                              <m:ctrlPr>
                                <a:rPr lang="en-US" sz="2800" i="1">
                                  <a:latin typeface="Cambria Math" panose="02040503050406030204" pitchFamily="18" charset="0"/>
                                  <a:cs typeface="Times New Roman" panose="02020603050405020304" pitchFamily="18" charset="0"/>
                                </a:rPr>
                              </m:ctrlPr>
                            </m:sSupPr>
                            <m:e>
                              <m:d>
                                <m:dPr>
                                  <m:ctrlPr>
                                    <a:rPr lang="en-US" sz="2800" i="1">
                                      <a:latin typeface="Cambria Math" panose="02040503050406030204" pitchFamily="18" charset="0"/>
                                      <a:cs typeface="Times New Roman" panose="02020603050405020304" pitchFamily="18" charset="0"/>
                                    </a:rPr>
                                  </m:ctrlPr>
                                </m:dPr>
                                <m:e>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Sub>
                                  <m:r>
                                    <a:rPr lang="en-US" sz="2800" i="1">
                                      <a:latin typeface="Cambria Math" panose="02040503050406030204" pitchFamily="18" charset="0"/>
                                      <a:cs typeface="Times New Roman" panose="02020603050405020304" pitchFamily="18" charset="0"/>
                                    </a:rPr>
                                    <m:t>+</m:t>
                                  </m:r>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𝐿</m:t>
                                      </m:r>
                                    </m:e>
                                  </m:acc>
                                </m:e>
                              </m:d>
                            </m:e>
                            <m:sup>
                              <m:r>
                                <a:rPr lang="en-US" sz="2800" i="1">
                                  <a:latin typeface="Cambria Math" panose="02040503050406030204" pitchFamily="18" charset="0"/>
                                  <a:cs typeface="Times New Roman" panose="02020603050405020304" pitchFamily="18" charset="0"/>
                                </a:rPr>
                                <m:t>2</m:t>
                              </m:r>
                            </m:sup>
                          </m:sSup>
                        </m:e>
                      </m:d>
                      <m:r>
                        <a:rPr lang="en-US" sz="2800" b="0" i="1" smtClean="0">
                          <a:latin typeface="Cambria Math" panose="02040503050406030204" pitchFamily="18" charset="0"/>
                          <a:cs typeface="Times New Roman" panose="02020603050405020304" pitchFamily="18" charset="0"/>
                        </a:rPr>
                        <m:t>                             </m:t>
                      </m:r>
                    </m:oMath>
                  </m:oMathPara>
                </a14:m>
                <a:endParaRPr lang="en-US" sz="2800" i="1"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cs typeface="Times New Roman" panose="02020603050405020304" pitchFamily="18" charset="0"/>
                        </a:rPr>
                        <m:t>                     </m:t>
                      </m:r>
                      <m:r>
                        <a:rPr lang="en-US" sz="2800" i="1" dirty="0">
                          <a:latin typeface="Cambria Math" panose="02040503050406030204" pitchFamily="18" charset="0"/>
                          <a:cs typeface="Times New Roman" panose="02020603050405020304" pitchFamily="18" charset="0"/>
                        </a:rPr>
                        <m:t>+</m:t>
                      </m:r>
                      <m:f>
                        <m:fPr>
                          <m:ctrlPr>
                            <a:rPr lang="en-US" sz="2800" i="1" dirty="0">
                              <a:latin typeface="Cambria Math" panose="02040503050406030204" pitchFamily="18" charset="0"/>
                              <a:cs typeface="Times New Roman" panose="02020603050405020304" pitchFamily="18" charset="0"/>
                            </a:rPr>
                          </m:ctrlPr>
                        </m:fPr>
                        <m:num>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𝑅</m:t>
                              </m:r>
                            </m:e>
                            <m:sub>
                              <m:r>
                                <a:rPr lang="en-US" sz="2800" i="1" dirty="0">
                                  <a:latin typeface="Cambria Math" panose="02040503050406030204" pitchFamily="18" charset="0"/>
                                  <a:cs typeface="Times New Roman" panose="02020603050405020304" pitchFamily="18" charset="0"/>
                                </a:rPr>
                                <m:t>𝐴</m:t>
                              </m:r>
                            </m:sub>
                          </m:sSub>
                        </m:num>
                        <m:den>
                          <m:r>
                            <a:rPr lang="en-US" sz="2800" i="1" dirty="0">
                              <a:latin typeface="Cambria Math" panose="02040503050406030204" pitchFamily="18" charset="0"/>
                              <a:cs typeface="Times New Roman" panose="02020603050405020304" pitchFamily="18" charset="0"/>
                            </a:rPr>
                            <m:t>4</m:t>
                          </m:r>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𝐷</m:t>
                              </m:r>
                            </m:e>
                            <m:sub>
                              <m:r>
                                <a:rPr lang="en-US" sz="2800" i="1" dirty="0">
                                  <a:latin typeface="Cambria Math" panose="02040503050406030204" pitchFamily="18" charset="0"/>
                                  <a:cs typeface="Times New Roman" panose="02020603050405020304" pitchFamily="18" charset="0"/>
                                </a:rPr>
                                <m:t>𝑇</m:t>
                              </m:r>
                            </m:sub>
                          </m:sSub>
                        </m:den>
                      </m:f>
                      <m:d>
                        <m:dPr>
                          <m:begChr m:val="["/>
                          <m:endChr m:val="]"/>
                          <m:ctrlPr>
                            <a:rPr lang="en-US" sz="2800" i="1" dirty="0">
                              <a:latin typeface="Cambria Math" panose="02040503050406030204" pitchFamily="18" charset="0"/>
                              <a:cs typeface="Times New Roman" panose="02020603050405020304" pitchFamily="18" charset="0"/>
                            </a:rPr>
                          </m:ctrlPr>
                        </m:dPr>
                        <m:e>
                          <m:d>
                            <m:dPr>
                              <m:ctrlPr>
                                <a:rPr lang="en-US" sz="2800" i="1" dirty="0">
                                  <a:latin typeface="Cambria Math" panose="02040503050406030204" pitchFamily="18" charset="0"/>
                                  <a:cs typeface="Times New Roman" panose="02020603050405020304" pitchFamily="18" charset="0"/>
                                </a:rPr>
                              </m:ctrlPr>
                            </m:dPr>
                            <m:e>
                              <m:sSup>
                                <m:sSupPr>
                                  <m:ctrlPr>
                                    <a:rPr lang="en-US" sz="2800" i="1" dirty="0">
                                      <a:latin typeface="Cambria Math" panose="02040503050406030204" pitchFamily="18" charset="0"/>
                                      <a:cs typeface="Times New Roman" panose="02020603050405020304" pitchFamily="18" charset="0"/>
                                    </a:rPr>
                                  </m:ctrlPr>
                                </m:sSupPr>
                                <m:e>
                                  <m:r>
                                    <a:rPr lang="en-US" sz="2800" i="1" dirty="0">
                                      <a:latin typeface="Cambria Math" panose="02040503050406030204" pitchFamily="18" charset="0"/>
                                      <a:cs typeface="Times New Roman" panose="02020603050405020304" pitchFamily="18" charset="0"/>
                                    </a:rPr>
                                    <m:t>𝑟</m:t>
                                  </m:r>
                                </m:e>
                                <m:sup>
                                  <m:r>
                                    <a:rPr lang="en-US" sz="2800" i="1" dirty="0">
                                      <a:latin typeface="Cambria Math" panose="02040503050406030204" pitchFamily="18" charset="0"/>
                                      <a:cs typeface="Times New Roman" panose="02020603050405020304" pitchFamily="18" charset="0"/>
                                    </a:rPr>
                                    <m:t>2</m:t>
                                  </m:r>
                                </m:sup>
                              </m:sSup>
                              <m:r>
                                <a:rPr lang="en-US" sz="2800" i="1" dirty="0">
                                  <a:latin typeface="Cambria Math" panose="02040503050406030204" pitchFamily="18" charset="0"/>
                                  <a:cs typeface="Times New Roman" panose="02020603050405020304" pitchFamily="18" charset="0"/>
                                </a:rPr>
                                <m:t>−</m:t>
                              </m:r>
                              <m:sSup>
                                <m:sSupPr>
                                  <m:ctrlPr>
                                    <a:rPr lang="en-US" sz="2800" i="1" dirty="0">
                                      <a:latin typeface="Cambria Math" panose="02040503050406030204" pitchFamily="18" charset="0"/>
                                      <a:cs typeface="Times New Roman" panose="02020603050405020304" pitchFamily="18" charset="0"/>
                                    </a:rPr>
                                  </m:ctrlPr>
                                </m:sSupPr>
                                <m:e>
                                  <m:d>
                                    <m:dPr>
                                      <m:ctrlPr>
                                        <a:rPr lang="en-US" sz="2800" i="1" dirty="0">
                                          <a:latin typeface="Cambria Math" panose="02040503050406030204" pitchFamily="18" charset="0"/>
                                          <a:cs typeface="Times New Roman" panose="02020603050405020304" pitchFamily="18" charset="0"/>
                                        </a:rPr>
                                      </m:ctrlPr>
                                    </m:dPr>
                                    <m:e>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𝑟</m:t>
                                          </m:r>
                                        </m:e>
                                        <m:sub>
                                          <m:r>
                                            <a:rPr lang="en-US" sz="2800" i="1" dirty="0">
                                              <a:latin typeface="Cambria Math" panose="02040503050406030204" pitchFamily="18" charset="0"/>
                                              <a:cs typeface="Times New Roman" panose="02020603050405020304" pitchFamily="18" charset="0"/>
                                            </a:rPr>
                                            <m:t>𝑐</m:t>
                                          </m:r>
                                        </m:sub>
                                      </m:sSub>
                                      <m:r>
                                        <a:rPr lang="en-US" sz="2800" i="1" dirty="0">
                                          <a:latin typeface="Cambria Math" panose="02040503050406030204" pitchFamily="18" charset="0"/>
                                          <a:cs typeface="Times New Roman" panose="02020603050405020304" pitchFamily="18" charset="0"/>
                                        </a:rPr>
                                        <m:t>+</m:t>
                                      </m:r>
                                      <m:acc>
                                        <m:accPr>
                                          <m:chr m:val="̅"/>
                                          <m:ctrlPr>
                                            <a:rPr lang="en-US" sz="2800" i="1" dirty="0">
                                              <a:latin typeface="Cambria Math" panose="02040503050406030204" pitchFamily="18" charset="0"/>
                                              <a:cs typeface="Times New Roman" panose="02020603050405020304" pitchFamily="18" charset="0"/>
                                            </a:rPr>
                                          </m:ctrlPr>
                                        </m:accPr>
                                        <m:e>
                                          <m:r>
                                            <a:rPr lang="en-US" sz="2800" i="1" dirty="0">
                                              <a:latin typeface="Cambria Math" panose="02040503050406030204" pitchFamily="18" charset="0"/>
                                              <a:cs typeface="Times New Roman" panose="02020603050405020304" pitchFamily="18" charset="0"/>
                                            </a:rPr>
                                            <m:t>𝐿</m:t>
                                          </m:r>
                                        </m:e>
                                      </m:acc>
                                    </m:e>
                                  </m:d>
                                </m:e>
                                <m:sup>
                                  <m:r>
                                    <a:rPr lang="en-US" sz="2800" i="1" dirty="0">
                                      <a:latin typeface="Cambria Math" panose="02040503050406030204" pitchFamily="18" charset="0"/>
                                      <a:cs typeface="Times New Roman" panose="02020603050405020304" pitchFamily="18" charset="0"/>
                                    </a:rPr>
                                    <m:t>2</m:t>
                                  </m:r>
                                </m:sup>
                              </m:sSup>
                            </m:e>
                          </m:d>
                        </m:e>
                      </m:d>
                      <m:r>
                        <a:rPr lang="en-US" sz="2800" i="1" dirty="0">
                          <a:latin typeface="Cambria Math" panose="02040503050406030204" pitchFamily="18" charset="0"/>
                          <a:cs typeface="Times New Roman" panose="02020603050405020304" pitchFamily="18" charset="0"/>
                        </a:rPr>
                        <m:t>−</m:t>
                      </m:r>
                      <m:f>
                        <m:fPr>
                          <m:ctrlPr>
                            <a:rPr lang="en-US" sz="2800" i="1" dirty="0">
                              <a:latin typeface="Cambria Math" panose="02040503050406030204" pitchFamily="18" charset="0"/>
                              <a:cs typeface="Times New Roman" panose="02020603050405020304" pitchFamily="18" charset="0"/>
                            </a:rPr>
                          </m:ctrlPr>
                        </m:fPr>
                        <m:num>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𝑅</m:t>
                              </m:r>
                            </m:e>
                            <m:sub>
                              <m:r>
                                <a:rPr lang="en-US" sz="2800" i="1" dirty="0">
                                  <a:latin typeface="Cambria Math" panose="02040503050406030204" pitchFamily="18" charset="0"/>
                                  <a:cs typeface="Times New Roman" panose="02020603050405020304" pitchFamily="18" charset="0"/>
                                </a:rPr>
                                <m:t>𝐴</m:t>
                              </m:r>
                            </m:sub>
                          </m:sSub>
                          <m:sSubSup>
                            <m:sSubSupPr>
                              <m:ctrlPr>
                                <a:rPr lang="en-US" sz="2800" i="1" dirty="0">
                                  <a:latin typeface="Cambria Math" panose="02040503050406030204" pitchFamily="18" charset="0"/>
                                  <a:cs typeface="Times New Roman" panose="02020603050405020304" pitchFamily="18" charset="0"/>
                                </a:rPr>
                              </m:ctrlPr>
                            </m:sSubSupPr>
                            <m:e>
                              <m:r>
                                <a:rPr lang="en-US" sz="2800" i="1" dirty="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𝑇</m:t>
                              </m:r>
                            </m:sub>
                            <m:sup>
                              <m:r>
                                <a:rPr lang="en-US" sz="2800" i="1" dirty="0">
                                  <a:latin typeface="Cambria Math" panose="02040503050406030204" pitchFamily="18" charset="0"/>
                                  <a:cs typeface="Times New Roman" panose="02020603050405020304" pitchFamily="18" charset="0"/>
                                </a:rPr>
                                <m:t>2</m:t>
                              </m:r>
                            </m:sup>
                          </m:sSubSup>
                        </m:num>
                        <m:den>
                          <m:r>
                            <a:rPr lang="en-US" sz="2800" i="1" dirty="0">
                              <a:latin typeface="Cambria Math" panose="02040503050406030204" pitchFamily="18" charset="0"/>
                              <a:cs typeface="Times New Roman" panose="02020603050405020304" pitchFamily="18" charset="0"/>
                            </a:rPr>
                            <m:t>4</m:t>
                          </m:r>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𝐷</m:t>
                              </m:r>
                            </m:e>
                            <m:sub>
                              <m:r>
                                <a:rPr lang="en-US" sz="2800" i="1" dirty="0">
                                  <a:latin typeface="Cambria Math" panose="02040503050406030204" pitchFamily="18" charset="0"/>
                                  <a:cs typeface="Times New Roman" panose="02020603050405020304" pitchFamily="18" charset="0"/>
                                </a:rPr>
                                <m:t>𝑇</m:t>
                              </m:r>
                            </m:sub>
                          </m:sSub>
                        </m:den>
                      </m:f>
                      <m:r>
                        <a:rPr lang="en-US" sz="2800" b="0" i="1" dirty="0" smtClean="0">
                          <a:latin typeface="Cambria Math" panose="02040503050406030204" pitchFamily="18" charset="0"/>
                          <a:cs typeface="Times New Roman" panose="02020603050405020304" pitchFamily="18" charset="0"/>
                        </a:rPr>
                        <m:t>2</m:t>
                      </m:r>
                      <m:func>
                        <m:funcPr>
                          <m:ctrlPr>
                            <a:rPr lang="en-US" sz="2800" i="1" dirty="0">
                              <a:latin typeface="Cambria Math" panose="02040503050406030204" pitchFamily="18" charset="0"/>
                              <a:cs typeface="Times New Roman" panose="02020603050405020304" pitchFamily="18" charset="0"/>
                            </a:rPr>
                          </m:ctrlPr>
                        </m:funcPr>
                        <m:fName>
                          <m:r>
                            <m:rPr>
                              <m:sty m:val="p"/>
                            </m:rPr>
                            <a:rPr lang="en-US" sz="2800" dirty="0">
                              <a:latin typeface="Cambria Math" panose="02040503050406030204" pitchFamily="18" charset="0"/>
                              <a:cs typeface="Times New Roman" panose="02020603050405020304" pitchFamily="18" charset="0"/>
                            </a:rPr>
                            <m:t>ln</m:t>
                          </m:r>
                        </m:fName>
                        <m:e>
                          <m:d>
                            <m:dPr>
                              <m:ctrlPr>
                                <a:rPr lang="en-US" sz="2800" i="1" dirty="0">
                                  <a:latin typeface="Cambria Math" panose="02040503050406030204" pitchFamily="18" charset="0"/>
                                  <a:cs typeface="Times New Roman" panose="02020603050405020304" pitchFamily="18" charset="0"/>
                                </a:rPr>
                              </m:ctrlPr>
                            </m:dPr>
                            <m:e>
                              <m:f>
                                <m:fPr>
                                  <m:ctrlPr>
                                    <a:rPr lang="en-US" sz="2800" i="1" dirty="0">
                                      <a:latin typeface="Cambria Math" panose="02040503050406030204" pitchFamily="18" charset="0"/>
                                      <a:cs typeface="Times New Roman" panose="02020603050405020304" pitchFamily="18" charset="0"/>
                                    </a:rPr>
                                  </m:ctrlPr>
                                </m:fPr>
                                <m:num>
                                  <m:r>
                                    <a:rPr lang="en-US" sz="2800" i="1" dirty="0">
                                      <a:latin typeface="Cambria Math" panose="02040503050406030204" pitchFamily="18" charset="0"/>
                                      <a:cs typeface="Times New Roman" panose="02020603050405020304" pitchFamily="18" charset="0"/>
                                    </a:rPr>
                                    <m:t>𝑟</m:t>
                                  </m:r>
                                </m:num>
                                <m:den>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𝑟</m:t>
                                      </m:r>
                                    </m:e>
                                    <m:sub>
                                      <m:r>
                                        <a:rPr lang="en-US" sz="2800" i="1" dirty="0">
                                          <a:latin typeface="Cambria Math" panose="02040503050406030204" pitchFamily="18" charset="0"/>
                                          <a:cs typeface="Times New Roman" panose="02020603050405020304" pitchFamily="18" charset="0"/>
                                        </a:rPr>
                                        <m:t>𝑐</m:t>
                                      </m:r>
                                    </m:sub>
                                  </m:sSub>
                                  <m:r>
                                    <a:rPr lang="en-US" sz="2800" i="1" dirty="0">
                                      <a:latin typeface="Cambria Math" panose="02040503050406030204" pitchFamily="18" charset="0"/>
                                      <a:cs typeface="Times New Roman" panose="02020603050405020304" pitchFamily="18" charset="0"/>
                                    </a:rPr>
                                    <m:t>+</m:t>
                                  </m:r>
                                  <m:acc>
                                    <m:accPr>
                                      <m:chr m:val="̅"/>
                                      <m:ctrlPr>
                                        <a:rPr lang="en-US" sz="2800" i="1" dirty="0">
                                          <a:latin typeface="Cambria Math" panose="02040503050406030204" pitchFamily="18" charset="0"/>
                                          <a:cs typeface="Times New Roman" panose="02020603050405020304" pitchFamily="18" charset="0"/>
                                        </a:rPr>
                                      </m:ctrlPr>
                                    </m:accPr>
                                    <m:e>
                                      <m:r>
                                        <a:rPr lang="en-US" sz="2800" i="1" dirty="0">
                                          <a:latin typeface="Cambria Math" panose="02040503050406030204" pitchFamily="18" charset="0"/>
                                          <a:cs typeface="Times New Roman" panose="02020603050405020304" pitchFamily="18" charset="0"/>
                                        </a:rPr>
                                        <m:t>𝐿</m:t>
                                      </m:r>
                                    </m:e>
                                  </m:acc>
                                </m:den>
                              </m:f>
                            </m:e>
                          </m:d>
                        </m:e>
                      </m:func>
                    </m:oMath>
                  </m:oMathPara>
                </a14:m>
                <a:endParaRPr lang="en-US" sz="2800" dirty="0">
                  <a:cs typeface="Times New Roman" panose="02020603050405020304" pitchFamily="18" charset="0"/>
                </a:endParaRPr>
              </a:p>
              <a:p>
                <a:pPr marL="0" indent="0">
                  <a:buNone/>
                </a:pPr>
                <a:r>
                  <a:rPr lang="en-US" sz="2800" dirty="0">
                    <a:cs typeface="Times New Roman" panose="02020603050405020304" pitchFamily="18" charset="0"/>
                  </a:rPr>
                  <a:t>which, substituting the expression for </a:t>
                </a:r>
                <a14:m>
                  <m:oMath xmlns:m="http://schemas.openxmlformats.org/officeDocument/2006/math">
                    <m:r>
                      <a:rPr lang="en-US" sz="2800" i="1" smtClean="0">
                        <a:latin typeface="Cambria Math" panose="02040503050406030204" pitchFamily="18" charset="0"/>
                        <a:cs typeface="Times New Roman" panose="02020603050405020304" pitchFamily="18" charset="0"/>
                      </a:rPr>
                      <m:t>𝐶</m:t>
                    </m:r>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𝑧</m:t>
                        </m:r>
                      </m:e>
                    </m:d>
                    <m:r>
                      <a:rPr lang="en-US" sz="2800" i="1">
                        <a:latin typeface="Cambria Math" panose="02040503050406030204" pitchFamily="18" charset="0"/>
                        <a:cs typeface="Times New Roman" panose="02020603050405020304" pitchFamily="18" charset="0"/>
                      </a:rPr>
                      <m:t> </m:t>
                    </m:r>
                  </m:oMath>
                </a14:m>
                <a:r>
                  <a:rPr lang="en-US" sz="2800" dirty="0">
                    <a:cs typeface="Times New Roman" panose="02020603050405020304" pitchFamily="18" charset="0"/>
                  </a:rPr>
                  <a:t>becomes</a:t>
                </a:r>
              </a:p>
              <a:p>
                <a:pPr marL="0" indent="0">
                  <a:buNone/>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𝐶</m:t>
                          </m:r>
                        </m:e>
                      </m:acc>
                      <m:d>
                        <m:dPr>
                          <m:ctrlPr>
                            <a:rPr lang="en-US" sz="2800" i="1" dirty="0">
                              <a:latin typeface="Cambria Math" panose="02040503050406030204" pitchFamily="18" charset="0"/>
                              <a:cs typeface="Times New Roman" panose="02020603050405020304" pitchFamily="18" charset="0"/>
                            </a:rPr>
                          </m:ctrlPr>
                        </m:dPr>
                        <m:e>
                          <m:r>
                            <a:rPr lang="en-US" sz="2800" i="1" dirty="0">
                              <a:latin typeface="Cambria Math" panose="02040503050406030204" pitchFamily="18" charset="0"/>
                              <a:cs typeface="Times New Roman" panose="02020603050405020304" pitchFamily="18" charset="0"/>
                            </a:rPr>
                            <m:t>𝑟</m:t>
                          </m:r>
                          <m:r>
                            <a:rPr lang="en-US" sz="2800" i="1" dirty="0">
                              <a:latin typeface="Cambria Math" panose="02040503050406030204" pitchFamily="18" charset="0"/>
                              <a:cs typeface="Times New Roman" panose="02020603050405020304" pitchFamily="18" charset="0"/>
                            </a:rPr>
                            <m:t>,</m:t>
                          </m:r>
                          <m:r>
                            <a:rPr lang="en-US" sz="2800" i="1" dirty="0">
                              <a:latin typeface="Cambria Math" panose="02040503050406030204" pitchFamily="18" charset="0"/>
                              <a:cs typeface="Times New Roman" panose="02020603050405020304" pitchFamily="18" charset="0"/>
                            </a:rPr>
                            <m:t>𝑧</m:t>
                          </m:r>
                        </m:e>
                      </m:d>
                      <m:r>
                        <a:rPr lang="en-US" sz="2800" i="1" dirty="0">
                          <a:latin typeface="Cambria Math" panose="02040503050406030204" pitchFamily="18" charset="0"/>
                          <a:cs typeface="Times New Roman" panose="02020603050405020304" pitchFamily="18" charset="0"/>
                        </a:rPr>
                        <m:t>=</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a:rPr lang="en-US" sz="2800" i="1">
                              <a:latin typeface="Cambria Math" panose="02040503050406030204" pitchFamily="18" charset="0"/>
                              <a:cs typeface="Times New Roman" panose="02020603050405020304" pitchFamily="18" charset="0"/>
                            </a:rPr>
                            <m:t>0</m:t>
                          </m:r>
                        </m:sub>
                      </m:sSub>
                      <m:r>
                        <a:rPr lang="en-US" sz="2800" i="1">
                          <a:latin typeface="Cambria Math" panose="02040503050406030204" pitchFamily="18" charset="0"/>
                          <a:cs typeface="Times New Roman" panose="02020603050405020304" pitchFamily="18" charset="0"/>
                        </a:rPr>
                        <m:t>−</m:t>
                      </m:r>
                      <m:f>
                        <m:fPr>
                          <m:ctrlPr>
                            <a:rPr lang="en-US" sz="2800" i="1">
                              <a:latin typeface="Cambria Math" panose="02040503050406030204" pitchFamily="18" charset="0"/>
                              <a:cs typeface="Times New Roman" panose="02020603050405020304" pitchFamily="18" charset="0"/>
                            </a:rPr>
                          </m:ctrlPr>
                        </m:fPr>
                        <m:num>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𝑅</m:t>
                              </m:r>
                            </m:e>
                            <m:sub>
                              <m:r>
                                <a:rPr lang="en-US" sz="2800" i="1">
                                  <a:latin typeface="Cambria Math" panose="02040503050406030204" pitchFamily="18" charset="0"/>
                                  <a:cs typeface="Times New Roman" panose="02020603050405020304" pitchFamily="18" charset="0"/>
                                </a:rPr>
                                <m:t>𝐴</m:t>
                              </m:r>
                            </m:sub>
                          </m:sSub>
                        </m:num>
                        <m:den>
                          <m:r>
                            <a:rPr lang="en-US" sz="2800" b="0" i="1" smtClean="0">
                              <a:latin typeface="Cambria Math" panose="02040503050406030204" pitchFamily="18" charset="0"/>
                              <a:cs typeface="Times New Roman" panose="02020603050405020304" pitchFamily="18" charset="0"/>
                            </a:rPr>
                            <m:t>𝑈</m:t>
                          </m:r>
                          <m:sSubSup>
                            <m:sSubSupPr>
                              <m:ctrlPr>
                                <a:rPr lang="en-US" sz="2800" i="1">
                                  <a:latin typeface="Cambria Math" panose="02040503050406030204" pitchFamily="18" charset="0"/>
                                  <a:cs typeface="Times New Roman" panose="02020603050405020304" pitchFamily="18" charset="0"/>
                                </a:rPr>
                              </m:ctrlPr>
                            </m:sSubSup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up>
                              <m:r>
                                <a:rPr lang="en-US" sz="2800" i="1">
                                  <a:latin typeface="Cambria Math" panose="02040503050406030204" pitchFamily="18" charset="0"/>
                                  <a:cs typeface="Times New Roman" panose="02020603050405020304" pitchFamily="18" charset="0"/>
                                </a:rPr>
                                <m:t>2</m:t>
                              </m:r>
                            </m:sup>
                          </m:sSubSup>
                        </m:den>
                      </m:f>
                      <m:d>
                        <m:dPr>
                          <m:begChr m:val="["/>
                          <m:endChr m:val="]"/>
                          <m:ctrlPr>
                            <a:rPr lang="en-US" sz="2800" i="1">
                              <a:latin typeface="Cambria Math" panose="02040503050406030204" pitchFamily="18" charset="0"/>
                              <a:cs typeface="Times New Roman" panose="02020603050405020304" pitchFamily="18" charset="0"/>
                            </a:rPr>
                          </m:ctrlPr>
                        </m:dPr>
                        <m:e>
                          <m:sSubSup>
                            <m:sSubSupPr>
                              <m:ctrlPr>
                                <a:rPr lang="en-US" sz="2800" i="1">
                                  <a:latin typeface="Cambria Math" panose="02040503050406030204" pitchFamily="18" charset="0"/>
                                  <a:cs typeface="Times New Roman" panose="02020603050405020304" pitchFamily="18" charset="0"/>
                                </a:rPr>
                              </m:ctrlPr>
                            </m:sSubSup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𝑇</m:t>
                              </m:r>
                            </m:sub>
                            <m:sup>
                              <m:r>
                                <a:rPr lang="en-US" sz="2800" i="1">
                                  <a:latin typeface="Cambria Math" panose="02040503050406030204" pitchFamily="18" charset="0"/>
                                  <a:cs typeface="Times New Roman" panose="02020603050405020304" pitchFamily="18" charset="0"/>
                                </a:rPr>
                                <m:t>2</m:t>
                              </m:r>
                            </m:sup>
                          </m:sSubSup>
                          <m:r>
                            <a:rPr lang="en-US" sz="2800" i="1">
                              <a:latin typeface="Cambria Math" panose="02040503050406030204" pitchFamily="18" charset="0"/>
                              <a:cs typeface="Times New Roman" panose="02020603050405020304" pitchFamily="18" charset="0"/>
                            </a:rPr>
                            <m:t>−</m:t>
                          </m:r>
                          <m:sSup>
                            <m:sSupPr>
                              <m:ctrlPr>
                                <a:rPr lang="en-US" sz="2800" i="1">
                                  <a:latin typeface="Cambria Math" panose="02040503050406030204" pitchFamily="18" charset="0"/>
                                  <a:cs typeface="Times New Roman" panose="02020603050405020304" pitchFamily="18" charset="0"/>
                                </a:rPr>
                              </m:ctrlPr>
                            </m:sSupPr>
                            <m:e>
                              <m:d>
                                <m:dPr>
                                  <m:ctrlPr>
                                    <a:rPr lang="en-US" sz="2800" i="1">
                                      <a:latin typeface="Cambria Math" panose="02040503050406030204" pitchFamily="18" charset="0"/>
                                      <a:cs typeface="Times New Roman" panose="02020603050405020304" pitchFamily="18" charset="0"/>
                                    </a:rPr>
                                  </m:ctrlPr>
                                </m:dPr>
                                <m:e>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Sub>
                                  <m:r>
                                    <a:rPr lang="en-US" sz="2800" i="1">
                                      <a:latin typeface="Cambria Math" panose="02040503050406030204" pitchFamily="18" charset="0"/>
                                      <a:cs typeface="Times New Roman" panose="02020603050405020304" pitchFamily="18" charset="0"/>
                                    </a:rPr>
                                    <m:t>+</m:t>
                                  </m:r>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𝐿</m:t>
                                      </m:r>
                                    </m:e>
                                  </m:acc>
                                </m:e>
                              </m:d>
                            </m:e>
                            <m:sup>
                              <m:r>
                                <a:rPr lang="en-US" sz="2800" i="1">
                                  <a:latin typeface="Cambria Math" panose="02040503050406030204" pitchFamily="18" charset="0"/>
                                  <a:cs typeface="Times New Roman" panose="02020603050405020304" pitchFamily="18" charset="0"/>
                                </a:rPr>
                                <m:t>2</m:t>
                              </m:r>
                            </m:sup>
                          </m:sSup>
                        </m:e>
                      </m:d>
                      <m:r>
                        <a:rPr lang="en-US" sz="2800" i="1">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m:t>
                      </m:r>
                      <m:f>
                        <m:fPr>
                          <m:ctrlPr>
                            <a:rPr lang="en-US" sz="2800" i="1">
                              <a:latin typeface="Cambria Math" panose="02040503050406030204" pitchFamily="18" charset="0"/>
                              <a:cs typeface="Times New Roman" panose="02020603050405020304" pitchFamily="18" charset="0"/>
                            </a:rPr>
                          </m:ctrlPr>
                        </m:fPr>
                        <m:num>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𝑅</m:t>
                              </m:r>
                            </m:e>
                            <m:sub>
                              <m:r>
                                <a:rPr lang="en-US" sz="2800" i="1">
                                  <a:latin typeface="Cambria Math" panose="02040503050406030204" pitchFamily="18" charset="0"/>
                                  <a:cs typeface="Times New Roman" panose="02020603050405020304" pitchFamily="18" charset="0"/>
                                </a:rPr>
                                <m:t>𝐴</m:t>
                              </m:r>
                            </m:sub>
                          </m:sSub>
                        </m:num>
                        <m:den>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2</m:t>
                              </m:r>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Sub>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𝐾</m:t>
                              </m:r>
                            </m:e>
                            <m:sub>
                              <m:r>
                                <a:rPr lang="en-US" sz="2800" i="1">
                                  <a:latin typeface="Cambria Math" panose="02040503050406030204" pitchFamily="18" charset="0"/>
                                  <a:cs typeface="Times New Roman" panose="02020603050405020304" pitchFamily="18" charset="0"/>
                                </a:rPr>
                                <m:t>0</m:t>
                              </m:r>
                            </m:sub>
                          </m:sSub>
                        </m:den>
                      </m:f>
                      <m:d>
                        <m:dPr>
                          <m:begChr m:val="["/>
                          <m:endChr m:val="]"/>
                          <m:ctrlPr>
                            <a:rPr lang="en-US" sz="2800" i="1">
                              <a:latin typeface="Cambria Math" panose="02040503050406030204" pitchFamily="18" charset="0"/>
                              <a:cs typeface="Times New Roman" panose="02020603050405020304" pitchFamily="18" charset="0"/>
                            </a:rPr>
                          </m:ctrlPr>
                        </m:dPr>
                        <m:e>
                          <m:sSubSup>
                            <m:sSubSupPr>
                              <m:ctrlPr>
                                <a:rPr lang="en-US" sz="2800" i="1">
                                  <a:latin typeface="Cambria Math" panose="02040503050406030204" pitchFamily="18" charset="0"/>
                                  <a:cs typeface="Times New Roman" panose="02020603050405020304" pitchFamily="18" charset="0"/>
                                </a:rPr>
                              </m:ctrlPr>
                            </m:sSubSup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𝑇</m:t>
                              </m:r>
                            </m:sub>
                            <m:sup>
                              <m:r>
                                <a:rPr lang="en-US" sz="2800" i="1">
                                  <a:latin typeface="Cambria Math" panose="02040503050406030204" pitchFamily="18" charset="0"/>
                                  <a:cs typeface="Times New Roman" panose="02020603050405020304" pitchFamily="18" charset="0"/>
                                </a:rPr>
                                <m:t>2</m:t>
                              </m:r>
                            </m:sup>
                          </m:sSubSup>
                          <m:r>
                            <a:rPr lang="en-US" sz="2800" i="1">
                              <a:latin typeface="Cambria Math" panose="02040503050406030204" pitchFamily="18" charset="0"/>
                              <a:cs typeface="Times New Roman" panose="02020603050405020304" pitchFamily="18" charset="0"/>
                            </a:rPr>
                            <m:t>−</m:t>
                          </m:r>
                          <m:sSup>
                            <m:sSupPr>
                              <m:ctrlPr>
                                <a:rPr lang="en-US" sz="2800" i="1">
                                  <a:latin typeface="Cambria Math" panose="02040503050406030204" pitchFamily="18" charset="0"/>
                                  <a:cs typeface="Times New Roman" panose="02020603050405020304" pitchFamily="18" charset="0"/>
                                </a:rPr>
                              </m:ctrlPr>
                            </m:sSupPr>
                            <m:e>
                              <m:d>
                                <m:dPr>
                                  <m:ctrlPr>
                                    <a:rPr lang="en-US" sz="2800" i="1">
                                      <a:latin typeface="Cambria Math" panose="02040503050406030204" pitchFamily="18" charset="0"/>
                                      <a:cs typeface="Times New Roman" panose="02020603050405020304" pitchFamily="18" charset="0"/>
                                    </a:rPr>
                                  </m:ctrlPr>
                                </m:dPr>
                                <m:e>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Sub>
                                  <m:r>
                                    <a:rPr lang="en-US" sz="2800" i="1">
                                      <a:latin typeface="Cambria Math" panose="02040503050406030204" pitchFamily="18" charset="0"/>
                                      <a:cs typeface="Times New Roman" panose="02020603050405020304" pitchFamily="18" charset="0"/>
                                    </a:rPr>
                                    <m:t>+</m:t>
                                  </m:r>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𝐿</m:t>
                                      </m:r>
                                    </m:e>
                                  </m:acc>
                                </m:e>
                              </m:d>
                            </m:e>
                            <m:sup>
                              <m:r>
                                <a:rPr lang="en-US" sz="2800" i="1">
                                  <a:latin typeface="Cambria Math" panose="02040503050406030204" pitchFamily="18" charset="0"/>
                                  <a:cs typeface="Times New Roman" panose="02020603050405020304" pitchFamily="18" charset="0"/>
                                </a:rPr>
                                <m:t>2</m:t>
                              </m:r>
                            </m:sup>
                          </m:sSup>
                        </m:e>
                      </m:d>
                    </m:oMath>
                  </m:oMathPara>
                </a14:m>
                <a:endParaRPr lang="en-US" sz="2800" i="1" dirty="0">
                  <a:cs typeface="Times New Roman" panose="02020603050405020304" pitchFamily="18" charset="0"/>
                </a:endParaRPr>
              </a:p>
              <a:p>
                <a:pPr marL="0" indent="0">
                  <a:buNone/>
                </a:pPr>
                <a:endParaRPr lang="en-US" sz="2800" i="1"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i="1" dirty="0">
                          <a:latin typeface="Cambria Math" panose="02040503050406030204" pitchFamily="18" charset="0"/>
                          <a:cs typeface="Times New Roman" panose="02020603050405020304" pitchFamily="18" charset="0"/>
                        </a:rPr>
                        <m:t>                      +</m:t>
                      </m:r>
                      <m:f>
                        <m:fPr>
                          <m:ctrlPr>
                            <a:rPr lang="en-US" sz="2800" i="1" dirty="0">
                              <a:latin typeface="Cambria Math" panose="02040503050406030204" pitchFamily="18" charset="0"/>
                              <a:cs typeface="Times New Roman" panose="02020603050405020304" pitchFamily="18" charset="0"/>
                            </a:rPr>
                          </m:ctrlPr>
                        </m:fPr>
                        <m:num>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𝑅</m:t>
                              </m:r>
                            </m:e>
                            <m:sub>
                              <m:r>
                                <a:rPr lang="en-US" sz="2800" i="1" dirty="0">
                                  <a:latin typeface="Cambria Math" panose="02040503050406030204" pitchFamily="18" charset="0"/>
                                  <a:cs typeface="Times New Roman" panose="02020603050405020304" pitchFamily="18" charset="0"/>
                                </a:rPr>
                                <m:t>𝐴</m:t>
                              </m:r>
                            </m:sub>
                          </m:sSub>
                        </m:num>
                        <m:den>
                          <m:r>
                            <a:rPr lang="en-US" sz="2800" i="1" dirty="0">
                              <a:latin typeface="Cambria Math" panose="02040503050406030204" pitchFamily="18" charset="0"/>
                              <a:cs typeface="Times New Roman" panose="02020603050405020304" pitchFamily="18" charset="0"/>
                            </a:rPr>
                            <m:t>4</m:t>
                          </m:r>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𝐷</m:t>
                              </m:r>
                            </m:e>
                            <m:sub>
                              <m:r>
                                <a:rPr lang="en-US" sz="2800" i="1" dirty="0">
                                  <a:latin typeface="Cambria Math" panose="02040503050406030204" pitchFamily="18" charset="0"/>
                                  <a:cs typeface="Times New Roman" panose="02020603050405020304" pitchFamily="18" charset="0"/>
                                </a:rPr>
                                <m:t>𝑇</m:t>
                              </m:r>
                            </m:sub>
                          </m:sSub>
                        </m:den>
                      </m:f>
                      <m:d>
                        <m:dPr>
                          <m:begChr m:val="["/>
                          <m:endChr m:val="]"/>
                          <m:ctrlPr>
                            <a:rPr lang="en-US" sz="2800" i="1" dirty="0">
                              <a:latin typeface="Cambria Math" panose="02040503050406030204" pitchFamily="18" charset="0"/>
                              <a:cs typeface="Times New Roman" panose="02020603050405020304" pitchFamily="18" charset="0"/>
                            </a:rPr>
                          </m:ctrlPr>
                        </m:dPr>
                        <m:e>
                          <m:d>
                            <m:dPr>
                              <m:ctrlPr>
                                <a:rPr lang="en-US" sz="2800" i="1" dirty="0">
                                  <a:latin typeface="Cambria Math" panose="02040503050406030204" pitchFamily="18" charset="0"/>
                                  <a:cs typeface="Times New Roman" panose="02020603050405020304" pitchFamily="18" charset="0"/>
                                </a:rPr>
                              </m:ctrlPr>
                            </m:dPr>
                            <m:e>
                              <m:sSup>
                                <m:sSupPr>
                                  <m:ctrlPr>
                                    <a:rPr lang="en-US" sz="2800" i="1" dirty="0">
                                      <a:latin typeface="Cambria Math" panose="02040503050406030204" pitchFamily="18" charset="0"/>
                                      <a:cs typeface="Times New Roman" panose="02020603050405020304" pitchFamily="18" charset="0"/>
                                    </a:rPr>
                                  </m:ctrlPr>
                                </m:sSupPr>
                                <m:e>
                                  <m:r>
                                    <a:rPr lang="en-US" sz="2800" i="1" dirty="0">
                                      <a:latin typeface="Cambria Math" panose="02040503050406030204" pitchFamily="18" charset="0"/>
                                      <a:cs typeface="Times New Roman" panose="02020603050405020304" pitchFamily="18" charset="0"/>
                                    </a:rPr>
                                    <m:t>𝑟</m:t>
                                  </m:r>
                                </m:e>
                                <m:sup>
                                  <m:r>
                                    <a:rPr lang="en-US" sz="2800" i="1" dirty="0">
                                      <a:latin typeface="Cambria Math" panose="02040503050406030204" pitchFamily="18" charset="0"/>
                                      <a:cs typeface="Times New Roman" panose="02020603050405020304" pitchFamily="18" charset="0"/>
                                    </a:rPr>
                                    <m:t>2</m:t>
                                  </m:r>
                                </m:sup>
                              </m:sSup>
                              <m:r>
                                <a:rPr lang="en-US" sz="2800" i="1" dirty="0">
                                  <a:latin typeface="Cambria Math" panose="02040503050406030204" pitchFamily="18" charset="0"/>
                                  <a:cs typeface="Times New Roman" panose="02020603050405020304" pitchFamily="18" charset="0"/>
                                </a:rPr>
                                <m:t>−</m:t>
                              </m:r>
                              <m:sSup>
                                <m:sSupPr>
                                  <m:ctrlPr>
                                    <a:rPr lang="en-US" sz="2800" i="1" dirty="0">
                                      <a:latin typeface="Cambria Math" panose="02040503050406030204" pitchFamily="18" charset="0"/>
                                      <a:cs typeface="Times New Roman" panose="02020603050405020304" pitchFamily="18" charset="0"/>
                                    </a:rPr>
                                  </m:ctrlPr>
                                </m:sSupPr>
                                <m:e>
                                  <m:d>
                                    <m:dPr>
                                      <m:ctrlPr>
                                        <a:rPr lang="en-US" sz="2800" i="1" dirty="0">
                                          <a:latin typeface="Cambria Math" panose="02040503050406030204" pitchFamily="18" charset="0"/>
                                          <a:cs typeface="Times New Roman" panose="02020603050405020304" pitchFamily="18" charset="0"/>
                                        </a:rPr>
                                      </m:ctrlPr>
                                    </m:dPr>
                                    <m:e>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𝑟</m:t>
                                          </m:r>
                                        </m:e>
                                        <m:sub>
                                          <m:r>
                                            <a:rPr lang="en-US" sz="2800" i="1" dirty="0">
                                              <a:latin typeface="Cambria Math" panose="02040503050406030204" pitchFamily="18" charset="0"/>
                                              <a:cs typeface="Times New Roman" panose="02020603050405020304" pitchFamily="18" charset="0"/>
                                            </a:rPr>
                                            <m:t>𝑐</m:t>
                                          </m:r>
                                        </m:sub>
                                      </m:sSub>
                                      <m:r>
                                        <a:rPr lang="en-US" sz="2800" i="1" dirty="0">
                                          <a:latin typeface="Cambria Math" panose="02040503050406030204" pitchFamily="18" charset="0"/>
                                          <a:cs typeface="Times New Roman" panose="02020603050405020304" pitchFamily="18" charset="0"/>
                                        </a:rPr>
                                        <m:t>+</m:t>
                                      </m:r>
                                      <m:acc>
                                        <m:accPr>
                                          <m:chr m:val="̅"/>
                                          <m:ctrlPr>
                                            <a:rPr lang="en-US" sz="2800" i="1" dirty="0">
                                              <a:latin typeface="Cambria Math" panose="02040503050406030204" pitchFamily="18" charset="0"/>
                                              <a:cs typeface="Times New Roman" panose="02020603050405020304" pitchFamily="18" charset="0"/>
                                            </a:rPr>
                                          </m:ctrlPr>
                                        </m:accPr>
                                        <m:e>
                                          <m:r>
                                            <a:rPr lang="en-US" sz="2800" i="1" dirty="0">
                                              <a:latin typeface="Cambria Math" panose="02040503050406030204" pitchFamily="18" charset="0"/>
                                              <a:cs typeface="Times New Roman" panose="02020603050405020304" pitchFamily="18" charset="0"/>
                                            </a:rPr>
                                            <m:t>𝐿</m:t>
                                          </m:r>
                                        </m:e>
                                      </m:acc>
                                    </m:e>
                                  </m:d>
                                </m:e>
                                <m:sup>
                                  <m:r>
                                    <a:rPr lang="en-US" sz="2800" i="1" dirty="0">
                                      <a:latin typeface="Cambria Math" panose="02040503050406030204" pitchFamily="18" charset="0"/>
                                      <a:cs typeface="Times New Roman" panose="02020603050405020304" pitchFamily="18" charset="0"/>
                                    </a:rPr>
                                    <m:t>2</m:t>
                                  </m:r>
                                </m:sup>
                              </m:sSup>
                            </m:e>
                          </m:d>
                        </m:e>
                      </m:d>
                      <m:r>
                        <a:rPr lang="en-US" sz="2800" i="1" dirty="0">
                          <a:latin typeface="Cambria Math" panose="02040503050406030204" pitchFamily="18" charset="0"/>
                          <a:cs typeface="Times New Roman" panose="02020603050405020304" pitchFamily="18" charset="0"/>
                        </a:rPr>
                        <m:t>−</m:t>
                      </m:r>
                      <m:f>
                        <m:fPr>
                          <m:ctrlPr>
                            <a:rPr lang="en-US" sz="2800" i="1" dirty="0">
                              <a:latin typeface="Cambria Math" panose="02040503050406030204" pitchFamily="18" charset="0"/>
                              <a:cs typeface="Times New Roman" panose="02020603050405020304" pitchFamily="18" charset="0"/>
                            </a:rPr>
                          </m:ctrlPr>
                        </m:fPr>
                        <m:num>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𝑅</m:t>
                              </m:r>
                            </m:e>
                            <m:sub>
                              <m:r>
                                <a:rPr lang="en-US" sz="2800" i="1" dirty="0">
                                  <a:latin typeface="Cambria Math" panose="02040503050406030204" pitchFamily="18" charset="0"/>
                                  <a:cs typeface="Times New Roman" panose="02020603050405020304" pitchFamily="18" charset="0"/>
                                </a:rPr>
                                <m:t>𝐴</m:t>
                              </m:r>
                            </m:sub>
                          </m:sSub>
                          <m:sSubSup>
                            <m:sSubSupPr>
                              <m:ctrlPr>
                                <a:rPr lang="en-US" sz="2800" i="1" dirty="0">
                                  <a:latin typeface="Cambria Math" panose="02040503050406030204" pitchFamily="18" charset="0"/>
                                  <a:cs typeface="Times New Roman" panose="02020603050405020304" pitchFamily="18" charset="0"/>
                                </a:rPr>
                              </m:ctrlPr>
                            </m:sSubSupPr>
                            <m:e>
                              <m:r>
                                <a:rPr lang="en-US" sz="2800" i="1" dirty="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𝑇</m:t>
                              </m:r>
                            </m:sub>
                            <m:sup>
                              <m:r>
                                <a:rPr lang="en-US" sz="2800" i="1" dirty="0">
                                  <a:latin typeface="Cambria Math" panose="02040503050406030204" pitchFamily="18" charset="0"/>
                                  <a:cs typeface="Times New Roman" panose="02020603050405020304" pitchFamily="18" charset="0"/>
                                </a:rPr>
                                <m:t>2</m:t>
                              </m:r>
                            </m:sup>
                          </m:sSubSup>
                        </m:num>
                        <m:den>
                          <m:r>
                            <a:rPr lang="en-US" sz="2800" i="1" dirty="0">
                              <a:latin typeface="Cambria Math" panose="02040503050406030204" pitchFamily="18" charset="0"/>
                              <a:cs typeface="Times New Roman" panose="02020603050405020304" pitchFamily="18" charset="0"/>
                            </a:rPr>
                            <m:t>4</m:t>
                          </m:r>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𝐷</m:t>
                              </m:r>
                            </m:e>
                            <m:sub>
                              <m:r>
                                <a:rPr lang="en-US" sz="2800" i="1" dirty="0">
                                  <a:latin typeface="Cambria Math" panose="02040503050406030204" pitchFamily="18" charset="0"/>
                                  <a:cs typeface="Times New Roman" panose="02020603050405020304" pitchFamily="18" charset="0"/>
                                </a:rPr>
                                <m:t>𝑇</m:t>
                              </m:r>
                            </m:sub>
                          </m:sSub>
                        </m:den>
                      </m:f>
                      <m:r>
                        <a:rPr lang="en-US" sz="2800" b="0" i="1" dirty="0" smtClean="0">
                          <a:latin typeface="Cambria Math" panose="02040503050406030204" pitchFamily="18" charset="0"/>
                          <a:cs typeface="Times New Roman" panose="02020603050405020304" pitchFamily="18" charset="0"/>
                        </a:rPr>
                        <m:t>2</m:t>
                      </m:r>
                      <m:func>
                        <m:funcPr>
                          <m:ctrlPr>
                            <a:rPr lang="en-US" sz="2800" i="1" dirty="0">
                              <a:latin typeface="Cambria Math" panose="02040503050406030204" pitchFamily="18" charset="0"/>
                              <a:cs typeface="Times New Roman" panose="02020603050405020304" pitchFamily="18" charset="0"/>
                            </a:rPr>
                          </m:ctrlPr>
                        </m:funcPr>
                        <m:fName>
                          <m:r>
                            <m:rPr>
                              <m:sty m:val="p"/>
                            </m:rPr>
                            <a:rPr lang="en-US" sz="2800" dirty="0">
                              <a:latin typeface="Cambria Math" panose="02040503050406030204" pitchFamily="18" charset="0"/>
                              <a:cs typeface="Times New Roman" panose="02020603050405020304" pitchFamily="18" charset="0"/>
                            </a:rPr>
                            <m:t>ln</m:t>
                          </m:r>
                        </m:fName>
                        <m:e>
                          <m:d>
                            <m:dPr>
                              <m:ctrlPr>
                                <a:rPr lang="en-US" sz="2800" i="1" dirty="0">
                                  <a:latin typeface="Cambria Math" panose="02040503050406030204" pitchFamily="18" charset="0"/>
                                  <a:cs typeface="Times New Roman" panose="02020603050405020304" pitchFamily="18" charset="0"/>
                                </a:rPr>
                              </m:ctrlPr>
                            </m:dPr>
                            <m:e>
                              <m:f>
                                <m:fPr>
                                  <m:ctrlPr>
                                    <a:rPr lang="en-US" sz="2800" i="1" dirty="0">
                                      <a:latin typeface="Cambria Math" panose="02040503050406030204" pitchFamily="18" charset="0"/>
                                      <a:cs typeface="Times New Roman" panose="02020603050405020304" pitchFamily="18" charset="0"/>
                                    </a:rPr>
                                  </m:ctrlPr>
                                </m:fPr>
                                <m:num>
                                  <m:r>
                                    <a:rPr lang="en-US" sz="2800" i="1" dirty="0">
                                      <a:latin typeface="Cambria Math" panose="02040503050406030204" pitchFamily="18" charset="0"/>
                                      <a:cs typeface="Times New Roman" panose="02020603050405020304" pitchFamily="18" charset="0"/>
                                    </a:rPr>
                                    <m:t>𝑟</m:t>
                                  </m:r>
                                </m:num>
                                <m:den>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𝑟</m:t>
                                      </m:r>
                                    </m:e>
                                    <m:sub>
                                      <m:r>
                                        <a:rPr lang="en-US" sz="2800" i="1" dirty="0">
                                          <a:latin typeface="Cambria Math" panose="02040503050406030204" pitchFamily="18" charset="0"/>
                                          <a:cs typeface="Times New Roman" panose="02020603050405020304" pitchFamily="18" charset="0"/>
                                        </a:rPr>
                                        <m:t>𝑐</m:t>
                                      </m:r>
                                    </m:sub>
                                  </m:sSub>
                                  <m:r>
                                    <a:rPr lang="en-US" sz="2800" i="1" dirty="0">
                                      <a:latin typeface="Cambria Math" panose="02040503050406030204" pitchFamily="18" charset="0"/>
                                      <a:cs typeface="Times New Roman" panose="02020603050405020304" pitchFamily="18" charset="0"/>
                                    </a:rPr>
                                    <m:t>+</m:t>
                                  </m:r>
                                  <m:acc>
                                    <m:accPr>
                                      <m:chr m:val="̅"/>
                                      <m:ctrlPr>
                                        <a:rPr lang="en-US" sz="2800" i="1" dirty="0">
                                          <a:latin typeface="Cambria Math" panose="02040503050406030204" pitchFamily="18" charset="0"/>
                                          <a:cs typeface="Times New Roman" panose="02020603050405020304" pitchFamily="18" charset="0"/>
                                        </a:rPr>
                                      </m:ctrlPr>
                                    </m:accPr>
                                    <m:e>
                                      <m:r>
                                        <a:rPr lang="en-US" sz="2800" i="1" dirty="0">
                                          <a:latin typeface="Cambria Math" panose="02040503050406030204" pitchFamily="18" charset="0"/>
                                          <a:cs typeface="Times New Roman" panose="02020603050405020304" pitchFamily="18" charset="0"/>
                                        </a:rPr>
                                        <m:t>𝐿</m:t>
                                      </m:r>
                                    </m:e>
                                  </m:acc>
                                </m:den>
                              </m:f>
                            </m:e>
                          </m:d>
                        </m:e>
                      </m:func>
                    </m:oMath>
                  </m:oMathPara>
                </a14:m>
                <a:endParaRPr lang="en-US" sz="2800" dirty="0">
                  <a:cs typeface="Times New Roman" panose="02020603050405020304" pitchFamily="18" charset="0"/>
                </a:endParaRPr>
              </a:p>
              <a:p>
                <a:pPr marL="0" indent="0">
                  <a:buNone/>
                </a:pPr>
                <a:r>
                  <a:rPr lang="en-US" sz="2800" dirty="0">
                    <a:cs typeface="Times New Roman" panose="02020603050405020304" pitchFamily="18" charset="0"/>
                  </a:rPr>
                  <a:t>The equation is valid if </a:t>
                </a:r>
                <a14:m>
                  <m:oMath xmlns:m="http://schemas.openxmlformats.org/officeDocument/2006/math">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𝐶</m:t>
                        </m:r>
                      </m:e>
                    </m:acc>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𝑟</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m:t>
                    </m:r>
                  </m:oMath>
                </a14:m>
                <a:r>
                  <a:rPr lang="en-US" sz="2800" dirty="0">
                    <a:cs typeface="Times New Roman" panose="02020603050405020304" pitchFamily="18" charset="0"/>
                  </a:rPr>
                  <a:t> does not go to zero anywhere in the domain.  Because concentration decreases with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𝑧</m:t>
                    </m:r>
                  </m:oMath>
                </a14:m>
                <a:r>
                  <a:rPr lang="en-US" sz="2800" dirty="0">
                    <a:cs typeface="Times New Roman" panose="02020603050405020304" pitchFamily="18" charset="0"/>
                  </a:rPr>
                  <a:t> and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𝑅</m:t>
                    </m:r>
                  </m:oMath>
                </a14:m>
                <a:r>
                  <a:rPr lang="en-US" sz="2800" dirty="0">
                    <a:cs typeface="Times New Roman" panose="02020603050405020304" pitchFamily="18" charset="0"/>
                  </a:rPr>
                  <a:t>, the expression will first go to zero at the distal end of the capillary and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𝑟</m:t>
                    </m:r>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𝑇</m:t>
                        </m:r>
                      </m:sub>
                    </m:sSub>
                  </m:oMath>
                </a14:m>
                <a:r>
                  <a:rPr lang="en-US" sz="2800" dirty="0">
                    <a:cs typeface="Times New Roman" panose="02020603050405020304" pitchFamily="18" charset="0"/>
                  </a:rPr>
                  <a:t>.</a:t>
                </a:r>
              </a:p>
              <a:p>
                <a:pPr marL="0" indent="0">
                  <a:spcAft>
                    <a:spcPts val="600"/>
                  </a:spcAft>
                  <a:buNone/>
                </a:pPr>
                <a:endParaRPr lang="en-US" sz="2800" dirty="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1073468" cy="5532083"/>
              </a:xfrm>
              <a:blipFill>
                <a:blip r:embed="rId2"/>
                <a:stretch>
                  <a:fillRect l="-550" t="-19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14</a:t>
            </a:fld>
            <a:endParaRPr lang="en-US"/>
          </a:p>
        </p:txBody>
      </p:sp>
    </p:spTree>
    <p:extLst>
      <p:ext uri="{BB962C8B-B14F-4D97-AF65-F5344CB8AC3E}">
        <p14:creationId xmlns:p14="http://schemas.microsoft.com/office/powerpoint/2010/main" val="236837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Krogh Cylinder Summary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073468" cy="5532083"/>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𝐶</m:t>
                          </m:r>
                        </m:e>
                      </m:acc>
                      <m:d>
                        <m:dPr>
                          <m:ctrlPr>
                            <a:rPr lang="en-US" sz="2800" i="1" dirty="0">
                              <a:latin typeface="Cambria Math" panose="02040503050406030204" pitchFamily="18" charset="0"/>
                              <a:cs typeface="Times New Roman" panose="02020603050405020304" pitchFamily="18" charset="0"/>
                            </a:rPr>
                          </m:ctrlPr>
                        </m:dPr>
                        <m:e>
                          <m:r>
                            <a:rPr lang="en-US" sz="2800" i="1" dirty="0">
                              <a:latin typeface="Cambria Math" panose="02040503050406030204" pitchFamily="18" charset="0"/>
                              <a:cs typeface="Times New Roman" panose="02020603050405020304" pitchFamily="18" charset="0"/>
                            </a:rPr>
                            <m:t>𝑟</m:t>
                          </m:r>
                          <m:r>
                            <a:rPr lang="en-US" sz="2800" i="1" dirty="0">
                              <a:latin typeface="Cambria Math" panose="02040503050406030204" pitchFamily="18" charset="0"/>
                              <a:cs typeface="Times New Roman" panose="02020603050405020304" pitchFamily="18" charset="0"/>
                            </a:rPr>
                            <m:t>,</m:t>
                          </m:r>
                          <m:r>
                            <a:rPr lang="en-US" sz="2800" i="1" dirty="0">
                              <a:latin typeface="Cambria Math" panose="02040503050406030204" pitchFamily="18" charset="0"/>
                              <a:cs typeface="Times New Roman" panose="02020603050405020304" pitchFamily="18" charset="0"/>
                            </a:rPr>
                            <m:t>𝑧</m:t>
                          </m:r>
                        </m:e>
                      </m:d>
                      <m:r>
                        <a:rPr lang="en-US" sz="2800" i="1" dirty="0">
                          <a:latin typeface="Cambria Math" panose="02040503050406030204" pitchFamily="18" charset="0"/>
                          <a:cs typeface="Times New Roman" panose="02020603050405020304" pitchFamily="18" charset="0"/>
                        </a:rPr>
                        <m:t>=</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a:rPr lang="en-US" sz="2800" i="1">
                              <a:latin typeface="Cambria Math" panose="02040503050406030204" pitchFamily="18" charset="0"/>
                              <a:cs typeface="Times New Roman" panose="02020603050405020304" pitchFamily="18" charset="0"/>
                            </a:rPr>
                            <m:t>0</m:t>
                          </m:r>
                        </m:sub>
                      </m:sSub>
                      <m:r>
                        <a:rPr lang="en-US" sz="2800" i="1">
                          <a:latin typeface="Cambria Math" panose="02040503050406030204" pitchFamily="18" charset="0"/>
                          <a:cs typeface="Times New Roman" panose="02020603050405020304" pitchFamily="18" charset="0"/>
                        </a:rPr>
                        <m:t>−</m:t>
                      </m:r>
                      <m:f>
                        <m:fPr>
                          <m:ctrlPr>
                            <a:rPr lang="en-US" sz="2800" i="1">
                              <a:latin typeface="Cambria Math" panose="02040503050406030204" pitchFamily="18" charset="0"/>
                              <a:cs typeface="Times New Roman" panose="02020603050405020304" pitchFamily="18" charset="0"/>
                            </a:rPr>
                          </m:ctrlPr>
                        </m:fPr>
                        <m:num>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𝑅</m:t>
                              </m:r>
                            </m:e>
                            <m:sub>
                              <m:r>
                                <a:rPr lang="en-US" sz="2800" i="1">
                                  <a:latin typeface="Cambria Math" panose="02040503050406030204" pitchFamily="18" charset="0"/>
                                  <a:cs typeface="Times New Roman" panose="02020603050405020304" pitchFamily="18" charset="0"/>
                                </a:rPr>
                                <m:t>𝐴</m:t>
                              </m:r>
                            </m:sub>
                          </m:sSub>
                        </m:num>
                        <m:den>
                          <m:r>
                            <a:rPr lang="en-US" sz="2800" b="0" i="1" smtClean="0">
                              <a:latin typeface="Cambria Math" panose="02040503050406030204" pitchFamily="18" charset="0"/>
                              <a:cs typeface="Times New Roman" panose="02020603050405020304" pitchFamily="18" charset="0"/>
                            </a:rPr>
                            <m:t>𝑈</m:t>
                          </m:r>
                          <m:sSubSup>
                            <m:sSubSupPr>
                              <m:ctrlPr>
                                <a:rPr lang="en-US" sz="2800" i="1">
                                  <a:latin typeface="Cambria Math" panose="02040503050406030204" pitchFamily="18" charset="0"/>
                                  <a:cs typeface="Times New Roman" panose="02020603050405020304" pitchFamily="18" charset="0"/>
                                </a:rPr>
                              </m:ctrlPr>
                            </m:sSubSup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up>
                              <m:r>
                                <a:rPr lang="en-US" sz="2800" i="1">
                                  <a:latin typeface="Cambria Math" panose="02040503050406030204" pitchFamily="18" charset="0"/>
                                  <a:cs typeface="Times New Roman" panose="02020603050405020304" pitchFamily="18" charset="0"/>
                                </a:rPr>
                                <m:t>2</m:t>
                              </m:r>
                            </m:sup>
                          </m:sSubSup>
                        </m:den>
                      </m:f>
                      <m:d>
                        <m:dPr>
                          <m:begChr m:val="["/>
                          <m:endChr m:val="]"/>
                          <m:ctrlPr>
                            <a:rPr lang="en-US" sz="2800" i="1">
                              <a:latin typeface="Cambria Math" panose="02040503050406030204" pitchFamily="18" charset="0"/>
                              <a:cs typeface="Times New Roman" panose="02020603050405020304" pitchFamily="18" charset="0"/>
                            </a:rPr>
                          </m:ctrlPr>
                        </m:dPr>
                        <m:e>
                          <m:sSubSup>
                            <m:sSubSupPr>
                              <m:ctrlPr>
                                <a:rPr lang="en-US" sz="2800" i="1">
                                  <a:latin typeface="Cambria Math" panose="02040503050406030204" pitchFamily="18" charset="0"/>
                                  <a:cs typeface="Times New Roman" panose="02020603050405020304" pitchFamily="18" charset="0"/>
                                </a:rPr>
                              </m:ctrlPr>
                            </m:sSubSup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𝑇</m:t>
                              </m:r>
                            </m:sub>
                            <m:sup>
                              <m:r>
                                <a:rPr lang="en-US" sz="2800" i="1">
                                  <a:latin typeface="Cambria Math" panose="02040503050406030204" pitchFamily="18" charset="0"/>
                                  <a:cs typeface="Times New Roman" panose="02020603050405020304" pitchFamily="18" charset="0"/>
                                </a:rPr>
                                <m:t>2</m:t>
                              </m:r>
                            </m:sup>
                          </m:sSubSup>
                          <m:r>
                            <a:rPr lang="en-US" sz="2800" i="1">
                              <a:latin typeface="Cambria Math" panose="02040503050406030204" pitchFamily="18" charset="0"/>
                              <a:cs typeface="Times New Roman" panose="02020603050405020304" pitchFamily="18" charset="0"/>
                            </a:rPr>
                            <m:t>−</m:t>
                          </m:r>
                          <m:sSup>
                            <m:sSupPr>
                              <m:ctrlPr>
                                <a:rPr lang="en-US" sz="2800" i="1">
                                  <a:latin typeface="Cambria Math" panose="02040503050406030204" pitchFamily="18" charset="0"/>
                                  <a:cs typeface="Times New Roman" panose="02020603050405020304" pitchFamily="18" charset="0"/>
                                </a:rPr>
                              </m:ctrlPr>
                            </m:sSupPr>
                            <m:e>
                              <m:d>
                                <m:dPr>
                                  <m:ctrlPr>
                                    <a:rPr lang="en-US" sz="2800" i="1">
                                      <a:latin typeface="Cambria Math" panose="02040503050406030204" pitchFamily="18" charset="0"/>
                                      <a:cs typeface="Times New Roman" panose="02020603050405020304" pitchFamily="18" charset="0"/>
                                    </a:rPr>
                                  </m:ctrlPr>
                                </m:dPr>
                                <m:e>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Sub>
                                  <m:r>
                                    <a:rPr lang="en-US" sz="2800" i="1">
                                      <a:latin typeface="Cambria Math" panose="02040503050406030204" pitchFamily="18" charset="0"/>
                                      <a:cs typeface="Times New Roman" panose="02020603050405020304" pitchFamily="18" charset="0"/>
                                    </a:rPr>
                                    <m:t>+</m:t>
                                  </m:r>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𝐿</m:t>
                                      </m:r>
                                    </m:e>
                                  </m:acc>
                                </m:e>
                              </m:d>
                            </m:e>
                            <m:sup>
                              <m:r>
                                <a:rPr lang="en-US" sz="2800" i="1">
                                  <a:latin typeface="Cambria Math" panose="02040503050406030204" pitchFamily="18" charset="0"/>
                                  <a:cs typeface="Times New Roman" panose="02020603050405020304" pitchFamily="18" charset="0"/>
                                </a:rPr>
                                <m:t>2</m:t>
                              </m:r>
                            </m:sup>
                          </m:sSup>
                        </m:e>
                      </m:d>
                      <m:r>
                        <a:rPr lang="en-US" sz="2800" i="1">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m:t>
                      </m:r>
                      <m:f>
                        <m:fPr>
                          <m:ctrlPr>
                            <a:rPr lang="en-US" sz="2800" i="1">
                              <a:latin typeface="Cambria Math" panose="02040503050406030204" pitchFamily="18" charset="0"/>
                              <a:cs typeface="Times New Roman" panose="02020603050405020304" pitchFamily="18" charset="0"/>
                            </a:rPr>
                          </m:ctrlPr>
                        </m:fPr>
                        <m:num>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𝑅</m:t>
                              </m:r>
                            </m:e>
                            <m:sub>
                              <m:r>
                                <a:rPr lang="en-US" sz="2800" i="1">
                                  <a:latin typeface="Cambria Math" panose="02040503050406030204" pitchFamily="18" charset="0"/>
                                  <a:cs typeface="Times New Roman" panose="02020603050405020304" pitchFamily="18" charset="0"/>
                                </a:rPr>
                                <m:t>𝐴</m:t>
                              </m:r>
                            </m:sub>
                          </m:sSub>
                        </m:num>
                        <m:den>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2</m:t>
                              </m:r>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Sub>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𝐾</m:t>
                              </m:r>
                            </m:e>
                            <m:sub>
                              <m:r>
                                <a:rPr lang="en-US" sz="2800" i="1">
                                  <a:latin typeface="Cambria Math" panose="02040503050406030204" pitchFamily="18" charset="0"/>
                                  <a:cs typeface="Times New Roman" panose="02020603050405020304" pitchFamily="18" charset="0"/>
                                </a:rPr>
                                <m:t>0</m:t>
                              </m:r>
                            </m:sub>
                          </m:sSub>
                        </m:den>
                      </m:f>
                      <m:d>
                        <m:dPr>
                          <m:begChr m:val="["/>
                          <m:endChr m:val="]"/>
                          <m:ctrlPr>
                            <a:rPr lang="en-US" sz="2800" i="1">
                              <a:latin typeface="Cambria Math" panose="02040503050406030204" pitchFamily="18" charset="0"/>
                              <a:cs typeface="Times New Roman" panose="02020603050405020304" pitchFamily="18" charset="0"/>
                            </a:rPr>
                          </m:ctrlPr>
                        </m:dPr>
                        <m:e>
                          <m:sSubSup>
                            <m:sSubSupPr>
                              <m:ctrlPr>
                                <a:rPr lang="en-US" sz="2800" i="1">
                                  <a:latin typeface="Cambria Math" panose="02040503050406030204" pitchFamily="18" charset="0"/>
                                  <a:cs typeface="Times New Roman" panose="02020603050405020304" pitchFamily="18" charset="0"/>
                                </a:rPr>
                              </m:ctrlPr>
                            </m:sSubSup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𝑇</m:t>
                              </m:r>
                            </m:sub>
                            <m:sup>
                              <m:r>
                                <a:rPr lang="en-US" sz="2800" i="1">
                                  <a:latin typeface="Cambria Math" panose="02040503050406030204" pitchFamily="18" charset="0"/>
                                  <a:cs typeface="Times New Roman" panose="02020603050405020304" pitchFamily="18" charset="0"/>
                                </a:rPr>
                                <m:t>2</m:t>
                              </m:r>
                            </m:sup>
                          </m:sSubSup>
                          <m:r>
                            <a:rPr lang="en-US" sz="2800" i="1">
                              <a:latin typeface="Cambria Math" panose="02040503050406030204" pitchFamily="18" charset="0"/>
                              <a:cs typeface="Times New Roman" panose="02020603050405020304" pitchFamily="18" charset="0"/>
                            </a:rPr>
                            <m:t>−</m:t>
                          </m:r>
                          <m:sSup>
                            <m:sSupPr>
                              <m:ctrlPr>
                                <a:rPr lang="en-US" sz="2800" i="1">
                                  <a:latin typeface="Cambria Math" panose="02040503050406030204" pitchFamily="18" charset="0"/>
                                  <a:cs typeface="Times New Roman" panose="02020603050405020304" pitchFamily="18" charset="0"/>
                                </a:rPr>
                              </m:ctrlPr>
                            </m:sSupPr>
                            <m:e>
                              <m:d>
                                <m:dPr>
                                  <m:ctrlPr>
                                    <a:rPr lang="en-US" sz="2800" i="1">
                                      <a:latin typeface="Cambria Math" panose="02040503050406030204" pitchFamily="18" charset="0"/>
                                      <a:cs typeface="Times New Roman" panose="02020603050405020304" pitchFamily="18" charset="0"/>
                                    </a:rPr>
                                  </m:ctrlPr>
                                </m:dPr>
                                <m:e>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𝑟</m:t>
                                      </m:r>
                                    </m:e>
                                    <m:sub>
                                      <m:r>
                                        <a:rPr lang="en-US" sz="2800" i="1">
                                          <a:latin typeface="Cambria Math" panose="02040503050406030204" pitchFamily="18" charset="0"/>
                                          <a:cs typeface="Times New Roman" panose="02020603050405020304" pitchFamily="18" charset="0"/>
                                        </a:rPr>
                                        <m:t>𝑐</m:t>
                                      </m:r>
                                    </m:sub>
                                  </m:sSub>
                                  <m:r>
                                    <a:rPr lang="en-US" sz="2800" i="1">
                                      <a:latin typeface="Cambria Math" panose="02040503050406030204" pitchFamily="18" charset="0"/>
                                      <a:cs typeface="Times New Roman" panose="02020603050405020304" pitchFamily="18" charset="0"/>
                                    </a:rPr>
                                    <m:t>+</m:t>
                                  </m:r>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𝐿</m:t>
                                      </m:r>
                                    </m:e>
                                  </m:acc>
                                </m:e>
                              </m:d>
                            </m:e>
                            <m:sup>
                              <m:r>
                                <a:rPr lang="en-US" sz="2800" i="1">
                                  <a:latin typeface="Cambria Math" panose="02040503050406030204" pitchFamily="18" charset="0"/>
                                  <a:cs typeface="Times New Roman" panose="02020603050405020304" pitchFamily="18" charset="0"/>
                                </a:rPr>
                                <m:t>2</m:t>
                              </m:r>
                            </m:sup>
                          </m:sSup>
                        </m:e>
                      </m:d>
                    </m:oMath>
                  </m:oMathPara>
                </a14:m>
                <a:endParaRPr lang="en-US" sz="2800" i="1" dirty="0">
                  <a:cs typeface="Times New Roman" panose="02020603050405020304" pitchFamily="18" charset="0"/>
                </a:endParaRPr>
              </a:p>
              <a:p>
                <a:pPr marL="0" indent="0">
                  <a:buNone/>
                </a:pPr>
                <a:endParaRPr lang="en-US" sz="2800" i="1"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i="1" dirty="0">
                          <a:latin typeface="Cambria Math" panose="02040503050406030204" pitchFamily="18" charset="0"/>
                          <a:cs typeface="Times New Roman" panose="02020603050405020304" pitchFamily="18" charset="0"/>
                        </a:rPr>
                        <m:t>                      +</m:t>
                      </m:r>
                      <m:f>
                        <m:fPr>
                          <m:ctrlPr>
                            <a:rPr lang="en-US" sz="2800" i="1" dirty="0">
                              <a:latin typeface="Cambria Math" panose="02040503050406030204" pitchFamily="18" charset="0"/>
                              <a:cs typeface="Times New Roman" panose="02020603050405020304" pitchFamily="18" charset="0"/>
                            </a:rPr>
                          </m:ctrlPr>
                        </m:fPr>
                        <m:num>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𝑅</m:t>
                              </m:r>
                            </m:e>
                            <m:sub>
                              <m:r>
                                <a:rPr lang="en-US" sz="2800" i="1" dirty="0">
                                  <a:latin typeface="Cambria Math" panose="02040503050406030204" pitchFamily="18" charset="0"/>
                                  <a:cs typeface="Times New Roman" panose="02020603050405020304" pitchFamily="18" charset="0"/>
                                </a:rPr>
                                <m:t>𝐴</m:t>
                              </m:r>
                            </m:sub>
                          </m:sSub>
                        </m:num>
                        <m:den>
                          <m:r>
                            <a:rPr lang="en-US" sz="2800" i="1" dirty="0">
                              <a:latin typeface="Cambria Math" panose="02040503050406030204" pitchFamily="18" charset="0"/>
                              <a:cs typeface="Times New Roman" panose="02020603050405020304" pitchFamily="18" charset="0"/>
                            </a:rPr>
                            <m:t>4</m:t>
                          </m:r>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𝐷</m:t>
                              </m:r>
                            </m:e>
                            <m:sub>
                              <m:r>
                                <a:rPr lang="en-US" sz="2800" i="1" dirty="0">
                                  <a:latin typeface="Cambria Math" panose="02040503050406030204" pitchFamily="18" charset="0"/>
                                  <a:cs typeface="Times New Roman" panose="02020603050405020304" pitchFamily="18" charset="0"/>
                                </a:rPr>
                                <m:t>𝑇</m:t>
                              </m:r>
                            </m:sub>
                          </m:sSub>
                        </m:den>
                      </m:f>
                      <m:d>
                        <m:dPr>
                          <m:begChr m:val="["/>
                          <m:endChr m:val="]"/>
                          <m:ctrlPr>
                            <a:rPr lang="en-US" sz="2800" i="1" dirty="0">
                              <a:latin typeface="Cambria Math" panose="02040503050406030204" pitchFamily="18" charset="0"/>
                              <a:cs typeface="Times New Roman" panose="02020603050405020304" pitchFamily="18" charset="0"/>
                            </a:rPr>
                          </m:ctrlPr>
                        </m:dPr>
                        <m:e>
                          <m:d>
                            <m:dPr>
                              <m:ctrlPr>
                                <a:rPr lang="en-US" sz="2800" i="1" dirty="0">
                                  <a:latin typeface="Cambria Math" panose="02040503050406030204" pitchFamily="18" charset="0"/>
                                  <a:cs typeface="Times New Roman" panose="02020603050405020304" pitchFamily="18" charset="0"/>
                                </a:rPr>
                              </m:ctrlPr>
                            </m:dPr>
                            <m:e>
                              <m:sSup>
                                <m:sSupPr>
                                  <m:ctrlPr>
                                    <a:rPr lang="en-US" sz="2800" i="1" dirty="0">
                                      <a:latin typeface="Cambria Math" panose="02040503050406030204" pitchFamily="18" charset="0"/>
                                      <a:cs typeface="Times New Roman" panose="02020603050405020304" pitchFamily="18" charset="0"/>
                                    </a:rPr>
                                  </m:ctrlPr>
                                </m:sSupPr>
                                <m:e>
                                  <m:r>
                                    <a:rPr lang="en-US" sz="2800" i="1" dirty="0">
                                      <a:latin typeface="Cambria Math" panose="02040503050406030204" pitchFamily="18" charset="0"/>
                                      <a:cs typeface="Times New Roman" panose="02020603050405020304" pitchFamily="18" charset="0"/>
                                    </a:rPr>
                                    <m:t>𝑟</m:t>
                                  </m:r>
                                </m:e>
                                <m:sup>
                                  <m:r>
                                    <a:rPr lang="en-US" sz="2800" i="1" dirty="0">
                                      <a:latin typeface="Cambria Math" panose="02040503050406030204" pitchFamily="18" charset="0"/>
                                      <a:cs typeface="Times New Roman" panose="02020603050405020304" pitchFamily="18" charset="0"/>
                                    </a:rPr>
                                    <m:t>2</m:t>
                                  </m:r>
                                </m:sup>
                              </m:sSup>
                              <m:r>
                                <a:rPr lang="en-US" sz="2800" i="1" dirty="0">
                                  <a:latin typeface="Cambria Math" panose="02040503050406030204" pitchFamily="18" charset="0"/>
                                  <a:cs typeface="Times New Roman" panose="02020603050405020304" pitchFamily="18" charset="0"/>
                                </a:rPr>
                                <m:t>−</m:t>
                              </m:r>
                              <m:sSup>
                                <m:sSupPr>
                                  <m:ctrlPr>
                                    <a:rPr lang="en-US" sz="2800" i="1" dirty="0">
                                      <a:latin typeface="Cambria Math" panose="02040503050406030204" pitchFamily="18" charset="0"/>
                                      <a:cs typeface="Times New Roman" panose="02020603050405020304" pitchFamily="18" charset="0"/>
                                    </a:rPr>
                                  </m:ctrlPr>
                                </m:sSupPr>
                                <m:e>
                                  <m:d>
                                    <m:dPr>
                                      <m:ctrlPr>
                                        <a:rPr lang="en-US" sz="2800" i="1" dirty="0">
                                          <a:latin typeface="Cambria Math" panose="02040503050406030204" pitchFamily="18" charset="0"/>
                                          <a:cs typeface="Times New Roman" panose="02020603050405020304" pitchFamily="18" charset="0"/>
                                        </a:rPr>
                                      </m:ctrlPr>
                                    </m:dPr>
                                    <m:e>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𝑟</m:t>
                                          </m:r>
                                        </m:e>
                                        <m:sub>
                                          <m:r>
                                            <a:rPr lang="en-US" sz="2800" i="1" dirty="0">
                                              <a:latin typeface="Cambria Math" panose="02040503050406030204" pitchFamily="18" charset="0"/>
                                              <a:cs typeface="Times New Roman" panose="02020603050405020304" pitchFamily="18" charset="0"/>
                                            </a:rPr>
                                            <m:t>𝑐</m:t>
                                          </m:r>
                                        </m:sub>
                                      </m:sSub>
                                      <m:r>
                                        <a:rPr lang="en-US" sz="2800" i="1" dirty="0">
                                          <a:latin typeface="Cambria Math" panose="02040503050406030204" pitchFamily="18" charset="0"/>
                                          <a:cs typeface="Times New Roman" panose="02020603050405020304" pitchFamily="18" charset="0"/>
                                        </a:rPr>
                                        <m:t>+</m:t>
                                      </m:r>
                                      <m:acc>
                                        <m:accPr>
                                          <m:chr m:val="̅"/>
                                          <m:ctrlPr>
                                            <a:rPr lang="en-US" sz="2800" i="1" dirty="0">
                                              <a:latin typeface="Cambria Math" panose="02040503050406030204" pitchFamily="18" charset="0"/>
                                              <a:cs typeface="Times New Roman" panose="02020603050405020304" pitchFamily="18" charset="0"/>
                                            </a:rPr>
                                          </m:ctrlPr>
                                        </m:accPr>
                                        <m:e>
                                          <m:r>
                                            <a:rPr lang="en-US" sz="2800" i="1" dirty="0">
                                              <a:latin typeface="Cambria Math" panose="02040503050406030204" pitchFamily="18" charset="0"/>
                                              <a:cs typeface="Times New Roman" panose="02020603050405020304" pitchFamily="18" charset="0"/>
                                            </a:rPr>
                                            <m:t>𝐿</m:t>
                                          </m:r>
                                        </m:e>
                                      </m:acc>
                                    </m:e>
                                  </m:d>
                                </m:e>
                                <m:sup>
                                  <m:r>
                                    <a:rPr lang="en-US" sz="2800" i="1" dirty="0">
                                      <a:latin typeface="Cambria Math" panose="02040503050406030204" pitchFamily="18" charset="0"/>
                                      <a:cs typeface="Times New Roman" panose="02020603050405020304" pitchFamily="18" charset="0"/>
                                    </a:rPr>
                                    <m:t>2</m:t>
                                  </m:r>
                                </m:sup>
                              </m:sSup>
                            </m:e>
                          </m:d>
                        </m:e>
                      </m:d>
                      <m:r>
                        <a:rPr lang="en-US" sz="2800" i="1" dirty="0">
                          <a:latin typeface="Cambria Math" panose="02040503050406030204" pitchFamily="18" charset="0"/>
                          <a:cs typeface="Times New Roman" panose="02020603050405020304" pitchFamily="18" charset="0"/>
                        </a:rPr>
                        <m:t>−</m:t>
                      </m:r>
                      <m:f>
                        <m:fPr>
                          <m:ctrlPr>
                            <a:rPr lang="en-US" sz="2800" i="1" dirty="0">
                              <a:latin typeface="Cambria Math" panose="02040503050406030204" pitchFamily="18" charset="0"/>
                              <a:cs typeface="Times New Roman" panose="02020603050405020304" pitchFamily="18" charset="0"/>
                            </a:rPr>
                          </m:ctrlPr>
                        </m:fPr>
                        <m:num>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𝑅</m:t>
                              </m:r>
                            </m:e>
                            <m:sub>
                              <m:r>
                                <a:rPr lang="en-US" sz="2800" i="1" dirty="0">
                                  <a:latin typeface="Cambria Math" panose="02040503050406030204" pitchFamily="18" charset="0"/>
                                  <a:cs typeface="Times New Roman" panose="02020603050405020304" pitchFamily="18" charset="0"/>
                                </a:rPr>
                                <m:t>𝐴</m:t>
                              </m:r>
                            </m:sub>
                          </m:sSub>
                          <m:sSubSup>
                            <m:sSubSupPr>
                              <m:ctrlPr>
                                <a:rPr lang="en-US" sz="2800" i="1" dirty="0">
                                  <a:latin typeface="Cambria Math" panose="02040503050406030204" pitchFamily="18" charset="0"/>
                                  <a:cs typeface="Times New Roman" panose="02020603050405020304" pitchFamily="18" charset="0"/>
                                </a:rPr>
                              </m:ctrlPr>
                            </m:sSubSupPr>
                            <m:e>
                              <m:r>
                                <a:rPr lang="en-US" sz="2800" i="1" dirty="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𝑇</m:t>
                              </m:r>
                            </m:sub>
                            <m:sup>
                              <m:r>
                                <a:rPr lang="en-US" sz="2800" i="1" dirty="0">
                                  <a:latin typeface="Cambria Math" panose="02040503050406030204" pitchFamily="18" charset="0"/>
                                  <a:cs typeface="Times New Roman" panose="02020603050405020304" pitchFamily="18" charset="0"/>
                                </a:rPr>
                                <m:t>2</m:t>
                              </m:r>
                            </m:sup>
                          </m:sSubSup>
                        </m:num>
                        <m:den>
                          <m:r>
                            <a:rPr lang="en-US" sz="2800" i="1" dirty="0">
                              <a:latin typeface="Cambria Math" panose="02040503050406030204" pitchFamily="18" charset="0"/>
                              <a:cs typeface="Times New Roman" panose="02020603050405020304" pitchFamily="18" charset="0"/>
                            </a:rPr>
                            <m:t>4</m:t>
                          </m:r>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𝐷</m:t>
                              </m:r>
                            </m:e>
                            <m:sub>
                              <m:r>
                                <a:rPr lang="en-US" sz="2800" i="1" dirty="0">
                                  <a:latin typeface="Cambria Math" panose="02040503050406030204" pitchFamily="18" charset="0"/>
                                  <a:cs typeface="Times New Roman" panose="02020603050405020304" pitchFamily="18" charset="0"/>
                                </a:rPr>
                                <m:t>𝑇</m:t>
                              </m:r>
                            </m:sub>
                          </m:sSub>
                        </m:den>
                      </m:f>
                      <m:r>
                        <a:rPr lang="en-US" sz="2800" b="0" i="1" dirty="0" smtClean="0">
                          <a:latin typeface="Cambria Math" panose="02040503050406030204" pitchFamily="18" charset="0"/>
                          <a:cs typeface="Times New Roman" panose="02020603050405020304" pitchFamily="18" charset="0"/>
                        </a:rPr>
                        <m:t>2</m:t>
                      </m:r>
                      <m:func>
                        <m:funcPr>
                          <m:ctrlPr>
                            <a:rPr lang="en-US" sz="2800" i="1" dirty="0">
                              <a:latin typeface="Cambria Math" panose="02040503050406030204" pitchFamily="18" charset="0"/>
                              <a:cs typeface="Times New Roman" panose="02020603050405020304" pitchFamily="18" charset="0"/>
                            </a:rPr>
                          </m:ctrlPr>
                        </m:funcPr>
                        <m:fName>
                          <m:r>
                            <m:rPr>
                              <m:sty m:val="p"/>
                            </m:rPr>
                            <a:rPr lang="en-US" sz="2800" dirty="0">
                              <a:latin typeface="Cambria Math" panose="02040503050406030204" pitchFamily="18" charset="0"/>
                              <a:cs typeface="Times New Roman" panose="02020603050405020304" pitchFamily="18" charset="0"/>
                            </a:rPr>
                            <m:t>ln</m:t>
                          </m:r>
                        </m:fName>
                        <m:e>
                          <m:d>
                            <m:dPr>
                              <m:ctrlPr>
                                <a:rPr lang="en-US" sz="2800" i="1" dirty="0">
                                  <a:latin typeface="Cambria Math" panose="02040503050406030204" pitchFamily="18" charset="0"/>
                                  <a:cs typeface="Times New Roman" panose="02020603050405020304" pitchFamily="18" charset="0"/>
                                </a:rPr>
                              </m:ctrlPr>
                            </m:dPr>
                            <m:e>
                              <m:f>
                                <m:fPr>
                                  <m:ctrlPr>
                                    <a:rPr lang="en-US" sz="2800" i="1" dirty="0">
                                      <a:latin typeface="Cambria Math" panose="02040503050406030204" pitchFamily="18" charset="0"/>
                                      <a:cs typeface="Times New Roman" panose="02020603050405020304" pitchFamily="18" charset="0"/>
                                    </a:rPr>
                                  </m:ctrlPr>
                                </m:fPr>
                                <m:num>
                                  <m:r>
                                    <a:rPr lang="en-US" sz="2800" i="1" dirty="0">
                                      <a:latin typeface="Cambria Math" panose="02040503050406030204" pitchFamily="18" charset="0"/>
                                      <a:cs typeface="Times New Roman" panose="02020603050405020304" pitchFamily="18" charset="0"/>
                                    </a:rPr>
                                    <m:t>𝑟</m:t>
                                  </m:r>
                                </m:num>
                                <m:den>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𝑟</m:t>
                                      </m:r>
                                    </m:e>
                                    <m:sub>
                                      <m:r>
                                        <a:rPr lang="en-US" sz="2800" i="1" dirty="0">
                                          <a:latin typeface="Cambria Math" panose="02040503050406030204" pitchFamily="18" charset="0"/>
                                          <a:cs typeface="Times New Roman" panose="02020603050405020304" pitchFamily="18" charset="0"/>
                                        </a:rPr>
                                        <m:t>𝑐</m:t>
                                      </m:r>
                                    </m:sub>
                                  </m:sSub>
                                  <m:r>
                                    <a:rPr lang="en-US" sz="2800" i="1" dirty="0">
                                      <a:latin typeface="Cambria Math" panose="02040503050406030204" pitchFamily="18" charset="0"/>
                                      <a:cs typeface="Times New Roman" panose="02020603050405020304" pitchFamily="18" charset="0"/>
                                    </a:rPr>
                                    <m:t>+</m:t>
                                  </m:r>
                                  <m:acc>
                                    <m:accPr>
                                      <m:chr m:val="̅"/>
                                      <m:ctrlPr>
                                        <a:rPr lang="en-US" sz="2800" i="1" dirty="0">
                                          <a:latin typeface="Cambria Math" panose="02040503050406030204" pitchFamily="18" charset="0"/>
                                          <a:cs typeface="Times New Roman" panose="02020603050405020304" pitchFamily="18" charset="0"/>
                                        </a:rPr>
                                      </m:ctrlPr>
                                    </m:accPr>
                                    <m:e>
                                      <m:r>
                                        <a:rPr lang="en-US" sz="2800" i="1" dirty="0">
                                          <a:latin typeface="Cambria Math" panose="02040503050406030204" pitchFamily="18" charset="0"/>
                                          <a:cs typeface="Times New Roman" panose="02020603050405020304" pitchFamily="18" charset="0"/>
                                        </a:rPr>
                                        <m:t>𝐿</m:t>
                                      </m:r>
                                    </m:e>
                                  </m:acc>
                                </m:den>
                              </m:f>
                            </m:e>
                          </m:d>
                        </m:e>
                      </m:func>
                    </m:oMath>
                  </m:oMathPara>
                </a14:m>
                <a:endParaRPr lang="en-US" sz="2800" dirty="0">
                  <a:cs typeface="Times New Roman" panose="02020603050405020304" pitchFamily="18" charset="0"/>
                </a:endParaRPr>
              </a:p>
              <a:p>
                <a:pPr marL="0" indent="0">
                  <a:spcAft>
                    <a:spcPts val="600"/>
                  </a:spcAft>
                  <a:buNone/>
                </a:pPr>
                <a:r>
                  <a:rPr lang="en-US" sz="2800" dirty="0">
                    <a:cs typeface="Times New Roman" panose="02020603050405020304" pitchFamily="18" charset="0"/>
                  </a:rPr>
                  <a:t>The equation above accounts for variations in concentrations due to loss of solute down the length of the capillary (in the z-direction). It also accounts for the transport of the solute through the capillary wall.</a:t>
                </a:r>
              </a:p>
              <a:p>
                <a:pPr marL="0" indent="0">
                  <a:spcAft>
                    <a:spcPts val="600"/>
                  </a:spcAft>
                  <a:buNone/>
                </a:pPr>
                <a:r>
                  <a:rPr lang="en-US" dirty="0">
                    <a:cs typeface="Times New Roman" panose="02020603050405020304" pitchFamily="18" charset="0"/>
                  </a:rPr>
                  <a:t>If we assume that there is no variation in concentration in the z-direction (constant concentration in the blood), and if we are just looking at the transport of solute from the capillary surface. </a:t>
                </a:r>
              </a:p>
              <a:p>
                <a:pPr marL="0" indent="0">
                  <a:buNone/>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𝐶</m:t>
                          </m:r>
                        </m:e>
                      </m:acc>
                      <m:d>
                        <m:dPr>
                          <m:ctrlPr>
                            <a:rPr lang="en-US" sz="2800" i="1" dirty="0">
                              <a:latin typeface="Cambria Math" panose="02040503050406030204" pitchFamily="18" charset="0"/>
                              <a:cs typeface="Times New Roman" panose="02020603050405020304" pitchFamily="18" charset="0"/>
                            </a:rPr>
                          </m:ctrlPr>
                        </m:dPr>
                        <m:e>
                          <m:r>
                            <a:rPr lang="en-US" sz="2800" i="1" dirty="0">
                              <a:latin typeface="Cambria Math" panose="02040503050406030204" pitchFamily="18" charset="0"/>
                              <a:cs typeface="Times New Roman" panose="02020603050405020304" pitchFamily="18" charset="0"/>
                            </a:rPr>
                            <m:t>𝑟</m:t>
                          </m:r>
                        </m:e>
                      </m:d>
                      <m:r>
                        <a:rPr lang="en-US" sz="2800" i="1" dirty="0">
                          <a:latin typeface="Cambria Math" panose="02040503050406030204" pitchFamily="18" charset="0"/>
                          <a:cs typeface="Times New Roman" panose="02020603050405020304" pitchFamily="18" charset="0"/>
                        </a:rPr>
                        <m:t>=</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𝑆</m:t>
                          </m:r>
                        </m:sub>
                      </m:sSub>
                      <m:r>
                        <a:rPr lang="en-US" sz="2800" b="0" i="1" smtClean="0">
                          <a:latin typeface="Cambria Math" panose="02040503050406030204" pitchFamily="18" charset="0"/>
                          <a:cs typeface="Times New Roman" panose="02020603050405020304" pitchFamily="18" charset="0"/>
                        </a:rPr>
                        <m:t>+</m:t>
                      </m:r>
                      <m:f>
                        <m:fPr>
                          <m:ctrlPr>
                            <a:rPr lang="en-US" sz="2800" i="1" dirty="0">
                              <a:latin typeface="Cambria Math" panose="02040503050406030204" pitchFamily="18" charset="0"/>
                              <a:cs typeface="Times New Roman" panose="02020603050405020304" pitchFamily="18" charset="0"/>
                            </a:rPr>
                          </m:ctrlPr>
                        </m:fPr>
                        <m:num>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𝑅</m:t>
                              </m:r>
                            </m:e>
                            <m:sub>
                              <m:r>
                                <a:rPr lang="en-US" sz="2800" i="1" dirty="0">
                                  <a:latin typeface="Cambria Math" panose="02040503050406030204" pitchFamily="18" charset="0"/>
                                  <a:cs typeface="Times New Roman" panose="02020603050405020304" pitchFamily="18" charset="0"/>
                                </a:rPr>
                                <m:t>𝐴</m:t>
                              </m:r>
                            </m:sub>
                          </m:sSub>
                        </m:num>
                        <m:den>
                          <m:r>
                            <a:rPr lang="en-US" sz="2800" i="1" dirty="0">
                              <a:latin typeface="Cambria Math" panose="02040503050406030204" pitchFamily="18" charset="0"/>
                              <a:cs typeface="Times New Roman" panose="02020603050405020304" pitchFamily="18" charset="0"/>
                            </a:rPr>
                            <m:t>4</m:t>
                          </m:r>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𝐷</m:t>
                              </m:r>
                            </m:e>
                            <m:sub>
                              <m:r>
                                <a:rPr lang="en-US" sz="2800" i="1" dirty="0">
                                  <a:latin typeface="Cambria Math" panose="02040503050406030204" pitchFamily="18" charset="0"/>
                                  <a:cs typeface="Times New Roman" panose="02020603050405020304" pitchFamily="18" charset="0"/>
                                </a:rPr>
                                <m:t>𝑇</m:t>
                              </m:r>
                            </m:sub>
                          </m:sSub>
                        </m:den>
                      </m:f>
                      <m:d>
                        <m:dPr>
                          <m:begChr m:val="["/>
                          <m:endChr m:val="]"/>
                          <m:ctrlPr>
                            <a:rPr lang="en-US" sz="2800" i="1" dirty="0">
                              <a:latin typeface="Cambria Math" panose="02040503050406030204" pitchFamily="18" charset="0"/>
                              <a:cs typeface="Times New Roman" panose="02020603050405020304" pitchFamily="18" charset="0"/>
                            </a:rPr>
                          </m:ctrlPr>
                        </m:dPr>
                        <m:e>
                          <m:d>
                            <m:dPr>
                              <m:ctrlPr>
                                <a:rPr lang="en-US" sz="2800" i="1" dirty="0">
                                  <a:latin typeface="Cambria Math" panose="02040503050406030204" pitchFamily="18" charset="0"/>
                                  <a:cs typeface="Times New Roman" panose="02020603050405020304" pitchFamily="18" charset="0"/>
                                </a:rPr>
                              </m:ctrlPr>
                            </m:dPr>
                            <m:e>
                              <m:sSup>
                                <m:sSupPr>
                                  <m:ctrlPr>
                                    <a:rPr lang="en-US" sz="2800" i="1" dirty="0">
                                      <a:latin typeface="Cambria Math" panose="02040503050406030204" pitchFamily="18" charset="0"/>
                                      <a:cs typeface="Times New Roman" panose="02020603050405020304" pitchFamily="18" charset="0"/>
                                    </a:rPr>
                                  </m:ctrlPr>
                                </m:sSupPr>
                                <m:e>
                                  <m:r>
                                    <a:rPr lang="en-US" sz="2800" i="1" dirty="0">
                                      <a:latin typeface="Cambria Math" panose="02040503050406030204" pitchFamily="18" charset="0"/>
                                      <a:cs typeface="Times New Roman" panose="02020603050405020304" pitchFamily="18" charset="0"/>
                                    </a:rPr>
                                    <m:t>𝑟</m:t>
                                  </m:r>
                                </m:e>
                                <m:sup>
                                  <m:r>
                                    <a:rPr lang="en-US" sz="2800" i="1" dirty="0">
                                      <a:latin typeface="Cambria Math" panose="02040503050406030204" pitchFamily="18" charset="0"/>
                                      <a:cs typeface="Times New Roman" panose="02020603050405020304" pitchFamily="18" charset="0"/>
                                    </a:rPr>
                                    <m:t>2</m:t>
                                  </m:r>
                                </m:sup>
                              </m:sSup>
                              <m:r>
                                <a:rPr lang="en-US" sz="2800" i="1" dirty="0">
                                  <a:latin typeface="Cambria Math" panose="02040503050406030204" pitchFamily="18" charset="0"/>
                                  <a:cs typeface="Times New Roman" panose="02020603050405020304" pitchFamily="18" charset="0"/>
                                </a:rPr>
                                <m:t>−</m:t>
                              </m:r>
                              <m:sSup>
                                <m:sSupPr>
                                  <m:ctrlPr>
                                    <a:rPr lang="en-US" sz="2800" i="1" dirty="0">
                                      <a:latin typeface="Cambria Math" panose="02040503050406030204" pitchFamily="18" charset="0"/>
                                      <a:cs typeface="Times New Roman" panose="02020603050405020304" pitchFamily="18" charset="0"/>
                                    </a:rPr>
                                  </m:ctrlPr>
                                </m:sSupPr>
                                <m:e>
                                  <m:d>
                                    <m:dPr>
                                      <m:ctrlPr>
                                        <a:rPr lang="en-US" sz="2800" i="1" dirty="0">
                                          <a:latin typeface="Cambria Math" panose="02040503050406030204" pitchFamily="18" charset="0"/>
                                          <a:cs typeface="Times New Roman" panose="02020603050405020304" pitchFamily="18" charset="0"/>
                                        </a:rPr>
                                      </m:ctrlPr>
                                    </m:dPr>
                                    <m:e>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𝑟</m:t>
                                          </m:r>
                                        </m:e>
                                        <m:sub>
                                          <m:r>
                                            <a:rPr lang="en-US" sz="2800" i="1" dirty="0">
                                              <a:latin typeface="Cambria Math" panose="02040503050406030204" pitchFamily="18" charset="0"/>
                                              <a:cs typeface="Times New Roman" panose="02020603050405020304" pitchFamily="18" charset="0"/>
                                            </a:rPr>
                                            <m:t>𝑐</m:t>
                                          </m:r>
                                        </m:sub>
                                      </m:sSub>
                                      <m:r>
                                        <a:rPr lang="en-US" sz="2800" i="1" dirty="0">
                                          <a:latin typeface="Cambria Math" panose="02040503050406030204" pitchFamily="18" charset="0"/>
                                          <a:cs typeface="Times New Roman" panose="02020603050405020304" pitchFamily="18" charset="0"/>
                                        </a:rPr>
                                        <m:t>+</m:t>
                                      </m:r>
                                      <m:acc>
                                        <m:accPr>
                                          <m:chr m:val="̅"/>
                                          <m:ctrlPr>
                                            <a:rPr lang="en-US" sz="2800" i="1" dirty="0">
                                              <a:latin typeface="Cambria Math" panose="02040503050406030204" pitchFamily="18" charset="0"/>
                                              <a:cs typeface="Times New Roman" panose="02020603050405020304" pitchFamily="18" charset="0"/>
                                            </a:rPr>
                                          </m:ctrlPr>
                                        </m:accPr>
                                        <m:e>
                                          <m:r>
                                            <a:rPr lang="en-US" sz="2800" i="1" dirty="0">
                                              <a:latin typeface="Cambria Math" panose="02040503050406030204" pitchFamily="18" charset="0"/>
                                              <a:cs typeface="Times New Roman" panose="02020603050405020304" pitchFamily="18" charset="0"/>
                                            </a:rPr>
                                            <m:t>𝐿</m:t>
                                          </m:r>
                                        </m:e>
                                      </m:acc>
                                    </m:e>
                                  </m:d>
                                </m:e>
                                <m:sup>
                                  <m:r>
                                    <a:rPr lang="en-US" sz="2800" i="1" dirty="0">
                                      <a:latin typeface="Cambria Math" panose="02040503050406030204" pitchFamily="18" charset="0"/>
                                      <a:cs typeface="Times New Roman" panose="02020603050405020304" pitchFamily="18" charset="0"/>
                                    </a:rPr>
                                    <m:t>2</m:t>
                                  </m:r>
                                </m:sup>
                              </m:sSup>
                            </m:e>
                          </m:d>
                        </m:e>
                      </m:d>
                      <m:r>
                        <a:rPr lang="en-US" sz="2800" i="1" dirty="0">
                          <a:latin typeface="Cambria Math" panose="02040503050406030204" pitchFamily="18" charset="0"/>
                          <a:cs typeface="Times New Roman" panose="02020603050405020304" pitchFamily="18" charset="0"/>
                        </a:rPr>
                        <m:t>−</m:t>
                      </m:r>
                      <m:f>
                        <m:fPr>
                          <m:ctrlPr>
                            <a:rPr lang="en-US" sz="2800" i="1" dirty="0">
                              <a:latin typeface="Cambria Math" panose="02040503050406030204" pitchFamily="18" charset="0"/>
                              <a:cs typeface="Times New Roman" panose="02020603050405020304" pitchFamily="18" charset="0"/>
                            </a:rPr>
                          </m:ctrlPr>
                        </m:fPr>
                        <m:num>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𝑅</m:t>
                              </m:r>
                            </m:e>
                            <m:sub>
                              <m:r>
                                <a:rPr lang="en-US" sz="2800" i="1" dirty="0">
                                  <a:latin typeface="Cambria Math" panose="02040503050406030204" pitchFamily="18" charset="0"/>
                                  <a:cs typeface="Times New Roman" panose="02020603050405020304" pitchFamily="18" charset="0"/>
                                </a:rPr>
                                <m:t>𝐴</m:t>
                              </m:r>
                            </m:sub>
                          </m:sSub>
                          <m:sSubSup>
                            <m:sSubSupPr>
                              <m:ctrlPr>
                                <a:rPr lang="en-US" sz="2800" i="1" dirty="0">
                                  <a:latin typeface="Cambria Math" panose="02040503050406030204" pitchFamily="18" charset="0"/>
                                  <a:cs typeface="Times New Roman" panose="02020603050405020304" pitchFamily="18" charset="0"/>
                                </a:rPr>
                              </m:ctrlPr>
                            </m:sSubSupPr>
                            <m:e>
                              <m:r>
                                <a:rPr lang="en-US" sz="2800" i="1" dirty="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𝑇</m:t>
                              </m:r>
                            </m:sub>
                            <m:sup>
                              <m:r>
                                <a:rPr lang="en-US" sz="2800" i="1" dirty="0">
                                  <a:latin typeface="Cambria Math" panose="02040503050406030204" pitchFamily="18" charset="0"/>
                                  <a:cs typeface="Times New Roman" panose="02020603050405020304" pitchFamily="18" charset="0"/>
                                </a:rPr>
                                <m:t>2</m:t>
                              </m:r>
                            </m:sup>
                          </m:sSubSup>
                        </m:num>
                        <m:den>
                          <m:r>
                            <a:rPr lang="en-US" sz="2800" i="1" dirty="0">
                              <a:latin typeface="Cambria Math" panose="02040503050406030204" pitchFamily="18" charset="0"/>
                              <a:cs typeface="Times New Roman" panose="02020603050405020304" pitchFamily="18" charset="0"/>
                            </a:rPr>
                            <m:t>4</m:t>
                          </m:r>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𝐷</m:t>
                              </m:r>
                            </m:e>
                            <m:sub>
                              <m:r>
                                <a:rPr lang="en-US" sz="2800" i="1" dirty="0">
                                  <a:latin typeface="Cambria Math" panose="02040503050406030204" pitchFamily="18" charset="0"/>
                                  <a:cs typeface="Times New Roman" panose="02020603050405020304" pitchFamily="18" charset="0"/>
                                </a:rPr>
                                <m:t>𝑇</m:t>
                              </m:r>
                            </m:sub>
                          </m:sSub>
                        </m:den>
                      </m:f>
                      <m:r>
                        <a:rPr lang="en-US" sz="2800" b="0" i="1" dirty="0" smtClean="0">
                          <a:latin typeface="Cambria Math" panose="02040503050406030204" pitchFamily="18" charset="0"/>
                          <a:cs typeface="Times New Roman" panose="02020603050405020304" pitchFamily="18" charset="0"/>
                        </a:rPr>
                        <m:t>2</m:t>
                      </m:r>
                      <m:func>
                        <m:funcPr>
                          <m:ctrlPr>
                            <a:rPr lang="en-US" sz="2800" i="1" dirty="0">
                              <a:latin typeface="Cambria Math" panose="02040503050406030204" pitchFamily="18" charset="0"/>
                              <a:cs typeface="Times New Roman" panose="02020603050405020304" pitchFamily="18" charset="0"/>
                            </a:rPr>
                          </m:ctrlPr>
                        </m:funcPr>
                        <m:fName>
                          <m:r>
                            <m:rPr>
                              <m:sty m:val="p"/>
                            </m:rPr>
                            <a:rPr lang="en-US" sz="2800" dirty="0">
                              <a:latin typeface="Cambria Math" panose="02040503050406030204" pitchFamily="18" charset="0"/>
                              <a:cs typeface="Times New Roman" panose="02020603050405020304" pitchFamily="18" charset="0"/>
                            </a:rPr>
                            <m:t>ln</m:t>
                          </m:r>
                        </m:fName>
                        <m:e>
                          <m:d>
                            <m:dPr>
                              <m:ctrlPr>
                                <a:rPr lang="en-US" sz="2800" i="1" dirty="0">
                                  <a:latin typeface="Cambria Math" panose="02040503050406030204" pitchFamily="18" charset="0"/>
                                  <a:cs typeface="Times New Roman" panose="02020603050405020304" pitchFamily="18" charset="0"/>
                                </a:rPr>
                              </m:ctrlPr>
                            </m:dPr>
                            <m:e>
                              <m:f>
                                <m:fPr>
                                  <m:ctrlPr>
                                    <a:rPr lang="en-US" sz="2800" i="1" dirty="0">
                                      <a:latin typeface="Cambria Math" panose="02040503050406030204" pitchFamily="18" charset="0"/>
                                      <a:cs typeface="Times New Roman" panose="02020603050405020304" pitchFamily="18" charset="0"/>
                                    </a:rPr>
                                  </m:ctrlPr>
                                </m:fPr>
                                <m:num>
                                  <m:r>
                                    <a:rPr lang="en-US" sz="2800" i="1" dirty="0">
                                      <a:latin typeface="Cambria Math" panose="02040503050406030204" pitchFamily="18" charset="0"/>
                                      <a:cs typeface="Times New Roman" panose="02020603050405020304" pitchFamily="18" charset="0"/>
                                    </a:rPr>
                                    <m:t>𝑟</m:t>
                                  </m:r>
                                </m:num>
                                <m:den>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𝑟</m:t>
                                      </m:r>
                                    </m:e>
                                    <m:sub>
                                      <m:r>
                                        <a:rPr lang="en-US" sz="2800" i="1" dirty="0">
                                          <a:latin typeface="Cambria Math" panose="02040503050406030204" pitchFamily="18" charset="0"/>
                                          <a:cs typeface="Times New Roman" panose="02020603050405020304" pitchFamily="18" charset="0"/>
                                        </a:rPr>
                                        <m:t>𝑐</m:t>
                                      </m:r>
                                    </m:sub>
                                  </m:sSub>
                                  <m:r>
                                    <a:rPr lang="en-US" sz="2800" i="1" dirty="0">
                                      <a:latin typeface="Cambria Math" panose="02040503050406030204" pitchFamily="18" charset="0"/>
                                      <a:cs typeface="Times New Roman" panose="02020603050405020304" pitchFamily="18" charset="0"/>
                                    </a:rPr>
                                    <m:t>+</m:t>
                                  </m:r>
                                  <m:acc>
                                    <m:accPr>
                                      <m:chr m:val="̅"/>
                                      <m:ctrlPr>
                                        <a:rPr lang="en-US" sz="2800" i="1" dirty="0">
                                          <a:latin typeface="Cambria Math" panose="02040503050406030204" pitchFamily="18" charset="0"/>
                                          <a:cs typeface="Times New Roman" panose="02020603050405020304" pitchFamily="18" charset="0"/>
                                        </a:rPr>
                                      </m:ctrlPr>
                                    </m:accPr>
                                    <m:e>
                                      <m:r>
                                        <a:rPr lang="en-US" sz="2800" i="1" dirty="0">
                                          <a:latin typeface="Cambria Math" panose="02040503050406030204" pitchFamily="18" charset="0"/>
                                          <a:cs typeface="Times New Roman" panose="02020603050405020304" pitchFamily="18" charset="0"/>
                                        </a:rPr>
                                        <m:t>𝐿</m:t>
                                      </m:r>
                                    </m:e>
                                  </m:acc>
                                </m:den>
                              </m:f>
                            </m:e>
                          </m:d>
                        </m:e>
                      </m:func>
                    </m:oMath>
                  </m:oMathPara>
                </a14:m>
                <a:endParaRPr lang="en-US" sz="2800" dirty="0">
                  <a:cs typeface="Times New Roman" panose="02020603050405020304" pitchFamily="18" charset="0"/>
                </a:endParaRPr>
              </a:p>
              <a:p>
                <a:pPr marL="0" indent="0">
                  <a:spcAft>
                    <a:spcPts val="600"/>
                  </a:spcAft>
                  <a:buNone/>
                </a:pPr>
                <a:endParaRPr lang="en-US" sz="2800" dirty="0">
                  <a:cs typeface="Times New Roman" panose="02020603050405020304" pitchFamily="18" charset="0"/>
                </a:endParaRPr>
              </a:p>
              <a:p>
                <a:pPr marL="0" indent="0">
                  <a:spcAft>
                    <a:spcPts val="600"/>
                  </a:spcAft>
                  <a:buNone/>
                </a:pPr>
                <a:endParaRPr lang="en-US" sz="2800" dirty="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1073468" cy="5532083"/>
              </a:xfrm>
              <a:blipFill>
                <a:blip r:embed="rId2"/>
                <a:stretch>
                  <a:fillRect l="-9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15</a:t>
            </a:fld>
            <a:endParaRPr lang="en-US"/>
          </a:p>
        </p:txBody>
      </p:sp>
    </p:spTree>
    <p:extLst>
      <p:ext uri="{BB962C8B-B14F-4D97-AF65-F5344CB8AC3E}">
        <p14:creationId xmlns:p14="http://schemas.microsoft.com/office/powerpoint/2010/main" val="680941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Critical Radius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073468" cy="5532083"/>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𝐶</m:t>
                          </m:r>
                        </m:e>
                      </m:acc>
                      <m:d>
                        <m:dPr>
                          <m:ctrlPr>
                            <a:rPr lang="en-US" sz="2800" i="1" dirty="0">
                              <a:latin typeface="Cambria Math" panose="02040503050406030204" pitchFamily="18" charset="0"/>
                              <a:cs typeface="Times New Roman" panose="02020603050405020304" pitchFamily="18" charset="0"/>
                            </a:rPr>
                          </m:ctrlPr>
                        </m:dPr>
                        <m:e>
                          <m:r>
                            <a:rPr lang="en-US" sz="2800" i="1" dirty="0">
                              <a:latin typeface="Cambria Math" panose="02040503050406030204" pitchFamily="18" charset="0"/>
                              <a:cs typeface="Times New Roman" panose="02020603050405020304" pitchFamily="18" charset="0"/>
                            </a:rPr>
                            <m:t>𝑟</m:t>
                          </m:r>
                        </m:e>
                      </m:d>
                      <m:r>
                        <a:rPr lang="en-US" sz="2800" i="1" dirty="0">
                          <a:latin typeface="Cambria Math" panose="02040503050406030204" pitchFamily="18" charset="0"/>
                          <a:cs typeface="Times New Roman" panose="02020603050405020304" pitchFamily="18" charset="0"/>
                        </a:rPr>
                        <m:t>=</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𝑆</m:t>
                          </m:r>
                        </m:sub>
                      </m:sSub>
                      <m:r>
                        <a:rPr lang="en-US" sz="2800" b="0" i="1" smtClean="0">
                          <a:latin typeface="Cambria Math" panose="02040503050406030204" pitchFamily="18" charset="0"/>
                          <a:cs typeface="Times New Roman" panose="02020603050405020304" pitchFamily="18" charset="0"/>
                        </a:rPr>
                        <m:t>+</m:t>
                      </m:r>
                      <m:f>
                        <m:fPr>
                          <m:ctrlPr>
                            <a:rPr lang="en-US" sz="2800" i="1" dirty="0">
                              <a:latin typeface="Cambria Math" panose="02040503050406030204" pitchFamily="18" charset="0"/>
                              <a:cs typeface="Times New Roman" panose="02020603050405020304" pitchFamily="18" charset="0"/>
                            </a:rPr>
                          </m:ctrlPr>
                        </m:fPr>
                        <m:num>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𝑅</m:t>
                              </m:r>
                            </m:e>
                            <m:sub>
                              <m:r>
                                <a:rPr lang="en-US" sz="2800" i="1" dirty="0">
                                  <a:latin typeface="Cambria Math" panose="02040503050406030204" pitchFamily="18" charset="0"/>
                                  <a:cs typeface="Times New Roman" panose="02020603050405020304" pitchFamily="18" charset="0"/>
                                </a:rPr>
                                <m:t>𝐴</m:t>
                              </m:r>
                            </m:sub>
                          </m:sSub>
                        </m:num>
                        <m:den>
                          <m:r>
                            <a:rPr lang="en-US" sz="2800" i="1" dirty="0">
                              <a:latin typeface="Cambria Math" panose="02040503050406030204" pitchFamily="18" charset="0"/>
                              <a:cs typeface="Times New Roman" panose="02020603050405020304" pitchFamily="18" charset="0"/>
                            </a:rPr>
                            <m:t>4</m:t>
                          </m:r>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𝐷</m:t>
                              </m:r>
                            </m:e>
                            <m:sub>
                              <m:r>
                                <a:rPr lang="en-US" sz="2800" i="1" dirty="0">
                                  <a:latin typeface="Cambria Math" panose="02040503050406030204" pitchFamily="18" charset="0"/>
                                  <a:cs typeface="Times New Roman" panose="02020603050405020304" pitchFamily="18" charset="0"/>
                                </a:rPr>
                                <m:t>𝑇</m:t>
                              </m:r>
                            </m:sub>
                          </m:sSub>
                        </m:den>
                      </m:f>
                      <m:d>
                        <m:dPr>
                          <m:begChr m:val="["/>
                          <m:endChr m:val="]"/>
                          <m:ctrlPr>
                            <a:rPr lang="en-US" sz="2800" i="1" dirty="0">
                              <a:latin typeface="Cambria Math" panose="02040503050406030204" pitchFamily="18" charset="0"/>
                              <a:cs typeface="Times New Roman" panose="02020603050405020304" pitchFamily="18" charset="0"/>
                            </a:rPr>
                          </m:ctrlPr>
                        </m:dPr>
                        <m:e>
                          <m:d>
                            <m:dPr>
                              <m:ctrlPr>
                                <a:rPr lang="en-US" sz="2800" i="1" dirty="0">
                                  <a:latin typeface="Cambria Math" panose="02040503050406030204" pitchFamily="18" charset="0"/>
                                  <a:cs typeface="Times New Roman" panose="02020603050405020304" pitchFamily="18" charset="0"/>
                                </a:rPr>
                              </m:ctrlPr>
                            </m:dPr>
                            <m:e>
                              <m:sSup>
                                <m:sSupPr>
                                  <m:ctrlPr>
                                    <a:rPr lang="en-US" sz="2800" i="1" dirty="0">
                                      <a:latin typeface="Cambria Math" panose="02040503050406030204" pitchFamily="18" charset="0"/>
                                      <a:cs typeface="Times New Roman" panose="02020603050405020304" pitchFamily="18" charset="0"/>
                                    </a:rPr>
                                  </m:ctrlPr>
                                </m:sSupPr>
                                <m:e>
                                  <m:r>
                                    <a:rPr lang="en-US" sz="2800" i="1" dirty="0">
                                      <a:latin typeface="Cambria Math" panose="02040503050406030204" pitchFamily="18" charset="0"/>
                                      <a:cs typeface="Times New Roman" panose="02020603050405020304" pitchFamily="18" charset="0"/>
                                    </a:rPr>
                                    <m:t>𝑟</m:t>
                                  </m:r>
                                </m:e>
                                <m:sup>
                                  <m:r>
                                    <a:rPr lang="en-US" sz="2800" i="1" dirty="0">
                                      <a:latin typeface="Cambria Math" panose="02040503050406030204" pitchFamily="18" charset="0"/>
                                      <a:cs typeface="Times New Roman" panose="02020603050405020304" pitchFamily="18" charset="0"/>
                                    </a:rPr>
                                    <m:t>2</m:t>
                                  </m:r>
                                </m:sup>
                              </m:sSup>
                              <m:r>
                                <a:rPr lang="en-US" sz="2800" i="1" dirty="0">
                                  <a:latin typeface="Cambria Math" panose="02040503050406030204" pitchFamily="18" charset="0"/>
                                  <a:cs typeface="Times New Roman" panose="02020603050405020304" pitchFamily="18" charset="0"/>
                                </a:rPr>
                                <m:t>−</m:t>
                              </m:r>
                              <m:sSup>
                                <m:sSupPr>
                                  <m:ctrlPr>
                                    <a:rPr lang="en-US" sz="2800" i="1" dirty="0">
                                      <a:latin typeface="Cambria Math" panose="02040503050406030204" pitchFamily="18" charset="0"/>
                                      <a:cs typeface="Times New Roman" panose="02020603050405020304" pitchFamily="18" charset="0"/>
                                    </a:rPr>
                                  </m:ctrlPr>
                                </m:sSupPr>
                                <m:e>
                                  <m:d>
                                    <m:dPr>
                                      <m:ctrlPr>
                                        <a:rPr lang="en-US" sz="2800" i="1" dirty="0">
                                          <a:latin typeface="Cambria Math" panose="02040503050406030204" pitchFamily="18" charset="0"/>
                                          <a:cs typeface="Times New Roman" panose="02020603050405020304" pitchFamily="18" charset="0"/>
                                        </a:rPr>
                                      </m:ctrlPr>
                                    </m:dPr>
                                    <m:e>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𝑟</m:t>
                                          </m:r>
                                        </m:e>
                                        <m:sub>
                                          <m:r>
                                            <a:rPr lang="en-US" sz="2800" i="1" dirty="0">
                                              <a:latin typeface="Cambria Math" panose="02040503050406030204" pitchFamily="18" charset="0"/>
                                              <a:cs typeface="Times New Roman" panose="02020603050405020304" pitchFamily="18" charset="0"/>
                                            </a:rPr>
                                            <m:t>𝑐</m:t>
                                          </m:r>
                                        </m:sub>
                                      </m:sSub>
                                      <m:r>
                                        <a:rPr lang="en-US" sz="2800" i="1" dirty="0">
                                          <a:latin typeface="Cambria Math" panose="02040503050406030204" pitchFamily="18" charset="0"/>
                                          <a:cs typeface="Times New Roman" panose="02020603050405020304" pitchFamily="18" charset="0"/>
                                        </a:rPr>
                                        <m:t>+</m:t>
                                      </m:r>
                                      <m:acc>
                                        <m:accPr>
                                          <m:chr m:val="̅"/>
                                          <m:ctrlPr>
                                            <a:rPr lang="en-US" sz="2800" i="1" dirty="0">
                                              <a:latin typeface="Cambria Math" panose="02040503050406030204" pitchFamily="18" charset="0"/>
                                              <a:cs typeface="Times New Roman" panose="02020603050405020304" pitchFamily="18" charset="0"/>
                                            </a:rPr>
                                          </m:ctrlPr>
                                        </m:accPr>
                                        <m:e>
                                          <m:r>
                                            <a:rPr lang="en-US" sz="2800" i="1" dirty="0">
                                              <a:latin typeface="Cambria Math" panose="02040503050406030204" pitchFamily="18" charset="0"/>
                                              <a:cs typeface="Times New Roman" panose="02020603050405020304" pitchFamily="18" charset="0"/>
                                            </a:rPr>
                                            <m:t>𝐿</m:t>
                                          </m:r>
                                        </m:e>
                                      </m:acc>
                                    </m:e>
                                  </m:d>
                                </m:e>
                                <m:sup>
                                  <m:r>
                                    <a:rPr lang="en-US" sz="2800" i="1" dirty="0">
                                      <a:latin typeface="Cambria Math" panose="02040503050406030204" pitchFamily="18" charset="0"/>
                                      <a:cs typeface="Times New Roman" panose="02020603050405020304" pitchFamily="18" charset="0"/>
                                    </a:rPr>
                                    <m:t>2</m:t>
                                  </m:r>
                                </m:sup>
                              </m:sSup>
                            </m:e>
                          </m:d>
                        </m:e>
                      </m:d>
                      <m:r>
                        <a:rPr lang="en-US" sz="2800" i="1" dirty="0">
                          <a:latin typeface="Cambria Math" panose="02040503050406030204" pitchFamily="18" charset="0"/>
                          <a:cs typeface="Times New Roman" panose="02020603050405020304" pitchFamily="18" charset="0"/>
                        </a:rPr>
                        <m:t>−</m:t>
                      </m:r>
                      <m:f>
                        <m:fPr>
                          <m:ctrlPr>
                            <a:rPr lang="en-US" sz="2800" i="1" dirty="0">
                              <a:latin typeface="Cambria Math" panose="02040503050406030204" pitchFamily="18" charset="0"/>
                              <a:cs typeface="Times New Roman" panose="02020603050405020304" pitchFamily="18" charset="0"/>
                            </a:rPr>
                          </m:ctrlPr>
                        </m:fPr>
                        <m:num>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𝑅</m:t>
                              </m:r>
                            </m:e>
                            <m:sub>
                              <m:r>
                                <a:rPr lang="en-US" sz="2800" i="1" dirty="0">
                                  <a:latin typeface="Cambria Math" panose="02040503050406030204" pitchFamily="18" charset="0"/>
                                  <a:cs typeface="Times New Roman" panose="02020603050405020304" pitchFamily="18" charset="0"/>
                                </a:rPr>
                                <m:t>𝐴</m:t>
                              </m:r>
                            </m:sub>
                          </m:sSub>
                          <m:sSubSup>
                            <m:sSubSupPr>
                              <m:ctrlPr>
                                <a:rPr lang="en-US" sz="2800" i="1" dirty="0">
                                  <a:latin typeface="Cambria Math" panose="02040503050406030204" pitchFamily="18" charset="0"/>
                                  <a:cs typeface="Times New Roman" panose="02020603050405020304" pitchFamily="18" charset="0"/>
                                </a:rPr>
                              </m:ctrlPr>
                            </m:sSubSupPr>
                            <m:e>
                              <m:r>
                                <a:rPr lang="en-US" sz="2800" i="1" dirty="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𝑇</m:t>
                              </m:r>
                            </m:sub>
                            <m:sup>
                              <m:r>
                                <a:rPr lang="en-US" sz="2800" i="1" dirty="0">
                                  <a:latin typeface="Cambria Math" panose="02040503050406030204" pitchFamily="18" charset="0"/>
                                  <a:cs typeface="Times New Roman" panose="02020603050405020304" pitchFamily="18" charset="0"/>
                                </a:rPr>
                                <m:t>2</m:t>
                              </m:r>
                            </m:sup>
                          </m:sSubSup>
                        </m:num>
                        <m:den>
                          <m:r>
                            <a:rPr lang="en-US" sz="2800" i="1" dirty="0">
                              <a:latin typeface="Cambria Math" panose="02040503050406030204" pitchFamily="18" charset="0"/>
                              <a:cs typeface="Times New Roman" panose="02020603050405020304" pitchFamily="18" charset="0"/>
                            </a:rPr>
                            <m:t>4</m:t>
                          </m:r>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𝐷</m:t>
                              </m:r>
                            </m:e>
                            <m:sub>
                              <m:r>
                                <a:rPr lang="en-US" sz="2800" i="1" dirty="0">
                                  <a:latin typeface="Cambria Math" panose="02040503050406030204" pitchFamily="18" charset="0"/>
                                  <a:cs typeface="Times New Roman" panose="02020603050405020304" pitchFamily="18" charset="0"/>
                                </a:rPr>
                                <m:t>𝑇</m:t>
                              </m:r>
                            </m:sub>
                          </m:sSub>
                        </m:den>
                      </m:f>
                      <m:r>
                        <a:rPr lang="en-US" sz="2800" b="0" i="1" dirty="0" smtClean="0">
                          <a:latin typeface="Cambria Math" panose="02040503050406030204" pitchFamily="18" charset="0"/>
                          <a:cs typeface="Times New Roman" panose="02020603050405020304" pitchFamily="18" charset="0"/>
                        </a:rPr>
                        <m:t>2</m:t>
                      </m:r>
                      <m:func>
                        <m:funcPr>
                          <m:ctrlPr>
                            <a:rPr lang="en-US" sz="2800" i="1" dirty="0">
                              <a:latin typeface="Cambria Math" panose="02040503050406030204" pitchFamily="18" charset="0"/>
                              <a:cs typeface="Times New Roman" panose="02020603050405020304" pitchFamily="18" charset="0"/>
                            </a:rPr>
                          </m:ctrlPr>
                        </m:funcPr>
                        <m:fName>
                          <m:r>
                            <m:rPr>
                              <m:sty m:val="p"/>
                            </m:rPr>
                            <a:rPr lang="en-US" sz="2800" dirty="0">
                              <a:latin typeface="Cambria Math" panose="02040503050406030204" pitchFamily="18" charset="0"/>
                              <a:cs typeface="Times New Roman" panose="02020603050405020304" pitchFamily="18" charset="0"/>
                            </a:rPr>
                            <m:t>ln</m:t>
                          </m:r>
                        </m:fName>
                        <m:e>
                          <m:d>
                            <m:dPr>
                              <m:ctrlPr>
                                <a:rPr lang="en-US" sz="2800" i="1" dirty="0">
                                  <a:latin typeface="Cambria Math" panose="02040503050406030204" pitchFamily="18" charset="0"/>
                                  <a:cs typeface="Times New Roman" panose="02020603050405020304" pitchFamily="18" charset="0"/>
                                </a:rPr>
                              </m:ctrlPr>
                            </m:dPr>
                            <m:e>
                              <m:f>
                                <m:fPr>
                                  <m:ctrlPr>
                                    <a:rPr lang="en-US" sz="2800" i="1" dirty="0">
                                      <a:latin typeface="Cambria Math" panose="02040503050406030204" pitchFamily="18" charset="0"/>
                                      <a:cs typeface="Times New Roman" panose="02020603050405020304" pitchFamily="18" charset="0"/>
                                    </a:rPr>
                                  </m:ctrlPr>
                                </m:fPr>
                                <m:num>
                                  <m:r>
                                    <a:rPr lang="en-US" sz="2800" i="1" dirty="0">
                                      <a:latin typeface="Cambria Math" panose="02040503050406030204" pitchFamily="18" charset="0"/>
                                      <a:cs typeface="Times New Roman" panose="02020603050405020304" pitchFamily="18" charset="0"/>
                                    </a:rPr>
                                    <m:t>𝑟</m:t>
                                  </m:r>
                                </m:num>
                                <m:den>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𝑟</m:t>
                                      </m:r>
                                    </m:e>
                                    <m:sub>
                                      <m:r>
                                        <a:rPr lang="en-US" sz="2800" i="1" dirty="0">
                                          <a:latin typeface="Cambria Math" panose="02040503050406030204" pitchFamily="18" charset="0"/>
                                          <a:cs typeface="Times New Roman" panose="02020603050405020304" pitchFamily="18" charset="0"/>
                                        </a:rPr>
                                        <m:t>𝑐</m:t>
                                      </m:r>
                                    </m:sub>
                                  </m:sSub>
                                  <m:r>
                                    <a:rPr lang="en-US" sz="2800" i="1" dirty="0">
                                      <a:latin typeface="Cambria Math" panose="02040503050406030204" pitchFamily="18" charset="0"/>
                                      <a:cs typeface="Times New Roman" panose="02020603050405020304" pitchFamily="18" charset="0"/>
                                    </a:rPr>
                                    <m:t>+</m:t>
                                  </m:r>
                                  <m:acc>
                                    <m:accPr>
                                      <m:chr m:val="̅"/>
                                      <m:ctrlPr>
                                        <a:rPr lang="en-US" sz="2800" i="1" dirty="0">
                                          <a:latin typeface="Cambria Math" panose="02040503050406030204" pitchFamily="18" charset="0"/>
                                          <a:cs typeface="Times New Roman" panose="02020603050405020304" pitchFamily="18" charset="0"/>
                                        </a:rPr>
                                      </m:ctrlPr>
                                    </m:accPr>
                                    <m:e>
                                      <m:r>
                                        <a:rPr lang="en-US" sz="2800" i="1" dirty="0">
                                          <a:latin typeface="Cambria Math" panose="02040503050406030204" pitchFamily="18" charset="0"/>
                                          <a:cs typeface="Times New Roman" panose="02020603050405020304" pitchFamily="18" charset="0"/>
                                        </a:rPr>
                                        <m:t>𝐿</m:t>
                                      </m:r>
                                    </m:e>
                                  </m:acc>
                                </m:den>
                              </m:f>
                            </m:e>
                          </m:d>
                        </m:e>
                      </m:func>
                    </m:oMath>
                  </m:oMathPara>
                </a14:m>
                <a:endParaRPr lang="en-US" sz="2800" dirty="0">
                  <a:cs typeface="Times New Roman" panose="02020603050405020304" pitchFamily="18" charset="0"/>
                </a:endParaRPr>
              </a:p>
              <a:p>
                <a:pPr marL="0" indent="0">
                  <a:spcAft>
                    <a:spcPts val="600"/>
                  </a:spcAft>
                  <a:buNone/>
                </a:pPr>
                <a:r>
                  <a:rPr lang="en-US" sz="2800" dirty="0">
                    <a:cs typeface="Times New Roman" panose="02020603050405020304" pitchFamily="18" charset="0"/>
                  </a:rPr>
                  <a:t>One dimension of interest that we can pull from the Krogh cylinder model is the thickness of the tissue layer that can be supported by a capillary. The edge of the tissue </a:t>
                </a: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𝑟</m:t>
                        </m:r>
                      </m:e>
                      <m:sub>
                        <m:r>
                          <a:rPr lang="en-US" sz="2800" b="0" i="1" smtClean="0">
                            <a:latin typeface="Cambria Math" panose="02040503050406030204" pitchFamily="18" charset="0"/>
                            <a:cs typeface="Times New Roman" panose="02020603050405020304" pitchFamily="18" charset="0"/>
                          </a:rPr>
                          <m:t>𝑇</m:t>
                        </m:r>
                      </m:sub>
                    </m:sSub>
                  </m:oMath>
                </a14:m>
                <a:r>
                  <a:rPr lang="en-US" sz="2800" dirty="0">
                    <a:cs typeface="Times New Roman" panose="02020603050405020304" pitchFamily="18" charset="0"/>
                  </a:rPr>
                  <a:t> represents the boundary where any tissue outside is anoxic and lacks oxygen to fulfil normal metabolic operations.</a:t>
                </a:r>
              </a:p>
              <a:p>
                <a:pPr marL="0" indent="0">
                  <a:spcAft>
                    <a:spcPts val="600"/>
                  </a:spcAft>
                  <a:buNone/>
                </a:pPr>
                <a:r>
                  <a:rPr lang="en-US" dirty="0">
                    <a:cs typeface="Times New Roman" panose="02020603050405020304" pitchFamily="18" charset="0"/>
                  </a:rPr>
                  <a:t>At this boundary: </a:t>
                </a:r>
                <a14:m>
                  <m:oMath xmlns:m="http://schemas.openxmlformats.org/officeDocument/2006/math">
                    <m:acc>
                      <m:accPr>
                        <m:chr m:val="̅"/>
                        <m:ctrlPr>
                          <a:rPr lang="en-US" sz="2800" i="1" smtClean="0">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𝐶</m:t>
                        </m:r>
                      </m:e>
                    </m:acc>
                    <m:d>
                      <m:dPr>
                        <m:ctrlPr>
                          <a:rPr lang="en-US" sz="2800" i="1" dirty="0">
                            <a:latin typeface="Cambria Math" panose="02040503050406030204" pitchFamily="18" charset="0"/>
                            <a:cs typeface="Times New Roman" panose="02020603050405020304" pitchFamily="18" charset="0"/>
                          </a:rPr>
                        </m:ctrlPr>
                      </m:dPr>
                      <m:e>
                        <m:r>
                          <a:rPr lang="en-US" sz="2800" i="1" dirty="0">
                            <a:latin typeface="Cambria Math" panose="02040503050406030204" pitchFamily="18" charset="0"/>
                            <a:cs typeface="Times New Roman" panose="02020603050405020304" pitchFamily="18" charset="0"/>
                          </a:rPr>
                          <m:t>𝑟</m:t>
                        </m:r>
                        <m:r>
                          <a:rPr lang="en-US" sz="2800" b="0" i="1" dirty="0" smtClean="0">
                            <a:latin typeface="Cambria Math" panose="02040503050406030204" pitchFamily="18" charset="0"/>
                            <a:cs typeface="Times New Roman" panose="02020603050405020304" pitchFamily="18" charset="0"/>
                          </a:rPr>
                          <m:t>=</m:t>
                        </m:r>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𝑇</m:t>
                            </m:r>
                          </m:sub>
                        </m:sSub>
                      </m:e>
                    </m:d>
                    <m:r>
                      <a:rPr lang="en-US" sz="2800" b="0" i="1" dirty="0" smtClean="0">
                        <a:latin typeface="Cambria Math" panose="02040503050406030204" pitchFamily="18" charset="0"/>
                        <a:cs typeface="Times New Roman" panose="02020603050405020304" pitchFamily="18" charset="0"/>
                      </a:rPr>
                      <m:t>=_________</m:t>
                    </m:r>
                  </m:oMath>
                </a14:m>
                <a:r>
                  <a:rPr lang="en-US" sz="2800" dirty="0">
                    <a:cs typeface="Times New Roman" panose="02020603050405020304" pitchFamily="18" charset="0"/>
                  </a:rPr>
                  <a:t>. If we also make the thin-wall assumption (i.e., </a:t>
                </a:r>
                <a14:m>
                  <m:oMath xmlns:m="http://schemas.openxmlformats.org/officeDocument/2006/math">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𝑟</m:t>
                        </m:r>
                      </m:e>
                      <m:sub>
                        <m:r>
                          <a:rPr lang="en-US" i="1" dirty="0">
                            <a:latin typeface="Cambria Math" panose="02040503050406030204" pitchFamily="18" charset="0"/>
                            <a:cs typeface="Times New Roman" panose="02020603050405020304" pitchFamily="18" charset="0"/>
                          </a:rPr>
                          <m:t>𝑐</m:t>
                        </m:r>
                      </m:sub>
                    </m:sSub>
                    <m:r>
                      <a:rPr lang="en-US" i="1" dirty="0">
                        <a:latin typeface="Cambria Math" panose="02040503050406030204" pitchFamily="18" charset="0"/>
                        <a:cs typeface="Times New Roman" panose="02020603050405020304" pitchFamily="18" charset="0"/>
                      </a:rPr>
                      <m:t>+</m:t>
                    </m:r>
                    <m:acc>
                      <m:accPr>
                        <m:chr m:val="̅"/>
                        <m:ctrlPr>
                          <a:rPr lang="en-US" i="1" dirty="0">
                            <a:latin typeface="Cambria Math" panose="02040503050406030204" pitchFamily="18" charset="0"/>
                            <a:cs typeface="Times New Roman" panose="02020603050405020304" pitchFamily="18" charset="0"/>
                          </a:rPr>
                        </m:ctrlPr>
                      </m:accPr>
                      <m:e>
                        <m:r>
                          <a:rPr lang="en-US" i="1" dirty="0">
                            <a:latin typeface="Cambria Math" panose="02040503050406030204" pitchFamily="18" charset="0"/>
                            <a:cs typeface="Times New Roman" panose="02020603050405020304" pitchFamily="18" charset="0"/>
                          </a:rPr>
                          <m:t>𝐿</m:t>
                        </m:r>
                      </m:e>
                    </m:acc>
                    <m:r>
                      <a:rPr lang="en-US" i="1"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b="0" i="1" dirty="0" smtClean="0">
                            <a:latin typeface="Cambria Math" panose="02040503050406030204" pitchFamily="18" charset="0"/>
                            <a:ea typeface="Cambria Math" panose="02040503050406030204" pitchFamily="18" charset="0"/>
                            <a:cs typeface="Times New Roman" panose="02020603050405020304" pitchFamily="18" charset="0"/>
                          </a:rPr>
                          <m:t>𝑐</m:t>
                        </m:r>
                      </m:sub>
                    </m:sSub>
                  </m:oMath>
                </a14:m>
                <a:r>
                  <a:rPr lang="en-US" sz="2800" dirty="0">
                    <a:cs typeface="Times New Roman" panose="02020603050405020304" pitchFamily="18" charset="0"/>
                  </a:rPr>
                  <a:t>), then the equation becomes:</a:t>
                </a:r>
              </a:p>
              <a:p>
                <a:pPr marL="0" indent="0">
                  <a:spcAft>
                    <a:spcPts val="600"/>
                  </a:spcAft>
                  <a:buNone/>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𝐶</m:t>
                          </m:r>
                        </m:e>
                      </m:acc>
                      <m:d>
                        <m:dPr>
                          <m:ctrlPr>
                            <a:rPr lang="en-US" sz="2800" i="1" dirty="0">
                              <a:latin typeface="Cambria Math" panose="02040503050406030204" pitchFamily="18" charset="0"/>
                              <a:cs typeface="Times New Roman" panose="02020603050405020304" pitchFamily="18" charset="0"/>
                            </a:rPr>
                          </m:ctrlPr>
                        </m:dPr>
                        <m:e>
                          <m:sSub>
                            <m:sSubPr>
                              <m:ctrlPr>
                                <a:rPr lang="en-US" sz="2800" b="0" i="1" dirty="0" smtClean="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𝑇</m:t>
                              </m:r>
                            </m:sub>
                          </m:sSub>
                        </m:e>
                      </m:d>
                      <m:r>
                        <a:rPr lang="en-US" sz="2800" b="0" i="1" dirty="0" smtClean="0">
                          <a:latin typeface="Cambria Math" panose="02040503050406030204" pitchFamily="18" charset="0"/>
                          <a:cs typeface="Times New Roman" panose="02020603050405020304" pitchFamily="18" charset="0"/>
                        </a:rPr>
                        <m:t>=0</m:t>
                      </m:r>
                      <m:r>
                        <a:rPr lang="en-US" sz="2800" i="1" dirty="0">
                          <a:latin typeface="Cambria Math" panose="02040503050406030204" pitchFamily="18" charset="0"/>
                          <a:cs typeface="Times New Roman" panose="02020603050405020304" pitchFamily="18" charset="0"/>
                        </a:rPr>
                        <m:t>=</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𝑆</m:t>
                          </m:r>
                        </m:sub>
                      </m:sSub>
                      <m:r>
                        <a:rPr lang="en-US" sz="2800" b="0" i="1" smtClean="0">
                          <a:latin typeface="Cambria Math" panose="02040503050406030204" pitchFamily="18" charset="0"/>
                          <a:cs typeface="Times New Roman" panose="02020603050405020304" pitchFamily="18" charset="0"/>
                        </a:rPr>
                        <m:t>+</m:t>
                      </m:r>
                      <m:f>
                        <m:fPr>
                          <m:ctrlPr>
                            <a:rPr lang="en-US" sz="2800" i="1" dirty="0">
                              <a:latin typeface="Cambria Math" panose="02040503050406030204" pitchFamily="18" charset="0"/>
                              <a:cs typeface="Times New Roman" panose="02020603050405020304" pitchFamily="18" charset="0"/>
                            </a:rPr>
                          </m:ctrlPr>
                        </m:fPr>
                        <m:num>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𝑅</m:t>
                              </m:r>
                            </m:e>
                            <m:sub>
                              <m:r>
                                <a:rPr lang="en-US" sz="2800" i="1" dirty="0">
                                  <a:latin typeface="Cambria Math" panose="02040503050406030204" pitchFamily="18" charset="0"/>
                                  <a:cs typeface="Times New Roman" panose="02020603050405020304" pitchFamily="18" charset="0"/>
                                </a:rPr>
                                <m:t>𝐴</m:t>
                              </m:r>
                            </m:sub>
                          </m:sSub>
                        </m:num>
                        <m:den>
                          <m:r>
                            <a:rPr lang="en-US" sz="2800" i="1" dirty="0">
                              <a:latin typeface="Cambria Math" panose="02040503050406030204" pitchFamily="18" charset="0"/>
                              <a:cs typeface="Times New Roman" panose="02020603050405020304" pitchFamily="18" charset="0"/>
                            </a:rPr>
                            <m:t>4</m:t>
                          </m:r>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𝐷</m:t>
                              </m:r>
                            </m:e>
                            <m:sub>
                              <m:r>
                                <a:rPr lang="en-US" sz="2800" i="1" dirty="0">
                                  <a:latin typeface="Cambria Math" panose="02040503050406030204" pitchFamily="18" charset="0"/>
                                  <a:cs typeface="Times New Roman" panose="02020603050405020304" pitchFamily="18" charset="0"/>
                                </a:rPr>
                                <m:t>𝑇</m:t>
                              </m:r>
                            </m:sub>
                          </m:sSub>
                        </m:den>
                      </m:f>
                      <m:d>
                        <m:dPr>
                          <m:begChr m:val="["/>
                          <m:endChr m:val="]"/>
                          <m:ctrlPr>
                            <a:rPr lang="en-US" sz="2800" i="1" dirty="0">
                              <a:latin typeface="Cambria Math" panose="02040503050406030204" pitchFamily="18" charset="0"/>
                              <a:cs typeface="Times New Roman" panose="02020603050405020304" pitchFamily="18" charset="0"/>
                            </a:rPr>
                          </m:ctrlPr>
                        </m:dPr>
                        <m:e>
                          <m:d>
                            <m:dPr>
                              <m:ctrlPr>
                                <a:rPr lang="en-US" sz="2800" i="1" dirty="0">
                                  <a:latin typeface="Cambria Math" panose="02040503050406030204" pitchFamily="18" charset="0"/>
                                  <a:cs typeface="Times New Roman" panose="02020603050405020304" pitchFamily="18" charset="0"/>
                                </a:rPr>
                              </m:ctrlPr>
                            </m:dPr>
                            <m:e>
                              <m:sSubSup>
                                <m:sSubSupPr>
                                  <m:ctrlPr>
                                    <a:rPr lang="en-US" sz="2800" b="0" i="1" dirty="0" smtClean="0">
                                      <a:latin typeface="Cambria Math" panose="02040503050406030204" pitchFamily="18" charset="0"/>
                                      <a:cs typeface="Times New Roman" panose="02020603050405020304" pitchFamily="18" charset="0"/>
                                    </a:rPr>
                                  </m:ctrlPr>
                                </m:sSubSupPr>
                                <m:e>
                                  <m:r>
                                    <a:rPr lang="en-US" sz="2800" i="1" dirty="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𝑇</m:t>
                                  </m:r>
                                </m:sub>
                                <m:sup>
                                  <m:r>
                                    <a:rPr lang="en-US" sz="2800" i="1" dirty="0">
                                      <a:latin typeface="Cambria Math" panose="02040503050406030204" pitchFamily="18" charset="0"/>
                                      <a:cs typeface="Times New Roman" panose="02020603050405020304" pitchFamily="18" charset="0"/>
                                    </a:rPr>
                                    <m:t>2</m:t>
                                  </m:r>
                                </m:sup>
                              </m:sSubSup>
                              <m:r>
                                <a:rPr lang="en-US" sz="2800" i="1" dirty="0">
                                  <a:latin typeface="Cambria Math" panose="02040503050406030204" pitchFamily="18" charset="0"/>
                                  <a:cs typeface="Times New Roman" panose="02020603050405020304" pitchFamily="18" charset="0"/>
                                </a:rPr>
                                <m:t>−</m:t>
                              </m:r>
                              <m:sSup>
                                <m:sSupPr>
                                  <m:ctrlPr>
                                    <a:rPr lang="en-US" sz="2800" i="1" dirty="0">
                                      <a:latin typeface="Cambria Math" panose="02040503050406030204" pitchFamily="18" charset="0"/>
                                      <a:cs typeface="Times New Roman" panose="02020603050405020304" pitchFamily="18" charset="0"/>
                                    </a:rPr>
                                  </m:ctrlPr>
                                </m:sSupPr>
                                <m:e>
                                  <m:d>
                                    <m:dPr>
                                      <m:ctrlPr>
                                        <a:rPr lang="en-US" sz="2800" i="1" dirty="0">
                                          <a:latin typeface="Cambria Math" panose="02040503050406030204" pitchFamily="18" charset="0"/>
                                          <a:cs typeface="Times New Roman" panose="02020603050405020304" pitchFamily="18" charset="0"/>
                                        </a:rPr>
                                      </m:ctrlPr>
                                    </m:dPr>
                                    <m:e>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𝑟</m:t>
                                          </m:r>
                                        </m:e>
                                        <m:sub>
                                          <m:r>
                                            <a:rPr lang="en-US" sz="2800" i="1" dirty="0">
                                              <a:latin typeface="Cambria Math" panose="02040503050406030204" pitchFamily="18" charset="0"/>
                                              <a:cs typeface="Times New Roman" panose="02020603050405020304" pitchFamily="18" charset="0"/>
                                            </a:rPr>
                                            <m:t>𝑐</m:t>
                                          </m:r>
                                        </m:sub>
                                      </m:sSub>
                                    </m:e>
                                  </m:d>
                                </m:e>
                                <m:sup>
                                  <m:r>
                                    <a:rPr lang="en-US" sz="2800" i="1" dirty="0">
                                      <a:latin typeface="Cambria Math" panose="02040503050406030204" pitchFamily="18" charset="0"/>
                                      <a:cs typeface="Times New Roman" panose="02020603050405020304" pitchFamily="18" charset="0"/>
                                    </a:rPr>
                                    <m:t>2</m:t>
                                  </m:r>
                                </m:sup>
                              </m:sSup>
                            </m:e>
                          </m:d>
                        </m:e>
                      </m:d>
                      <m:r>
                        <a:rPr lang="en-US" sz="2800" i="1" dirty="0">
                          <a:latin typeface="Cambria Math" panose="02040503050406030204" pitchFamily="18" charset="0"/>
                          <a:cs typeface="Times New Roman" panose="02020603050405020304" pitchFamily="18" charset="0"/>
                        </a:rPr>
                        <m:t>−</m:t>
                      </m:r>
                      <m:f>
                        <m:fPr>
                          <m:ctrlPr>
                            <a:rPr lang="en-US" sz="2800" i="1" dirty="0">
                              <a:latin typeface="Cambria Math" panose="02040503050406030204" pitchFamily="18" charset="0"/>
                              <a:cs typeface="Times New Roman" panose="02020603050405020304" pitchFamily="18" charset="0"/>
                            </a:rPr>
                          </m:ctrlPr>
                        </m:fPr>
                        <m:num>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𝑅</m:t>
                              </m:r>
                            </m:e>
                            <m:sub>
                              <m:r>
                                <a:rPr lang="en-US" sz="2800" i="1" dirty="0">
                                  <a:latin typeface="Cambria Math" panose="02040503050406030204" pitchFamily="18" charset="0"/>
                                  <a:cs typeface="Times New Roman" panose="02020603050405020304" pitchFamily="18" charset="0"/>
                                </a:rPr>
                                <m:t>𝐴</m:t>
                              </m:r>
                            </m:sub>
                          </m:sSub>
                          <m:sSubSup>
                            <m:sSubSupPr>
                              <m:ctrlPr>
                                <a:rPr lang="en-US" sz="2800" i="1" dirty="0">
                                  <a:latin typeface="Cambria Math" panose="02040503050406030204" pitchFamily="18" charset="0"/>
                                  <a:cs typeface="Times New Roman" panose="02020603050405020304" pitchFamily="18" charset="0"/>
                                </a:rPr>
                              </m:ctrlPr>
                            </m:sSubSupPr>
                            <m:e>
                              <m:r>
                                <a:rPr lang="en-US" sz="2800" i="1" dirty="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𝑇</m:t>
                              </m:r>
                            </m:sub>
                            <m:sup>
                              <m:r>
                                <a:rPr lang="en-US" sz="2800" i="1" dirty="0">
                                  <a:latin typeface="Cambria Math" panose="02040503050406030204" pitchFamily="18" charset="0"/>
                                  <a:cs typeface="Times New Roman" panose="02020603050405020304" pitchFamily="18" charset="0"/>
                                </a:rPr>
                                <m:t>2</m:t>
                              </m:r>
                            </m:sup>
                          </m:sSubSup>
                        </m:num>
                        <m:den>
                          <m:r>
                            <a:rPr lang="en-US" sz="2800" i="1" dirty="0">
                              <a:latin typeface="Cambria Math" panose="02040503050406030204" pitchFamily="18" charset="0"/>
                              <a:cs typeface="Times New Roman" panose="02020603050405020304" pitchFamily="18" charset="0"/>
                            </a:rPr>
                            <m:t>4</m:t>
                          </m:r>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𝐷</m:t>
                              </m:r>
                            </m:e>
                            <m:sub>
                              <m:r>
                                <a:rPr lang="en-US" sz="2800" i="1" dirty="0">
                                  <a:latin typeface="Cambria Math" panose="02040503050406030204" pitchFamily="18" charset="0"/>
                                  <a:cs typeface="Times New Roman" panose="02020603050405020304" pitchFamily="18" charset="0"/>
                                </a:rPr>
                                <m:t>𝑇</m:t>
                              </m:r>
                            </m:sub>
                          </m:sSub>
                        </m:den>
                      </m:f>
                      <m:r>
                        <a:rPr lang="en-US" sz="2800" b="0" i="1" dirty="0" smtClean="0">
                          <a:latin typeface="Cambria Math" panose="02040503050406030204" pitchFamily="18" charset="0"/>
                          <a:cs typeface="Times New Roman" panose="02020603050405020304" pitchFamily="18" charset="0"/>
                        </a:rPr>
                        <m:t>2</m:t>
                      </m:r>
                      <m:func>
                        <m:funcPr>
                          <m:ctrlPr>
                            <a:rPr lang="en-US" sz="2800" i="1" dirty="0">
                              <a:latin typeface="Cambria Math" panose="02040503050406030204" pitchFamily="18" charset="0"/>
                              <a:cs typeface="Times New Roman" panose="02020603050405020304" pitchFamily="18" charset="0"/>
                            </a:rPr>
                          </m:ctrlPr>
                        </m:funcPr>
                        <m:fName>
                          <m:r>
                            <m:rPr>
                              <m:sty m:val="p"/>
                            </m:rPr>
                            <a:rPr lang="en-US" sz="2800" dirty="0">
                              <a:latin typeface="Cambria Math" panose="02040503050406030204" pitchFamily="18" charset="0"/>
                              <a:cs typeface="Times New Roman" panose="02020603050405020304" pitchFamily="18" charset="0"/>
                            </a:rPr>
                            <m:t>ln</m:t>
                          </m:r>
                        </m:fName>
                        <m:e>
                          <m:d>
                            <m:dPr>
                              <m:ctrlPr>
                                <a:rPr lang="en-US" sz="2800" i="1" dirty="0">
                                  <a:latin typeface="Cambria Math" panose="02040503050406030204" pitchFamily="18" charset="0"/>
                                  <a:cs typeface="Times New Roman" panose="02020603050405020304" pitchFamily="18" charset="0"/>
                                </a:rPr>
                              </m:ctrlPr>
                            </m:dPr>
                            <m:e>
                              <m:f>
                                <m:fPr>
                                  <m:ctrlPr>
                                    <a:rPr lang="en-US" sz="2800" i="1" dirty="0">
                                      <a:latin typeface="Cambria Math" panose="02040503050406030204" pitchFamily="18" charset="0"/>
                                      <a:cs typeface="Times New Roman" panose="02020603050405020304" pitchFamily="18" charset="0"/>
                                    </a:rPr>
                                  </m:ctrlPr>
                                </m:fPr>
                                <m:num>
                                  <m:sSub>
                                    <m:sSubPr>
                                      <m:ctrlPr>
                                        <a:rPr lang="en-US" sz="2800" b="0" i="1" dirty="0" smtClean="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𝑇</m:t>
                                      </m:r>
                                    </m:sub>
                                  </m:sSub>
                                </m:num>
                                <m:den>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𝑟</m:t>
                                      </m:r>
                                    </m:e>
                                    <m:sub>
                                      <m:r>
                                        <a:rPr lang="en-US" sz="2800" i="1" dirty="0">
                                          <a:latin typeface="Cambria Math" panose="02040503050406030204" pitchFamily="18" charset="0"/>
                                          <a:cs typeface="Times New Roman" panose="02020603050405020304" pitchFamily="18" charset="0"/>
                                        </a:rPr>
                                        <m:t>𝑐</m:t>
                                      </m:r>
                                    </m:sub>
                                  </m:sSub>
                                </m:den>
                              </m:f>
                            </m:e>
                          </m:d>
                        </m:e>
                      </m:func>
                    </m:oMath>
                  </m:oMathPara>
                </a14:m>
                <a:endParaRPr lang="en-US" sz="2800" dirty="0">
                  <a:cs typeface="Times New Roman" panose="02020603050405020304" pitchFamily="18" charset="0"/>
                </a:endParaRPr>
              </a:p>
              <a:p>
                <a:pPr marL="0" indent="0">
                  <a:spcAft>
                    <a:spcPts val="600"/>
                  </a:spcAft>
                  <a:buNone/>
                </a:pPr>
                <a:r>
                  <a:rPr lang="en-US" dirty="0">
                    <a:cs typeface="Times New Roman" panose="02020603050405020304" pitchFamily="18" charset="0"/>
                  </a:rPr>
                  <a:t>Which we can express in dimensionless form:</a:t>
                </a:r>
              </a:p>
              <a:p>
                <a:pPr marL="0" indent="0">
                  <a:spcAft>
                    <a:spcPts val="600"/>
                  </a:spcAft>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cs typeface="Times New Roman" panose="02020603050405020304" pitchFamily="18" charset="0"/>
                        </a:rPr>
                        <m:t>0</m:t>
                      </m:r>
                      <m:r>
                        <a:rPr lang="en-US" sz="2800" i="1" dirty="0">
                          <a:latin typeface="Cambria Math" panose="02040503050406030204" pitchFamily="18" charset="0"/>
                          <a:cs typeface="Times New Roman" panose="02020603050405020304" pitchFamily="18" charset="0"/>
                        </a:rPr>
                        <m:t>=</m:t>
                      </m:r>
                      <m:r>
                        <a:rPr lang="en-US" sz="2800" i="1" smtClean="0">
                          <a:latin typeface="Cambria Math" panose="02040503050406030204" pitchFamily="18" charset="0"/>
                          <a:cs typeface="Times New Roman" panose="02020603050405020304" pitchFamily="18" charset="0"/>
                        </a:rPr>
                        <m:t>1</m:t>
                      </m:r>
                      <m:r>
                        <a:rPr lang="en-US" sz="2800" b="0" i="1" smtClean="0">
                          <a:latin typeface="Cambria Math" panose="02040503050406030204" pitchFamily="18" charset="0"/>
                          <a:cs typeface="Times New Roman" panose="02020603050405020304" pitchFamily="18" charset="0"/>
                        </a:rPr>
                        <m:t>+</m:t>
                      </m:r>
                      <m:f>
                        <m:fPr>
                          <m:ctrlPr>
                            <a:rPr lang="en-US" sz="2800" i="1" dirty="0">
                              <a:latin typeface="Cambria Math" panose="02040503050406030204" pitchFamily="18" charset="0"/>
                              <a:cs typeface="Times New Roman" panose="02020603050405020304" pitchFamily="18" charset="0"/>
                            </a:rPr>
                          </m:ctrlPr>
                        </m:fPr>
                        <m:num>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𝑅</m:t>
                              </m:r>
                            </m:e>
                            <m:sub>
                              <m:r>
                                <a:rPr lang="en-US" sz="2800" i="1" dirty="0">
                                  <a:latin typeface="Cambria Math" panose="02040503050406030204" pitchFamily="18" charset="0"/>
                                  <a:cs typeface="Times New Roman" panose="02020603050405020304" pitchFamily="18" charset="0"/>
                                </a:rPr>
                                <m:t>𝐴</m:t>
                              </m:r>
                            </m:sub>
                          </m:sSub>
                          <m:sSubSup>
                            <m:sSubSupPr>
                              <m:ctrlPr>
                                <a:rPr lang="en-US" sz="2800" b="0" i="1" dirty="0" smtClean="0">
                                  <a:latin typeface="Cambria Math" panose="02040503050406030204" pitchFamily="18" charset="0"/>
                                  <a:cs typeface="Times New Roman" panose="02020603050405020304" pitchFamily="18" charset="0"/>
                                </a:rPr>
                              </m:ctrlPr>
                            </m:sSubSupPr>
                            <m:e>
                              <m:r>
                                <a:rPr lang="en-US" sz="2800" b="0" i="1" dirty="0" smtClean="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𝑐</m:t>
                              </m:r>
                            </m:sub>
                            <m:sup>
                              <m:r>
                                <a:rPr lang="en-US" sz="2800" b="0" i="1" dirty="0" smtClean="0">
                                  <a:latin typeface="Cambria Math" panose="02040503050406030204" pitchFamily="18" charset="0"/>
                                  <a:cs typeface="Times New Roman" panose="02020603050405020304" pitchFamily="18" charset="0"/>
                                </a:rPr>
                                <m:t>2</m:t>
                              </m:r>
                            </m:sup>
                          </m:sSubSup>
                        </m:num>
                        <m:den>
                          <m:r>
                            <a:rPr lang="en-US" sz="2800" i="1" dirty="0">
                              <a:latin typeface="Cambria Math" panose="02040503050406030204" pitchFamily="18" charset="0"/>
                              <a:cs typeface="Times New Roman" panose="02020603050405020304" pitchFamily="18" charset="0"/>
                            </a:rPr>
                            <m:t>4</m:t>
                          </m:r>
                          <m:sSub>
                            <m:sSubPr>
                              <m:ctrlPr>
                                <a:rPr lang="en-US" sz="2800" i="1" dirty="0">
                                  <a:latin typeface="Cambria Math" panose="02040503050406030204" pitchFamily="18" charset="0"/>
                                  <a:cs typeface="Times New Roman" panose="02020603050405020304" pitchFamily="18" charset="0"/>
                                </a:rPr>
                              </m:ctrlPr>
                            </m:sSubPr>
                            <m:e>
                              <m:r>
                                <a:rPr lang="en-US" sz="2800" i="1" dirty="0">
                                  <a:latin typeface="Cambria Math" panose="02040503050406030204" pitchFamily="18" charset="0"/>
                                  <a:cs typeface="Times New Roman" panose="02020603050405020304" pitchFamily="18" charset="0"/>
                                </a:rPr>
                                <m:t>𝐷</m:t>
                              </m:r>
                            </m:e>
                            <m:sub>
                              <m:r>
                                <a:rPr lang="en-US" sz="2800" i="1" dirty="0">
                                  <a:latin typeface="Cambria Math" panose="02040503050406030204" pitchFamily="18" charset="0"/>
                                  <a:cs typeface="Times New Roman" panose="02020603050405020304" pitchFamily="18" charset="0"/>
                                </a:rPr>
                                <m:t>𝑇</m:t>
                              </m:r>
                            </m:sub>
                          </m:sSub>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𝐶</m:t>
                              </m:r>
                            </m:e>
                            <m:sub>
                              <m:r>
                                <a:rPr lang="en-US" sz="2800" b="0" i="1" dirty="0" smtClean="0">
                                  <a:latin typeface="Cambria Math" panose="02040503050406030204" pitchFamily="18" charset="0"/>
                                  <a:cs typeface="Times New Roman" panose="02020603050405020304" pitchFamily="18" charset="0"/>
                                </a:rPr>
                                <m:t>𝑆</m:t>
                              </m:r>
                            </m:sub>
                          </m:sSub>
                        </m:den>
                      </m:f>
                      <m:d>
                        <m:dPr>
                          <m:begChr m:val="["/>
                          <m:endChr m:val="]"/>
                          <m:ctrlPr>
                            <a:rPr lang="en-US" sz="2800" i="1" dirty="0">
                              <a:latin typeface="Cambria Math" panose="02040503050406030204" pitchFamily="18" charset="0"/>
                              <a:cs typeface="Times New Roman" panose="02020603050405020304" pitchFamily="18" charset="0"/>
                            </a:rPr>
                          </m:ctrlPr>
                        </m:dPr>
                        <m:e>
                          <m:d>
                            <m:dPr>
                              <m:ctrlPr>
                                <a:rPr lang="en-US" sz="2800" i="1" dirty="0">
                                  <a:latin typeface="Cambria Math" panose="02040503050406030204" pitchFamily="18" charset="0"/>
                                  <a:cs typeface="Times New Roman" panose="02020603050405020304" pitchFamily="18" charset="0"/>
                                </a:rPr>
                              </m:ctrlPr>
                            </m:dPr>
                            <m:e>
                              <m:sSup>
                                <m:sSupPr>
                                  <m:ctrlPr>
                                    <a:rPr lang="en-US" sz="2800" b="0" i="1" dirty="0" smtClean="0">
                                      <a:latin typeface="Cambria Math" panose="02040503050406030204" pitchFamily="18" charset="0"/>
                                      <a:cs typeface="Times New Roman" panose="02020603050405020304" pitchFamily="18" charset="0"/>
                                    </a:rPr>
                                  </m:ctrlPr>
                                </m:sSupPr>
                                <m:e>
                                  <m:d>
                                    <m:dPr>
                                      <m:ctrlPr>
                                        <a:rPr lang="en-US" sz="2800" b="0" i="1" dirty="0" smtClean="0">
                                          <a:latin typeface="Cambria Math" panose="02040503050406030204" pitchFamily="18" charset="0"/>
                                          <a:cs typeface="Times New Roman" panose="02020603050405020304" pitchFamily="18" charset="0"/>
                                        </a:rPr>
                                      </m:ctrlPr>
                                    </m:dPr>
                                    <m:e>
                                      <m:f>
                                        <m:fPr>
                                          <m:ctrlPr>
                                            <a:rPr lang="en-US" sz="2800" b="0" i="1" dirty="0" smtClean="0">
                                              <a:latin typeface="Cambria Math" panose="02040503050406030204" pitchFamily="18" charset="0"/>
                                              <a:cs typeface="Times New Roman" panose="02020603050405020304" pitchFamily="18" charset="0"/>
                                            </a:rPr>
                                          </m:ctrlPr>
                                        </m:fPr>
                                        <m:num>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𝑇</m:t>
                                              </m:r>
                                            </m:sub>
                                          </m:sSub>
                                        </m:num>
                                        <m:den>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𝑐</m:t>
                                              </m:r>
                                            </m:sub>
                                          </m:sSub>
                                        </m:den>
                                      </m:f>
                                    </m:e>
                                  </m:d>
                                </m:e>
                                <m:sup>
                                  <m:r>
                                    <a:rPr lang="en-US" sz="2800" b="0" i="1" dirty="0" smtClean="0">
                                      <a:latin typeface="Cambria Math" panose="02040503050406030204" pitchFamily="18" charset="0"/>
                                      <a:cs typeface="Times New Roman" panose="02020603050405020304" pitchFamily="18" charset="0"/>
                                    </a:rPr>
                                    <m:t>2</m:t>
                                  </m:r>
                                </m:sup>
                              </m:sSup>
                              <m:r>
                                <a:rPr lang="en-US" sz="2800" i="1" dirty="0">
                                  <a:latin typeface="Cambria Math" panose="02040503050406030204" pitchFamily="18" charset="0"/>
                                  <a:cs typeface="Times New Roman" panose="02020603050405020304" pitchFamily="18" charset="0"/>
                                </a:rPr>
                                <m:t>−</m:t>
                              </m:r>
                              <m:r>
                                <a:rPr lang="en-US" sz="2800" b="0" i="1" dirty="0" smtClean="0">
                                  <a:latin typeface="Cambria Math" panose="02040503050406030204" pitchFamily="18" charset="0"/>
                                  <a:cs typeface="Times New Roman" panose="02020603050405020304" pitchFamily="18" charset="0"/>
                                </a:rPr>
                                <m:t>1</m:t>
                              </m:r>
                            </m:e>
                          </m:d>
                          <m:r>
                            <a:rPr lang="en-US" sz="2800" b="0" i="1" dirty="0" smtClean="0">
                              <a:latin typeface="Cambria Math" panose="02040503050406030204" pitchFamily="18" charset="0"/>
                              <a:cs typeface="Times New Roman" panose="02020603050405020304" pitchFamily="18" charset="0"/>
                            </a:rPr>
                            <m:t>−</m:t>
                          </m:r>
                          <m:r>
                            <a:rPr lang="en-US" sz="2800" b="0" i="1" dirty="0" smtClean="0">
                              <a:latin typeface="Cambria Math" panose="02040503050406030204" pitchFamily="18" charset="0"/>
                              <a:cs typeface="Times New Roman" panose="02020603050405020304" pitchFamily="18" charset="0"/>
                            </a:rPr>
                            <m:t>2</m:t>
                          </m:r>
                          <m:sSup>
                            <m:sSupPr>
                              <m:ctrlPr>
                                <a:rPr lang="en-US" sz="2800" b="0" i="1" dirty="0" smtClean="0">
                                  <a:latin typeface="Cambria Math" panose="02040503050406030204" pitchFamily="18" charset="0"/>
                                  <a:cs typeface="Times New Roman" panose="02020603050405020304" pitchFamily="18" charset="0"/>
                                </a:rPr>
                              </m:ctrlPr>
                            </m:sSupPr>
                            <m:e>
                              <m:d>
                                <m:dPr>
                                  <m:ctrlPr>
                                    <a:rPr lang="en-US" sz="2800" b="0" i="1" dirty="0" smtClean="0">
                                      <a:latin typeface="Cambria Math" panose="02040503050406030204" pitchFamily="18" charset="0"/>
                                      <a:cs typeface="Times New Roman" panose="02020603050405020304" pitchFamily="18" charset="0"/>
                                    </a:rPr>
                                  </m:ctrlPr>
                                </m:dPr>
                                <m:e>
                                  <m:f>
                                    <m:fPr>
                                      <m:ctrlPr>
                                        <a:rPr lang="en-US" sz="2800" b="0" i="1" dirty="0" smtClean="0">
                                          <a:latin typeface="Cambria Math" panose="02040503050406030204" pitchFamily="18" charset="0"/>
                                          <a:cs typeface="Times New Roman" panose="02020603050405020304" pitchFamily="18" charset="0"/>
                                        </a:rPr>
                                      </m:ctrlPr>
                                    </m:fPr>
                                    <m:num>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𝑇</m:t>
                                          </m:r>
                                        </m:sub>
                                      </m:sSub>
                                    </m:num>
                                    <m:den>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𝑟</m:t>
                                          </m:r>
                                        </m:e>
                                        <m:sub>
                                          <m:r>
                                            <a:rPr lang="en-US" sz="2800" b="0" i="1" dirty="0" smtClean="0">
                                              <a:latin typeface="Cambria Math" panose="02040503050406030204" pitchFamily="18" charset="0"/>
                                              <a:cs typeface="Times New Roman" panose="02020603050405020304" pitchFamily="18" charset="0"/>
                                            </a:rPr>
                                            <m:t>𝑐</m:t>
                                          </m:r>
                                        </m:sub>
                                      </m:sSub>
                                    </m:den>
                                  </m:f>
                                </m:e>
                              </m:d>
                            </m:e>
                            <m:sup>
                              <m:r>
                                <a:rPr lang="en-US" sz="2800" b="0" i="1" dirty="0" smtClean="0">
                                  <a:latin typeface="Cambria Math" panose="02040503050406030204" pitchFamily="18" charset="0"/>
                                  <a:cs typeface="Times New Roman" panose="02020603050405020304" pitchFamily="18" charset="0"/>
                                </a:rPr>
                                <m:t>2</m:t>
                              </m:r>
                            </m:sup>
                          </m:sSup>
                          <m:func>
                            <m:funcPr>
                              <m:ctrlPr>
                                <a:rPr lang="en-US" i="1" dirty="0">
                                  <a:latin typeface="Cambria Math" panose="02040503050406030204" pitchFamily="18" charset="0"/>
                                  <a:cs typeface="Times New Roman" panose="02020603050405020304" pitchFamily="18" charset="0"/>
                                </a:rPr>
                              </m:ctrlPr>
                            </m:funcPr>
                            <m:fName>
                              <m:r>
                                <m:rPr>
                                  <m:sty m:val="p"/>
                                </m:rPr>
                                <a:rPr lang="en-US" dirty="0">
                                  <a:latin typeface="Cambria Math" panose="02040503050406030204" pitchFamily="18" charset="0"/>
                                  <a:cs typeface="Times New Roman" panose="02020603050405020304" pitchFamily="18" charset="0"/>
                                </a:rPr>
                                <m:t>ln</m:t>
                              </m:r>
                            </m:fName>
                            <m:e>
                              <m:d>
                                <m:dPr>
                                  <m:ctrlPr>
                                    <a:rPr lang="en-US" i="1" dirty="0">
                                      <a:latin typeface="Cambria Math" panose="02040503050406030204" pitchFamily="18" charset="0"/>
                                      <a:cs typeface="Times New Roman" panose="02020603050405020304" pitchFamily="18" charset="0"/>
                                    </a:rPr>
                                  </m:ctrlPr>
                                </m:dPr>
                                <m:e>
                                  <m:f>
                                    <m:fPr>
                                      <m:ctrlPr>
                                        <a:rPr lang="en-US" i="1" dirty="0">
                                          <a:latin typeface="Cambria Math" panose="02040503050406030204" pitchFamily="18" charset="0"/>
                                          <a:cs typeface="Times New Roman" panose="02020603050405020304" pitchFamily="18" charset="0"/>
                                        </a:rPr>
                                      </m:ctrlPr>
                                    </m:fPr>
                                    <m:num>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𝑟</m:t>
                                          </m:r>
                                        </m:e>
                                        <m:sub>
                                          <m:r>
                                            <a:rPr lang="en-US" i="1" dirty="0">
                                              <a:latin typeface="Cambria Math" panose="02040503050406030204" pitchFamily="18" charset="0"/>
                                              <a:cs typeface="Times New Roman" panose="02020603050405020304" pitchFamily="18" charset="0"/>
                                            </a:rPr>
                                            <m:t>𝑇</m:t>
                                          </m:r>
                                        </m:sub>
                                      </m:sSub>
                                    </m:num>
                                    <m:den>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𝑟</m:t>
                                          </m:r>
                                        </m:e>
                                        <m:sub>
                                          <m:r>
                                            <a:rPr lang="en-US" i="1" dirty="0">
                                              <a:latin typeface="Cambria Math" panose="02040503050406030204" pitchFamily="18" charset="0"/>
                                              <a:cs typeface="Times New Roman" panose="02020603050405020304" pitchFamily="18" charset="0"/>
                                            </a:rPr>
                                            <m:t>𝑐</m:t>
                                          </m:r>
                                        </m:sub>
                                      </m:sSub>
                                    </m:den>
                                  </m:f>
                                </m:e>
                              </m:d>
                            </m:e>
                          </m:func>
                        </m:e>
                      </m:d>
                    </m:oMath>
                  </m:oMathPara>
                </a14:m>
                <a:endParaRPr lang="en-US" sz="2800" dirty="0">
                  <a:cs typeface="Times New Roman" panose="02020603050405020304" pitchFamily="18" charset="0"/>
                </a:endParaRPr>
              </a:p>
              <a:p>
                <a:pPr marL="0" indent="0">
                  <a:spcAft>
                    <a:spcPts val="600"/>
                  </a:spcAft>
                  <a:buNone/>
                </a:pPr>
                <a:endParaRPr lang="en-US" sz="2800" dirty="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1073468" cy="5532083"/>
              </a:xfrm>
              <a:blipFill>
                <a:blip r:embed="rId2"/>
                <a:stretch>
                  <a:fillRect l="-826" r="-3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16</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37C18E4-6271-42C5-A573-2AA3E4BB12E0}"/>
                  </a:ext>
                </a:extLst>
              </p:cNvPr>
              <p:cNvSpPr txBox="1"/>
              <p:nvPr/>
            </p:nvSpPr>
            <p:spPr>
              <a:xfrm>
                <a:off x="9530834" y="4821189"/>
                <a:ext cx="2544374" cy="972254"/>
              </a:xfrm>
              <a:prstGeom prst="rect">
                <a:avLst/>
              </a:prstGeom>
              <a:noFill/>
            </p:spPr>
            <p:txBody>
              <a:bodyPr wrap="square" rtlCol="0">
                <a:spAutoFit/>
              </a:bodyPr>
              <a:lstStyle/>
              <a:p>
                <a:r>
                  <a:rPr lang="en-US" dirty="0"/>
                  <a:t>Note the units of:</a:t>
                </a:r>
              </a:p>
              <a:p>
                <a:pPr/>
                <a14:m>
                  <m:oMathPara xmlns:m="http://schemas.openxmlformats.org/officeDocument/2006/math">
                    <m:oMathParaPr>
                      <m:jc m:val="centerGroup"/>
                    </m:oMathParaPr>
                    <m:oMath xmlns:m="http://schemas.openxmlformats.org/officeDocument/2006/math">
                      <m:f>
                        <m:fPr>
                          <m:ctrlPr>
                            <a:rPr lang="en-US" sz="1800" i="1" dirty="0" smtClean="0">
                              <a:latin typeface="Cambria Math" panose="02040503050406030204" pitchFamily="18" charset="0"/>
                              <a:cs typeface="Times New Roman" panose="02020603050405020304" pitchFamily="18" charset="0"/>
                            </a:rPr>
                          </m:ctrlPr>
                        </m:fPr>
                        <m:num>
                          <m:sSub>
                            <m:sSubPr>
                              <m:ctrlPr>
                                <a:rPr lang="en-US" sz="1800" i="1" dirty="0">
                                  <a:latin typeface="Cambria Math" panose="02040503050406030204" pitchFamily="18" charset="0"/>
                                  <a:cs typeface="Times New Roman" panose="02020603050405020304" pitchFamily="18" charset="0"/>
                                </a:rPr>
                              </m:ctrlPr>
                            </m:sSubPr>
                            <m:e>
                              <m:r>
                                <a:rPr lang="en-US" sz="1800" i="1" dirty="0">
                                  <a:latin typeface="Cambria Math" panose="02040503050406030204" pitchFamily="18" charset="0"/>
                                  <a:cs typeface="Times New Roman" panose="02020603050405020304" pitchFamily="18" charset="0"/>
                                </a:rPr>
                                <m:t>𝑅</m:t>
                              </m:r>
                            </m:e>
                            <m:sub>
                              <m:r>
                                <a:rPr lang="en-US" sz="1800" i="1" dirty="0">
                                  <a:latin typeface="Cambria Math" panose="02040503050406030204" pitchFamily="18" charset="0"/>
                                  <a:cs typeface="Times New Roman" panose="02020603050405020304" pitchFamily="18" charset="0"/>
                                </a:rPr>
                                <m:t>𝐴</m:t>
                              </m:r>
                            </m:sub>
                          </m:sSub>
                          <m:sSubSup>
                            <m:sSubSupPr>
                              <m:ctrlPr>
                                <a:rPr lang="en-US" sz="1800" b="0" i="1" dirty="0" smtClean="0">
                                  <a:latin typeface="Cambria Math" panose="02040503050406030204" pitchFamily="18" charset="0"/>
                                  <a:cs typeface="Times New Roman" panose="02020603050405020304" pitchFamily="18" charset="0"/>
                                </a:rPr>
                              </m:ctrlPr>
                            </m:sSubSupPr>
                            <m:e>
                              <m:r>
                                <a:rPr lang="en-US" sz="1800" b="0" i="1" dirty="0" smtClean="0">
                                  <a:latin typeface="Cambria Math" panose="02040503050406030204" pitchFamily="18" charset="0"/>
                                  <a:cs typeface="Times New Roman" panose="02020603050405020304" pitchFamily="18" charset="0"/>
                                </a:rPr>
                                <m:t>𝑟</m:t>
                              </m:r>
                            </m:e>
                            <m:sub>
                              <m:r>
                                <a:rPr lang="en-US" sz="1800" b="0" i="1" dirty="0" smtClean="0">
                                  <a:latin typeface="Cambria Math" panose="02040503050406030204" pitchFamily="18" charset="0"/>
                                  <a:cs typeface="Times New Roman" panose="02020603050405020304" pitchFamily="18" charset="0"/>
                                </a:rPr>
                                <m:t>𝑐</m:t>
                              </m:r>
                            </m:sub>
                            <m:sup>
                              <m:r>
                                <a:rPr lang="en-US" sz="1800" b="0" i="1" dirty="0" smtClean="0">
                                  <a:latin typeface="Cambria Math" panose="02040503050406030204" pitchFamily="18" charset="0"/>
                                  <a:cs typeface="Times New Roman" panose="02020603050405020304" pitchFamily="18" charset="0"/>
                                </a:rPr>
                                <m:t>2</m:t>
                              </m:r>
                            </m:sup>
                          </m:sSubSup>
                        </m:num>
                        <m:den>
                          <m:r>
                            <a:rPr lang="en-US" sz="1800" i="1" dirty="0">
                              <a:latin typeface="Cambria Math" panose="02040503050406030204" pitchFamily="18" charset="0"/>
                              <a:cs typeface="Times New Roman" panose="02020603050405020304" pitchFamily="18" charset="0"/>
                            </a:rPr>
                            <m:t>4</m:t>
                          </m:r>
                          <m:sSub>
                            <m:sSubPr>
                              <m:ctrlPr>
                                <a:rPr lang="en-US" sz="1800" i="1" dirty="0">
                                  <a:latin typeface="Cambria Math" panose="02040503050406030204" pitchFamily="18" charset="0"/>
                                  <a:cs typeface="Times New Roman" panose="02020603050405020304" pitchFamily="18" charset="0"/>
                                </a:rPr>
                              </m:ctrlPr>
                            </m:sSubPr>
                            <m:e>
                              <m:r>
                                <a:rPr lang="en-US" sz="1800" i="1" dirty="0">
                                  <a:latin typeface="Cambria Math" panose="02040503050406030204" pitchFamily="18" charset="0"/>
                                  <a:cs typeface="Times New Roman" panose="02020603050405020304" pitchFamily="18" charset="0"/>
                                </a:rPr>
                                <m:t>𝐷</m:t>
                              </m:r>
                            </m:e>
                            <m:sub>
                              <m:r>
                                <a:rPr lang="en-US" sz="1800" i="1" dirty="0">
                                  <a:latin typeface="Cambria Math" panose="02040503050406030204" pitchFamily="18" charset="0"/>
                                  <a:cs typeface="Times New Roman" panose="02020603050405020304" pitchFamily="18" charset="0"/>
                                </a:rPr>
                                <m:t>𝑇</m:t>
                              </m:r>
                            </m:sub>
                          </m:sSub>
                          <m:sSub>
                            <m:sSubPr>
                              <m:ctrlPr>
                                <a:rPr lang="en-US" sz="1800" b="0" i="1" dirty="0" smtClean="0">
                                  <a:latin typeface="Cambria Math" panose="02040503050406030204" pitchFamily="18" charset="0"/>
                                  <a:cs typeface="Times New Roman" panose="02020603050405020304" pitchFamily="18" charset="0"/>
                                </a:rPr>
                              </m:ctrlPr>
                            </m:sSubPr>
                            <m:e>
                              <m:r>
                                <a:rPr lang="en-US" sz="1800" b="0" i="1" dirty="0" smtClean="0">
                                  <a:latin typeface="Cambria Math" panose="02040503050406030204" pitchFamily="18" charset="0"/>
                                  <a:cs typeface="Times New Roman" panose="02020603050405020304" pitchFamily="18" charset="0"/>
                                </a:rPr>
                                <m:t>𝐶</m:t>
                              </m:r>
                            </m:e>
                            <m:sub>
                              <m:r>
                                <a:rPr lang="en-US" sz="1800" b="0" i="1" dirty="0" smtClean="0">
                                  <a:latin typeface="Cambria Math" panose="02040503050406030204" pitchFamily="18" charset="0"/>
                                  <a:cs typeface="Times New Roman" panose="02020603050405020304" pitchFamily="18" charset="0"/>
                                </a:rPr>
                                <m:t>𝑆</m:t>
                              </m:r>
                            </m:sub>
                          </m:sSub>
                        </m:den>
                      </m:f>
                      <m:r>
                        <a:rPr lang="en-US" sz="1800" b="0" i="0" dirty="0" smtClean="0">
                          <a:latin typeface="Cambria Math" panose="02040503050406030204" pitchFamily="18" charset="0"/>
                          <a:cs typeface="Times New Roman" panose="02020603050405020304" pitchFamily="18" charset="0"/>
                        </a:rPr>
                        <m:t>=                   </m:t>
                      </m:r>
                    </m:oMath>
                  </m:oMathPara>
                </a14:m>
                <a:endParaRPr lang="en-US" dirty="0"/>
              </a:p>
            </p:txBody>
          </p:sp>
        </mc:Choice>
        <mc:Fallback xmlns="">
          <p:sp>
            <p:nvSpPr>
              <p:cNvPr id="5" name="TextBox 4">
                <a:extLst>
                  <a:ext uri="{FF2B5EF4-FFF2-40B4-BE49-F238E27FC236}">
                    <a16:creationId xmlns:a16="http://schemas.microsoft.com/office/drawing/2014/main" id="{337C18E4-6271-42C5-A573-2AA3E4BB12E0}"/>
                  </a:ext>
                </a:extLst>
              </p:cNvPr>
              <p:cNvSpPr txBox="1">
                <a:spLocks noRot="1" noChangeAspect="1" noMove="1" noResize="1" noEditPoints="1" noAdjustHandles="1" noChangeArrowheads="1" noChangeShapeType="1" noTextEdit="1"/>
              </p:cNvSpPr>
              <p:nvPr/>
            </p:nvSpPr>
            <p:spPr>
              <a:xfrm>
                <a:off x="9530834" y="4821189"/>
                <a:ext cx="2544374" cy="972254"/>
              </a:xfrm>
              <a:prstGeom prst="rect">
                <a:avLst/>
              </a:prstGeom>
              <a:blipFill>
                <a:blip r:embed="rId3"/>
                <a:stretch>
                  <a:fillRect l="-1914" t="-3774"/>
                </a:stretch>
              </a:blipFill>
            </p:spPr>
            <p:txBody>
              <a:bodyPr/>
              <a:lstStyle/>
              <a:p>
                <a:r>
                  <a:rPr lang="en-US">
                    <a:noFill/>
                  </a:rPr>
                  <a:t> </a:t>
                </a:r>
              </a:p>
            </p:txBody>
          </p:sp>
        </mc:Fallback>
      </mc:AlternateContent>
    </p:spTree>
    <p:extLst>
      <p:ext uri="{BB962C8B-B14F-4D97-AF65-F5344CB8AC3E}">
        <p14:creationId xmlns:p14="http://schemas.microsoft.com/office/powerpoint/2010/main" val="2230781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Reaction Rate of Oxygen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073468" cy="5532083"/>
              </a:xfrm>
            </p:spPr>
            <p:txBody>
              <a:bodyPr>
                <a:normAutofit/>
              </a:bodyPr>
              <a:lstStyle/>
              <a:p>
                <a:pPr marL="0" indent="0">
                  <a:spcAft>
                    <a:spcPts val="600"/>
                  </a:spcAft>
                  <a:buNone/>
                </a:pPr>
                <a:r>
                  <a:rPr lang="en-US" sz="2800" dirty="0">
                    <a:cs typeface="Times New Roman" panose="02020603050405020304" pitchFamily="18" charset="0"/>
                  </a:rPr>
                  <a:t>The Krogh cylinder model can be used for other systems and not just capillaries. It can also be used for many different solutes. But the most common solute is oxygen.</a:t>
                </a:r>
              </a:p>
              <a:p>
                <a:pPr marL="0" indent="0">
                  <a:spcAft>
                    <a:spcPts val="600"/>
                  </a:spcAft>
                  <a:buNone/>
                </a:pPr>
                <a:r>
                  <a:rPr lang="en-US" dirty="0">
                    <a:cs typeface="Times New Roman" panose="02020603050405020304" pitchFamily="18" charset="0"/>
                  </a:rPr>
                  <a:t>For oxygen, the Michaelis-Menten equation can be used to describe the metabolic consumption (or generation (e.g., CO</a:t>
                </a:r>
                <a:r>
                  <a:rPr lang="en-US" baseline="-25000" dirty="0">
                    <a:cs typeface="Times New Roman" panose="02020603050405020304" pitchFamily="18" charset="0"/>
                  </a:rPr>
                  <a:t>2</a:t>
                </a:r>
                <a:r>
                  <a:rPr lang="en-US" dirty="0">
                    <a:cs typeface="Times New Roman" panose="02020603050405020304" pitchFamily="18" charset="0"/>
                  </a:rPr>
                  <a:t>)) of solutes in the tissue space.</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𝐴</m:t>
                          </m:r>
                        </m:sub>
                      </m:sSub>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𝑉</m:t>
                              </m:r>
                            </m:e>
                            <m:sub>
                              <m:r>
                                <a:rPr lang="en-US" sz="2800" b="0" i="1" smtClean="0">
                                  <a:latin typeface="Cambria Math" panose="02040503050406030204" pitchFamily="18" charset="0"/>
                                  <a:cs typeface="Times New Roman" panose="02020603050405020304" pitchFamily="18" charset="0"/>
                                </a:rPr>
                                <m:t>𝑚𝑎𝑥</m:t>
                              </m:r>
                            </m:sub>
                          </m:sSub>
                          <m:sSub>
                            <m:sSubPr>
                              <m:ctrlPr>
                                <a:rPr lang="en-US" sz="2800" b="0" i="1" smtClean="0">
                                  <a:latin typeface="Cambria Math" panose="02040503050406030204" pitchFamily="18" charset="0"/>
                                  <a:cs typeface="Times New Roman" panose="02020603050405020304" pitchFamily="18" charset="0"/>
                                </a:rPr>
                              </m:ctrlPr>
                            </m:sSubPr>
                            <m:e>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𝐶</m:t>
                                  </m:r>
                                </m:e>
                              </m:acc>
                            </m:e>
                            <m:sub>
                              <m:r>
                                <a:rPr lang="en-US" sz="2800" b="0" i="1" smtClean="0">
                                  <a:latin typeface="Cambria Math" panose="02040503050406030204" pitchFamily="18" charset="0"/>
                                  <a:cs typeface="Times New Roman" panose="02020603050405020304" pitchFamily="18" charset="0"/>
                                </a:rPr>
                                <m:t>𝐴</m:t>
                              </m:r>
                            </m:sub>
                          </m:sSub>
                        </m:num>
                        <m:den>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𝐾</m:t>
                              </m:r>
                            </m:e>
                            <m:sub>
                              <m:r>
                                <a:rPr lang="en-US" sz="2800" b="0" i="1" smtClean="0">
                                  <a:latin typeface="Cambria Math" panose="02040503050406030204" pitchFamily="18" charset="0"/>
                                  <a:cs typeface="Times New Roman" panose="02020603050405020304" pitchFamily="18" charset="0"/>
                                </a:rPr>
                                <m:t>𝑚</m:t>
                              </m:r>
                            </m:sub>
                          </m:sSub>
                          <m:r>
                            <a:rPr lang="en-US" sz="2800" b="0" i="1" smtClean="0">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𝐶</m:t>
                                  </m:r>
                                </m:e>
                              </m:acc>
                            </m:e>
                            <m:sub>
                              <m:r>
                                <a:rPr lang="en-US" i="1">
                                  <a:latin typeface="Cambria Math" panose="02040503050406030204" pitchFamily="18" charset="0"/>
                                  <a:cs typeface="Times New Roman" panose="02020603050405020304" pitchFamily="18" charset="0"/>
                                </a:rPr>
                                <m:t>𝐴</m:t>
                              </m:r>
                            </m:sub>
                          </m:sSub>
                        </m:den>
                      </m:f>
                    </m:oMath>
                  </m:oMathPara>
                </a14:m>
                <a:endParaRPr lang="en-US" sz="2800" dirty="0">
                  <a:cs typeface="Times New Roman" panose="02020603050405020304" pitchFamily="18" charset="0"/>
                </a:endParaRPr>
              </a:p>
              <a:p>
                <a:pPr marL="0" indent="0">
                  <a:spcAft>
                    <a:spcPts val="600"/>
                  </a:spcAft>
                  <a:buNone/>
                </a:pPr>
                <a:r>
                  <a:rPr lang="en-US" dirty="0">
                    <a:cs typeface="Times New Roman" panose="02020603050405020304" pitchFamily="18" charset="0"/>
                  </a:rPr>
                  <a:t>Where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𝑉</m:t>
                        </m:r>
                      </m:e>
                      <m:sub>
                        <m:r>
                          <a:rPr lang="en-US" b="0" i="1" smtClean="0">
                            <a:latin typeface="Cambria Math" panose="02040503050406030204" pitchFamily="18" charset="0"/>
                            <a:cs typeface="Times New Roman" panose="02020603050405020304" pitchFamily="18" charset="0"/>
                          </a:rPr>
                          <m:t>𝑚𝑎𝑥</m:t>
                        </m:r>
                      </m:sub>
                    </m:sSub>
                  </m:oMath>
                </a14:m>
                <a:r>
                  <a:rPr lang="en-US" sz="2800" dirty="0">
                    <a:cs typeface="Times New Roman" panose="02020603050405020304" pitchFamily="18" charset="0"/>
                  </a:rPr>
                  <a:t> is the maximum reaction rate, and </a:t>
                </a: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𝐾</m:t>
                        </m:r>
                      </m:e>
                      <m:sub>
                        <m:r>
                          <a:rPr lang="en-US" sz="2800" b="0" i="1" smtClean="0">
                            <a:latin typeface="Cambria Math" panose="02040503050406030204" pitchFamily="18" charset="0"/>
                            <a:cs typeface="Times New Roman" panose="02020603050405020304" pitchFamily="18" charset="0"/>
                          </a:rPr>
                          <m:t>𝑚</m:t>
                        </m:r>
                      </m:sub>
                    </m:sSub>
                  </m:oMath>
                </a14:m>
                <a:r>
                  <a:rPr lang="en-US" sz="2800" dirty="0">
                    <a:cs typeface="Times New Roman" panose="02020603050405020304" pitchFamily="18" charset="0"/>
                  </a:rPr>
                  <a:t> is the Michaelis constant. For many biological reactions,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𝐶</m:t>
                            </m:r>
                          </m:e>
                        </m:acc>
                      </m:e>
                      <m:sub>
                        <m:r>
                          <a:rPr lang="en-US" i="1">
                            <a:latin typeface="Cambria Math" panose="02040503050406030204" pitchFamily="18" charset="0"/>
                            <a:cs typeface="Times New Roman" panose="02020603050405020304" pitchFamily="18" charset="0"/>
                          </a:rPr>
                          <m:t>𝐴</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𝐾</m:t>
                        </m:r>
                      </m:e>
                      <m:sub>
                        <m:r>
                          <a:rPr lang="en-US" b="0" i="1" smtClean="0">
                            <a:latin typeface="Cambria Math" panose="02040503050406030204" pitchFamily="18" charset="0"/>
                            <a:cs typeface="Times New Roman" panose="02020603050405020304" pitchFamily="18" charset="0"/>
                          </a:rPr>
                          <m:t>𝑚</m:t>
                        </m:r>
                      </m:sub>
                    </m:sSub>
                  </m:oMath>
                </a14:m>
                <a:r>
                  <a:rPr lang="en-US" sz="2800" dirty="0">
                    <a:cs typeface="Times New Roman" panose="02020603050405020304" pitchFamily="18" charset="0"/>
                  </a:rPr>
                  <a:t>, so we can simplify the expression above to:</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𝐴</m:t>
                          </m:r>
                        </m:sub>
                      </m:sSub>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𝑉</m:t>
                          </m:r>
                        </m:e>
                        <m:sub>
                          <m:r>
                            <a:rPr lang="en-US" sz="2800" b="0" i="1" smtClean="0">
                              <a:latin typeface="Cambria Math" panose="02040503050406030204" pitchFamily="18" charset="0"/>
                              <a:cs typeface="Times New Roman" panose="02020603050405020304" pitchFamily="18" charset="0"/>
                            </a:rPr>
                            <m:t>𝑚𝑎𝑥</m:t>
                          </m:r>
                        </m:sub>
                      </m:sSub>
                      <m:r>
                        <a:rPr lang="en-US" sz="2800" b="0" i="1" smtClean="0">
                          <a:latin typeface="Cambria Math" panose="02040503050406030204" pitchFamily="18" charset="0"/>
                          <a:cs typeface="Times New Roman" panose="02020603050405020304" pitchFamily="18" charset="0"/>
                        </a:rPr>
                        <m:t>=</m:t>
                      </m:r>
                      <m:sSubSup>
                        <m:sSubSupPr>
                          <m:ctrlPr>
                            <a:rPr lang="en-US" sz="2800" b="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𝐴</m:t>
                          </m:r>
                        </m:sub>
                        <m:sup>
                          <m:r>
                            <a:rPr lang="en-US" sz="2800" b="0" i="1" smtClean="0">
                              <a:latin typeface="Cambria Math" panose="02040503050406030204" pitchFamily="18" charset="0"/>
                              <a:cs typeface="Times New Roman" panose="02020603050405020304" pitchFamily="18" charset="0"/>
                            </a:rPr>
                            <m:t>𝑚𝑎𝑥</m:t>
                          </m:r>
                        </m:sup>
                      </m:sSubSup>
                    </m:oMath>
                  </m:oMathPara>
                </a14:m>
                <a:endParaRPr lang="en-US" sz="2800" dirty="0">
                  <a:cs typeface="Times New Roman" panose="02020603050405020304" pitchFamily="18" charset="0"/>
                </a:endParaRPr>
              </a:p>
              <a:p>
                <a:pPr marL="0" indent="0">
                  <a:spcAft>
                    <a:spcPts val="600"/>
                  </a:spcAft>
                  <a:buNone/>
                </a:pPr>
                <a:endParaRPr lang="en-US" sz="2800" dirty="0">
                  <a:cs typeface="Times New Roman" panose="02020603050405020304" pitchFamily="18" charset="0"/>
                </a:endParaRPr>
              </a:p>
              <a:p>
                <a:pPr marL="0" indent="0">
                  <a:spcAft>
                    <a:spcPts val="600"/>
                  </a:spcAft>
                  <a:buNone/>
                </a:pPr>
                <a:endParaRPr lang="en-US" sz="28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1073468" cy="5532083"/>
              </a:xfrm>
              <a:blipFill>
                <a:blip r:embed="rId2"/>
                <a:stretch>
                  <a:fillRect l="-1101"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17</a:t>
            </a:fld>
            <a:endParaRPr lang="en-US"/>
          </a:p>
        </p:txBody>
      </p:sp>
    </p:spTree>
    <p:extLst>
      <p:ext uri="{BB962C8B-B14F-4D97-AF65-F5344CB8AC3E}">
        <p14:creationId xmlns:p14="http://schemas.microsoft.com/office/powerpoint/2010/main" val="1091821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err="1"/>
              <a:t>Renkin</a:t>
            </a:r>
            <a:r>
              <a:rPr lang="en-US" dirty="0"/>
              <a:t>-Crone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073468" cy="5532083"/>
              </a:xfrm>
            </p:spPr>
            <p:txBody>
              <a:bodyPr>
                <a:normAutofit fontScale="92500" lnSpcReduction="10000"/>
              </a:bodyPr>
              <a:lstStyle/>
              <a:p>
                <a:pPr marL="0" indent="0">
                  <a:buNone/>
                </a:pPr>
                <a:r>
                  <a:rPr lang="en-US" dirty="0"/>
                  <a:t>Assume that solute concentration is much smaller in the tissue than in the capillary, and assume that resistance to transport by blood is much less than transport across the capillary wall, so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𝑚</m:t>
                        </m:r>
                      </m:sub>
                    </m:sSub>
                  </m:oMath>
                </a14:m>
                <a:r>
                  <a:rPr lang="en-US" dirty="0"/>
                  <a:t>. </a:t>
                </a:r>
              </a:p>
              <a:p>
                <a:pPr marL="0" indent="0">
                  <a:spcAft>
                    <a:spcPts val="0"/>
                  </a:spcAf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𝑉</m:t>
                      </m:r>
                      <m:f>
                        <m:fPr>
                          <m:ctrlPr>
                            <a:rPr lang="en-US" i="1">
                              <a:latin typeface="Cambria Math" panose="02040503050406030204" pitchFamily="18" charset="0"/>
                            </a:rPr>
                          </m:ctrlPr>
                        </m:fPr>
                        <m:num>
                          <m:r>
                            <a:rPr lang="en-US" i="1">
                              <a:latin typeface="Cambria Math" panose="02040503050406030204" pitchFamily="18" charset="0"/>
                            </a:rPr>
                            <m:t>𝑑𝐶</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num>
                        <m:den>
                          <m:r>
                            <a:rPr lang="en-US" i="1">
                              <a:latin typeface="Cambria Math" panose="02040503050406030204" pitchFamily="18" charset="0"/>
                            </a:rPr>
                            <m:t>𝑑𝑧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𝑐</m:t>
                              </m:r>
                            </m:sub>
                          </m:sSub>
                        </m:den>
                      </m:f>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0</m:t>
                                  </m:r>
                                </m:sub>
                              </m:sSub>
                            </m:e>
                          </m:groupChr>
                        </m:e>
                        <m:li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lim>
                      </m:limLow>
                      <m:d>
                        <m:dPr>
                          <m:ctrlPr>
                            <a:rPr lang="en-US" i="1">
                              <a:latin typeface="Cambria Math" panose="02040503050406030204" pitchFamily="18" charset="0"/>
                            </a:rPr>
                          </m:ctrlPr>
                        </m:dPr>
                        <m:e>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acc>
                                    <m:accPr>
                                      <m:chr m:val="̅"/>
                                      <m:ctrlPr>
                                        <a:rPr lang="en-US" i="1">
                                          <a:latin typeface="Cambria Math" panose="02040503050406030204" pitchFamily="18" charset="0"/>
                                        </a:rPr>
                                      </m:ctrlPr>
                                    </m:accPr>
                                    <m:e>
                                      <m:r>
                                        <a:rPr lang="en-US" i="1">
                                          <a:latin typeface="Cambria Math" panose="02040503050406030204" pitchFamily="18" charset="0"/>
                                        </a:rPr>
                                        <m:t>𝐶</m:t>
                                      </m:r>
                                    </m:e>
                                  </m:acc>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m:t>
                                          </m:r>
                                        </m:e>
                                      </m:d>
                                    </m:e>
                                    <m:sub>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𝑐</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𝐿</m:t>
                                          </m:r>
                                        </m:e>
                                      </m:acc>
                                    </m:sub>
                                  </m:sSub>
                                </m:e>
                              </m:groupChr>
                            </m:e>
                            <m:lim>
                              <m:r>
                                <a:rPr lang="en-US" b="0" i="1" smtClean="0">
                                  <a:latin typeface="Cambria Math" panose="02040503050406030204" pitchFamily="18" charset="0"/>
                                </a:rPr>
                                <m:t>→0</m:t>
                              </m:r>
                            </m:lim>
                          </m:limLow>
                        </m:e>
                      </m:d>
                    </m:oMath>
                  </m:oMathPara>
                </a14:m>
                <a:endParaRPr lang="en-US" dirty="0"/>
              </a:p>
              <a:p>
                <a:pPr marL="0" indent="0">
                  <a:spcAft>
                    <a:spcPts val="0"/>
                  </a:spcAft>
                  <a:buNone/>
                </a:pPr>
                <a:r>
                  <a:rPr lang="en-US" dirty="0"/>
                  <a:t>then reduces to</a:t>
                </a:r>
              </a:p>
              <a:p>
                <a:pPr marL="0" indent="0">
                  <a:spcAft>
                    <a:spcPts val="0"/>
                  </a:spcAft>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𝑑𝐶</m:t>
                          </m:r>
                          <m:d>
                            <m:dPr>
                              <m:ctrlPr>
                                <a:rPr lang="en-US" i="1">
                                  <a:latin typeface="Cambria Math" panose="02040503050406030204" pitchFamily="18" charset="0"/>
                                </a:rPr>
                              </m:ctrlPr>
                            </m:dPr>
                            <m:e>
                              <m:r>
                                <a:rPr lang="en-US" i="1">
                                  <a:latin typeface="Cambria Math" panose="02040503050406030204" pitchFamily="18" charset="0"/>
                                </a:rPr>
                                <m:t>𝑧</m:t>
                              </m:r>
                            </m:e>
                          </m:d>
                        </m:num>
                        <m:den>
                          <m:r>
                            <a:rPr lang="en-US" i="1">
                              <a:latin typeface="Cambria Math" panose="02040503050406030204" pitchFamily="18" charset="0"/>
                            </a:rPr>
                            <m:t>𝑑𝑧</m:t>
                          </m:r>
                        </m:den>
                      </m:f>
                      <m:r>
                        <a:rPr lang="en-US" i="1">
                          <a:latin typeface="Cambria Math" panose="02040503050406030204" pitchFamily="18" charset="0"/>
                        </a:rPr>
                        <m:t>=</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𝑐</m:t>
                              </m:r>
                            </m:sub>
                          </m:sSub>
                          <m:r>
                            <a:rPr lang="en-US" b="0" i="1" smtClean="0">
                              <a:latin typeface="Cambria Math" panose="02040503050406030204" pitchFamily="18" charset="0"/>
                            </a:rPr>
                            <m:t>𝑉</m:t>
                          </m:r>
                        </m:den>
                      </m:f>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𝑧</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𝜋</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𝑐</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𝑚</m:t>
                              </m:r>
                            </m:sub>
                          </m:sSub>
                        </m:num>
                        <m:den>
                          <m:r>
                            <a:rPr lang="en-US" b="0" i="1" smtClean="0">
                              <a:latin typeface="Cambria Math" panose="02040503050406030204" pitchFamily="18" charset="0"/>
                            </a:rPr>
                            <m:t>𝑄</m:t>
                          </m:r>
                        </m:den>
                      </m:f>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oMath>
                  </m:oMathPara>
                </a14:m>
                <a:endParaRPr lang="en-US" b="0" dirty="0"/>
              </a:p>
              <a:p>
                <a:pPr marL="0" indent="0">
                  <a:spcAft>
                    <a:spcPts val="0"/>
                  </a:spcAft>
                  <a:buNone/>
                </a:pPr>
                <a:r>
                  <a:rPr lang="en-US" dirty="0"/>
                  <a:t>where we have used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𝜋</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r>
                      <a:rPr lang="en-US" b="0" i="1" smtClean="0">
                        <a:latin typeface="Cambria Math" panose="02040503050406030204" pitchFamily="18" charset="0"/>
                      </a:rPr>
                      <m:t>𝑉</m:t>
                    </m:r>
                  </m:oMath>
                </a14:m>
                <a:r>
                  <a:rPr lang="en-US" dirty="0"/>
                  <a:t> to replace capillary velocity with capillary flow rate.  Integrate with respect to </a:t>
                </a:r>
                <a14:m>
                  <m:oMath xmlns:m="http://schemas.openxmlformats.org/officeDocument/2006/math">
                    <m:r>
                      <a:rPr lang="en-US" b="0" i="1" smtClean="0">
                        <a:latin typeface="Cambria Math" panose="02040503050406030204" pitchFamily="18" charset="0"/>
                      </a:rPr>
                      <m:t>𝑧</m:t>
                    </m:r>
                  </m:oMath>
                </a14:m>
                <a:r>
                  <a:rPr lang="en-US" dirty="0"/>
                  <a:t> and use the boundary condition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𝑧</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oMath>
                  </m:oMathPara>
                </a14:m>
                <a:endParaRPr lang="en-US" dirty="0"/>
              </a:p>
              <a:p>
                <a:pPr marL="0" indent="0">
                  <a:buNone/>
                </a:pPr>
                <a:r>
                  <a:rPr lang="en-US" dirty="0"/>
                  <a:t>This is the </a:t>
                </a:r>
                <a:r>
                  <a:rPr lang="en-US" dirty="0" err="1"/>
                  <a:t>Renkin</a:t>
                </a:r>
                <a:r>
                  <a:rPr lang="en-US" dirty="0"/>
                  <a:t>-Crone equation.  </a:t>
                </a:r>
                <a14:m>
                  <m:oMath xmlns:m="http://schemas.openxmlformats.org/officeDocument/2006/math">
                    <m:r>
                      <a:rPr lang="en-US" b="0" i="1" smtClean="0">
                        <a:latin typeface="Cambria Math" panose="02040503050406030204" pitchFamily="18" charset="0"/>
                      </a:rPr>
                      <m:t>𝐸</m:t>
                    </m:r>
                  </m:oMath>
                </a14:m>
                <a:r>
                  <a:rPr lang="en-US" dirty="0"/>
                  <a:t>, the extraction, is the fraction of flow entering the capillary that is extracted into the tissue.</a:t>
                </a:r>
              </a:p>
              <a:p>
                <a:pPr marL="0" indent="0">
                  <a:spcAft>
                    <a:spcPts val="600"/>
                  </a:spcAft>
                  <a:buNone/>
                </a:pPr>
                <a:endParaRPr lang="en-US" sz="2800" dirty="0">
                  <a:cs typeface="Times New Roman" panose="02020603050405020304" pitchFamily="18" charset="0"/>
                </a:endParaRPr>
              </a:p>
              <a:p>
                <a:pPr marL="0" indent="0">
                  <a:spcAft>
                    <a:spcPts val="600"/>
                  </a:spcAft>
                  <a:buNone/>
                </a:pPr>
                <a:endParaRPr lang="en-US" sz="2800" dirty="0">
                  <a:cs typeface="Times New Roman" panose="02020603050405020304" pitchFamily="18" charset="0"/>
                </a:endParaRPr>
              </a:p>
              <a:p>
                <a:pPr marL="0" indent="0">
                  <a:spcAft>
                    <a:spcPts val="600"/>
                  </a:spcAft>
                  <a:buNone/>
                </a:pPr>
                <a:endParaRPr lang="en-US" sz="28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1073468" cy="5532083"/>
              </a:xfrm>
              <a:blipFill>
                <a:blip r:embed="rId2"/>
                <a:stretch>
                  <a:fillRect l="-991" t="-2203" b="-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18</a:t>
            </a:fld>
            <a:endParaRPr lang="en-US"/>
          </a:p>
        </p:txBody>
      </p:sp>
    </p:spTree>
    <p:extLst>
      <p:ext uri="{BB962C8B-B14F-4D97-AF65-F5344CB8AC3E}">
        <p14:creationId xmlns:p14="http://schemas.microsoft.com/office/powerpoint/2010/main" val="3063147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Flow-limited vs. Diffusion-limited</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073468" cy="5532083"/>
          </a:xfrm>
        </p:spPr>
        <p:txBody>
          <a:bodyPr>
            <a:normAutofit/>
          </a:bodyPr>
          <a:lstStyle/>
          <a:p>
            <a:pPr marL="0" indent="0">
              <a:buNone/>
            </a:pPr>
            <a:r>
              <a:rPr lang="en-US" dirty="0"/>
              <a:t>If transport is _____ limited, it means that a large change in the diffusive flux has only a small effect on the total flux.  I.e., it does not matter much how fast the diffusion is if the flow cannot carry away (or bring in) mass fast enough.  This situation occurs when flow rate is small.</a:t>
            </a:r>
          </a:p>
          <a:p>
            <a:pPr marL="0" indent="0">
              <a:buNone/>
            </a:pPr>
            <a:endParaRPr lang="en-US" dirty="0"/>
          </a:p>
          <a:p>
            <a:pPr marL="0" indent="0">
              <a:buNone/>
            </a:pPr>
            <a:r>
              <a:rPr lang="en-US" dirty="0"/>
              <a:t>If the transport is _______ limited, it means that a large change in flow rate has only a small effect on the total flux.  I.e., it does not matter how large the flow is if the mass cannot diffuse through the capillary wall fast enough.  This situation occurs when permeability is small.</a:t>
            </a:r>
          </a:p>
          <a:p>
            <a:pPr marL="0" indent="0">
              <a:spcAft>
                <a:spcPts val="600"/>
              </a:spcAft>
              <a:buNone/>
            </a:pPr>
            <a:endParaRPr lang="en-US" sz="2800"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19</a:t>
            </a:fld>
            <a:endParaRPr lang="en-US"/>
          </a:p>
        </p:txBody>
      </p:sp>
      <p:pic>
        <p:nvPicPr>
          <p:cNvPr id="5" name="Picture 4">
            <a:extLst>
              <a:ext uri="{FF2B5EF4-FFF2-40B4-BE49-F238E27FC236}">
                <a16:creationId xmlns:a16="http://schemas.microsoft.com/office/drawing/2014/main" id="{21D3FEFF-C134-4221-9E4A-A1D914E7EC3E}"/>
              </a:ext>
            </a:extLst>
          </p:cNvPr>
          <p:cNvPicPr>
            <a:picLocks noChangeAspect="1"/>
          </p:cNvPicPr>
          <p:nvPr/>
        </p:nvPicPr>
        <p:blipFill>
          <a:blip r:embed="rId2"/>
          <a:stretch>
            <a:fillRect/>
          </a:stretch>
        </p:blipFill>
        <p:spPr>
          <a:xfrm>
            <a:off x="2768504" y="5052406"/>
            <a:ext cx="6492803" cy="1383912"/>
          </a:xfrm>
          <a:prstGeom prst="rect">
            <a:avLst/>
          </a:prstGeom>
        </p:spPr>
      </p:pic>
    </p:spTree>
    <p:extLst>
      <p:ext uri="{BB962C8B-B14F-4D97-AF65-F5344CB8AC3E}">
        <p14:creationId xmlns:p14="http://schemas.microsoft.com/office/powerpoint/2010/main" val="39022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Effective Diffusivities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Last class we looked at how to modify the diffusion coefficient in systems composed of heterogenous mediums so that we can use a single mass transfer expression to model the system.</a:t>
                </a:r>
              </a:p>
              <a:p>
                <a:pPr marL="0" indent="0">
                  <a:buNone/>
                </a:pPr>
                <a:r>
                  <a:rPr lang="en-US" dirty="0"/>
                  <a:t>We have looked at the effects of steric exclusion (</a:t>
                </a:r>
                <a14:m>
                  <m:oMath xmlns:m="http://schemas.openxmlformats.org/officeDocument/2006/math">
                    <m:r>
                      <a:rPr lang="en-US" b="0" i="1" smtClean="0">
                        <a:latin typeface="Cambria Math" panose="02040503050406030204" pitchFamily="18" charset="0"/>
                      </a:rPr>
                      <m:t>𝐾</m:t>
                    </m:r>
                  </m:oMath>
                </a14:m>
                <a:r>
                  <a:rPr lang="en-US" dirty="0"/>
                  <a:t>), hindered diffusion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𝑟</m:t>
                        </m:r>
                      </m:sub>
                    </m:sSub>
                  </m:oMath>
                </a14:m>
                <a:r>
                  <a:rPr lang="en-US" dirty="0"/>
                  <a:t>), membrane permeability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𝑚</m:t>
                        </m:r>
                      </m:sub>
                    </m:sSub>
                  </m:oMath>
                </a14:m>
                <a:r>
                  <a:rPr lang="en-US" dirty="0"/>
                  <a:t>), reflection coefficients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a:t>), and sieving coefficients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m:t>
                        </m:r>
                      </m:sub>
                    </m:sSub>
                    <m:r>
                      <a:rPr lang="en-US" b="0" i="1" smtClean="0">
                        <a:latin typeface="Cambria Math" panose="02040503050406030204" pitchFamily="18" charset="0"/>
                      </a:rPr>
                      <m:t> </m:t>
                    </m:r>
                    <m:r>
                      <m:rPr>
                        <m:nor/>
                      </m:rPr>
                      <a:rPr lang="en-US" b="0" i="0" smtClean="0">
                        <a:latin typeface="Cambria Math" panose="02040503050406030204" pitchFamily="18" charset="0"/>
                      </a:rPr>
                      <m:t>and</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𝑜</m:t>
                        </m:r>
                      </m:sub>
                    </m:sSub>
                  </m:oMath>
                </a14:m>
                <a:r>
                  <a:rPr lang="en-US" dirty="0"/>
                  <a:t>).</a:t>
                </a:r>
              </a:p>
              <a:p>
                <a:pPr marL="0" indent="0">
                  <a:buNone/>
                </a:pPr>
                <a:r>
                  <a:rPr lang="en-US" dirty="0"/>
                  <a:t>In many of these cases, we were looking at a porous membrane (or the capillary wall).</a:t>
                </a:r>
              </a:p>
              <a:p>
                <a:pPr marL="0" indent="0">
                  <a:buNone/>
                </a:pPr>
                <a:r>
                  <a:rPr lang="en-US" dirty="0"/>
                  <a:t>Now we want to look at diffusion through mediums like interstitial fluid and organized tissue and see how we can develop effective diffusion coefficients for these types of environments. </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a:t>
            </a:fld>
            <a:endParaRPr lang="en-US"/>
          </a:p>
        </p:txBody>
      </p:sp>
    </p:spTree>
    <p:extLst>
      <p:ext uri="{BB962C8B-B14F-4D97-AF65-F5344CB8AC3E}">
        <p14:creationId xmlns:p14="http://schemas.microsoft.com/office/powerpoint/2010/main" val="2097396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Filtration from a Hollow Fiber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073468" cy="5532083"/>
              </a:xfrm>
            </p:spPr>
            <p:txBody>
              <a:bodyPr>
                <a:normAutofit fontScale="92500" lnSpcReduction="10000"/>
              </a:bodyPr>
              <a:lstStyle/>
              <a:p>
                <a:pPr marL="0" indent="0">
                  <a:spcAft>
                    <a:spcPts val="600"/>
                  </a:spcAft>
                  <a:buNone/>
                </a:pPr>
                <a:r>
                  <a:rPr lang="en-US" sz="2800" dirty="0">
                    <a:cs typeface="Times New Roman" panose="02020603050405020304" pitchFamily="18" charset="0"/>
                  </a:rPr>
                  <a:t>Consider a hollow fiber used to filter a solvent.  As a result of filtration, the concentration of the solute in the bulk flow will change as solute traverses a hollow fiber filtration system.  We first consider the flux of solvent, and then consider the flux of the solute.  The flux of solvent from the fiber is given by</a:t>
                </a:r>
              </a:p>
              <a:p>
                <a:pPr marL="0" indent="0">
                  <a:spcAft>
                    <a:spcPts val="600"/>
                  </a:spcAft>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𝑞</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𝑧</m:t>
                          </m:r>
                        </m:e>
                      </m:d>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𝐿</m:t>
                          </m:r>
                        </m:e>
                        <m:sub>
                          <m:r>
                            <a:rPr lang="en-US" sz="2800" b="0" i="1" smtClean="0">
                              <a:latin typeface="Cambria Math" panose="02040503050406030204" pitchFamily="18" charset="0"/>
                              <a:cs typeface="Times New Roman" panose="02020603050405020304" pitchFamily="18" charset="0"/>
                            </a:rPr>
                            <m:t>𝑝</m:t>
                          </m:r>
                        </m:sub>
                      </m:sSub>
                      <m:d>
                        <m:dPr>
                          <m:ctrlPr>
                            <a:rPr lang="en-US" sz="2800" b="0" i="1" smtClean="0">
                              <a:latin typeface="Cambria Math" panose="02040503050406030204" pitchFamily="18" charset="0"/>
                              <a:cs typeface="Times New Roman" panose="02020603050405020304" pitchFamily="18" charset="0"/>
                            </a:rPr>
                          </m:ctrlPr>
                        </m:dPr>
                        <m:e>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𝑃</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𝜎</m:t>
                          </m:r>
                          <m:r>
                            <a:rPr lang="en-US" sz="2800" b="0" i="1" smtClean="0">
                              <a:latin typeface="Cambria Math" panose="02040503050406030204" pitchFamily="18" charset="0"/>
                              <a:cs typeface="Times New Roman" panose="02020603050405020304" pitchFamily="18" charset="0"/>
                            </a:rPr>
                            <m:t>𝑅𝑇</m:t>
                          </m:r>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𝐶</m:t>
                          </m:r>
                        </m:e>
                      </m:d>
                    </m:oMath>
                  </m:oMathPara>
                </a14:m>
                <a:endParaRPr lang="en-US" sz="2800" dirty="0">
                  <a:cs typeface="Times New Roman" panose="02020603050405020304" pitchFamily="18" charset="0"/>
                </a:endParaRPr>
              </a:p>
              <a:p>
                <a:pPr marL="0" indent="0">
                  <a:spcAft>
                    <a:spcPts val="600"/>
                  </a:spcAft>
                  <a:buNone/>
                </a:pPr>
                <a:r>
                  <a:rPr lang="en-US" sz="2800" dirty="0">
                    <a:cs typeface="Times New Roman" panose="02020603050405020304" pitchFamily="18" charset="0"/>
                  </a:rPr>
                  <a:t>where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𝜎</m:t>
                    </m:r>
                  </m:oMath>
                </a14:m>
                <a:r>
                  <a:rPr lang="en-US" sz="2800" dirty="0">
                    <a:cs typeface="Times New Roman" panose="02020603050405020304" pitchFamily="18" charset="0"/>
                  </a:rPr>
                  <a:t> is the reflection coefficient.  The flow within the fiber into a differential volume </a:t>
                </a:r>
                <a14:m>
                  <m:oMath xmlns:m="http://schemas.openxmlformats.org/officeDocument/2006/math">
                    <m:r>
                      <a:rPr lang="en-US" sz="2800" b="0" i="1" smtClean="0">
                        <a:latin typeface="Cambria Math" panose="02040503050406030204" pitchFamily="18" charset="0"/>
                        <a:cs typeface="Times New Roman" panose="02020603050405020304" pitchFamily="18" charset="0"/>
                      </a:rPr>
                      <m:t>2</m:t>
                    </m:r>
                    <m:r>
                      <a:rPr lang="en-US" sz="2800" b="0" i="1" smtClean="0">
                        <a:latin typeface="Cambria Math" panose="02040503050406030204" pitchFamily="18" charset="0"/>
                        <a:cs typeface="Times New Roman" panose="02020603050405020304" pitchFamily="18" charset="0"/>
                      </a:rPr>
                      <m:t>𝜋</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𝑐</m:t>
                        </m:r>
                      </m:sub>
                    </m:sSub>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𝑧</m:t>
                    </m:r>
                  </m:oMath>
                </a14:m>
                <a:r>
                  <a:rPr lang="en-US" sz="2800" dirty="0">
                    <a:cs typeface="Times New Roman" panose="02020603050405020304" pitchFamily="18" charset="0"/>
                  </a:rPr>
                  <a:t> at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𝑧</m:t>
                    </m:r>
                  </m:oMath>
                </a14:m>
                <a:r>
                  <a:rPr lang="en-US" sz="2800" dirty="0">
                    <a:cs typeface="Times New Roman" panose="02020603050405020304" pitchFamily="18" charset="0"/>
                  </a:rPr>
                  <a:t> must be equal to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𝑞</m:t>
                    </m:r>
                  </m:oMath>
                </a14:m>
                <a:r>
                  <a:rPr lang="en-US" sz="2800" dirty="0">
                    <a:cs typeface="Times New Roman" panose="02020603050405020304" pitchFamily="18" charset="0"/>
                  </a:rPr>
                  <a:t> plus the flow out at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m:t>
                    </m:r>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𝑧</m:t>
                    </m:r>
                  </m:oMath>
                </a14:m>
                <a:r>
                  <a:rPr lang="en-US" sz="2800" dirty="0">
                    <a:cs typeface="Times New Roman" panose="02020603050405020304" pitchFamily="18" charset="0"/>
                  </a:rPr>
                  <a:t>.</a:t>
                </a:r>
              </a:p>
              <a:p>
                <a:pPr marL="0" indent="0">
                  <a:spcAft>
                    <a:spcPts val="600"/>
                  </a:spcAft>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𝐹</m:t>
                      </m:r>
                      <m:sSub>
                        <m:sSubPr>
                          <m:ctrlPr>
                            <a:rPr lang="en-US" sz="2800" b="0" i="1" smtClean="0">
                              <a:latin typeface="Cambria Math" panose="02040503050406030204" pitchFamily="18" charset="0"/>
                              <a:cs typeface="Times New Roman" panose="02020603050405020304" pitchFamily="18" charset="0"/>
                            </a:rPr>
                          </m:ctrlPr>
                        </m:sSubPr>
                        <m:e>
                          <m:d>
                            <m:dPr>
                              <m:begChr m:val=""/>
                              <m:endChr m:val="|"/>
                              <m:ctrlPr>
                                <a:rPr lang="en-US" sz="2800" b="0" i="1" smtClean="0">
                                  <a:latin typeface="Cambria Math" panose="02040503050406030204" pitchFamily="18" charset="0"/>
                                  <a:cs typeface="Times New Roman" panose="02020603050405020304" pitchFamily="18" charset="0"/>
                                </a:rPr>
                              </m:ctrlPr>
                            </m:dPr>
                            <m:e>
                              <m:r>
                                <a:rPr lang="en-US">
                                  <a:latin typeface="Cambria Math" panose="02040503050406030204" pitchFamily="18" charset="0"/>
                                </a:rPr>
                                <m:t>​</m:t>
                              </m:r>
                            </m:e>
                          </m:d>
                        </m:e>
                        <m:sub>
                          <m:r>
                            <a:rPr lang="en-US" sz="2800" b="0" i="1" smtClean="0">
                              <a:latin typeface="Cambria Math" panose="02040503050406030204" pitchFamily="18" charset="0"/>
                              <a:cs typeface="Times New Roman" panose="02020603050405020304" pitchFamily="18" charset="0"/>
                            </a:rPr>
                            <m:t>𝑧</m:t>
                          </m:r>
                        </m:sub>
                      </m:sSub>
                      <m:r>
                        <a:rPr lang="en-US" sz="2800" b="0" i="1" smtClean="0">
                          <a:latin typeface="Cambria Math" panose="02040503050406030204" pitchFamily="18" charset="0"/>
                          <a:cs typeface="Times New Roman" panose="02020603050405020304" pitchFamily="18" charset="0"/>
                        </a:rPr>
                        <m:t>=2</m:t>
                      </m:r>
                      <m:r>
                        <a:rPr lang="en-US" sz="2800" b="0" i="1" smtClean="0">
                          <a:latin typeface="Cambria Math" panose="02040503050406030204" pitchFamily="18" charset="0"/>
                          <a:cs typeface="Times New Roman" panose="02020603050405020304" pitchFamily="18" charset="0"/>
                        </a:rPr>
                        <m:t>𝜋</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𝑐</m:t>
                          </m:r>
                        </m:sub>
                      </m:sSub>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𝑞</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𝐹</m:t>
                      </m:r>
                      <m:sSub>
                        <m:sSubPr>
                          <m:ctrlPr>
                            <a:rPr lang="en-US" sz="2800" b="0" i="1" smtClean="0">
                              <a:latin typeface="Cambria Math" panose="02040503050406030204" pitchFamily="18" charset="0"/>
                              <a:cs typeface="Times New Roman" panose="02020603050405020304" pitchFamily="18" charset="0"/>
                            </a:rPr>
                          </m:ctrlPr>
                        </m:sSubPr>
                        <m:e>
                          <m:d>
                            <m:dPr>
                              <m:begChr m:val=""/>
                              <m:endChr m:val="|"/>
                              <m:ctrlPr>
                                <a:rPr lang="en-US" sz="2800" b="0" i="1" smtClean="0">
                                  <a:latin typeface="Cambria Math" panose="02040503050406030204" pitchFamily="18" charset="0"/>
                                  <a:cs typeface="Times New Roman" panose="02020603050405020304" pitchFamily="18" charset="0"/>
                                </a:rPr>
                              </m:ctrlPr>
                            </m:dPr>
                            <m:e>
                              <m:r>
                                <a:rPr lang="en-US">
                                  <a:latin typeface="Cambria Math" panose="02040503050406030204" pitchFamily="18" charset="0"/>
                                </a:rPr>
                                <m:t>​</m:t>
                              </m:r>
                            </m:e>
                          </m:d>
                        </m:e>
                        <m:sub>
                          <m:r>
                            <a:rPr lang="en-US" sz="2800" b="0" i="1" smtClean="0">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m:t>
                          </m:r>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𝑧</m:t>
                          </m:r>
                        </m:sub>
                      </m:sSub>
                    </m:oMath>
                  </m:oMathPara>
                </a14:m>
                <a:endParaRPr lang="en-US" sz="2800" b="0" dirty="0">
                  <a:cs typeface="Times New Roman" panose="02020603050405020304" pitchFamily="18" charset="0"/>
                </a:endParaRPr>
              </a:p>
              <a:p>
                <a:pPr marL="0" indent="0">
                  <a:spcAft>
                    <a:spcPts val="600"/>
                  </a:spcAft>
                  <a:buNone/>
                </a:pPr>
                <a:r>
                  <a:rPr lang="en-US" sz="2800" dirty="0">
                    <a:cs typeface="Times New Roman" panose="02020603050405020304" pitchFamily="18" charset="0"/>
                  </a:rPr>
                  <a:t>which leads to the first order differential equation</a:t>
                </a:r>
              </a:p>
              <a:p>
                <a:pPr marL="0" indent="0">
                  <a:spcAft>
                    <a:spcPts val="600"/>
                  </a:spcAft>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𝑑𝐹</m:t>
                          </m:r>
                        </m:num>
                        <m:den>
                          <m:r>
                            <a:rPr lang="en-US" sz="2800" b="0" i="1" smtClean="0">
                              <a:latin typeface="Cambria Math" panose="02040503050406030204" pitchFamily="18" charset="0"/>
                              <a:cs typeface="Times New Roman" panose="02020603050405020304" pitchFamily="18" charset="0"/>
                            </a:rPr>
                            <m:t>𝑑𝑧</m:t>
                          </m:r>
                        </m:den>
                      </m:f>
                      <m:r>
                        <a:rPr lang="en-US" sz="2800" b="0" i="1" smtClean="0">
                          <a:latin typeface="Cambria Math" panose="02040503050406030204" pitchFamily="18" charset="0"/>
                          <a:cs typeface="Times New Roman" panose="02020603050405020304" pitchFamily="18" charset="0"/>
                        </a:rPr>
                        <m:t>=−2</m:t>
                      </m:r>
                      <m:r>
                        <a:rPr lang="en-US" sz="2800" b="0" i="1" smtClean="0">
                          <a:latin typeface="Cambria Math" panose="02040503050406030204" pitchFamily="18" charset="0"/>
                          <a:cs typeface="Times New Roman" panose="02020603050405020304" pitchFamily="18" charset="0"/>
                        </a:rPr>
                        <m:t>𝜋</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𝑐</m:t>
                          </m:r>
                        </m:sub>
                      </m:sSub>
                      <m:r>
                        <a:rPr lang="en-US" sz="2800" b="0" i="1" smtClean="0">
                          <a:latin typeface="Cambria Math" panose="02040503050406030204" pitchFamily="18" charset="0"/>
                          <a:cs typeface="Times New Roman" panose="02020603050405020304" pitchFamily="18" charset="0"/>
                        </a:rPr>
                        <m:t>𝑞</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𝑧</m:t>
                          </m:r>
                        </m:e>
                      </m:d>
                      <m:r>
                        <a:rPr lang="en-US" sz="2800" b="0" i="1" smtClean="0">
                          <a:latin typeface="Cambria Math" panose="02040503050406030204" pitchFamily="18" charset="0"/>
                          <a:cs typeface="Times New Roman" panose="02020603050405020304" pitchFamily="18" charset="0"/>
                        </a:rPr>
                        <m:t>=−2</m:t>
                      </m:r>
                      <m:r>
                        <a:rPr lang="en-US" sz="2800" b="0" i="1" smtClean="0">
                          <a:latin typeface="Cambria Math" panose="02040503050406030204" pitchFamily="18" charset="0"/>
                          <a:cs typeface="Times New Roman" panose="02020603050405020304" pitchFamily="18" charset="0"/>
                        </a:rPr>
                        <m:t>𝜋</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𝑐</m:t>
                          </m:r>
                        </m:sub>
                      </m:sSub>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𝐿</m:t>
                          </m:r>
                        </m:e>
                        <m:sub>
                          <m:r>
                            <a:rPr lang="en-US" sz="2800" b="0" i="1" smtClean="0">
                              <a:latin typeface="Cambria Math" panose="02040503050406030204" pitchFamily="18" charset="0"/>
                              <a:cs typeface="Times New Roman" panose="02020603050405020304" pitchFamily="18" charset="0"/>
                            </a:rPr>
                            <m:t>𝑝</m:t>
                          </m:r>
                        </m:sub>
                      </m:sSub>
                      <m:d>
                        <m:dPr>
                          <m:ctrlPr>
                            <a:rPr lang="en-US" sz="2800" b="0" i="1" smtClean="0">
                              <a:latin typeface="Cambria Math" panose="02040503050406030204" pitchFamily="18" charset="0"/>
                              <a:cs typeface="Times New Roman" panose="02020603050405020304" pitchFamily="18" charset="0"/>
                            </a:rPr>
                          </m:ctrlPr>
                        </m:dPr>
                        <m:e>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𝑃</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𝜎</m:t>
                          </m:r>
                          <m:r>
                            <a:rPr lang="en-US" sz="2800" b="0" i="1" smtClean="0">
                              <a:latin typeface="Cambria Math" panose="02040503050406030204" pitchFamily="18" charset="0"/>
                              <a:cs typeface="Times New Roman" panose="02020603050405020304" pitchFamily="18" charset="0"/>
                            </a:rPr>
                            <m:t>𝑅𝑇</m:t>
                          </m:r>
                          <m:r>
                            <m:rPr>
                              <m:sty m:val="p"/>
                            </m:rPr>
                            <a:rPr lang="en-US" sz="2800" b="0" i="0" smtClean="0">
                              <a:latin typeface="Cambria Math" panose="02040503050406030204" pitchFamily="18" charset="0"/>
                              <a:cs typeface="Times New Roman" panose="02020603050405020304" pitchFamily="18" charset="0"/>
                            </a:rPr>
                            <m:t>Δ</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𝐴</m:t>
                              </m:r>
                            </m:sub>
                          </m:sSub>
                        </m:e>
                      </m:d>
                      <m:r>
                        <a:rPr lang="en-US" sz="2800" b="0" i="1" smtClean="0">
                          <a:latin typeface="Cambria Math" panose="02040503050406030204" pitchFamily="18" charset="0"/>
                          <a:cs typeface="Times New Roman" panose="02020603050405020304" pitchFamily="18" charset="0"/>
                        </a:rPr>
                        <m:t> .</m:t>
                      </m:r>
                    </m:oMath>
                  </m:oMathPara>
                </a14:m>
                <a:endParaRPr lang="en-US" sz="2800" b="0" dirty="0">
                  <a:cs typeface="Times New Roman" panose="02020603050405020304" pitchFamily="18" charset="0"/>
                </a:endParaRPr>
              </a:p>
              <a:p>
                <a:pPr marL="0" indent="0">
                  <a:spcAft>
                    <a:spcPts val="600"/>
                  </a:spcAft>
                  <a:buNone/>
                </a:pPr>
                <a:r>
                  <a:rPr lang="en-US" sz="2800" dirty="0">
                    <a:cs typeface="Times New Roman" panose="02020603050405020304" pitchFamily="18" charset="0"/>
                  </a:rPr>
                  <a:t>In the general case,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𝑞</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m:t>
                    </m:r>
                  </m:oMath>
                </a14:m>
                <a:r>
                  <a:rPr lang="en-US" sz="2800" dirty="0">
                    <a:cs typeface="Times New Roman" panose="02020603050405020304" pitchFamily="18" charset="0"/>
                  </a:rPr>
                  <a:t> can vary with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𝑧</m:t>
                    </m:r>
                  </m:oMath>
                </a14:m>
                <a:r>
                  <a:rPr lang="en-US" sz="2800" dirty="0">
                    <a:cs typeface="Times New Roman" panose="02020603050405020304" pitchFamily="18" charset="0"/>
                  </a:rPr>
                  <a:t> because both the pressure gradient and the concentration difference can change with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𝑧</m:t>
                    </m:r>
                  </m:oMath>
                </a14:m>
                <a:r>
                  <a:rPr lang="en-US" sz="2800" dirty="0">
                    <a:cs typeface="Times New Roman" panose="02020603050405020304" pitchFamily="18" charset="0"/>
                  </a:rPr>
                  <a:t>.</a:t>
                </a:r>
              </a:p>
              <a:p>
                <a:pPr marL="0" indent="0">
                  <a:spcAft>
                    <a:spcPts val="600"/>
                  </a:spcAft>
                  <a:buNone/>
                </a:pPr>
                <a:endParaRPr lang="en-US" sz="28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1073468" cy="5532083"/>
              </a:xfrm>
              <a:blipFill>
                <a:blip r:embed="rId2"/>
                <a:stretch>
                  <a:fillRect l="-991" t="-2203" r="-771" b="-121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20</a:t>
            </a:fld>
            <a:endParaRPr lang="en-US"/>
          </a:p>
        </p:txBody>
      </p:sp>
    </p:spTree>
    <p:extLst>
      <p:ext uri="{BB962C8B-B14F-4D97-AF65-F5344CB8AC3E}">
        <p14:creationId xmlns:p14="http://schemas.microsoft.com/office/powerpoint/2010/main" val="807163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Filtration from a Hollow Fiber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073468" cy="5532083"/>
              </a:xfrm>
            </p:spPr>
            <p:txBody>
              <a:bodyPr>
                <a:normAutofit fontScale="85000" lnSpcReduction="10000"/>
              </a:bodyPr>
              <a:lstStyle/>
              <a:p>
                <a:pPr marL="0" indent="0">
                  <a:spcAft>
                    <a:spcPts val="600"/>
                  </a:spcAft>
                  <a:buNone/>
                </a:pPr>
                <a:r>
                  <a:rPr lang="en-US" sz="2800" dirty="0">
                    <a:cs typeface="Times New Roman" panose="02020603050405020304" pitchFamily="18" charset="0"/>
                  </a:rPr>
                  <a:t>For the solute, if </a:t>
                </a: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𝑆</m:t>
                        </m:r>
                      </m:e>
                      <m:sub>
                        <m:r>
                          <a:rPr lang="en-US" sz="2800" b="0" i="1" smtClean="0">
                            <a:latin typeface="Cambria Math" panose="02040503050406030204" pitchFamily="18" charset="0"/>
                            <a:cs typeface="Times New Roman" panose="02020603050405020304" pitchFamily="18" charset="0"/>
                          </a:rPr>
                          <m:t>0</m:t>
                        </m:r>
                      </m:sub>
                    </m:sSub>
                  </m:oMath>
                </a14:m>
                <a:r>
                  <a:rPr lang="en-US" sz="2800" dirty="0">
                    <a:cs typeface="Times New Roman" panose="02020603050405020304" pitchFamily="18" charset="0"/>
                  </a:rPr>
                  <a:t> is the observed sieving coefficient</a:t>
                </a:r>
              </a:p>
              <a:p>
                <a:pPr marL="0" indent="0">
                  <a:spcAft>
                    <a:spcPts val="600"/>
                  </a:spcAft>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𝐹</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𝐶</m:t>
                          </m:r>
                        </m:e>
                        <m:sub>
                          <m:r>
                            <m:rPr>
                              <m:sty m:val="p"/>
                            </m:rPr>
                            <a:rPr lang="en-US" sz="2800" b="0" i="0" smtClean="0">
                              <a:latin typeface="Cambria Math" panose="02040503050406030204" pitchFamily="18" charset="0"/>
                              <a:cs typeface="Times New Roman" panose="02020603050405020304" pitchFamily="18" charset="0"/>
                            </a:rPr>
                            <m:t>bulk</m:t>
                          </m:r>
                        </m:sub>
                      </m:sSub>
                      <m:sSub>
                        <m:sSubPr>
                          <m:ctrlPr>
                            <a:rPr lang="en-US" sz="2800" b="0" i="1" smtClean="0">
                              <a:latin typeface="Cambria Math" panose="02040503050406030204" pitchFamily="18" charset="0"/>
                              <a:cs typeface="Times New Roman" panose="02020603050405020304" pitchFamily="18" charset="0"/>
                            </a:rPr>
                          </m:ctrlPr>
                        </m:sSubPr>
                        <m:e>
                          <m:d>
                            <m:dPr>
                              <m:begChr m:val=""/>
                              <m:endChr m:val="|"/>
                              <m:ctrlPr>
                                <a:rPr lang="en-US" sz="2800" b="0" i="1" smtClean="0">
                                  <a:latin typeface="Cambria Math" panose="02040503050406030204" pitchFamily="18" charset="0"/>
                                  <a:cs typeface="Times New Roman" panose="02020603050405020304" pitchFamily="18" charset="0"/>
                                </a:rPr>
                              </m:ctrlPr>
                            </m:dPr>
                            <m:e>
                              <m:r>
                                <a:rPr lang="en-US">
                                  <a:latin typeface="Cambria Math" panose="02040503050406030204" pitchFamily="18" charset="0"/>
                                </a:rPr>
                                <m:t>​</m:t>
                              </m:r>
                            </m:e>
                          </m:d>
                        </m:e>
                        <m:sub>
                          <m:r>
                            <a:rPr lang="en-US" sz="2800" b="0" i="1" smtClean="0">
                              <a:latin typeface="Cambria Math" panose="02040503050406030204" pitchFamily="18" charset="0"/>
                              <a:cs typeface="Times New Roman" panose="02020603050405020304" pitchFamily="18" charset="0"/>
                            </a:rPr>
                            <m:t>𝑧</m:t>
                          </m:r>
                        </m:sub>
                      </m:sSub>
                      <m:r>
                        <a:rPr lang="en-US" sz="2800" b="0" i="1" smtClean="0">
                          <a:latin typeface="Cambria Math" panose="02040503050406030204" pitchFamily="18"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𝐹</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m:rPr>
                              <m:sty m:val="p"/>
                            </m:rPr>
                            <a:rPr lang="en-US" sz="2800">
                              <a:latin typeface="Cambria Math" panose="02040503050406030204" pitchFamily="18" charset="0"/>
                              <a:cs typeface="Times New Roman" panose="02020603050405020304" pitchFamily="18" charset="0"/>
                            </a:rPr>
                            <m:t>bulk</m:t>
                          </m:r>
                        </m:sub>
                      </m:sSub>
                      <m:sSub>
                        <m:sSubPr>
                          <m:ctrlPr>
                            <a:rPr lang="en-US" sz="2800" i="1">
                              <a:latin typeface="Cambria Math" panose="02040503050406030204" pitchFamily="18" charset="0"/>
                              <a:cs typeface="Times New Roman" panose="02020603050405020304" pitchFamily="18" charset="0"/>
                            </a:rPr>
                          </m:ctrlPr>
                        </m:sSubPr>
                        <m:e>
                          <m:d>
                            <m:dPr>
                              <m:begChr m:val=""/>
                              <m:endChr m:val="|"/>
                              <m:ctrlPr>
                                <a:rPr lang="en-US" sz="2800" i="1">
                                  <a:latin typeface="Cambria Math" panose="02040503050406030204" pitchFamily="18" charset="0"/>
                                  <a:cs typeface="Times New Roman" panose="02020603050405020304" pitchFamily="18" charset="0"/>
                                </a:rPr>
                              </m:ctrlPr>
                            </m:dPr>
                            <m:e>
                              <m:r>
                                <a:rPr lang="en-US" sz="2800">
                                  <a:latin typeface="Cambria Math" panose="02040503050406030204" pitchFamily="18" charset="0"/>
                                </a:rPr>
                                <m:t>​</m:t>
                              </m:r>
                            </m:e>
                          </m:d>
                        </m:e>
                        <m:sub>
                          <m:r>
                            <a:rPr lang="en-US" sz="2800" i="1">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m:t>
                          </m:r>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𝑧</m:t>
                          </m:r>
                        </m:sub>
                      </m:sSub>
                      <m:r>
                        <a:rPr lang="en-US" sz="2800" b="0" i="1" smtClean="0">
                          <a:latin typeface="Cambria Math" panose="02040503050406030204" pitchFamily="18"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2</m:t>
                      </m:r>
                      <m:r>
                        <a:rPr lang="en-US" sz="2800" i="1">
                          <a:latin typeface="Cambria Math" panose="02040503050406030204" pitchFamily="18" charset="0"/>
                          <a:cs typeface="Times New Roman" panose="02020603050405020304" pitchFamily="18" charset="0"/>
                        </a:rPr>
                        <m:t>𝜋</m:t>
                      </m:r>
                      <m:r>
                        <a:rPr lang="en-US" sz="2800" i="1">
                          <a:latin typeface="Cambria Math" panose="02040503050406030204" pitchFamily="18" charset="0"/>
                          <a:cs typeface="Times New Roman" panose="02020603050405020304" pitchFamily="18" charset="0"/>
                        </a:rPr>
                        <m:t>𝑅</m:t>
                      </m:r>
                      <m:r>
                        <m:rPr>
                          <m:sty m:val="p"/>
                        </m:rPr>
                        <a:rPr lang="en-US" sz="2800">
                          <a:latin typeface="Cambria Math" panose="02040503050406030204" pitchFamily="18" charset="0"/>
                          <a:cs typeface="Times New Roman" panose="02020603050405020304" pitchFamily="18" charset="0"/>
                        </a:rPr>
                        <m:t>Δ</m:t>
                      </m:r>
                      <m:r>
                        <a:rPr lang="en-US" sz="2800" i="1">
                          <a:latin typeface="Cambria Math" panose="02040503050406030204" pitchFamily="18" charset="0"/>
                          <a:cs typeface="Times New Roman" panose="02020603050405020304" pitchFamily="18" charset="0"/>
                        </a:rPr>
                        <m:t>𝑧𝑞</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m:rPr>
                              <m:sty m:val="p"/>
                            </m:rPr>
                            <a:rPr lang="en-US" sz="2800">
                              <a:latin typeface="Cambria Math" panose="02040503050406030204" pitchFamily="18" charset="0"/>
                              <a:cs typeface="Times New Roman" panose="02020603050405020304" pitchFamily="18" charset="0"/>
                            </a:rPr>
                            <m:t>filtrate</m:t>
                          </m:r>
                        </m:sub>
                      </m:sSub>
                      <m:r>
                        <a:rPr lang="en-US" sz="2800" b="0" i="1" smtClean="0">
                          <a:latin typeface="Cambria Math" panose="02040503050406030204" pitchFamily="18"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2</m:t>
                      </m:r>
                      <m:r>
                        <a:rPr lang="en-US" sz="2800" i="1">
                          <a:latin typeface="Cambria Math" panose="02040503050406030204" pitchFamily="18" charset="0"/>
                          <a:cs typeface="Times New Roman" panose="02020603050405020304" pitchFamily="18" charset="0"/>
                        </a:rPr>
                        <m:t>𝜋</m:t>
                      </m:r>
                      <m:r>
                        <a:rPr lang="en-US" sz="2800" i="1">
                          <a:latin typeface="Cambria Math" panose="02040503050406030204" pitchFamily="18" charset="0"/>
                          <a:cs typeface="Times New Roman" panose="02020603050405020304" pitchFamily="18" charset="0"/>
                        </a:rPr>
                        <m:t>𝑅</m:t>
                      </m:r>
                      <m:r>
                        <m:rPr>
                          <m:sty m:val="p"/>
                        </m:rPr>
                        <a:rPr lang="en-US" sz="2800">
                          <a:latin typeface="Cambria Math" panose="02040503050406030204" pitchFamily="18" charset="0"/>
                          <a:cs typeface="Times New Roman" panose="02020603050405020304" pitchFamily="18" charset="0"/>
                        </a:rPr>
                        <m:t>Δ</m:t>
                      </m:r>
                      <m:r>
                        <a:rPr lang="en-US" sz="2800" i="1">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𝑞</m:t>
                      </m:r>
                      <m:r>
                        <a:rPr lang="en-US" sz="2800" b="0" i="1" smtClean="0">
                          <a:latin typeface="Cambria Math" panose="02040503050406030204" pitchFamily="18" charset="0"/>
                          <a:cs typeface="Times New Roman" panose="02020603050405020304" pitchFamily="18" charset="0"/>
                        </a:rPr>
                        <m:t>            </m:t>
                      </m:r>
                    </m:oMath>
                  </m:oMathPara>
                </a14:m>
                <a:endParaRPr lang="en-US" sz="2800" dirty="0">
                  <a:cs typeface="Times New Roman" panose="02020603050405020304" pitchFamily="18" charset="0"/>
                </a:endParaRPr>
              </a:p>
              <a:p>
                <a:pPr marL="0" indent="0">
                  <a:spcAft>
                    <a:spcPts val="600"/>
                  </a:spcAft>
                  <a:buNone/>
                </a:pPr>
                <a:r>
                  <a:rPr lang="en-US" sz="2800" dirty="0">
                    <a:cs typeface="Times New Roman" panose="02020603050405020304" pitchFamily="18" charset="0"/>
                  </a:rPr>
                  <a:t>Divide by </a:t>
                </a:r>
                <a14:m>
                  <m:oMath xmlns:m="http://schemas.openxmlformats.org/officeDocument/2006/math">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𝑧</m:t>
                    </m:r>
                  </m:oMath>
                </a14:m>
                <a:r>
                  <a:rPr lang="en-US" sz="2800" dirty="0">
                    <a:cs typeface="Times New Roman" panose="02020603050405020304" pitchFamily="18" charset="0"/>
                  </a:rPr>
                  <a:t> and take the limit as </a:t>
                </a:r>
                <a14:m>
                  <m:oMath xmlns:m="http://schemas.openxmlformats.org/officeDocument/2006/math">
                    <m:r>
                      <m:rPr>
                        <m:sty m:val="p"/>
                      </m:rPr>
                      <a:rPr lang="en-US" sz="2800" b="0" i="0" smtClean="0">
                        <a:latin typeface="Cambria Math" panose="02040503050406030204" pitchFamily="18" charset="0"/>
                        <a:cs typeface="Times New Roman" panose="02020603050405020304" pitchFamily="18" charset="0"/>
                      </a:rPr>
                      <m:t>Δ</m:t>
                    </m:r>
                    <m:r>
                      <a:rPr lang="en-US" sz="2800" b="0" i="1" smtClean="0">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→0</m:t>
                    </m:r>
                  </m:oMath>
                </a14:m>
                <a:r>
                  <a:rPr lang="en-US" sz="2800" dirty="0">
                    <a:cs typeface="Times New Roman" panose="02020603050405020304" pitchFamily="18" charset="0"/>
                  </a:rPr>
                  <a:t>.</a:t>
                </a:r>
              </a:p>
              <a:p>
                <a:pPr marL="0" indent="0">
                  <a:spcAft>
                    <a:spcPts val="600"/>
                  </a:spcAft>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𝑑</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𝐹</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𝐶</m:t>
                                  </m:r>
                                </m:e>
                                <m:sub>
                                  <m:r>
                                    <m:rPr>
                                      <m:sty m:val="p"/>
                                    </m:rPr>
                                    <a:rPr lang="en-US" sz="2800" b="0" i="0" smtClean="0">
                                      <a:latin typeface="Cambria Math" panose="02040503050406030204" pitchFamily="18" charset="0"/>
                                      <a:cs typeface="Times New Roman" panose="02020603050405020304" pitchFamily="18" charset="0"/>
                                    </a:rPr>
                                    <m:t>bulk</m:t>
                                  </m:r>
                                </m:sub>
                              </m:sSub>
                            </m:e>
                          </m:d>
                        </m:num>
                        <m:den>
                          <m:r>
                            <a:rPr lang="en-US" sz="2800" b="0" i="1" smtClean="0">
                              <a:latin typeface="Cambria Math" panose="02040503050406030204" pitchFamily="18" charset="0"/>
                              <a:cs typeface="Times New Roman" panose="02020603050405020304" pitchFamily="18" charset="0"/>
                            </a:rPr>
                            <m:t>𝑑𝑧</m:t>
                          </m:r>
                        </m:den>
                      </m:f>
                      <m:r>
                        <a:rPr lang="en-US" sz="2800" b="0" i="1" smtClean="0">
                          <a:latin typeface="Cambria Math" panose="02040503050406030204" pitchFamily="18" charset="0"/>
                          <a:cs typeface="Times New Roman" panose="02020603050405020304" pitchFamily="18" charset="0"/>
                        </a:rPr>
                        <m:t>=−2</m:t>
                      </m:r>
                      <m:r>
                        <a:rPr lang="en-US" sz="2800" b="0" i="1" smtClean="0">
                          <a:latin typeface="Cambria Math" panose="02040503050406030204" pitchFamily="18" charset="0"/>
                          <a:cs typeface="Times New Roman" panose="02020603050405020304" pitchFamily="18" charset="0"/>
                        </a:rPr>
                        <m:t>𝜋</m:t>
                      </m:r>
                      <m:r>
                        <a:rPr lang="en-US" sz="2800" b="0" i="1" smtClean="0">
                          <a:latin typeface="Cambria Math" panose="02040503050406030204" pitchFamily="18" charset="0"/>
                          <a:cs typeface="Times New Roman" panose="02020603050405020304" pitchFamily="18" charset="0"/>
                        </a:rPr>
                        <m:t>𝑅𝑞</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𝑆</m:t>
                          </m:r>
                        </m:e>
                        <m:sub>
                          <m:r>
                            <a:rPr lang="en-US" sz="2800" b="0" i="1" smtClean="0">
                              <a:latin typeface="Cambria Math" panose="02040503050406030204" pitchFamily="18" charset="0"/>
                              <a:cs typeface="Times New Roman" panose="02020603050405020304" pitchFamily="18" charset="0"/>
                            </a:rPr>
                            <m:t>0</m:t>
                          </m:r>
                        </m:sub>
                      </m:sSub>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𝐶</m:t>
                          </m:r>
                        </m:e>
                        <m:sub>
                          <m:r>
                            <m:rPr>
                              <m:sty m:val="p"/>
                            </m:rPr>
                            <a:rPr lang="en-US" sz="2800" b="0" i="0" smtClean="0">
                              <a:latin typeface="Cambria Math" panose="02040503050406030204" pitchFamily="18" charset="0"/>
                              <a:cs typeface="Times New Roman" panose="02020603050405020304" pitchFamily="18" charset="0"/>
                            </a:rPr>
                            <m:t>bulk</m:t>
                          </m:r>
                        </m:sub>
                      </m:sSub>
                    </m:oMath>
                  </m:oMathPara>
                </a14:m>
                <a:endParaRPr lang="en-US" sz="2800" dirty="0">
                  <a:cs typeface="Times New Roman" panose="02020603050405020304" pitchFamily="18" charset="0"/>
                </a:endParaRPr>
              </a:p>
              <a:p>
                <a:pPr marL="0" indent="0">
                  <a:spcAft>
                    <a:spcPts val="600"/>
                  </a:spcAft>
                  <a:buNone/>
                </a:pPr>
                <a:r>
                  <a:rPr lang="en-US" sz="2800" dirty="0">
                    <a:cs typeface="Times New Roman" panose="02020603050405020304" pitchFamily="18" charset="0"/>
                  </a:rPr>
                  <a:t>which can also be written, with the aid of the product rule for differentiation, as</a:t>
                </a:r>
              </a:p>
              <a:p>
                <a:pPr marL="0" indent="0">
                  <a:spcAft>
                    <a:spcPts val="600"/>
                  </a:spcAft>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𝐹</m:t>
                      </m:r>
                      <m:f>
                        <m:fPr>
                          <m:ctrlPr>
                            <a:rPr lang="en-US" sz="2800" i="1">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cs typeface="Times New Roman" panose="02020603050405020304" pitchFamily="18" charset="0"/>
                            </a:rPr>
                            <m:t>𝑑</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m:rPr>
                                  <m:sty m:val="p"/>
                                </m:rPr>
                                <a:rPr lang="en-US" sz="2800">
                                  <a:latin typeface="Cambria Math" panose="02040503050406030204" pitchFamily="18" charset="0"/>
                                  <a:cs typeface="Times New Roman" panose="02020603050405020304" pitchFamily="18" charset="0"/>
                                </a:rPr>
                                <m:t>bulk</m:t>
                              </m:r>
                            </m:sub>
                          </m:sSub>
                        </m:num>
                        <m:den>
                          <m:r>
                            <a:rPr lang="en-US" sz="2800" i="1">
                              <a:latin typeface="Cambria Math" panose="02040503050406030204" pitchFamily="18" charset="0"/>
                              <a:cs typeface="Times New Roman" panose="02020603050405020304" pitchFamily="18" charset="0"/>
                            </a:rPr>
                            <m:t>𝑑𝑧</m:t>
                          </m:r>
                        </m:den>
                      </m:f>
                      <m:r>
                        <a:rPr lang="en-US" sz="2800" b="0" i="1" smtClean="0">
                          <a:latin typeface="Cambria Math" panose="02040503050406030204" pitchFamily="18" charset="0"/>
                          <a:cs typeface="Times New Roman" panose="02020603050405020304" pitchFamily="18" charset="0"/>
                        </a:rPr>
                        <m:t>+</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m:rPr>
                              <m:sty m:val="p"/>
                            </m:rPr>
                            <a:rPr lang="en-US" sz="2800">
                              <a:latin typeface="Cambria Math" panose="02040503050406030204" pitchFamily="18" charset="0"/>
                              <a:cs typeface="Times New Roman" panose="02020603050405020304" pitchFamily="18" charset="0"/>
                            </a:rPr>
                            <m:t>bulk</m:t>
                          </m:r>
                        </m:sub>
                      </m:sSub>
                      <m:f>
                        <m:fPr>
                          <m:ctrlPr>
                            <a:rPr lang="en-US" sz="2800" i="1">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cs typeface="Times New Roman" panose="02020603050405020304" pitchFamily="18" charset="0"/>
                            </a:rPr>
                            <m:t>𝑑</m:t>
                          </m:r>
                          <m:r>
                            <a:rPr lang="en-US" sz="2800" b="0" i="1" smtClean="0">
                              <a:latin typeface="Cambria Math" panose="02040503050406030204" pitchFamily="18" charset="0"/>
                              <a:cs typeface="Times New Roman" panose="02020603050405020304" pitchFamily="18" charset="0"/>
                            </a:rPr>
                            <m:t>𝐹</m:t>
                          </m:r>
                        </m:num>
                        <m:den>
                          <m:r>
                            <a:rPr lang="en-US" sz="2800" i="1">
                              <a:latin typeface="Cambria Math" panose="02040503050406030204" pitchFamily="18" charset="0"/>
                              <a:cs typeface="Times New Roman" panose="02020603050405020304" pitchFamily="18" charset="0"/>
                            </a:rPr>
                            <m:t>𝑑𝑧</m:t>
                          </m:r>
                        </m:den>
                      </m:f>
                      <m:r>
                        <a:rPr lang="en-US" sz="2800" i="1">
                          <a:latin typeface="Cambria Math" panose="02040503050406030204" pitchFamily="18" charset="0"/>
                          <a:cs typeface="Times New Roman" panose="02020603050405020304" pitchFamily="18" charset="0"/>
                        </a:rPr>
                        <m:t>=−2</m:t>
                      </m:r>
                      <m:r>
                        <a:rPr lang="en-US" sz="2800" i="1">
                          <a:latin typeface="Cambria Math" panose="02040503050406030204" pitchFamily="18" charset="0"/>
                          <a:cs typeface="Times New Roman" panose="02020603050405020304" pitchFamily="18" charset="0"/>
                        </a:rPr>
                        <m:t>𝜋</m:t>
                      </m:r>
                      <m:r>
                        <a:rPr lang="en-US" sz="2800" i="1">
                          <a:latin typeface="Cambria Math" panose="02040503050406030204" pitchFamily="18" charset="0"/>
                          <a:cs typeface="Times New Roman" panose="02020603050405020304" pitchFamily="18" charset="0"/>
                        </a:rPr>
                        <m:t>𝑅𝑞</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𝑆</m:t>
                          </m:r>
                        </m:e>
                        <m:sub>
                          <m:r>
                            <a:rPr lang="en-US" sz="2800" i="1">
                              <a:latin typeface="Cambria Math" panose="02040503050406030204" pitchFamily="18" charset="0"/>
                              <a:cs typeface="Times New Roman" panose="02020603050405020304" pitchFamily="18" charset="0"/>
                            </a:rPr>
                            <m:t>0</m:t>
                          </m:r>
                        </m:sub>
                      </m:sSub>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m:rPr>
                              <m:sty m:val="p"/>
                            </m:rPr>
                            <a:rPr lang="en-US" sz="2800">
                              <a:latin typeface="Cambria Math" panose="02040503050406030204" pitchFamily="18" charset="0"/>
                              <a:cs typeface="Times New Roman" panose="02020603050405020304" pitchFamily="18" charset="0"/>
                            </a:rPr>
                            <m:t>bulk</m:t>
                          </m:r>
                        </m:sub>
                      </m:sSub>
                    </m:oMath>
                  </m:oMathPara>
                </a14:m>
                <a:endParaRPr lang="en-US" sz="2800" b="0" dirty="0">
                  <a:cs typeface="Times New Roman" panose="02020603050405020304" pitchFamily="18" charset="0"/>
                </a:endParaRPr>
              </a:p>
              <a:p>
                <a:pPr marL="0" indent="0">
                  <a:spcAft>
                    <a:spcPts val="600"/>
                  </a:spcAft>
                  <a:buNone/>
                </a:pPr>
                <a:r>
                  <a:rPr lang="en-US" sz="2800" dirty="0">
                    <a:cs typeface="Times New Roman" panose="02020603050405020304" pitchFamily="18" charset="0"/>
                  </a:rPr>
                  <a:t>But from the previous slide,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𝑑𝐹</m:t>
                    </m:r>
                    <m:r>
                      <m:rPr>
                        <m:lit/>
                      </m:rP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𝑑𝑧</m:t>
                    </m:r>
                    <m:r>
                      <a:rPr lang="en-US" sz="2800" i="1">
                        <a:latin typeface="Cambria Math" panose="02040503050406030204" pitchFamily="18" charset="0"/>
                        <a:cs typeface="Times New Roman" panose="02020603050405020304" pitchFamily="18" charset="0"/>
                      </a:rPr>
                      <m:t>=−2</m:t>
                    </m:r>
                    <m:r>
                      <a:rPr lang="en-US" sz="2800" i="1">
                        <a:latin typeface="Cambria Math" panose="02040503050406030204" pitchFamily="18" charset="0"/>
                        <a:cs typeface="Times New Roman" panose="02020603050405020304" pitchFamily="18" charset="0"/>
                      </a:rPr>
                      <m:t>𝜋</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𝑅</m:t>
                        </m:r>
                      </m:e>
                      <m:sub>
                        <m:r>
                          <a:rPr lang="en-US" sz="2800" i="1">
                            <a:latin typeface="Cambria Math" panose="02040503050406030204" pitchFamily="18" charset="0"/>
                            <a:cs typeface="Times New Roman" panose="02020603050405020304" pitchFamily="18" charset="0"/>
                          </a:rPr>
                          <m:t>𝑐</m:t>
                        </m:r>
                      </m:sub>
                    </m:sSub>
                    <m:r>
                      <a:rPr lang="en-US" sz="2800" i="1">
                        <a:latin typeface="Cambria Math" panose="02040503050406030204" pitchFamily="18" charset="0"/>
                        <a:cs typeface="Times New Roman" panose="02020603050405020304" pitchFamily="18" charset="0"/>
                      </a:rPr>
                      <m:t>𝑞</m:t>
                    </m:r>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𝑧</m:t>
                        </m:r>
                      </m:e>
                    </m:d>
                  </m:oMath>
                </a14:m>
                <a:r>
                  <a:rPr lang="en-US" sz="2800" b="0" dirty="0">
                    <a:cs typeface="Times New Roman" panose="02020603050405020304" pitchFamily="18" charset="0"/>
                  </a:rPr>
                  <a:t>, so</a:t>
                </a:r>
              </a:p>
              <a:p>
                <a:pPr marL="0" indent="0">
                  <a:spcAft>
                    <a:spcPts val="600"/>
                  </a:spcAft>
                  <a:buNone/>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cs typeface="Times New Roman" panose="02020603050405020304" pitchFamily="18" charset="0"/>
                            </a:rPr>
                            <m:t>𝑑</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m:rPr>
                                  <m:sty m:val="p"/>
                                </m:rPr>
                                <a:rPr lang="en-US" sz="2800">
                                  <a:latin typeface="Cambria Math" panose="02040503050406030204" pitchFamily="18" charset="0"/>
                                  <a:cs typeface="Times New Roman" panose="02020603050405020304" pitchFamily="18" charset="0"/>
                                </a:rPr>
                                <m:t>bulk</m:t>
                              </m:r>
                            </m:sub>
                          </m:sSub>
                        </m:num>
                        <m:den>
                          <m:r>
                            <a:rPr lang="en-US" sz="2800" i="1">
                              <a:latin typeface="Cambria Math" panose="02040503050406030204" pitchFamily="18" charset="0"/>
                              <a:cs typeface="Times New Roman" panose="02020603050405020304" pitchFamily="18" charset="0"/>
                            </a:rPr>
                            <m:t>𝑑𝑧</m:t>
                          </m:r>
                        </m:den>
                      </m:f>
                      <m:r>
                        <a:rPr lang="en-US" sz="2800" i="1">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cs typeface="Times New Roman" panose="02020603050405020304" pitchFamily="18" charset="0"/>
                            </a:rPr>
                            <m:t>2</m:t>
                          </m:r>
                          <m:r>
                            <a:rPr lang="en-US" sz="2800" i="1">
                              <a:latin typeface="Cambria Math" panose="02040503050406030204" pitchFamily="18" charset="0"/>
                              <a:cs typeface="Times New Roman" panose="02020603050405020304" pitchFamily="18" charset="0"/>
                            </a:rPr>
                            <m:t>𝜋</m:t>
                          </m:r>
                          <m:r>
                            <a:rPr lang="en-US" sz="2800" i="1">
                              <a:latin typeface="Cambria Math" panose="02040503050406030204" pitchFamily="18" charset="0"/>
                              <a:cs typeface="Times New Roman" panose="02020603050405020304" pitchFamily="18" charset="0"/>
                            </a:rPr>
                            <m:t>𝑅</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1−</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𝑆</m:t>
                                  </m:r>
                                </m:e>
                                <m:sub>
                                  <m:r>
                                    <a:rPr lang="en-US" sz="2800" i="1">
                                      <a:latin typeface="Cambria Math" panose="02040503050406030204" pitchFamily="18" charset="0"/>
                                      <a:cs typeface="Times New Roman" panose="02020603050405020304" pitchFamily="18" charset="0"/>
                                    </a:rPr>
                                    <m:t>0</m:t>
                                  </m:r>
                                </m:sub>
                              </m:sSub>
                            </m:e>
                          </m:d>
                          <m:r>
                            <a:rPr lang="en-US" sz="2800" b="0" i="1" smtClean="0">
                              <a:latin typeface="Cambria Math" panose="02040503050406030204" pitchFamily="18" charset="0"/>
                              <a:cs typeface="Times New Roman" panose="02020603050405020304" pitchFamily="18" charset="0"/>
                            </a:rPr>
                            <m:t>𝑞</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𝑧</m:t>
                              </m:r>
                            </m:e>
                          </m:d>
                        </m:num>
                        <m:den>
                          <m:r>
                            <a:rPr lang="en-US" sz="2800" b="0" i="1" smtClean="0">
                              <a:latin typeface="Cambria Math" panose="02040503050406030204" pitchFamily="18" charset="0"/>
                              <a:cs typeface="Times New Roman" panose="02020603050405020304" pitchFamily="18" charset="0"/>
                            </a:rPr>
                            <m:t>𝐹</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𝑧</m:t>
                              </m:r>
                            </m:e>
                          </m:d>
                        </m:den>
                      </m:f>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m:rPr>
                              <m:sty m:val="p"/>
                            </m:rPr>
                            <a:rPr lang="en-US" sz="2800">
                              <a:latin typeface="Cambria Math" panose="02040503050406030204" pitchFamily="18" charset="0"/>
                              <a:cs typeface="Times New Roman" panose="02020603050405020304" pitchFamily="18" charset="0"/>
                            </a:rPr>
                            <m:t>bulk</m:t>
                          </m:r>
                        </m:sub>
                      </m:sSub>
                    </m:oMath>
                  </m:oMathPara>
                </a14:m>
                <a:endParaRPr lang="en-US" sz="2800" dirty="0">
                  <a:cs typeface="Times New Roman" panose="02020603050405020304" pitchFamily="18" charset="0"/>
                </a:endParaRPr>
              </a:p>
              <a:p>
                <a:pPr marL="0" indent="0">
                  <a:spcAft>
                    <a:spcPts val="600"/>
                  </a:spcAft>
                  <a:buNone/>
                </a:pPr>
                <a:r>
                  <a:rPr lang="en-US" sz="2800" dirty="0">
                    <a:cs typeface="Times New Roman" panose="02020603050405020304" pitchFamily="18" charset="0"/>
                  </a:rPr>
                  <a:t>In general, we need to solve this equation and </a:t>
                </a:r>
                <a14:m>
                  <m:oMath xmlns:m="http://schemas.openxmlformats.org/officeDocument/2006/math">
                    <m:r>
                      <a:rPr lang="en-US" sz="2800" i="1">
                        <a:latin typeface="Cambria Math" panose="02040503050406030204" pitchFamily="18" charset="0"/>
                        <a:cs typeface="Times New Roman" panose="02020603050405020304" pitchFamily="18" charset="0"/>
                      </a:rPr>
                      <m:t>𝑑𝐹</m:t>
                    </m:r>
                    <m:r>
                      <m:rPr>
                        <m:lit/>
                      </m:rPr>
                      <a:rPr lang="en-US" sz="2800" i="1">
                        <a:latin typeface="Cambria Math" panose="02040503050406030204" pitchFamily="18"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𝑑𝑧</m:t>
                    </m:r>
                    <m:r>
                      <a:rPr lang="en-US" sz="2800" i="1">
                        <a:latin typeface="Cambria Math" panose="02040503050406030204" pitchFamily="18" charset="0"/>
                        <a:cs typeface="Times New Roman" panose="02020603050405020304" pitchFamily="18" charset="0"/>
                      </a:rPr>
                      <m:t>=−2</m:t>
                    </m:r>
                    <m:r>
                      <a:rPr lang="en-US" sz="2800" i="1">
                        <a:latin typeface="Cambria Math" panose="02040503050406030204" pitchFamily="18" charset="0"/>
                        <a:cs typeface="Times New Roman" panose="02020603050405020304" pitchFamily="18" charset="0"/>
                      </a:rPr>
                      <m:t>𝜋</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𝑅</m:t>
                        </m:r>
                      </m:e>
                      <m:sub>
                        <m:r>
                          <a:rPr lang="en-US" sz="2800" i="1">
                            <a:latin typeface="Cambria Math" panose="02040503050406030204" pitchFamily="18" charset="0"/>
                            <a:cs typeface="Times New Roman" panose="02020603050405020304" pitchFamily="18" charset="0"/>
                          </a:rPr>
                          <m:t>𝑐</m:t>
                        </m:r>
                      </m:sub>
                    </m:sSub>
                    <m:r>
                      <a:rPr lang="en-US" sz="2800" i="1">
                        <a:latin typeface="Cambria Math" panose="02040503050406030204" pitchFamily="18" charset="0"/>
                        <a:cs typeface="Times New Roman" panose="02020603050405020304" pitchFamily="18" charset="0"/>
                      </a:rPr>
                      <m:t>𝑞</m:t>
                    </m:r>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𝑧</m:t>
                        </m:r>
                      </m:e>
                    </m:d>
                  </m:oMath>
                </a14:m>
                <a:r>
                  <a:rPr lang="en-US" sz="2800" dirty="0">
                    <a:cs typeface="Times New Roman" panose="02020603050405020304" pitchFamily="18" charset="0"/>
                  </a:rPr>
                  <a:t> simultaneously to obtain bulk concentration and flow. </a:t>
                </a:r>
              </a:p>
              <a:p>
                <a:pPr marL="0" indent="0">
                  <a:spcAft>
                    <a:spcPts val="600"/>
                  </a:spcAft>
                  <a:buNone/>
                </a:pPr>
                <a:endParaRPr lang="en-US" sz="28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1073468" cy="5532083"/>
              </a:xfrm>
              <a:blipFill>
                <a:blip r:embed="rId2"/>
                <a:stretch>
                  <a:fillRect l="-826" t="-2093" r="-165" b="-11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21</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69F52A8-7695-4C62-8E08-8F459A8777CE}"/>
                  </a:ext>
                </a:extLst>
              </p:cNvPr>
              <p:cNvSpPr txBox="1"/>
              <p:nvPr/>
            </p:nvSpPr>
            <p:spPr>
              <a:xfrm>
                <a:off x="10117123" y="327171"/>
                <a:ext cx="1602297" cy="944426"/>
              </a:xfrm>
              <a:prstGeom prst="rect">
                <a:avLst/>
              </a:prstGeom>
              <a:noFill/>
            </p:spPr>
            <p:txBody>
              <a:bodyPr wrap="square" rtlCol="0">
                <a:spAutoFit/>
              </a:bodyPr>
              <a:lstStyle/>
              <a:p>
                <a:r>
                  <a:rPr lang="en-US" dirty="0"/>
                  <a:t>Recall:</a:t>
                </a: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𝑂</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𝑓𝑖𝑙𝑡𝑟𝑎𝑡𝑒</m:t>
                              </m:r>
                            </m:sub>
                          </m:sSub>
                        </m:num>
                        <m:den>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𝑏𝑢𝑙𝑘</m:t>
                              </m:r>
                            </m:sub>
                          </m:sSub>
                        </m:den>
                      </m:f>
                    </m:oMath>
                  </m:oMathPara>
                </a14:m>
                <a:endParaRPr lang="en-US" dirty="0"/>
              </a:p>
            </p:txBody>
          </p:sp>
        </mc:Choice>
        <mc:Fallback xmlns="">
          <p:sp>
            <p:nvSpPr>
              <p:cNvPr id="5" name="TextBox 4">
                <a:extLst>
                  <a:ext uri="{FF2B5EF4-FFF2-40B4-BE49-F238E27FC236}">
                    <a16:creationId xmlns:a16="http://schemas.microsoft.com/office/drawing/2014/main" id="{D69F52A8-7695-4C62-8E08-8F459A8777CE}"/>
                  </a:ext>
                </a:extLst>
              </p:cNvPr>
              <p:cNvSpPr txBox="1">
                <a:spLocks noRot="1" noChangeAspect="1" noMove="1" noResize="1" noEditPoints="1" noAdjustHandles="1" noChangeArrowheads="1" noChangeShapeType="1" noTextEdit="1"/>
              </p:cNvSpPr>
              <p:nvPr/>
            </p:nvSpPr>
            <p:spPr>
              <a:xfrm>
                <a:off x="10117123" y="327171"/>
                <a:ext cx="1602297" cy="944426"/>
              </a:xfrm>
              <a:prstGeom prst="rect">
                <a:avLst/>
              </a:prstGeom>
              <a:blipFill>
                <a:blip r:embed="rId3"/>
                <a:stretch>
                  <a:fillRect l="-3435" t="-3871"/>
                </a:stretch>
              </a:blipFill>
            </p:spPr>
            <p:txBody>
              <a:bodyPr/>
              <a:lstStyle/>
              <a:p>
                <a:r>
                  <a:rPr lang="en-US">
                    <a:noFill/>
                  </a:rPr>
                  <a:t> </a:t>
                </a:r>
              </a:p>
            </p:txBody>
          </p:sp>
        </mc:Fallback>
      </mc:AlternateContent>
    </p:spTree>
    <p:extLst>
      <p:ext uri="{BB962C8B-B14F-4D97-AF65-F5344CB8AC3E}">
        <p14:creationId xmlns:p14="http://schemas.microsoft.com/office/powerpoint/2010/main" val="3962382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Filtration from a Hollow Fiber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073468" cy="5532083"/>
              </a:xfrm>
            </p:spPr>
            <p:txBody>
              <a:bodyPr>
                <a:normAutofit/>
              </a:bodyPr>
              <a:lstStyle/>
              <a:p>
                <a:pPr marL="0" indent="0">
                  <a:spcAft>
                    <a:spcPts val="1200"/>
                  </a:spcAft>
                  <a:buNone/>
                </a:pPr>
                <a:r>
                  <a:rPr lang="en-US" sz="2800" dirty="0">
                    <a:cs typeface="Times New Roman" panose="02020603050405020304" pitchFamily="18" charset="0"/>
                  </a:rPr>
                  <a:t>If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𝑞</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m:t>
                    </m:r>
                  </m:oMath>
                </a14:m>
                <a:r>
                  <a:rPr lang="en-US" sz="2800" dirty="0">
                    <a:cs typeface="Times New Roman" panose="02020603050405020304" pitchFamily="18" charset="0"/>
                  </a:rPr>
                  <a:t> is constant, then we can integrate the equation for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𝑑</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𝐶</m:t>
                        </m:r>
                      </m:e>
                      <m:sub>
                        <m:r>
                          <m:rPr>
                            <m:sty m:val="p"/>
                          </m:rPr>
                          <a:rPr lang="en-US" sz="2800" b="0" i="0" smtClean="0">
                            <a:latin typeface="Cambria Math" panose="02040503050406030204" pitchFamily="18" charset="0"/>
                            <a:cs typeface="Times New Roman" panose="02020603050405020304" pitchFamily="18" charset="0"/>
                          </a:rPr>
                          <m:t>bulk</m:t>
                        </m:r>
                      </m:sub>
                    </m:sSub>
                    <m:r>
                      <m:rPr>
                        <m:lit/>
                      </m:rP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𝑑𝑧</m:t>
                    </m:r>
                  </m:oMath>
                </a14:m>
                <a:r>
                  <a:rPr lang="en-US" sz="2800" dirty="0">
                    <a:cs typeface="Times New Roman" panose="02020603050405020304" pitchFamily="18" charset="0"/>
                  </a:rPr>
                  <a:t> directly.</a:t>
                </a:r>
              </a:p>
              <a:p>
                <a:pPr marL="0" indent="0">
                  <a:spcAft>
                    <a:spcPts val="1200"/>
                  </a:spcAft>
                  <a:buNone/>
                </a:pPr>
                <a14:m>
                  <m:oMathPara xmlns:m="http://schemas.openxmlformats.org/officeDocument/2006/math">
                    <m:oMathParaPr>
                      <m:jc m:val="centerGroup"/>
                    </m:oMathParaPr>
                    <m:oMath xmlns:m="http://schemas.openxmlformats.org/officeDocument/2006/math">
                      <m:nary>
                        <m:naryPr>
                          <m:ctrlPr>
                            <a:rPr lang="en-US" sz="2800" b="0" i="1" smtClean="0">
                              <a:latin typeface="Cambria Math" panose="02040503050406030204" pitchFamily="18" charset="0"/>
                              <a:cs typeface="Times New Roman" panose="02020603050405020304" pitchFamily="18" charset="0"/>
                            </a:rPr>
                          </m:ctrlPr>
                        </m:naryPr>
                        <m:sub>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0</m:t>
                              </m:r>
                            </m:sub>
                          </m:sSub>
                        </m:sub>
                        <m:sup>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𝑧</m:t>
                              </m:r>
                            </m:sub>
                          </m:sSub>
                        </m:sup>
                        <m:e>
                          <m:f>
                            <m:fPr>
                              <m:ctrlPr>
                                <a:rPr lang="en-US" sz="2800" i="1">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𝑑</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m:rPr>
                                      <m:sty m:val="p"/>
                                    </m:rPr>
                                    <a:rPr lang="en-US" sz="2800">
                                      <a:latin typeface="Cambria Math" panose="02040503050406030204" pitchFamily="18" charset="0"/>
                                      <a:cs typeface="Times New Roman" panose="02020603050405020304" pitchFamily="18" charset="0"/>
                                    </a:rPr>
                                    <m:t>bulk</m:t>
                                  </m:r>
                                </m:sub>
                              </m:sSub>
                            </m:num>
                            <m:den>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m:rPr>
                                      <m:sty m:val="p"/>
                                    </m:rPr>
                                    <a:rPr lang="en-US" sz="2800">
                                      <a:latin typeface="Cambria Math" panose="02040503050406030204" pitchFamily="18" charset="0"/>
                                      <a:cs typeface="Times New Roman" panose="02020603050405020304" pitchFamily="18" charset="0"/>
                                    </a:rPr>
                                    <m:t>bulk</m:t>
                                  </m:r>
                                </m:sub>
                              </m:sSub>
                            </m:den>
                          </m:f>
                        </m:e>
                      </m:nary>
                      <m:r>
                        <a:rPr lang="en-US" sz="2800" i="1">
                          <a:latin typeface="Cambria Math" panose="02040503050406030204" pitchFamily="18" charset="0"/>
                          <a:cs typeface="Times New Roman" panose="02020603050405020304" pitchFamily="18" charset="0"/>
                        </a:rPr>
                        <m:t>=</m:t>
                      </m:r>
                      <m:nary>
                        <m:naryPr>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0</m:t>
                          </m:r>
                        </m:sub>
                        <m:sup>
                          <m:r>
                            <a:rPr lang="en-US" sz="2800" b="0" i="1" smtClean="0">
                              <a:latin typeface="Cambria Math" panose="02040503050406030204" pitchFamily="18" charset="0"/>
                              <a:cs typeface="Times New Roman" panose="02020603050405020304" pitchFamily="18" charset="0"/>
                            </a:rPr>
                            <m:t>𝑧</m:t>
                          </m:r>
                        </m:sup>
                        <m:e>
                          <m:f>
                            <m:fPr>
                              <m:ctrlPr>
                                <a:rPr lang="en-US" sz="2800" i="1">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cs typeface="Times New Roman" panose="02020603050405020304" pitchFamily="18" charset="0"/>
                                </a:rPr>
                                <m:t>2</m:t>
                              </m:r>
                              <m:r>
                                <a:rPr lang="en-US" sz="2800" i="1">
                                  <a:latin typeface="Cambria Math" panose="02040503050406030204" pitchFamily="18" charset="0"/>
                                  <a:cs typeface="Times New Roman" panose="02020603050405020304" pitchFamily="18" charset="0"/>
                                </a:rPr>
                                <m:t>𝜋</m:t>
                              </m:r>
                              <m:sSub>
                                <m:sSubPr>
                                  <m:ctrlPr>
                                    <a:rPr lang="en-US" sz="2800" b="0" i="1" smtClean="0">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𝑐</m:t>
                                  </m:r>
                                </m:sub>
                              </m:sSub>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1−</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𝑆</m:t>
                                      </m:r>
                                    </m:e>
                                    <m:sub>
                                      <m:r>
                                        <a:rPr lang="en-US" sz="2800" i="1">
                                          <a:latin typeface="Cambria Math" panose="02040503050406030204" pitchFamily="18" charset="0"/>
                                          <a:cs typeface="Times New Roman" panose="02020603050405020304" pitchFamily="18" charset="0"/>
                                        </a:rPr>
                                        <m:t>0</m:t>
                                      </m:r>
                                    </m:sub>
                                  </m:sSub>
                                </m:e>
                              </m:d>
                            </m:num>
                            <m:den>
                              <m:r>
                                <a:rPr lang="en-US" sz="2800" i="1">
                                  <a:latin typeface="Cambria Math" panose="02040503050406030204" pitchFamily="18" charset="0"/>
                                  <a:cs typeface="Times New Roman" panose="02020603050405020304" pitchFamily="18" charset="0"/>
                                </a:rPr>
                                <m:t>𝐹</m:t>
                              </m:r>
                              <m:d>
                                <m:dPr>
                                  <m:ctrlPr>
                                    <a:rPr lang="en-US" sz="2800" i="1">
                                      <a:latin typeface="Cambria Math" panose="02040503050406030204" pitchFamily="18" charset="0"/>
                                      <a:cs typeface="Times New Roman" panose="02020603050405020304" pitchFamily="18" charset="0"/>
                                    </a:rPr>
                                  </m:ctrlPr>
                                </m:dPr>
                                <m:e>
                                  <m:acc>
                                    <m:accPr>
                                      <m:chr m:val="̂"/>
                                      <m:ctrlPr>
                                        <a:rPr lang="en-US" sz="2800" b="0" i="1" smtClean="0">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𝑧</m:t>
                                      </m:r>
                                    </m:e>
                                  </m:acc>
                                </m:e>
                              </m:d>
                            </m:den>
                          </m:f>
                        </m:e>
                      </m:nary>
                      <m:r>
                        <a:rPr lang="en-US" sz="2800" b="0" i="1" smtClean="0">
                          <a:latin typeface="Cambria Math" panose="02040503050406030204" pitchFamily="18" charset="0"/>
                          <a:cs typeface="Times New Roman" panose="02020603050405020304" pitchFamily="18" charset="0"/>
                        </a:rPr>
                        <m:t>𝑑</m:t>
                      </m:r>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𝑧</m:t>
                          </m:r>
                        </m:e>
                      </m:acc>
                      <m:r>
                        <a:rPr lang="en-US" sz="2800" b="0" i="1" dirty="0" smtClean="0">
                          <a:latin typeface="Cambria Math" panose="02040503050406030204" pitchFamily="18" charset="0"/>
                          <a:cs typeface="Times New Roman" panose="02020603050405020304" pitchFamily="18" charset="0"/>
                        </a:rPr>
                        <m:t> .</m:t>
                      </m:r>
                    </m:oMath>
                  </m:oMathPara>
                </a14:m>
                <a:endParaRPr lang="en-US" sz="2800" dirty="0">
                  <a:cs typeface="Times New Roman" panose="02020603050405020304" pitchFamily="18" charset="0"/>
                </a:endParaRPr>
              </a:p>
              <a:p>
                <a:pPr marL="0" indent="0">
                  <a:spcAft>
                    <a:spcPts val="1200"/>
                  </a:spcAft>
                  <a:buNone/>
                </a:pPr>
                <a:r>
                  <a:rPr lang="en-US" sz="2800" dirty="0">
                    <a:cs typeface="Times New Roman" panose="02020603050405020304" pitchFamily="18" charset="0"/>
                  </a:rPr>
                  <a:t>But from </a:t>
                </a:r>
                <a14:m>
                  <m:oMath xmlns:m="http://schemas.openxmlformats.org/officeDocument/2006/math">
                    <m:r>
                      <a:rPr lang="en-US" sz="2800" i="1">
                        <a:latin typeface="Cambria Math" panose="02040503050406030204" pitchFamily="18" charset="0"/>
                        <a:cs typeface="Times New Roman" panose="02020603050405020304" pitchFamily="18" charset="0"/>
                      </a:rPr>
                      <m:t>𝑑𝐹</m:t>
                    </m:r>
                    <m:r>
                      <m:rPr>
                        <m:lit/>
                      </m:rPr>
                      <a:rPr lang="en-US" sz="2800" i="1">
                        <a:latin typeface="Cambria Math" panose="02040503050406030204" pitchFamily="18"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𝑑𝑧</m:t>
                    </m:r>
                    <m:r>
                      <a:rPr lang="en-US" sz="2800" i="1">
                        <a:latin typeface="Cambria Math" panose="02040503050406030204" pitchFamily="18" charset="0"/>
                        <a:cs typeface="Times New Roman" panose="02020603050405020304" pitchFamily="18" charset="0"/>
                      </a:rPr>
                      <m:t>=−2</m:t>
                    </m:r>
                    <m:r>
                      <a:rPr lang="en-US" sz="2800" i="1">
                        <a:latin typeface="Cambria Math" panose="02040503050406030204" pitchFamily="18" charset="0"/>
                        <a:cs typeface="Times New Roman" panose="02020603050405020304" pitchFamily="18" charset="0"/>
                      </a:rPr>
                      <m:t>𝜋</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𝑅</m:t>
                        </m:r>
                      </m:e>
                      <m:sub>
                        <m:r>
                          <a:rPr lang="en-US" sz="2800" i="1">
                            <a:latin typeface="Cambria Math" panose="02040503050406030204" pitchFamily="18" charset="0"/>
                            <a:cs typeface="Times New Roman" panose="02020603050405020304" pitchFamily="18" charset="0"/>
                          </a:rPr>
                          <m:t>𝑐</m:t>
                        </m:r>
                      </m:sub>
                    </m:sSub>
                    <m:r>
                      <a:rPr lang="en-US" sz="2800" i="1">
                        <a:latin typeface="Cambria Math" panose="02040503050406030204" pitchFamily="18" charset="0"/>
                        <a:cs typeface="Times New Roman" panose="02020603050405020304" pitchFamily="18" charset="0"/>
                      </a:rPr>
                      <m:t>𝑞</m:t>
                    </m:r>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𝑧</m:t>
                        </m:r>
                      </m:e>
                    </m:d>
                  </m:oMath>
                </a14:m>
                <a:r>
                  <a:rPr lang="en-US" sz="2800" dirty="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𝐹</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𝑧</m:t>
                        </m:r>
                      </m:e>
                    </m:d>
                    <m:r>
                      <a:rPr lang="en-US" sz="2800" b="0" i="1" smtClean="0">
                        <a:latin typeface="Cambria Math" panose="02040503050406030204" pitchFamily="18" charset="0"/>
                        <a:cs typeface="Times New Roman" panose="02020603050405020304" pitchFamily="18" charset="0"/>
                      </a:rPr>
                      <m:t>=−2</m:t>
                    </m:r>
                    <m:r>
                      <a:rPr lang="en-US" sz="2800" b="0" i="1" smtClean="0">
                        <a:latin typeface="Cambria Math" panose="02040503050406030204" pitchFamily="18" charset="0"/>
                        <a:cs typeface="Times New Roman" panose="02020603050405020304" pitchFamily="18" charset="0"/>
                      </a:rPr>
                      <m:t>𝜋</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𝑐</m:t>
                        </m:r>
                      </m:sub>
                    </m:sSub>
                    <m:r>
                      <a:rPr lang="en-US" sz="2800" b="0" i="1" smtClean="0">
                        <a:latin typeface="Cambria Math" panose="02040503050406030204" pitchFamily="18" charset="0"/>
                        <a:cs typeface="Times New Roman" panose="02020603050405020304" pitchFamily="18" charset="0"/>
                      </a:rPr>
                      <m:t>𝑧</m:t>
                    </m:r>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𝐹</m:t>
                        </m:r>
                      </m:e>
                      <m:sub>
                        <m:r>
                          <a:rPr lang="en-US" sz="2800" b="0" i="1" smtClean="0">
                            <a:latin typeface="Cambria Math" panose="02040503050406030204" pitchFamily="18" charset="0"/>
                            <a:cs typeface="Times New Roman" panose="02020603050405020304" pitchFamily="18" charset="0"/>
                          </a:rPr>
                          <m:t>0</m:t>
                        </m:r>
                      </m:sub>
                    </m:sSub>
                    <m:r>
                      <a:rPr lang="en-US" sz="2800" b="0" i="0" smtClean="0">
                        <a:latin typeface="Cambria Math" panose="02040503050406030204" pitchFamily="18" charset="0"/>
                        <a:cs typeface="Times New Roman" panose="02020603050405020304" pitchFamily="18" charset="0"/>
                      </a:rPr>
                      <m:t>, </m:t>
                    </m:r>
                    <m:r>
                      <m:rPr>
                        <m:sty m:val="p"/>
                      </m:rPr>
                      <a:rPr lang="en-US" sz="2800" b="0" i="0" smtClean="0">
                        <a:latin typeface="Cambria Math" panose="02040503050406030204" pitchFamily="18" charset="0"/>
                        <a:cs typeface="Times New Roman" panose="02020603050405020304" pitchFamily="18" charset="0"/>
                      </a:rPr>
                      <m:t>so</m:t>
                    </m:r>
                  </m:oMath>
                </a14:m>
                <a:endParaRPr lang="en-US" sz="2800" dirty="0">
                  <a:cs typeface="Times New Roman" panose="02020603050405020304" pitchFamily="18" charset="0"/>
                </a:endParaRPr>
              </a:p>
              <a:p>
                <a:pPr marL="0" indent="0">
                  <a:spcAft>
                    <a:spcPts val="1200"/>
                  </a:spcAft>
                  <a:buNone/>
                </a:pPr>
                <a14:m>
                  <m:oMathPara xmlns:m="http://schemas.openxmlformats.org/officeDocument/2006/math">
                    <m:oMathParaPr>
                      <m:jc m:val="centerGroup"/>
                    </m:oMathParaPr>
                    <m:oMath xmlns:m="http://schemas.openxmlformats.org/officeDocument/2006/math">
                      <m:nary>
                        <m:naryPr>
                          <m:ctrlPr>
                            <a:rPr lang="en-US" sz="2800" i="1">
                              <a:latin typeface="Cambria Math" panose="02040503050406030204" pitchFamily="18" charset="0"/>
                              <a:cs typeface="Times New Roman" panose="02020603050405020304" pitchFamily="18" charset="0"/>
                            </a:rPr>
                          </m:ctrlPr>
                        </m:naryPr>
                        <m:sub>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a:rPr lang="en-US" sz="2800" i="1">
                                  <a:latin typeface="Cambria Math" panose="02040503050406030204" pitchFamily="18" charset="0"/>
                                  <a:cs typeface="Times New Roman" panose="02020603050405020304" pitchFamily="18" charset="0"/>
                                </a:rPr>
                                <m:t>0</m:t>
                              </m:r>
                            </m:sub>
                          </m:sSub>
                        </m:sub>
                        <m:sup>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a:rPr lang="en-US" sz="2800" i="1">
                                  <a:latin typeface="Cambria Math" panose="02040503050406030204" pitchFamily="18" charset="0"/>
                                  <a:cs typeface="Times New Roman" panose="02020603050405020304" pitchFamily="18" charset="0"/>
                                </a:rPr>
                                <m:t>𝑧</m:t>
                              </m:r>
                            </m:sub>
                          </m:sSub>
                        </m:sup>
                        <m:e>
                          <m:f>
                            <m:fPr>
                              <m:ctrlPr>
                                <a:rPr lang="en-US" sz="2800" i="1">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𝑑</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m:rPr>
                                      <m:sty m:val="p"/>
                                    </m:rPr>
                                    <a:rPr lang="en-US" sz="2800">
                                      <a:latin typeface="Cambria Math" panose="02040503050406030204" pitchFamily="18" charset="0"/>
                                      <a:cs typeface="Times New Roman" panose="02020603050405020304" pitchFamily="18" charset="0"/>
                                    </a:rPr>
                                    <m:t>bulk</m:t>
                                  </m:r>
                                </m:sub>
                              </m:sSub>
                            </m:num>
                            <m:den>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m:rPr>
                                      <m:sty m:val="p"/>
                                    </m:rPr>
                                    <a:rPr lang="en-US" sz="2800">
                                      <a:latin typeface="Cambria Math" panose="02040503050406030204" pitchFamily="18" charset="0"/>
                                      <a:cs typeface="Times New Roman" panose="02020603050405020304" pitchFamily="18" charset="0"/>
                                    </a:rPr>
                                    <m:t>bulk</m:t>
                                  </m:r>
                                </m:sub>
                              </m:sSub>
                            </m:den>
                          </m:f>
                        </m:e>
                      </m:nary>
                      <m:r>
                        <a:rPr lang="en-US" sz="2800" i="1">
                          <a:latin typeface="Cambria Math" panose="02040503050406030204" pitchFamily="18" charset="0"/>
                          <a:cs typeface="Times New Roman" panose="02020603050405020304" pitchFamily="18" charset="0"/>
                        </a:rPr>
                        <m:t>=</m:t>
                      </m:r>
                      <m:nary>
                        <m:naryPr>
                          <m:ctrlPr>
                            <a:rPr lang="en-US" sz="2800" i="1">
                              <a:latin typeface="Cambria Math" panose="02040503050406030204" pitchFamily="18" charset="0"/>
                              <a:cs typeface="Times New Roman" panose="02020603050405020304" pitchFamily="18" charset="0"/>
                            </a:rPr>
                          </m:ctrlPr>
                        </m:naryPr>
                        <m:sub>
                          <m:r>
                            <a:rPr lang="en-US" sz="2800" i="1">
                              <a:latin typeface="Cambria Math" panose="02040503050406030204" pitchFamily="18" charset="0"/>
                              <a:cs typeface="Times New Roman" panose="02020603050405020304" pitchFamily="18" charset="0"/>
                            </a:rPr>
                            <m:t>0</m:t>
                          </m:r>
                        </m:sub>
                        <m:sup>
                          <m:r>
                            <a:rPr lang="en-US" sz="2800" i="1">
                              <a:latin typeface="Cambria Math" panose="02040503050406030204" pitchFamily="18" charset="0"/>
                              <a:cs typeface="Times New Roman" panose="02020603050405020304" pitchFamily="18" charset="0"/>
                            </a:rPr>
                            <m:t>𝑧</m:t>
                          </m:r>
                        </m:sup>
                        <m:e>
                          <m:f>
                            <m:fPr>
                              <m:ctrlPr>
                                <a:rPr lang="en-US" sz="2800" i="1">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cs typeface="Times New Roman" panose="02020603050405020304" pitchFamily="18" charset="0"/>
                                </a:rPr>
                                <m:t>2</m:t>
                              </m:r>
                              <m:r>
                                <a:rPr lang="en-US" sz="2800" i="1">
                                  <a:latin typeface="Cambria Math" panose="02040503050406030204" pitchFamily="18" charset="0"/>
                                  <a:cs typeface="Times New Roman" panose="02020603050405020304" pitchFamily="18" charset="0"/>
                                </a:rPr>
                                <m:t>𝜋</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𝑅</m:t>
                                  </m:r>
                                </m:e>
                                <m:sub>
                                  <m:r>
                                    <a:rPr lang="en-US" sz="2800" i="1">
                                      <a:latin typeface="Cambria Math" panose="02040503050406030204" pitchFamily="18" charset="0"/>
                                      <a:cs typeface="Times New Roman" panose="02020603050405020304" pitchFamily="18" charset="0"/>
                                    </a:rPr>
                                    <m:t>𝑐</m:t>
                                  </m:r>
                                </m:sub>
                              </m:sSub>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1−</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𝑆</m:t>
                                      </m:r>
                                    </m:e>
                                    <m:sub>
                                      <m:r>
                                        <a:rPr lang="en-US" sz="2800" i="1">
                                          <a:latin typeface="Cambria Math" panose="02040503050406030204" pitchFamily="18" charset="0"/>
                                          <a:cs typeface="Times New Roman" panose="02020603050405020304" pitchFamily="18" charset="0"/>
                                        </a:rPr>
                                        <m:t>0</m:t>
                                      </m:r>
                                    </m:sub>
                                  </m:sSub>
                                </m:e>
                              </m:d>
                            </m:num>
                            <m:den>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𝐹</m:t>
                                  </m:r>
                                </m:e>
                                <m:sub>
                                  <m:r>
                                    <a:rPr lang="en-US" sz="2800" b="0" i="1" smtClean="0">
                                      <a:latin typeface="Cambria Math" panose="02040503050406030204" pitchFamily="18" charset="0"/>
                                      <a:cs typeface="Times New Roman" panose="02020603050405020304" pitchFamily="18" charset="0"/>
                                    </a:rPr>
                                    <m:t>0</m:t>
                                  </m:r>
                                </m:sub>
                              </m:sSub>
                              <m:r>
                                <a:rPr lang="en-US" sz="2800" b="0" i="1" smtClean="0">
                                  <a:latin typeface="Cambria Math" panose="02040503050406030204" pitchFamily="18" charset="0"/>
                                  <a:cs typeface="Times New Roman" panose="02020603050405020304" pitchFamily="18" charset="0"/>
                                </a:rPr>
                                <m:t>−2</m:t>
                              </m:r>
                              <m:r>
                                <a:rPr lang="en-US" sz="2800" b="0" i="1" smtClean="0">
                                  <a:latin typeface="Cambria Math" panose="02040503050406030204" pitchFamily="18" charset="0"/>
                                  <a:cs typeface="Times New Roman" panose="02020603050405020304" pitchFamily="18" charset="0"/>
                                </a:rPr>
                                <m:t>𝜋</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𝑐</m:t>
                                  </m:r>
                                </m:sub>
                              </m:sSub>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𝑧</m:t>
                                  </m:r>
                                </m:e>
                              </m:acc>
                            </m:den>
                          </m:f>
                        </m:e>
                      </m:nary>
                      <m:r>
                        <a:rPr lang="en-US" sz="2800" b="0" i="1" smtClean="0">
                          <a:latin typeface="Cambria Math" panose="02040503050406030204" pitchFamily="18" charset="0"/>
                          <a:cs typeface="Times New Roman" panose="02020603050405020304" pitchFamily="18" charset="0"/>
                        </a:rPr>
                        <m:t>𝑑</m:t>
                      </m:r>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𝑧</m:t>
                          </m:r>
                        </m:e>
                      </m:acc>
                      <m:r>
                        <a:rPr lang="en-US" sz="2800" i="1" dirty="0">
                          <a:latin typeface="Cambria Math" panose="02040503050406030204" pitchFamily="18" charset="0"/>
                          <a:cs typeface="Times New Roman" panose="02020603050405020304" pitchFamily="18" charset="0"/>
                        </a:rPr>
                        <m:t> .</m:t>
                      </m:r>
                    </m:oMath>
                  </m:oMathPara>
                </a14:m>
                <a:endParaRPr lang="en-US" sz="2800" dirty="0">
                  <a:cs typeface="Times New Roman" panose="02020603050405020304" pitchFamily="18" charset="0"/>
                </a:endParaRP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𝐶</m:t>
                          </m:r>
                        </m:e>
                        <m:sub>
                          <m:r>
                            <m:rPr>
                              <m:sty m:val="p"/>
                            </m:rPr>
                            <a:rPr lang="en-US" sz="2800" b="0" i="0" smtClean="0">
                              <a:latin typeface="Cambria Math" panose="02040503050406030204" pitchFamily="18" charset="0"/>
                              <a:cs typeface="Times New Roman" panose="02020603050405020304" pitchFamily="18" charset="0"/>
                            </a:rPr>
                            <m:t>bulk</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𝑧</m:t>
                          </m:r>
                        </m:e>
                      </m:d>
                      <m:r>
                        <a:rPr lang="en-US" sz="2800" b="0" i="1" smtClean="0">
                          <a:latin typeface="Cambria Math" panose="02040503050406030204" pitchFamily="18" charset="0"/>
                          <a:cs typeface="Times New Roman" panose="02020603050405020304" pitchFamily="18" charset="0"/>
                        </a:rPr>
                        <m:t>=</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𝐶</m:t>
                          </m:r>
                        </m:e>
                        <m:sub>
                          <m:r>
                            <m:rPr>
                              <m:sty m:val="p"/>
                            </m:rPr>
                            <a:rPr lang="en-US" sz="2800">
                              <a:latin typeface="Cambria Math" panose="02040503050406030204" pitchFamily="18" charset="0"/>
                              <a:cs typeface="Times New Roman" panose="02020603050405020304" pitchFamily="18" charset="0"/>
                            </a:rPr>
                            <m:t>bulk</m:t>
                          </m:r>
                        </m:sub>
                      </m:sSub>
                      <m:d>
                        <m:dPr>
                          <m:ctrlPr>
                            <a:rPr lang="en-US" sz="2800" i="1">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0</m:t>
                          </m:r>
                        </m:e>
                      </m:d>
                      <m:sSup>
                        <m:sSupPr>
                          <m:ctrlPr>
                            <a:rPr lang="en-US" sz="2800" b="0" i="1" smtClean="0">
                              <a:latin typeface="Cambria Math" panose="02040503050406030204" pitchFamily="18" charset="0"/>
                              <a:cs typeface="Times New Roman" panose="02020603050405020304" pitchFamily="18" charset="0"/>
                            </a:rPr>
                          </m:ctrlPr>
                        </m:sSupPr>
                        <m:e>
                          <m:d>
                            <m:dPr>
                              <m:begChr m:val="["/>
                              <m:endChr m:val="]"/>
                              <m:ctrlPr>
                                <a:rPr lang="en-US" sz="2800" b="0" i="1" smtClean="0">
                                  <a:latin typeface="Cambria Math" panose="02040503050406030204" pitchFamily="18" charset="0"/>
                                  <a:cs typeface="Times New Roman" panose="02020603050405020304" pitchFamily="18" charset="0"/>
                                </a:rPr>
                              </m:ctrlPr>
                            </m:dPr>
                            <m:e>
                              <m:r>
                                <a:rPr lang="en-US" sz="2800" b="0" i="0" smtClean="0">
                                  <a:latin typeface="Cambria Math" panose="02040503050406030204" pitchFamily="18" charset="0"/>
                                  <a:cs typeface="Times New Roman" panose="02020603050405020304" pitchFamily="18" charset="0"/>
                                </a:rPr>
                                <m:t>1−</m:t>
                              </m:r>
                              <m:f>
                                <m:fPr>
                                  <m:ctrlPr>
                                    <a:rPr lang="en-US" sz="2800" b="0" i="1" smtClean="0">
                                      <a:latin typeface="Cambria Math" panose="02040503050406030204" pitchFamily="18" charset="0"/>
                                      <a:cs typeface="Times New Roman" panose="02020603050405020304" pitchFamily="18" charset="0"/>
                                    </a:rPr>
                                  </m:ctrlPr>
                                </m:fPr>
                                <m:num>
                                  <m:r>
                                    <a:rPr lang="en-US" sz="2800" b="0" i="0" smtClean="0">
                                      <a:latin typeface="Cambria Math" panose="02040503050406030204" pitchFamily="18" charset="0"/>
                                      <a:cs typeface="Times New Roman" panose="02020603050405020304" pitchFamily="18" charset="0"/>
                                    </a:rPr>
                                    <m:t>2</m:t>
                                  </m:r>
                                  <m:r>
                                    <a:rPr lang="en-US" sz="2800" b="0" i="1" smtClean="0">
                                      <a:latin typeface="Cambria Math" panose="02040503050406030204" pitchFamily="18" charset="0"/>
                                      <a:cs typeface="Times New Roman" panose="02020603050405020304" pitchFamily="18" charset="0"/>
                                    </a:rPr>
                                    <m:t>𝜋</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𝑅</m:t>
                                      </m:r>
                                    </m:e>
                                    <m:sub>
                                      <m:r>
                                        <a:rPr lang="en-US" sz="2800" b="0" i="1" smtClean="0">
                                          <a:latin typeface="Cambria Math" panose="02040503050406030204" pitchFamily="18" charset="0"/>
                                          <a:cs typeface="Times New Roman" panose="02020603050405020304" pitchFamily="18" charset="0"/>
                                        </a:rPr>
                                        <m:t>𝑐</m:t>
                                      </m:r>
                                    </m:sub>
                                  </m:sSub>
                                  <m:r>
                                    <a:rPr lang="en-US" sz="2800" b="0" i="1" smtClean="0">
                                      <a:latin typeface="Cambria Math" panose="02040503050406030204" pitchFamily="18" charset="0"/>
                                      <a:cs typeface="Times New Roman" panose="02020603050405020304" pitchFamily="18" charset="0"/>
                                    </a:rPr>
                                    <m:t>𝑞</m:t>
                                  </m:r>
                                </m:num>
                                <m:den>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𝐹</m:t>
                                      </m:r>
                                    </m:e>
                                    <m:sub>
                                      <m:r>
                                        <a:rPr lang="en-US" sz="2800" b="0" i="1" smtClean="0">
                                          <a:latin typeface="Cambria Math" panose="02040503050406030204" pitchFamily="18" charset="0"/>
                                          <a:cs typeface="Times New Roman" panose="02020603050405020304" pitchFamily="18" charset="0"/>
                                        </a:rPr>
                                        <m:t>0</m:t>
                                      </m:r>
                                    </m:sub>
                                  </m:sSub>
                                </m:den>
                              </m:f>
                              <m:r>
                                <a:rPr lang="en-US" sz="2800" b="0" i="1" smtClean="0">
                                  <a:latin typeface="Cambria Math" panose="02040503050406030204" pitchFamily="18" charset="0"/>
                                  <a:cs typeface="Times New Roman" panose="02020603050405020304" pitchFamily="18" charset="0"/>
                                </a:rPr>
                                <m:t>𝑧</m:t>
                              </m:r>
                            </m:e>
                          </m:d>
                        </m:e>
                        <m:sup>
                          <m:r>
                            <a:rPr lang="en-US" sz="2800" b="0" i="1" smtClean="0">
                              <a:latin typeface="Cambria Math" panose="02040503050406030204" pitchFamily="18" charset="0"/>
                              <a:cs typeface="Times New Roman" panose="02020603050405020304" pitchFamily="18" charset="0"/>
                            </a:rPr>
                            <m:t>−</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1−</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𝑆</m:t>
                                  </m:r>
                                </m:e>
                                <m:sub>
                                  <m:r>
                                    <a:rPr lang="en-US" sz="2800" b="0" i="1" smtClean="0">
                                      <a:latin typeface="Cambria Math" panose="02040503050406030204" pitchFamily="18" charset="0"/>
                                      <a:cs typeface="Times New Roman" panose="02020603050405020304" pitchFamily="18" charset="0"/>
                                    </a:rPr>
                                    <m:t>0</m:t>
                                  </m:r>
                                </m:sub>
                              </m:sSub>
                            </m:e>
                          </m:d>
                        </m:sup>
                      </m:sSup>
                    </m:oMath>
                  </m:oMathPara>
                </a14:m>
                <a:endParaRPr lang="en-US" sz="28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1073468" cy="5532083"/>
              </a:xfrm>
              <a:blipFill>
                <a:blip r:embed="rId2"/>
                <a:stretch>
                  <a:fillRect l="-1101"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22</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69F52A8-7695-4C62-8E08-8F459A8777CE}"/>
                  </a:ext>
                </a:extLst>
              </p:cNvPr>
              <p:cNvSpPr txBox="1"/>
              <p:nvPr/>
            </p:nvSpPr>
            <p:spPr>
              <a:xfrm>
                <a:off x="10117123" y="327171"/>
                <a:ext cx="1602297" cy="944426"/>
              </a:xfrm>
              <a:prstGeom prst="rect">
                <a:avLst/>
              </a:prstGeom>
              <a:noFill/>
            </p:spPr>
            <p:txBody>
              <a:bodyPr wrap="square" rtlCol="0">
                <a:spAutoFit/>
              </a:bodyPr>
              <a:lstStyle/>
              <a:p>
                <a:r>
                  <a:rPr lang="en-US" dirty="0"/>
                  <a:t>Recall:</a:t>
                </a: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𝑂</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𝑓𝑖𝑙𝑡𝑟𝑎𝑡𝑒</m:t>
                              </m:r>
                            </m:sub>
                          </m:sSub>
                        </m:num>
                        <m:den>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𝑏𝑢𝑙𝑘</m:t>
                              </m:r>
                            </m:sub>
                          </m:sSub>
                        </m:den>
                      </m:f>
                    </m:oMath>
                  </m:oMathPara>
                </a14:m>
                <a:endParaRPr lang="en-US" dirty="0"/>
              </a:p>
            </p:txBody>
          </p:sp>
        </mc:Choice>
        <mc:Fallback xmlns="">
          <p:sp>
            <p:nvSpPr>
              <p:cNvPr id="5" name="TextBox 4">
                <a:extLst>
                  <a:ext uri="{FF2B5EF4-FFF2-40B4-BE49-F238E27FC236}">
                    <a16:creationId xmlns:a16="http://schemas.microsoft.com/office/drawing/2014/main" id="{D69F52A8-7695-4C62-8E08-8F459A8777CE}"/>
                  </a:ext>
                </a:extLst>
              </p:cNvPr>
              <p:cNvSpPr txBox="1">
                <a:spLocks noRot="1" noChangeAspect="1" noMove="1" noResize="1" noEditPoints="1" noAdjustHandles="1" noChangeArrowheads="1" noChangeShapeType="1" noTextEdit="1"/>
              </p:cNvSpPr>
              <p:nvPr/>
            </p:nvSpPr>
            <p:spPr>
              <a:xfrm>
                <a:off x="10117123" y="327171"/>
                <a:ext cx="1602297" cy="944426"/>
              </a:xfrm>
              <a:prstGeom prst="rect">
                <a:avLst/>
              </a:prstGeom>
              <a:blipFill>
                <a:blip r:embed="rId3"/>
                <a:stretch>
                  <a:fillRect l="-3435" t="-3871"/>
                </a:stretch>
              </a:blipFill>
            </p:spPr>
            <p:txBody>
              <a:bodyPr/>
              <a:lstStyle/>
              <a:p>
                <a:r>
                  <a:rPr lang="en-US">
                    <a:noFill/>
                  </a:rPr>
                  <a:t> </a:t>
                </a:r>
              </a:p>
            </p:txBody>
          </p:sp>
        </mc:Fallback>
      </mc:AlternateContent>
    </p:spTree>
    <p:extLst>
      <p:ext uri="{BB962C8B-B14F-4D97-AF65-F5344CB8AC3E}">
        <p14:creationId xmlns:p14="http://schemas.microsoft.com/office/powerpoint/2010/main" val="130370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Effect of Cells on Diffusion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lvl="0" indent="0">
                  <a:buNone/>
                </a:pPr>
                <a:r>
                  <a:rPr lang="en-US" sz="2800" dirty="0">
                    <a:cs typeface="Times New Roman" panose="02020603050405020304" pitchFamily="18" charset="0"/>
                  </a:rPr>
                  <a:t>Effective diffusivity of a solute diffusing through a heterogeneous region, like blood or tissue space, that includes cells, can be modelled with Maxwell’s equation</a:t>
                </a:r>
              </a:p>
              <a:p>
                <a:pPr marL="0" lvl="0" indent="0">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𝑇</m:t>
                              </m:r>
                            </m:sub>
                          </m:sSub>
                        </m:num>
                        <m:den>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0</m:t>
                              </m:r>
                            </m:sub>
                          </m:sSub>
                        </m:den>
                      </m:f>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2</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0</m:t>
                              </m:r>
                            </m:sub>
                          </m:sSub>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m:rPr>
                                  <m:sty m:val="p"/>
                                </m:rPr>
                                <a:rPr lang="en-US" sz="2800" b="0" i="0" smtClean="0">
                                  <a:latin typeface="Cambria Math" panose="02040503050406030204" pitchFamily="18" charset="0"/>
                                  <a:cs typeface="Times New Roman" panose="02020603050405020304" pitchFamily="18" charset="0"/>
                                </a:rPr>
                                <m:t>cell</m:t>
                              </m:r>
                            </m:sub>
                          </m:sSub>
                          <m:r>
                            <a:rPr lang="en-US" sz="2800" b="0" i="1" smtClean="0">
                              <a:latin typeface="Cambria Math" panose="02040503050406030204" pitchFamily="18" charset="0"/>
                              <a:cs typeface="Times New Roman" panose="02020603050405020304" pitchFamily="18" charset="0"/>
                            </a:rPr>
                            <m:t>−2</m:t>
                          </m:r>
                          <m:r>
                            <a:rPr lang="en-US" sz="2800" b="0" i="1" smtClean="0">
                              <a:latin typeface="Cambria Math" panose="02040503050406030204" pitchFamily="18" charset="0"/>
                              <a:cs typeface="Times New Roman" panose="02020603050405020304" pitchFamily="18" charset="0"/>
                            </a:rPr>
                            <m:t>𝜙</m:t>
                          </m:r>
                          <m:d>
                            <m:dPr>
                              <m:ctrlPr>
                                <a:rPr lang="en-US" sz="2800" b="0" i="1" smtClean="0">
                                  <a:latin typeface="Cambria Math" panose="02040503050406030204" pitchFamily="18" charset="0"/>
                                  <a:cs typeface="Times New Roman" panose="02020603050405020304" pitchFamily="18" charset="0"/>
                                </a:rPr>
                              </m:ctrlPr>
                            </m:dPr>
                            <m:e>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0</m:t>
                                  </m:r>
                                </m:sub>
                              </m:sSub>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m:rPr>
                                      <m:sty m:val="p"/>
                                    </m:rPr>
                                    <a:rPr lang="en-US" sz="2800" b="0" i="0" smtClean="0">
                                      <a:latin typeface="Cambria Math" panose="02040503050406030204" pitchFamily="18" charset="0"/>
                                      <a:cs typeface="Times New Roman" panose="02020603050405020304" pitchFamily="18" charset="0"/>
                                    </a:rPr>
                                    <m:t>cell</m:t>
                                  </m:r>
                                </m:sub>
                              </m:sSub>
                            </m:e>
                          </m:d>
                        </m:num>
                        <m:den>
                          <m:r>
                            <a:rPr lang="en-US" sz="2800" b="0" i="1" smtClean="0">
                              <a:latin typeface="Cambria Math" panose="02040503050406030204" pitchFamily="18" charset="0"/>
                              <a:cs typeface="Times New Roman" panose="02020603050405020304" pitchFamily="18" charset="0"/>
                            </a:rPr>
                            <m:t>2</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0</m:t>
                              </m:r>
                            </m:sub>
                          </m:sSub>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m:rPr>
                                  <m:sty m:val="p"/>
                                </m:rPr>
                                <a:rPr lang="en-US" sz="2800" b="0" i="0" smtClean="0">
                                  <a:latin typeface="Cambria Math" panose="02040503050406030204" pitchFamily="18" charset="0"/>
                                  <a:cs typeface="Times New Roman" panose="02020603050405020304" pitchFamily="18" charset="0"/>
                                </a:rPr>
                                <m:t>cell</m:t>
                              </m:r>
                            </m:sub>
                          </m:sSub>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𝜙</m:t>
                          </m:r>
                          <m:d>
                            <m:dPr>
                              <m:ctrlPr>
                                <a:rPr lang="en-US" sz="2800" b="0" i="1" smtClean="0">
                                  <a:latin typeface="Cambria Math" panose="02040503050406030204" pitchFamily="18" charset="0"/>
                                  <a:cs typeface="Times New Roman" panose="02020603050405020304" pitchFamily="18" charset="0"/>
                                </a:rPr>
                              </m:ctrlPr>
                            </m:dPr>
                            <m:e>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0</m:t>
                                  </m:r>
                                </m:sub>
                              </m:sSub>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m:rPr>
                                      <m:sty m:val="p"/>
                                    </m:rPr>
                                    <a:rPr lang="en-US" sz="2800" b="0" i="0" smtClean="0">
                                      <a:latin typeface="Cambria Math" panose="02040503050406030204" pitchFamily="18" charset="0"/>
                                      <a:cs typeface="Times New Roman" panose="02020603050405020304" pitchFamily="18" charset="0"/>
                                    </a:rPr>
                                    <m:t>cell</m:t>
                                  </m:r>
                                </m:sub>
                              </m:sSub>
                            </m:e>
                          </m:d>
                        </m:den>
                      </m:f>
                    </m:oMath>
                  </m:oMathPara>
                </a14:m>
                <a:endParaRPr lang="en-US" sz="2800" dirty="0">
                  <a:cs typeface="Times New Roman" panose="02020603050405020304" pitchFamily="18" charset="0"/>
                </a:endParaRPr>
              </a:p>
              <a:p>
                <a:pPr marL="0" lvl="0" indent="0">
                  <a:buNone/>
                </a:pPr>
                <a:r>
                  <a:rPr lang="en-US" sz="2800" dirty="0"/>
                  <a:t>where</a:t>
                </a:r>
              </a:p>
              <a:p>
                <a:pPr marL="0" lvl="0" indent="0">
                  <a:buNone/>
                </a:pP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𝑇</m:t>
                        </m:r>
                      </m:sub>
                    </m:sSub>
                  </m:oMath>
                </a14:m>
                <a:r>
                  <a:rPr lang="en-US" sz="2800" dirty="0">
                    <a:cs typeface="Times New Roman" panose="02020603050405020304" pitchFamily="18" charset="0"/>
                  </a:rPr>
                  <a:t> is effective diffusivity in the _________</a:t>
                </a:r>
              </a:p>
              <a:p>
                <a:pPr marL="0" lvl="0" indent="-457200">
                  <a:buNone/>
                </a:pP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0</m:t>
                        </m:r>
                      </m:sub>
                    </m:sSub>
                  </m:oMath>
                </a14:m>
                <a:r>
                  <a:rPr lang="en-US" sz="2800" dirty="0">
                    <a:cs typeface="Times New Roman" panose="02020603050405020304" pitchFamily="18" charset="0"/>
                  </a:rPr>
                  <a:t> is diffusivity of the solute through the interstitial fluid space, or (for blood) plasma</a:t>
                </a:r>
              </a:p>
              <a:p>
                <a:pPr marL="0" lvl="0" indent="-457200">
                  <a:buNone/>
                </a:pP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𝑐𝑒𝑙𝑙</m:t>
                        </m:r>
                      </m:sub>
                    </m:sSub>
                  </m:oMath>
                </a14:m>
                <a:r>
                  <a:rPr lang="en-US" sz="2800" dirty="0">
                    <a:cs typeface="Times New Roman" panose="02020603050405020304" pitchFamily="18" charset="0"/>
                  </a:rPr>
                  <a:t> is effective diffusivity in the cells</a:t>
                </a:r>
              </a:p>
              <a:p>
                <a:pPr marL="0" lvl="0" indent="0">
                  <a:buNone/>
                </a:pPr>
                <a14:m>
                  <m:oMath xmlns:m="http://schemas.openxmlformats.org/officeDocument/2006/math">
                    <m:r>
                      <a:rPr lang="en-US" sz="2800" b="0" i="1" smtClean="0">
                        <a:latin typeface="Cambria Math" panose="02040503050406030204" pitchFamily="18" charset="0"/>
                        <a:cs typeface="Times New Roman" panose="02020603050405020304" pitchFamily="18" charset="0"/>
                      </a:rPr>
                      <m:t>𝜙</m:t>
                    </m:r>
                  </m:oMath>
                </a14:m>
                <a:r>
                  <a:rPr lang="en-US" sz="2800" dirty="0">
                    <a:cs typeface="Times New Roman" panose="02020603050405020304" pitchFamily="18" charset="0"/>
                  </a:rPr>
                  <a:t> is the _________________ of cells</a:t>
                </a:r>
              </a:p>
              <a:p>
                <a:pPr marL="0" lvl="0" indent="0">
                  <a:buNone/>
                </a:pPr>
                <a:endParaRPr lang="en-US" sz="28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3</a:t>
            </a:fld>
            <a:endParaRPr lang="en-US"/>
          </a:p>
        </p:txBody>
      </p:sp>
    </p:spTree>
    <p:extLst>
      <p:ext uri="{BB962C8B-B14F-4D97-AF65-F5344CB8AC3E}">
        <p14:creationId xmlns:p14="http://schemas.microsoft.com/office/powerpoint/2010/main" val="231720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Effect of Cells on Diffusion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lvl="0" indent="0">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𝑇</m:t>
                              </m:r>
                            </m:sub>
                          </m:sSub>
                        </m:num>
                        <m:den>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0</m:t>
                              </m:r>
                            </m:sub>
                          </m:sSub>
                        </m:den>
                      </m:f>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2</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0</m:t>
                              </m:r>
                            </m:sub>
                          </m:sSub>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m:rPr>
                                  <m:sty m:val="p"/>
                                </m:rPr>
                                <a:rPr lang="en-US" sz="2800" b="0" i="0" smtClean="0">
                                  <a:latin typeface="Cambria Math" panose="02040503050406030204" pitchFamily="18" charset="0"/>
                                  <a:cs typeface="Times New Roman" panose="02020603050405020304" pitchFamily="18" charset="0"/>
                                </a:rPr>
                                <m:t>cell</m:t>
                              </m:r>
                            </m:sub>
                          </m:sSub>
                          <m:r>
                            <a:rPr lang="en-US" sz="2800" b="0" i="1" smtClean="0">
                              <a:latin typeface="Cambria Math" panose="02040503050406030204" pitchFamily="18" charset="0"/>
                              <a:cs typeface="Times New Roman" panose="02020603050405020304" pitchFamily="18" charset="0"/>
                            </a:rPr>
                            <m:t>−2</m:t>
                          </m:r>
                          <m:r>
                            <a:rPr lang="en-US" sz="2800" b="0" i="1" smtClean="0">
                              <a:latin typeface="Cambria Math" panose="02040503050406030204" pitchFamily="18" charset="0"/>
                              <a:cs typeface="Times New Roman" panose="02020603050405020304" pitchFamily="18" charset="0"/>
                            </a:rPr>
                            <m:t>𝜙</m:t>
                          </m:r>
                          <m:d>
                            <m:dPr>
                              <m:ctrlPr>
                                <a:rPr lang="en-US" sz="2800" b="0" i="1" smtClean="0">
                                  <a:latin typeface="Cambria Math" panose="02040503050406030204" pitchFamily="18" charset="0"/>
                                  <a:cs typeface="Times New Roman" panose="02020603050405020304" pitchFamily="18" charset="0"/>
                                </a:rPr>
                              </m:ctrlPr>
                            </m:dPr>
                            <m:e>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0</m:t>
                                  </m:r>
                                </m:sub>
                              </m:sSub>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m:rPr>
                                      <m:sty m:val="p"/>
                                    </m:rPr>
                                    <a:rPr lang="en-US" sz="2800" b="0" i="0" smtClean="0">
                                      <a:latin typeface="Cambria Math" panose="02040503050406030204" pitchFamily="18" charset="0"/>
                                      <a:cs typeface="Times New Roman" panose="02020603050405020304" pitchFamily="18" charset="0"/>
                                    </a:rPr>
                                    <m:t>cell</m:t>
                                  </m:r>
                                </m:sub>
                              </m:sSub>
                            </m:e>
                          </m:d>
                        </m:num>
                        <m:den>
                          <m:r>
                            <a:rPr lang="en-US" sz="2800" b="0" i="1" smtClean="0">
                              <a:latin typeface="Cambria Math" panose="02040503050406030204" pitchFamily="18" charset="0"/>
                              <a:cs typeface="Times New Roman" panose="02020603050405020304" pitchFamily="18" charset="0"/>
                            </a:rPr>
                            <m:t>2</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0</m:t>
                              </m:r>
                            </m:sub>
                          </m:sSub>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m:rPr>
                                  <m:sty m:val="p"/>
                                </m:rPr>
                                <a:rPr lang="en-US" sz="2800" b="0" i="0" smtClean="0">
                                  <a:latin typeface="Cambria Math" panose="02040503050406030204" pitchFamily="18" charset="0"/>
                                  <a:cs typeface="Times New Roman" panose="02020603050405020304" pitchFamily="18" charset="0"/>
                                </a:rPr>
                                <m:t>cell</m:t>
                              </m:r>
                            </m:sub>
                          </m:sSub>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𝜙</m:t>
                          </m:r>
                          <m:d>
                            <m:dPr>
                              <m:ctrlPr>
                                <a:rPr lang="en-US" sz="2800" b="0" i="1" smtClean="0">
                                  <a:latin typeface="Cambria Math" panose="02040503050406030204" pitchFamily="18" charset="0"/>
                                  <a:cs typeface="Times New Roman" panose="02020603050405020304" pitchFamily="18" charset="0"/>
                                </a:rPr>
                              </m:ctrlPr>
                            </m:dPr>
                            <m:e>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a:rPr lang="en-US" sz="2800" b="0" i="1" smtClean="0">
                                      <a:latin typeface="Cambria Math" panose="02040503050406030204" pitchFamily="18" charset="0"/>
                                      <a:cs typeface="Times New Roman" panose="02020603050405020304" pitchFamily="18" charset="0"/>
                                    </a:rPr>
                                    <m:t>0</m:t>
                                  </m:r>
                                </m:sub>
                              </m:sSub>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𝐷</m:t>
                                  </m:r>
                                </m:e>
                                <m:sub>
                                  <m:r>
                                    <m:rPr>
                                      <m:sty m:val="p"/>
                                    </m:rPr>
                                    <a:rPr lang="en-US" sz="2800" b="0" i="0" smtClean="0">
                                      <a:latin typeface="Cambria Math" panose="02040503050406030204" pitchFamily="18" charset="0"/>
                                      <a:cs typeface="Times New Roman" panose="02020603050405020304" pitchFamily="18" charset="0"/>
                                    </a:rPr>
                                    <m:t>cell</m:t>
                                  </m:r>
                                </m:sub>
                              </m:sSub>
                            </m:e>
                          </m:d>
                        </m:den>
                      </m:f>
                    </m:oMath>
                  </m:oMathPara>
                </a14:m>
                <a:endParaRPr lang="en-US" sz="2800" dirty="0">
                  <a:cs typeface="Times New Roman" panose="02020603050405020304" pitchFamily="18" charset="0"/>
                </a:endParaRPr>
              </a:p>
              <a:p>
                <a:pPr marL="0" lvl="0" indent="0">
                  <a:buNone/>
                </a:pPr>
                <a:endParaRPr lang="en-US" dirty="0"/>
              </a:p>
              <a:p>
                <a:pPr marL="0" lvl="0" indent="0">
                  <a:buNone/>
                </a:pPr>
                <a:r>
                  <a:rPr lang="en-US" sz="2800" dirty="0"/>
                  <a:t>If the solute is lipid-insoluble, then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𝑐𝑒𝑙𝑙</m:t>
                        </m:r>
                      </m:sub>
                    </m:sSub>
                    <m:r>
                      <a:rPr lang="en-US" sz="2800" b="0" i="1" smtClean="0">
                        <a:latin typeface="Cambria Math" panose="02040503050406030204" pitchFamily="18" charset="0"/>
                      </a:rPr>
                      <m:t>=0</m:t>
                    </m:r>
                  </m:oMath>
                </a14:m>
                <a:r>
                  <a:rPr lang="en-US" sz="2800" dirty="0">
                    <a:cs typeface="Times New Roman" panose="02020603050405020304" pitchFamily="18" charset="0"/>
                  </a:rPr>
                  <a:t>. The equation above simplifies into:</a:t>
                </a:r>
              </a:p>
              <a:p>
                <a:pPr marL="0" lvl="0" indent="0">
                  <a:buNone/>
                </a:pPr>
                <a:endParaRPr lang="en-US" sz="2800" b="0" dirty="0">
                  <a:cs typeface="Times New Roman" panose="02020603050405020304" pitchFamily="18" charset="0"/>
                </a:endParaRPr>
              </a:p>
              <a:p>
                <a:pPr marL="0" lvl="0" indent="0">
                  <a:buNone/>
                </a:pPr>
                <a:endParaRPr lang="en-US" dirty="0">
                  <a:cs typeface="Times New Roman" panose="02020603050405020304" pitchFamily="18" charset="0"/>
                </a:endParaRPr>
              </a:p>
              <a:p>
                <a:pPr marL="0" lvl="0" indent="0">
                  <a:buNone/>
                </a:pPr>
                <a:r>
                  <a:rPr lang="en-US" sz="2800" dirty="0">
                    <a:cs typeface="Times New Roman" panose="02020603050405020304" pitchFamily="18" charset="0"/>
                  </a:rPr>
                  <a:t>Where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𝜖</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=_____________</m:t>
                    </m:r>
                  </m:oMath>
                </a14:m>
                <a:r>
                  <a:rPr lang="en-US" sz="2800" dirty="0">
                    <a:cs typeface="Times New Roman" panose="02020603050405020304" pitchFamily="18" charset="0"/>
                  </a:rPr>
                  <a:t>, is the void fraction. </a:t>
                </a:r>
              </a:p>
              <a:p>
                <a:pPr marL="0" lvl="0" indent="0">
                  <a:buNone/>
                </a:pPr>
                <a:endParaRPr lang="en-US" sz="28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4</a:t>
            </a:fld>
            <a:endParaRPr lang="en-US"/>
          </a:p>
        </p:txBody>
      </p:sp>
    </p:spTree>
    <p:extLst>
      <p:ext uri="{BB962C8B-B14F-4D97-AF65-F5344CB8AC3E}">
        <p14:creationId xmlns:p14="http://schemas.microsoft.com/office/powerpoint/2010/main" val="2115972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Effect of Cells on Diffusion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8900721" cy="5532083"/>
              </a:xfrm>
            </p:spPr>
            <p:txBody>
              <a:bodyPr>
                <a:normAutofit/>
              </a:bodyPr>
              <a:lstStyle/>
              <a:p>
                <a:pPr marL="0" lvl="0" indent="0">
                  <a:buNone/>
                </a:pPr>
                <a:r>
                  <a:rPr lang="en-US" dirty="0"/>
                  <a:t>Alternatively, Riley et al. have developed a relationship based on Monte Carlo simulations.</a:t>
                </a:r>
                <a:endParaRPr lang="en-US" b="1" dirty="0"/>
              </a:p>
              <a:p>
                <a:pPr marL="0" lvl="0" indent="0">
                  <a:spcAft>
                    <a:spcPts val="0"/>
                  </a:spcAft>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𝑇</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0</m:t>
                              </m:r>
                            </m:sub>
                          </m:sSub>
                        </m:den>
                      </m:f>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m:rPr>
                                      <m:sty m:val="p"/>
                                    </m:rPr>
                                    <a:rPr lang="en-US" b="0" i="0" smtClean="0">
                                      <a:latin typeface="Cambria Math" panose="02040503050406030204" pitchFamily="18" charset="0"/>
                                    </a:rPr>
                                    <m:t>cell</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0</m:t>
                                  </m:r>
                                </m:sub>
                              </m:sSub>
                            </m:den>
                          </m:f>
                        </m:e>
                      </m:d>
                      <m:d>
                        <m:dPr>
                          <m:ctrlPr>
                            <a:rPr lang="en-US" b="0" i="1" smtClean="0">
                              <a:latin typeface="Cambria Math" panose="02040503050406030204" pitchFamily="18" charset="0"/>
                            </a:rPr>
                          </m:ctrlPr>
                        </m:dPr>
                        <m:e>
                          <m:r>
                            <a:rPr lang="en-US" b="0" i="1" smtClean="0">
                              <a:latin typeface="Cambria Math" panose="02040503050406030204" pitchFamily="18" charset="0"/>
                            </a:rPr>
                            <m:t>1.727</m:t>
                          </m:r>
                          <m:r>
                            <a:rPr lang="en-US" b="0" i="1" smtClean="0">
                              <a:latin typeface="Cambria Math" panose="02040503050406030204" pitchFamily="18" charset="0"/>
                            </a:rPr>
                            <m:t>𝜙</m:t>
                          </m:r>
                          <m:r>
                            <a:rPr lang="en-US" b="0" i="1" smtClean="0">
                              <a:latin typeface="Cambria Math" panose="02040503050406030204" pitchFamily="18" charset="0"/>
                            </a:rPr>
                            <m:t>−0.8177</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𝜙</m:t>
                              </m:r>
                            </m:e>
                            <m:sup>
                              <m:r>
                                <a:rPr lang="en-US" b="0" i="1" smtClean="0">
                                  <a:latin typeface="Cambria Math" panose="02040503050406030204" pitchFamily="18" charset="0"/>
                                </a:rPr>
                                <m:t>2</m:t>
                              </m:r>
                            </m:sup>
                          </m:sSup>
                          <m:r>
                            <a:rPr lang="en-US" b="0" i="1" smtClean="0">
                              <a:latin typeface="Cambria Math" panose="02040503050406030204" pitchFamily="18" charset="0"/>
                            </a:rPr>
                            <m:t>+0.09075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𝜙</m:t>
                              </m:r>
                            </m:e>
                            <m:sup>
                              <m:r>
                                <a:rPr lang="en-US" b="0" i="1" smtClean="0">
                                  <a:latin typeface="Cambria Math" panose="02040503050406030204" pitchFamily="18" charset="0"/>
                                </a:rPr>
                                <m:t>3</m:t>
                              </m:r>
                            </m:sup>
                          </m:sSup>
                        </m:e>
                      </m:d>
                    </m:oMath>
                  </m:oMathPara>
                </a14:m>
                <a:endParaRPr lang="en-US" dirty="0"/>
              </a:p>
              <a:p>
                <a:pPr marL="0" lvl="0" indent="0">
                  <a:spcAft>
                    <a:spcPts val="0"/>
                  </a:spcAft>
                  <a:buNone/>
                </a:pPr>
                <a:r>
                  <a:rPr lang="en-US" dirty="0"/>
                  <a:t>Valid for</a:t>
                </a:r>
              </a:p>
              <a:p>
                <a:pPr marL="0" lv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0.04&lt;</m:t>
                      </m:r>
                      <m:r>
                        <a:rPr lang="en-US" b="0" i="1" smtClean="0">
                          <a:latin typeface="Cambria Math" panose="02040503050406030204" pitchFamily="18" charset="0"/>
                        </a:rPr>
                        <m:t>𝜙</m:t>
                      </m:r>
                      <m:r>
                        <a:rPr lang="en-US" b="0" i="1" smtClean="0">
                          <a:latin typeface="Cambria Math" panose="02040503050406030204" pitchFamily="18" charset="0"/>
                        </a:rPr>
                        <m:t>&lt;0.95                                </m:t>
                      </m:r>
                    </m:oMath>
                  </m:oMathPara>
                </a14:m>
                <a:endParaRPr lang="en-US" dirty="0"/>
              </a:p>
              <a:p>
                <a:pPr marL="0" lvl="0" indent="0">
                  <a:buNone/>
                </a:pPr>
                <a:endParaRPr lang="en-US" sz="28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8900721" cy="5532083"/>
              </a:xfrm>
              <a:blipFill>
                <a:blip r:embed="rId2"/>
                <a:stretch>
                  <a:fillRect l="-1369"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5</a:t>
            </a:fld>
            <a:endParaRPr lang="en-US"/>
          </a:p>
        </p:txBody>
      </p:sp>
      <p:pic>
        <p:nvPicPr>
          <p:cNvPr id="5" name="Picture 4">
            <a:extLst>
              <a:ext uri="{FF2B5EF4-FFF2-40B4-BE49-F238E27FC236}">
                <a16:creationId xmlns:a16="http://schemas.microsoft.com/office/drawing/2014/main" id="{1061A825-047D-440A-8AC4-560EC0FBAC20}"/>
              </a:ext>
            </a:extLst>
          </p:cNvPr>
          <p:cNvPicPr>
            <a:picLocks noChangeAspect="1"/>
          </p:cNvPicPr>
          <p:nvPr/>
        </p:nvPicPr>
        <p:blipFill>
          <a:blip r:embed="rId3"/>
          <a:stretch>
            <a:fillRect/>
          </a:stretch>
        </p:blipFill>
        <p:spPr>
          <a:xfrm>
            <a:off x="6318305" y="2986482"/>
            <a:ext cx="5844576" cy="3512964"/>
          </a:xfrm>
          <a:prstGeom prst="rect">
            <a:avLst/>
          </a:prstGeom>
        </p:spPr>
      </p:pic>
    </p:spTree>
    <p:extLst>
      <p:ext uri="{BB962C8B-B14F-4D97-AF65-F5344CB8AC3E}">
        <p14:creationId xmlns:p14="http://schemas.microsoft.com/office/powerpoint/2010/main" val="135695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Diffusion in a Random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fontScale="92500" lnSpcReduction="20000"/>
              </a:bodyPr>
              <a:lstStyle/>
              <a:p>
                <a:pPr marL="0" lvl="0" indent="0">
                  <a:buNone/>
                </a:pPr>
                <a:r>
                  <a:rPr lang="en-US" dirty="0"/>
                  <a:t>Brinkman obtained an equation for diffusion of a solute in a random network.</a:t>
                </a:r>
              </a:p>
              <a:p>
                <a:pPr marL="0" lv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𝑜</m:t>
                          </m:r>
                        </m:sub>
                      </m:sSub>
                      <m:r>
                        <a:rPr lang="en-US" i="1">
                          <a:latin typeface="Cambria Math" panose="02040503050406030204" pitchFamily="18" charset="0"/>
                        </a:rPr>
                        <m:t>=</m:t>
                      </m:r>
                      <m:r>
                        <a:rPr lang="en-US" b="0" i="1" smtClean="0">
                          <a:latin typeface="Cambria Math" panose="02040503050406030204" pitchFamily="18" charset="0"/>
                        </a:rPr>
                        <m:t>                                     </m:t>
                      </m:r>
                    </m:oMath>
                  </m:oMathPara>
                </a14:m>
                <a:endParaRPr lang="en-US" i="1" dirty="0">
                  <a:latin typeface="Cambria Math" panose="02040503050406030204" pitchFamily="18" charset="0"/>
                </a:endParaRPr>
              </a:p>
              <a:p>
                <a:pPr marL="0" indent="0">
                  <a:buNone/>
                </a:pPr>
                <a:endParaRPr lang="en-US" dirty="0"/>
              </a:p>
              <a:p>
                <a:pPr marL="0" lvl="0" indent="0">
                  <a:buNone/>
                </a:pPr>
                <a:r>
                  <a:rPr lang="en-US" dirty="0"/>
                  <a:t>where </a:t>
                </a:r>
                <a14:m>
                  <m:oMath xmlns:m="http://schemas.openxmlformats.org/officeDocument/2006/math">
                    <m:r>
                      <a:rPr lang="en-US" b="0" i="1" smtClean="0">
                        <a:latin typeface="Cambria Math" panose="02040503050406030204" pitchFamily="18" charset="0"/>
                      </a:rPr>
                      <m:t>𝑎</m:t>
                    </m:r>
                  </m:oMath>
                </a14:m>
                <a:r>
                  <a:rPr lang="en-US" dirty="0"/>
                  <a:t> is molecular radius of the solute, </a:t>
                </a:r>
                <a14:m>
                  <m:oMath xmlns:m="http://schemas.openxmlformats.org/officeDocument/2006/math">
                    <m:r>
                      <a:rPr lang="en-US" b="0" i="1" smtClean="0">
                        <a:latin typeface="Cambria Math" panose="02040503050406030204" pitchFamily="18" charset="0"/>
                      </a:rPr>
                      <m:t>𝐷</m:t>
                    </m:r>
                  </m:oMath>
                </a14:m>
                <a:r>
                  <a:rPr lang="en-US" dirty="0"/>
                  <a:t> is the solute’s diffusivity in the solution (without the network mesh), and </a:t>
                </a:r>
                <a14:m>
                  <m:oMath xmlns:m="http://schemas.openxmlformats.org/officeDocument/2006/math">
                    <m:r>
                      <a:rPr lang="en-US" i="1">
                        <a:latin typeface="Cambria Math" panose="02040503050406030204" pitchFamily="18" charset="0"/>
                      </a:rPr>
                      <m:t>𝜅</m:t>
                    </m:r>
                  </m:oMath>
                </a14:m>
                <a:r>
                  <a:rPr lang="en-US" dirty="0"/>
                  <a:t> is a function of the gel’s microstructure. The fraction above represents the hindered diffusion </a:t>
                </a:r>
              </a:p>
              <a:p>
                <a:pPr marL="0" lvl="0" indent="0">
                  <a:buNone/>
                </a:pPr>
                <a:r>
                  <a:rPr lang="en-US" dirty="0"/>
                  <a:t>This coefficient may need to be further modified for steric exclusion by the gel or matrix.</a:t>
                </a: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m:t>
                          </m:r>
                        </m:sub>
                      </m:sSub>
                      <m:r>
                        <a:rPr lang="en-US" i="1">
                          <a:latin typeface="Cambria Math" panose="02040503050406030204" pitchFamily="18" charset="0"/>
                        </a:rPr>
                        <m:t>=</m:t>
                      </m:r>
                      <m:r>
                        <a:rPr lang="en-US" b="0" i="1" smtClean="0">
                          <a:latin typeface="Cambria Math" panose="02040503050406030204" pitchFamily="18" charset="0"/>
                        </a:rPr>
                        <m:t>𝐾</m:t>
                      </m:r>
                      <m:sSub>
                        <m:sSubPr>
                          <m:ctrlPr>
                            <a:rPr lang="en-US" b="0" i="1" smtClean="0">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𝑜</m:t>
                          </m:r>
                        </m:sub>
                      </m:sSub>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𝜙</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f>
                                        <m:fPr>
                                          <m:ctrlPr>
                                            <a:rPr lang="en-US" b="0" i="1" smtClean="0">
                                              <a:latin typeface="Cambria Math" panose="02040503050406030204" pitchFamily="18" charset="0"/>
                                            </a:rPr>
                                          </m:ctrlPr>
                                        </m:fPr>
                                        <m:num>
                                          <m:r>
                                            <a:rPr lang="en-US" i="1">
                                              <a:latin typeface="Cambria Math" panose="02040503050406030204" pitchFamily="18" charset="0"/>
                                            </a:rPr>
                                            <m:t>𝑎</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𝑓</m:t>
                                              </m:r>
                                            </m:sub>
                                          </m:sSub>
                                        </m:den>
                                      </m:f>
                                    </m:e>
                                  </m:d>
                                </m:e>
                                <m:sup>
                                  <m:r>
                                    <a:rPr lang="en-US" i="1">
                                      <a:latin typeface="Cambria Math" panose="02040503050406030204" pitchFamily="18" charset="0"/>
                                    </a:rPr>
                                    <m:t>2</m:t>
                                  </m:r>
                                </m:sup>
                              </m:sSup>
                            </m:sup>
                          </m:sSup>
                        </m:num>
                        <m:den>
                          <m:r>
                            <a:rPr lang="en-US" i="1">
                              <a:latin typeface="Cambria Math" panose="02040503050406030204" pitchFamily="18" charset="0"/>
                            </a:rPr>
                            <m:t>1+</m:t>
                          </m:r>
                          <m:r>
                            <a:rPr lang="en-US" i="1">
                              <a:latin typeface="Cambria Math" panose="02040503050406030204" pitchFamily="18" charset="0"/>
                            </a:rPr>
                            <m:t>𝜅</m:t>
                          </m:r>
                          <m:r>
                            <a:rPr lang="en-US" i="1">
                              <a:latin typeface="Cambria Math" panose="02040503050406030204" pitchFamily="18" charset="0"/>
                            </a:rPr>
                            <m:t>𝑎</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𝜅</m:t>
                                  </m:r>
                                  <m:r>
                                    <a:rPr lang="en-US" i="1">
                                      <a:latin typeface="Cambria Math" panose="02040503050406030204" pitchFamily="18" charset="0"/>
                                    </a:rPr>
                                    <m:t>𝑎</m:t>
                                  </m:r>
                                </m:e>
                              </m:d>
                            </m:e>
                            <m:sup>
                              <m:r>
                                <a:rPr lang="en-US" i="1">
                                  <a:latin typeface="Cambria Math" panose="02040503050406030204" pitchFamily="18" charset="0"/>
                                </a:rPr>
                                <m:t>2</m:t>
                              </m:r>
                            </m:sup>
                          </m:sSup>
                        </m:den>
                      </m:f>
                    </m:oMath>
                  </m:oMathPara>
                </a14:m>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𝑓</m:t>
                        </m:r>
                      </m:sub>
                    </m:sSub>
                  </m:oMath>
                </a14:m>
                <a:r>
                  <a:rPr lang="en-US" dirty="0"/>
                  <a:t> is the radius of the macromolecules’ microstructure, and </a:t>
                </a:r>
                <a14:m>
                  <m:oMath xmlns:m="http://schemas.openxmlformats.org/officeDocument/2006/math">
                    <m:r>
                      <a:rPr lang="en-US" i="1">
                        <a:latin typeface="Cambria Math" panose="02040503050406030204" pitchFamily="18" charset="0"/>
                      </a:rPr>
                      <m:t>𝜙</m:t>
                    </m:r>
                  </m:oMath>
                </a14:m>
                <a:r>
                  <a:rPr lang="en-US" dirty="0"/>
                  <a:t> is the volume fraction of the macromolecular fibers.  The numerator is steric exclusion, per </a:t>
                </a:r>
                <a:r>
                  <a:rPr lang="en-US" dirty="0" err="1"/>
                  <a:t>Ogston</a:t>
                </a:r>
                <a:r>
                  <a:rPr lang="en-US" dirty="0"/>
                  <a:t>.  </a:t>
                </a:r>
              </a:p>
              <a:p>
                <a:pPr marL="0" lvl="0" indent="0">
                  <a:buNone/>
                </a:pPr>
                <a:endParaRPr lang="en-US" sz="28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993" t="-2753" r="-993" b="-22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6</a:t>
            </a:fld>
            <a:endParaRPr lang="en-US"/>
          </a:p>
        </p:txBody>
      </p:sp>
    </p:spTree>
    <p:extLst>
      <p:ext uri="{BB962C8B-B14F-4D97-AF65-F5344CB8AC3E}">
        <p14:creationId xmlns:p14="http://schemas.microsoft.com/office/powerpoint/2010/main" val="87676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Diffusion in a Random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6199466" cy="5532083"/>
              </a:xfrm>
            </p:spPr>
            <p:txBody>
              <a:bodyPr>
                <a:normAutofit/>
              </a:bodyPr>
              <a:lstStyle/>
              <a:p>
                <a:pPr marL="0" indent="0">
                  <a:buFontTx/>
                  <a:buNone/>
                </a:pPr>
                <a:r>
                  <a:rPr lang="en-US" kern="0" dirty="0"/>
                  <a:t>One can also use the data from Nugent and Jain.  </a:t>
                </a:r>
                <a14:m>
                  <m:oMath xmlns:m="http://schemas.openxmlformats.org/officeDocument/2006/math">
                    <m:r>
                      <a:rPr lang="en-US" b="0" i="1" kern="0" smtClean="0">
                        <a:latin typeface="Cambria Math" panose="02040503050406030204" pitchFamily="18" charset="0"/>
                      </a:rPr>
                      <m:t>𝐷</m:t>
                    </m:r>
                  </m:oMath>
                </a14:m>
                <a:r>
                  <a:rPr lang="en-US" kern="0" dirty="0"/>
                  <a:t> is the aqueous diffusivity of the solute.  Black symbols are for normal tissue, open symbols are for tumor.  </a:t>
                </a:r>
                <a14:m>
                  <m:oMath xmlns:m="http://schemas.openxmlformats.org/officeDocument/2006/math">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𝐶</m:t>
                        </m:r>
                      </m:e>
                      <m:sub>
                        <m:r>
                          <a:rPr lang="en-US" b="0" i="1" kern="0" smtClean="0">
                            <a:latin typeface="Cambria Math" panose="02040503050406030204" pitchFamily="18" charset="0"/>
                          </a:rPr>
                          <m:t>𝐹</m:t>
                        </m:r>
                      </m:sub>
                    </m:sSub>
                  </m:oMath>
                </a14:m>
                <a:r>
                  <a:rPr lang="en-US" kern="0" dirty="0"/>
                  <a:t> is the fiber concentration in the tissue.  The solid lines are a fit to a fiber matrix model  of Curry and Michael</a:t>
                </a:r>
              </a:p>
              <a:p>
                <a:pPr marL="0" indent="0">
                  <a:buFontTx/>
                  <a:buNone/>
                </a:pPr>
                <a14:m>
                  <m:oMathPara xmlns:m="http://schemas.openxmlformats.org/officeDocument/2006/math">
                    <m:oMathParaPr>
                      <m:jc m:val="centerGroup"/>
                    </m:oMathParaPr>
                    <m:oMath xmlns:m="http://schemas.openxmlformats.org/officeDocument/2006/math">
                      <m:f>
                        <m:fPr>
                          <m:ctrlPr>
                            <a:rPr lang="en-US" i="1" kern="0">
                              <a:latin typeface="Cambria Math" panose="02040503050406030204" pitchFamily="18" charset="0"/>
                            </a:rPr>
                          </m:ctrlPr>
                        </m:fPr>
                        <m:num>
                          <m:sSub>
                            <m:sSubPr>
                              <m:ctrlPr>
                                <a:rPr lang="en-US" i="1" kern="0">
                                  <a:latin typeface="Cambria Math" panose="02040503050406030204" pitchFamily="18" charset="0"/>
                                </a:rPr>
                              </m:ctrlPr>
                            </m:sSubPr>
                            <m:e>
                              <m:r>
                                <a:rPr lang="en-US" i="1" kern="0">
                                  <a:latin typeface="Cambria Math" panose="02040503050406030204" pitchFamily="18" charset="0"/>
                                </a:rPr>
                                <m:t>𝐷</m:t>
                              </m:r>
                            </m:e>
                            <m:sub>
                              <m:r>
                                <a:rPr lang="en-US" i="1" kern="0">
                                  <a:latin typeface="Cambria Math" panose="02040503050406030204" pitchFamily="18" charset="0"/>
                                </a:rPr>
                                <m:t>𝑇</m:t>
                              </m:r>
                            </m:sub>
                          </m:sSub>
                        </m:num>
                        <m:den>
                          <m:r>
                            <a:rPr lang="en-US" i="1" kern="0">
                              <a:latin typeface="Cambria Math" panose="02040503050406030204" pitchFamily="18" charset="0"/>
                            </a:rPr>
                            <m:t>𝐷</m:t>
                          </m:r>
                        </m:den>
                      </m:f>
                      <m:r>
                        <a:rPr lang="en-US" i="1" kern="0">
                          <a:latin typeface="Cambria Math" panose="02040503050406030204" pitchFamily="18" charset="0"/>
                        </a:rPr>
                        <m:t>=</m:t>
                      </m:r>
                      <m:sSup>
                        <m:sSupPr>
                          <m:ctrlPr>
                            <a:rPr lang="en-US" i="1" kern="0">
                              <a:latin typeface="Cambria Math" panose="02040503050406030204" pitchFamily="18" charset="0"/>
                            </a:rPr>
                          </m:ctrlPr>
                        </m:sSupPr>
                        <m:e>
                          <m:r>
                            <a:rPr lang="en-US" i="1" kern="0">
                              <a:latin typeface="Cambria Math" panose="02040503050406030204" pitchFamily="18" charset="0"/>
                            </a:rPr>
                            <m:t>𝑒</m:t>
                          </m:r>
                        </m:e>
                        <m:sup>
                          <m:r>
                            <a:rPr lang="en-US" i="1" kern="0">
                              <a:latin typeface="Cambria Math" panose="02040503050406030204" pitchFamily="18" charset="0"/>
                            </a:rPr>
                            <m:t>−</m:t>
                          </m:r>
                          <m:rad>
                            <m:radPr>
                              <m:degHide m:val="on"/>
                              <m:ctrlPr>
                                <a:rPr lang="en-US" i="1" kern="0">
                                  <a:latin typeface="Cambria Math" panose="02040503050406030204" pitchFamily="18" charset="0"/>
                                </a:rPr>
                              </m:ctrlPr>
                            </m:radPr>
                            <m:deg/>
                            <m:e>
                              <m:r>
                                <a:rPr lang="en-US" i="1" kern="0">
                                  <a:latin typeface="Cambria Math" panose="02040503050406030204" pitchFamily="18" charset="0"/>
                                </a:rPr>
                                <m:t>𝜈</m:t>
                              </m:r>
                              <m:sSub>
                                <m:sSubPr>
                                  <m:ctrlPr>
                                    <a:rPr lang="en-US" i="1" kern="0">
                                      <a:latin typeface="Cambria Math" panose="02040503050406030204" pitchFamily="18" charset="0"/>
                                    </a:rPr>
                                  </m:ctrlPr>
                                </m:sSubPr>
                                <m:e>
                                  <m:r>
                                    <a:rPr lang="en-US" i="1" kern="0">
                                      <a:latin typeface="Cambria Math" panose="02040503050406030204" pitchFamily="18" charset="0"/>
                                    </a:rPr>
                                    <m:t>𝐶</m:t>
                                  </m:r>
                                </m:e>
                                <m:sub>
                                  <m:r>
                                    <a:rPr lang="en-US" i="1" kern="0">
                                      <a:latin typeface="Cambria Math" panose="02040503050406030204" pitchFamily="18" charset="0"/>
                                    </a:rPr>
                                    <m:t>𝐹</m:t>
                                  </m:r>
                                </m:sub>
                              </m:sSub>
                            </m:e>
                          </m:rad>
                          <m:d>
                            <m:dPr>
                              <m:ctrlPr>
                                <a:rPr lang="en-US" i="1" kern="0">
                                  <a:latin typeface="Cambria Math" panose="02040503050406030204" pitchFamily="18" charset="0"/>
                                </a:rPr>
                              </m:ctrlPr>
                            </m:dPr>
                            <m:e>
                              <m:r>
                                <a:rPr lang="en-US" i="1" kern="0">
                                  <a:latin typeface="Cambria Math" panose="02040503050406030204" pitchFamily="18" charset="0"/>
                                </a:rPr>
                                <m:t>1+</m:t>
                              </m:r>
                              <m:f>
                                <m:fPr>
                                  <m:ctrlPr>
                                    <a:rPr lang="en-US" i="1" kern="0">
                                      <a:latin typeface="Cambria Math" panose="02040503050406030204" pitchFamily="18" charset="0"/>
                                    </a:rPr>
                                  </m:ctrlPr>
                                </m:fPr>
                                <m:num>
                                  <m:r>
                                    <a:rPr lang="en-US" i="1" kern="0">
                                      <a:latin typeface="Cambria Math" panose="02040503050406030204" pitchFamily="18" charset="0"/>
                                    </a:rPr>
                                    <m:t>𝑎</m:t>
                                  </m:r>
                                </m:num>
                                <m:den>
                                  <m:sSub>
                                    <m:sSubPr>
                                      <m:ctrlPr>
                                        <a:rPr lang="en-US" i="1" kern="0">
                                          <a:latin typeface="Cambria Math" panose="02040503050406030204" pitchFamily="18" charset="0"/>
                                        </a:rPr>
                                      </m:ctrlPr>
                                    </m:sSubPr>
                                    <m:e>
                                      <m:r>
                                        <a:rPr lang="en-US" i="1" kern="0">
                                          <a:latin typeface="Cambria Math" panose="02040503050406030204" pitchFamily="18" charset="0"/>
                                        </a:rPr>
                                        <m:t>𝑎</m:t>
                                      </m:r>
                                    </m:e>
                                    <m:sub>
                                      <m:r>
                                        <a:rPr lang="en-US" i="1" kern="0">
                                          <a:latin typeface="Cambria Math" panose="02040503050406030204" pitchFamily="18" charset="0"/>
                                        </a:rPr>
                                        <m:t>𝑓</m:t>
                                      </m:r>
                                    </m:sub>
                                  </m:sSub>
                                </m:den>
                              </m:f>
                            </m:e>
                          </m:d>
                        </m:sup>
                      </m:sSup>
                      <m:r>
                        <a:rPr lang="en-US" kern="0">
                          <a:latin typeface="Cambria Math" panose="02040503050406030204" pitchFamily="18" charset="0"/>
                        </a:rPr>
                        <m:t>,</m:t>
                      </m:r>
                    </m:oMath>
                  </m:oMathPara>
                </a14:m>
                <a:endParaRPr lang="en-US" kern="0" dirty="0"/>
              </a:p>
              <a:p>
                <a:pPr marL="0" indent="0">
                  <a:buFontTx/>
                  <a:buNone/>
                </a:pPr>
                <a:r>
                  <a:rPr lang="en-US" kern="0" dirty="0"/>
                  <a:t>with </a:t>
                </a:r>
                <a14:m>
                  <m:oMath xmlns:m="http://schemas.openxmlformats.org/officeDocument/2006/math">
                    <m:r>
                      <a:rPr lang="en-US" i="1" kern="0">
                        <a:latin typeface="Cambria Math" panose="02040503050406030204" pitchFamily="18" charset="0"/>
                      </a:rPr>
                      <m:t>𝑎</m:t>
                    </m:r>
                  </m:oMath>
                </a14:m>
                <a:r>
                  <a:rPr lang="en-US" kern="0" dirty="0"/>
                  <a:t> and </a:t>
                </a:r>
                <a14:m>
                  <m:oMath xmlns:m="http://schemas.openxmlformats.org/officeDocument/2006/math">
                    <m:sSub>
                      <m:sSubPr>
                        <m:ctrlPr>
                          <a:rPr lang="en-US" i="1" kern="0">
                            <a:latin typeface="Cambria Math" panose="02040503050406030204" pitchFamily="18" charset="0"/>
                          </a:rPr>
                        </m:ctrlPr>
                      </m:sSubPr>
                      <m:e>
                        <m:r>
                          <a:rPr lang="en-US" i="1" kern="0">
                            <a:latin typeface="Cambria Math" panose="02040503050406030204" pitchFamily="18" charset="0"/>
                          </a:rPr>
                          <m:t>𝑎</m:t>
                        </m:r>
                      </m:e>
                      <m:sub>
                        <m:r>
                          <a:rPr lang="en-US" i="1" kern="0">
                            <a:latin typeface="Cambria Math" panose="02040503050406030204" pitchFamily="18" charset="0"/>
                          </a:rPr>
                          <m:t>𝑓</m:t>
                        </m:r>
                      </m:sub>
                    </m:sSub>
                  </m:oMath>
                </a14:m>
                <a:r>
                  <a:rPr lang="en-US" kern="0" dirty="0"/>
                  <a:t> the solute and fiber radii, and </a:t>
                </a:r>
                <a14:m>
                  <m:oMath xmlns:m="http://schemas.openxmlformats.org/officeDocument/2006/math">
                    <m:r>
                      <a:rPr lang="en-US" i="1" kern="0">
                        <a:latin typeface="Cambria Math" panose="02040503050406030204" pitchFamily="18" charset="0"/>
                      </a:rPr>
                      <m:t>𝜈</m:t>
                    </m:r>
                  </m:oMath>
                </a14:m>
                <a:r>
                  <a:rPr lang="en-US" kern="0" dirty="0"/>
                  <a:t> the fiber specific volume.</a:t>
                </a:r>
              </a:p>
              <a:p>
                <a:pPr marL="0" indent="0">
                  <a:buFontTx/>
                  <a:buNone/>
                </a:pPr>
                <a:r>
                  <a:rPr lang="en-US" kern="0" dirty="0"/>
                  <a:t>The dashed lines are the </a:t>
                </a:r>
                <a:r>
                  <a:rPr lang="en-US" kern="0" dirty="0" err="1"/>
                  <a:t>Renkin</a:t>
                </a:r>
                <a:r>
                  <a:rPr lang="en-US" kern="0" dirty="0"/>
                  <a:t> model we saw last class.</a:t>
                </a:r>
              </a:p>
              <a:p>
                <a:pPr marL="0" lvl="0" indent="0">
                  <a:buNone/>
                </a:pPr>
                <a:endParaRPr lang="en-US" sz="28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6199466" cy="5532083"/>
              </a:xfrm>
              <a:blipFill>
                <a:blip r:embed="rId2"/>
                <a:stretch>
                  <a:fillRect l="-1967" t="-1762" r="-2753" b="-7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7</a:t>
            </a:fld>
            <a:endParaRPr lang="en-US"/>
          </a:p>
        </p:txBody>
      </p:sp>
      <p:pic>
        <p:nvPicPr>
          <p:cNvPr id="5" name="Picture 4">
            <a:extLst>
              <a:ext uri="{FF2B5EF4-FFF2-40B4-BE49-F238E27FC236}">
                <a16:creationId xmlns:a16="http://schemas.microsoft.com/office/drawing/2014/main" id="{B0A202EE-15A2-4B68-802D-76D1AD7F4D0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61000"/>
                    </a14:imgEffect>
                  </a14:imgLayer>
                </a14:imgProps>
              </a:ext>
            </a:extLst>
          </a:blip>
          <a:stretch>
            <a:fillRect/>
          </a:stretch>
        </p:blipFill>
        <p:spPr>
          <a:xfrm>
            <a:off x="6565904" y="1960090"/>
            <a:ext cx="5340083" cy="3567450"/>
          </a:xfrm>
          <a:prstGeom prst="rect">
            <a:avLst/>
          </a:prstGeom>
        </p:spPr>
      </p:pic>
    </p:spTree>
    <p:extLst>
      <p:ext uri="{BB962C8B-B14F-4D97-AF65-F5344CB8AC3E}">
        <p14:creationId xmlns:p14="http://schemas.microsoft.com/office/powerpoint/2010/main" val="3008695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Krogh Tissue Cylinder</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073468" cy="5532083"/>
          </a:xfrm>
        </p:spPr>
        <p:txBody>
          <a:bodyPr>
            <a:normAutofit/>
          </a:bodyPr>
          <a:lstStyle/>
          <a:p>
            <a:pPr marL="0" indent="0">
              <a:buNone/>
            </a:pPr>
            <a:r>
              <a:rPr lang="en-US" dirty="0">
                <a:cs typeface="Times New Roman" panose="02020603050405020304" pitchFamily="18" charset="0"/>
              </a:rPr>
              <a:t>W</a:t>
            </a:r>
            <a:r>
              <a:rPr lang="en-US" sz="2800" dirty="0">
                <a:cs typeface="Times New Roman" panose="02020603050405020304" pitchFamily="18" charset="0"/>
              </a:rPr>
              <a:t>e can assume the capillaries to be arranged in parallel, and separated by an equal lateral distance. Each capillary is surrounded by a cylinder of tissue that oxygen and other solutes diffuse through. Krogh (1919) developed the cylinders to model the supply of oxygen to muscles. </a:t>
            </a:r>
          </a:p>
          <a:p>
            <a:pPr marL="0" indent="0">
              <a:buFontTx/>
              <a:buNone/>
            </a:pPr>
            <a:endParaRPr lang="en-US" kern="0" dirty="0"/>
          </a:p>
          <a:p>
            <a:pPr marL="0" lvl="0" indent="0">
              <a:buNone/>
            </a:pPr>
            <a:endParaRPr lang="en-US" sz="2800"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8</a:t>
            </a:fld>
            <a:endParaRPr lang="en-US"/>
          </a:p>
        </p:txBody>
      </p:sp>
      <p:pic>
        <p:nvPicPr>
          <p:cNvPr id="6" name="Picture 5">
            <a:extLst>
              <a:ext uri="{FF2B5EF4-FFF2-40B4-BE49-F238E27FC236}">
                <a16:creationId xmlns:a16="http://schemas.microsoft.com/office/drawing/2014/main" id="{9226296A-9BE5-4C07-B92D-872B601E84C0}"/>
              </a:ext>
            </a:extLst>
          </p:cNvPr>
          <p:cNvPicPr>
            <a:picLocks noChangeAspect="1"/>
          </p:cNvPicPr>
          <p:nvPr/>
        </p:nvPicPr>
        <p:blipFill>
          <a:blip r:embed="rId2"/>
          <a:stretch>
            <a:fillRect/>
          </a:stretch>
        </p:blipFill>
        <p:spPr>
          <a:xfrm>
            <a:off x="478172" y="3075288"/>
            <a:ext cx="4203097" cy="3646187"/>
          </a:xfrm>
          <a:prstGeom prst="rect">
            <a:avLst/>
          </a:prstGeom>
        </p:spPr>
      </p:pic>
      <p:pic>
        <p:nvPicPr>
          <p:cNvPr id="7" name="Picture 6">
            <a:extLst>
              <a:ext uri="{FF2B5EF4-FFF2-40B4-BE49-F238E27FC236}">
                <a16:creationId xmlns:a16="http://schemas.microsoft.com/office/drawing/2014/main" id="{162112D0-5C27-44E6-89DA-050BC003545B}"/>
              </a:ext>
            </a:extLst>
          </p:cNvPr>
          <p:cNvPicPr>
            <a:picLocks noChangeAspect="1"/>
          </p:cNvPicPr>
          <p:nvPr/>
        </p:nvPicPr>
        <p:blipFill>
          <a:blip r:embed="rId3"/>
          <a:stretch>
            <a:fillRect/>
          </a:stretch>
        </p:blipFill>
        <p:spPr>
          <a:xfrm>
            <a:off x="6416987" y="3516883"/>
            <a:ext cx="5296842" cy="3119008"/>
          </a:xfrm>
          <a:prstGeom prst="rect">
            <a:avLst/>
          </a:prstGeom>
        </p:spPr>
      </p:pic>
    </p:spTree>
    <p:extLst>
      <p:ext uri="{BB962C8B-B14F-4D97-AF65-F5344CB8AC3E}">
        <p14:creationId xmlns:p14="http://schemas.microsoft.com/office/powerpoint/2010/main" val="3224311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Krogh Tissue Cylinder</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073468" cy="5532083"/>
          </a:xfrm>
        </p:spPr>
        <p:txBody>
          <a:bodyPr>
            <a:normAutofit/>
          </a:bodyPr>
          <a:lstStyle/>
          <a:p>
            <a:pPr marL="0" indent="0">
              <a:buNone/>
            </a:pPr>
            <a:r>
              <a:rPr lang="en-US" sz="2400" dirty="0">
                <a:cs typeface="Times New Roman" panose="02020603050405020304" pitchFamily="18" charset="0"/>
              </a:rPr>
              <a:t>We assume that any solutes leaving the capillary and entering the tissue (e.g., oxygen) will be consumed from metabolic processes within the surrounding tissue. At some distance away from the capillary enough solute has been consumed or another capillary is closer, such that either the solute flux or solute concentration drops to zero. </a:t>
            </a:r>
          </a:p>
          <a:p>
            <a:pPr marL="0" indent="0">
              <a:buNone/>
            </a:pPr>
            <a:r>
              <a:rPr lang="en-US" sz="2400" dirty="0">
                <a:cs typeface="Times New Roman" panose="02020603050405020304" pitchFamily="18" charset="0"/>
              </a:rPr>
              <a:t>In addition as solute leaves the capillary, the solute concentration in the blood and surrounding tissue will decrease. The lowest concentration of oxygen in the tissue will occur outside the venule side at the furthest edge of the cylinder (sometimes known as the lethal corner). </a:t>
            </a:r>
          </a:p>
          <a:p>
            <a:pPr marL="0" indent="0">
              <a:buFontTx/>
              <a:buNone/>
            </a:pPr>
            <a:endParaRPr lang="en-US" sz="2400" kern="0" dirty="0"/>
          </a:p>
          <a:p>
            <a:pPr marL="0" lvl="0" indent="0">
              <a:buNone/>
            </a:pPr>
            <a:endParaRPr lang="en-US" sz="2800"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9</a:t>
            </a:fld>
            <a:endParaRPr lang="en-US"/>
          </a:p>
        </p:txBody>
      </p:sp>
      <p:pic>
        <p:nvPicPr>
          <p:cNvPr id="5" name="Picture 4">
            <a:extLst>
              <a:ext uri="{FF2B5EF4-FFF2-40B4-BE49-F238E27FC236}">
                <a16:creationId xmlns:a16="http://schemas.microsoft.com/office/drawing/2014/main" id="{3E24D400-BC5A-4916-A44B-2E04C378DBDC}"/>
              </a:ext>
            </a:extLst>
          </p:cNvPr>
          <p:cNvPicPr>
            <a:picLocks noChangeAspect="1"/>
          </p:cNvPicPr>
          <p:nvPr/>
        </p:nvPicPr>
        <p:blipFill>
          <a:blip r:embed="rId2"/>
          <a:stretch>
            <a:fillRect/>
          </a:stretch>
        </p:blipFill>
        <p:spPr>
          <a:xfrm>
            <a:off x="5293453" y="4107650"/>
            <a:ext cx="6780139" cy="1938322"/>
          </a:xfrm>
          <a:prstGeom prst="rect">
            <a:avLst/>
          </a:prstGeom>
        </p:spPr>
      </p:pic>
      <p:pic>
        <p:nvPicPr>
          <p:cNvPr id="20" name="Picture 19">
            <a:extLst>
              <a:ext uri="{FF2B5EF4-FFF2-40B4-BE49-F238E27FC236}">
                <a16:creationId xmlns:a16="http://schemas.microsoft.com/office/drawing/2014/main" id="{7C08F89D-159F-4389-8B03-833952155BF9}"/>
              </a:ext>
            </a:extLst>
          </p:cNvPr>
          <p:cNvPicPr>
            <a:picLocks noChangeAspect="1"/>
          </p:cNvPicPr>
          <p:nvPr/>
        </p:nvPicPr>
        <p:blipFill>
          <a:blip r:embed="rId3"/>
          <a:stretch>
            <a:fillRect/>
          </a:stretch>
        </p:blipFill>
        <p:spPr>
          <a:xfrm>
            <a:off x="143604" y="3860231"/>
            <a:ext cx="5354439" cy="2604644"/>
          </a:xfrm>
          <a:prstGeom prst="rect">
            <a:avLst/>
          </a:prstGeom>
        </p:spPr>
      </p:pic>
    </p:spTree>
    <p:extLst>
      <p:ext uri="{BB962C8B-B14F-4D97-AF65-F5344CB8AC3E}">
        <p14:creationId xmlns:p14="http://schemas.microsoft.com/office/powerpoint/2010/main" val="551022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69780</TotalTime>
  <Words>2318</Words>
  <Application>Microsoft Office PowerPoint</Application>
  <PresentationFormat>Widescreen</PresentationFormat>
  <Paragraphs>179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Times New Roman</vt:lpstr>
      <vt:lpstr>Office Theme</vt:lpstr>
      <vt:lpstr>BIEN 401  Biomedical Mass Transport  Class 12 Diffusion in Tissue Krogh’s Cylinder Model</vt:lpstr>
      <vt:lpstr>Effective Diffusivities</vt:lpstr>
      <vt:lpstr>Effect of Cells on Diffusion</vt:lpstr>
      <vt:lpstr>Effect of Cells on Diffusion</vt:lpstr>
      <vt:lpstr>Effect of Cells on Diffusion</vt:lpstr>
      <vt:lpstr>Diffusion in a Random Matrix</vt:lpstr>
      <vt:lpstr>Diffusion in a Random Matrix</vt:lpstr>
      <vt:lpstr>Krogh Tissue Cylinder</vt:lpstr>
      <vt:lpstr>Krogh Tissue Cylinder</vt:lpstr>
      <vt:lpstr>Mass Balance insider Capillary</vt:lpstr>
      <vt:lpstr>Mass Balance inside Tissue</vt:lpstr>
      <vt:lpstr>Mass Balance inside Tissue</vt:lpstr>
      <vt:lpstr>Overall Mass Balance</vt:lpstr>
      <vt:lpstr>Concentration Profile in the Cylinder</vt:lpstr>
      <vt:lpstr>Krogh Cylinder Summary</vt:lpstr>
      <vt:lpstr>Critical Radius</vt:lpstr>
      <vt:lpstr>Reaction Rate of Oxygen</vt:lpstr>
      <vt:lpstr>Renkin-Crone Equation</vt:lpstr>
      <vt:lpstr>Flow-limited vs. Diffusion-limited</vt:lpstr>
      <vt:lpstr>Filtration from a Hollow Fiber</vt:lpstr>
      <vt:lpstr>Filtration from a Hollow Fiber</vt:lpstr>
      <vt:lpstr>Filtration from a Hollow Fiber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2D Concurrent Forces</dc:title>
  <dc:creator>Louis Reis</dc:creator>
  <cp:lastModifiedBy>Louis Reis</cp:lastModifiedBy>
  <cp:revision>160</cp:revision>
  <dcterms:created xsi:type="dcterms:W3CDTF">2017-09-06T04:03:01Z</dcterms:created>
  <dcterms:modified xsi:type="dcterms:W3CDTF">2022-04-10T02:32:22Z</dcterms:modified>
</cp:coreProperties>
</file>