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59" r:id="rId4"/>
    <p:sldId id="258" r:id="rId5"/>
    <p:sldId id="260" r:id="rId6"/>
    <p:sldId id="262" r:id="rId7"/>
    <p:sldId id="261" r:id="rId8"/>
    <p:sldId id="263" r:id="rId9"/>
    <p:sldId id="264" r:id="rId10"/>
    <p:sldId id="265" r:id="rId11"/>
    <p:sldId id="266" r:id="rId12"/>
    <p:sldId id="267" r:id="rId13"/>
    <p:sldId id="268" r:id="rId14"/>
    <p:sldId id="272"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460" autoAdjust="0"/>
  </p:normalViewPr>
  <p:slideViewPr>
    <p:cSldViewPr snapToGrid="0">
      <p:cViewPr varScale="1">
        <p:scale>
          <a:sx n="72" d="100"/>
          <a:sy n="72" d="100"/>
        </p:scale>
        <p:origin x="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4/9/2022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4/9/2022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4/9/2022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13</a:t>
            </a:r>
            <a:br>
              <a:rPr lang="en-US" dirty="0"/>
            </a:br>
            <a:r>
              <a:rPr lang="en-US" dirty="0"/>
              <a:t>Oxygen Transport</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4/5/2022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Hemoglobin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0" y="977773"/>
            <a:ext cx="6602138" cy="5532083"/>
          </a:xfrm>
        </p:spPr>
        <p:txBody>
          <a:bodyPr>
            <a:normAutofit lnSpcReduction="10000"/>
          </a:bodyPr>
          <a:lstStyle/>
          <a:p>
            <a:r>
              <a:rPr lang="en-US" dirty="0"/>
              <a:t>Hemoglobin is composed of 4 polypeptide chains (____________) held together by noncovalent bonds. </a:t>
            </a:r>
          </a:p>
          <a:p>
            <a:r>
              <a:rPr lang="en-US" dirty="0"/>
              <a:t>The molecule is fairly spherical with a radius of 5.5 nm and a molecular weight of 68 </a:t>
            </a:r>
            <a:r>
              <a:rPr lang="en-US" dirty="0" err="1"/>
              <a:t>kDa</a:t>
            </a:r>
            <a:r>
              <a:rPr lang="en-US" dirty="0"/>
              <a:t>.</a:t>
            </a:r>
          </a:p>
          <a:p>
            <a:r>
              <a:rPr lang="en-US" dirty="0"/>
              <a:t>Hb functionality comes from the ______ groups found on each chain. </a:t>
            </a:r>
          </a:p>
          <a:p>
            <a:r>
              <a:rPr lang="en-US" dirty="0"/>
              <a:t>The iron atom in the center of the heme can form up to 6 bonds; 4 of these bonds are with nitrogen atoms to form pyrrole rings. </a:t>
            </a:r>
          </a:p>
          <a:p>
            <a:r>
              <a:rPr lang="en-US" dirty="0"/>
              <a:t>The remaining 2 bonds allow for 2 oxygen molecules to bind to the heme groups.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pic>
        <p:nvPicPr>
          <p:cNvPr id="5" name="Picture 4">
            <a:extLst>
              <a:ext uri="{FF2B5EF4-FFF2-40B4-BE49-F238E27FC236}">
                <a16:creationId xmlns:a16="http://schemas.microsoft.com/office/drawing/2014/main" id="{30846A2E-F4BF-47A6-92C8-78AE457231FF}"/>
              </a:ext>
            </a:extLst>
          </p:cNvPr>
          <p:cNvPicPr>
            <a:picLocks noChangeAspect="1"/>
          </p:cNvPicPr>
          <p:nvPr/>
        </p:nvPicPr>
        <p:blipFill>
          <a:blip r:embed="rId2"/>
          <a:stretch>
            <a:fillRect/>
          </a:stretch>
        </p:blipFill>
        <p:spPr>
          <a:xfrm>
            <a:off x="7143923" y="136525"/>
            <a:ext cx="4656593" cy="3918538"/>
          </a:xfrm>
          <a:prstGeom prst="rect">
            <a:avLst/>
          </a:prstGeom>
        </p:spPr>
      </p:pic>
      <p:pic>
        <p:nvPicPr>
          <p:cNvPr id="7" name="Picture 6">
            <a:extLst>
              <a:ext uri="{FF2B5EF4-FFF2-40B4-BE49-F238E27FC236}">
                <a16:creationId xmlns:a16="http://schemas.microsoft.com/office/drawing/2014/main" id="{B89FC82C-01E5-4005-9FAD-CD72BBE2C534}"/>
              </a:ext>
            </a:extLst>
          </p:cNvPr>
          <p:cNvPicPr>
            <a:picLocks noChangeAspect="1"/>
          </p:cNvPicPr>
          <p:nvPr/>
        </p:nvPicPr>
        <p:blipFill>
          <a:blip r:embed="rId3"/>
          <a:stretch>
            <a:fillRect/>
          </a:stretch>
        </p:blipFill>
        <p:spPr>
          <a:xfrm>
            <a:off x="8170369" y="4055063"/>
            <a:ext cx="2332648" cy="2771325"/>
          </a:xfrm>
          <a:prstGeom prst="rect">
            <a:avLst/>
          </a:prstGeom>
        </p:spPr>
      </p:pic>
    </p:spTree>
    <p:extLst>
      <p:ext uri="{BB962C8B-B14F-4D97-AF65-F5344CB8AC3E}">
        <p14:creationId xmlns:p14="http://schemas.microsoft.com/office/powerpoint/2010/main" val="292260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Hill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32083"/>
              </a:xfrm>
            </p:spPr>
            <p:txBody>
              <a:bodyPr>
                <a:normAutofit fontScale="92500" lnSpcReduction="10000"/>
              </a:bodyPr>
              <a:lstStyle/>
              <a:p>
                <a:pPr marL="0" indent="0">
                  <a:buNone/>
                </a:pPr>
                <a:r>
                  <a:rPr lang="en-US" dirty="0"/>
                  <a:t>Hemoglobin dissociation can be modeled by the equilibrium reaction below:</a:t>
                </a:r>
              </a:p>
              <a:p>
                <a:pPr marL="0" indent="0">
                  <a:spcBef>
                    <a:spcPts val="0"/>
                  </a:spcBef>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Hb</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O</m:t>
                                  </m:r>
                                </m:e>
                                <m:sub>
                                  <m:r>
                                    <a:rPr lang="en-US" b="0" i="1" smtClean="0">
                                      <a:latin typeface="Cambria Math" panose="02040503050406030204" pitchFamily="18" charset="0"/>
                                    </a:rPr>
                                    <m:t>2</m:t>
                                  </m:r>
                                </m:sub>
                              </m:sSub>
                            </m:e>
                          </m:d>
                        </m:e>
                        <m:sub>
                          <m:r>
                            <a:rPr lang="en-US" b="0" i="1" smtClean="0">
                              <a:latin typeface="Cambria Math" panose="02040503050406030204" pitchFamily="18" charset="0"/>
                            </a:rPr>
                            <m:t>𝑛</m:t>
                          </m:r>
                        </m:sub>
                      </m:sSub>
                      <m:limUpp>
                        <m:limUppPr>
                          <m:ctrlPr>
                            <a:rPr lang="en-US" i="1">
                              <a:latin typeface="Cambria Math" panose="02040503050406030204" pitchFamily="18" charset="0"/>
                            </a:rPr>
                          </m:ctrlPr>
                        </m:limUppPr>
                        <m:e>
                          <m:limLow>
                            <m:limLowPr>
                              <m:ctrlPr>
                                <a:rPr lang="en-US" i="1">
                                  <a:latin typeface="Cambria Math" panose="02040503050406030204" pitchFamily="18" charset="0"/>
                                </a:rPr>
                              </m:ctrlPr>
                            </m:limLowPr>
                            <m:e>
                              <m:r>
                                <a:rPr lang="en-US" b="0" i="1" smtClean="0">
                                  <a:latin typeface="Cambria Math" panose="02040503050406030204" pitchFamily="18" charset="0"/>
                                </a:rPr>
                                <m:t>⇋</m:t>
                              </m:r>
                            </m:e>
                            <m:li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lim>
                          </m:limLow>
                        </m:e>
                        <m:li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m:t>
                              </m:r>
                              <m:r>
                                <a:rPr lang="en-US" i="1">
                                  <a:latin typeface="Cambria Math" panose="02040503050406030204" pitchFamily="18" charset="0"/>
                                </a:rPr>
                                <m:t>1</m:t>
                              </m:r>
                            </m:sub>
                          </m:sSub>
                        </m:lim>
                      </m:limUpp>
                      <m:r>
                        <m:rPr>
                          <m:nor/>
                        </m:rPr>
                        <a:rPr lang="en-US" b="0" i="0" smtClean="0">
                          <a:latin typeface="Cambria Math" panose="02040503050406030204" pitchFamily="18" charset="0"/>
                        </a:rPr>
                        <m:t>Hb</m:t>
                      </m:r>
                      <m:r>
                        <a:rPr lang="en-US" b="0" i="1" smtClean="0">
                          <a:latin typeface="Cambria Math" panose="02040503050406030204" pitchFamily="18" charset="0"/>
                        </a:rPr>
                        <m:t>+</m:t>
                      </m:r>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O</m:t>
                          </m:r>
                        </m:e>
                        <m:sub>
                          <m:r>
                            <a:rPr lang="en-US" b="0" i="1" smtClean="0">
                              <a:latin typeface="Cambria Math" panose="02040503050406030204" pitchFamily="18" charset="0"/>
                            </a:rPr>
                            <m:t>2</m:t>
                          </m:r>
                        </m:sub>
                      </m:sSub>
                    </m:oMath>
                  </m:oMathPara>
                </a14:m>
                <a:endParaRPr lang="en-US" dirty="0"/>
              </a:p>
              <a:p>
                <a:pPr marL="0" indent="0">
                  <a:spcBef>
                    <a:spcPts val="0"/>
                  </a:spcBef>
                  <a:buNone/>
                </a:pPr>
                <a:endParaRPr lang="en-US" dirty="0"/>
              </a:p>
              <a:p>
                <a:pPr marL="0" indent="0">
                  <a:spcBef>
                    <a:spcPts val="0"/>
                  </a:spcBef>
                  <a:buNone/>
                </a:pPr>
                <a:r>
                  <a:rPr lang="en-US" dirty="0"/>
                  <a:t>Where </a:t>
                </a:r>
                <a14:m>
                  <m:oMath xmlns:m="http://schemas.openxmlformats.org/officeDocument/2006/math">
                    <m:r>
                      <a:rPr lang="en-US" b="0" i="1" smtClean="0">
                        <a:latin typeface="Cambria Math" panose="02040503050406030204" pitchFamily="18" charset="0"/>
                      </a:rPr>
                      <m:t>𝑛</m:t>
                    </m:r>
                  </m:oMath>
                </a14:m>
                <a:r>
                  <a:rPr lang="en-US" dirty="0"/>
                  <a:t> is the number of oxygen molecules that bind to the heme groups (usually assumed to be about 2.34).</a:t>
                </a:r>
              </a:p>
              <a:p>
                <a:pPr marL="0" indent="0">
                  <a:spcBef>
                    <a:spcPts val="0"/>
                  </a:spcBef>
                  <a:buNone/>
                </a:pPr>
                <a:r>
                  <a:rPr lang="en-US" dirty="0"/>
                  <a:t>We can describe the concentration [] of hemoglobin using the rate expression below.</a:t>
                </a:r>
              </a:p>
              <a:p>
                <a:pPr marL="0" indent="0">
                  <a:spcBef>
                    <a:spcPts val="0"/>
                  </a:spcBef>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m:rPr>
                                  <m:nor/>
                                </m:rPr>
                                <a:rPr lang="en-US" b="0" i="0" smtClean="0">
                                  <a:latin typeface="Cambria Math" panose="02040503050406030204" pitchFamily="18" charset="0"/>
                                </a:rPr>
                                <m:t>Hb</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m:rPr>
                              <m:nor/>
                            </m:rPr>
                            <a:rPr lang="en-US" b="0" i="0" smtClean="0">
                              <a:latin typeface="Cambria Math" panose="02040503050406030204" pitchFamily="18" charset="0"/>
                            </a:rPr>
                            <m:t>Hb</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O</m:t>
                                      </m:r>
                                    </m:e>
                                    <m:sub>
                                      <m:r>
                                        <a:rPr lang="en-US" b="0" i="1" smtClean="0">
                                          <a:latin typeface="Cambria Math" panose="02040503050406030204" pitchFamily="18" charset="0"/>
                                        </a:rPr>
                                        <m:t>2</m:t>
                                      </m:r>
                                    </m:sub>
                                  </m:sSub>
                                </m:e>
                              </m:d>
                            </m:e>
                            <m:sub>
                              <m:r>
                                <a:rPr lang="en-US" b="0" i="1" smtClean="0">
                                  <a:latin typeface="Cambria Math" panose="02040503050406030204" pitchFamily="18" charset="0"/>
                                </a:rPr>
                                <m:t>𝑛</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m:rPr>
                              <m:nor/>
                            </m:rPr>
                            <a:rPr lang="en-US" b="0" i="0" smtClean="0">
                              <a:latin typeface="Cambria Math" panose="02040503050406030204" pitchFamily="18" charset="0"/>
                            </a:rPr>
                            <m:t>Hb</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O</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𝑛</m:t>
                          </m:r>
                        </m:sup>
                      </m:sSup>
                    </m:oMath>
                  </m:oMathPara>
                </a14:m>
                <a:endParaRPr lang="en-US" b="0" dirty="0"/>
              </a:p>
              <a:p>
                <a:pPr marL="0" indent="0">
                  <a:spcBef>
                    <a:spcPts val="0"/>
                  </a:spcBef>
                  <a:buNone/>
                </a:pPr>
                <a:r>
                  <a:rPr lang="en-US" dirty="0"/>
                  <a:t>Assume equilibrium</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nor/>
                                        </m:rPr>
                                        <a:rPr lang="en-US">
                                          <a:latin typeface="Cambria Math" panose="02040503050406030204" pitchFamily="18" charset="0"/>
                                        </a:rPr>
                                        <m:t>O</m:t>
                                      </m:r>
                                    </m:e>
                                    <m:sub>
                                      <m:r>
                                        <a:rPr lang="en-US" i="1">
                                          <a:latin typeface="Cambria Math" panose="02040503050406030204" pitchFamily="18" charset="0"/>
                                        </a:rPr>
                                        <m:t>2</m:t>
                                      </m:r>
                                    </m:sub>
                                  </m:sSub>
                                </m:e>
                              </m:d>
                            </m:e>
                            <m:sub>
                              <m:r>
                                <a:rPr lang="en-US" i="1">
                                  <a:latin typeface="Cambria Math" panose="02040503050406030204" pitchFamily="18" charset="0"/>
                                </a:rPr>
                                <m:t>𝑛</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nor/>
                                    </m:rPr>
                                    <a:rPr lang="en-US">
                                      <a:latin typeface="Cambria Math" panose="02040503050406030204" pitchFamily="18" charset="0"/>
                                    </a:rPr>
                                    <m:t>O</m:t>
                                  </m:r>
                                </m:e>
                                <m:sub>
                                  <m:r>
                                    <a:rPr lang="en-US" i="1">
                                      <a:latin typeface="Cambria Math" panose="02040503050406030204" pitchFamily="18" charset="0"/>
                                    </a:rPr>
                                    <m:t>2</m:t>
                                  </m:r>
                                </m:sub>
                              </m:sSub>
                            </m:e>
                          </m:d>
                        </m:e>
                        <m:sup>
                          <m:r>
                            <a:rPr lang="en-US" i="1">
                              <a:latin typeface="Cambria Math" panose="02040503050406030204" pitchFamily="18" charset="0"/>
                            </a:rPr>
                            <m:t>𝑛</m:t>
                          </m:r>
                        </m:sup>
                      </m:sSup>
                      <m:r>
                        <a:rPr lang="en-US" b="0" i="0" smtClean="0">
                          <a:latin typeface="Cambria Math" panose="02040503050406030204" pitchFamily="18" charset="0"/>
                        </a:rPr>
                        <m:t>=0</m:t>
                      </m:r>
                    </m:oMath>
                  </m:oMathPara>
                </a14:m>
                <a:endParaRPr lang="en-US" dirty="0"/>
              </a:p>
              <a:p>
                <a:pPr marL="0" indent="0">
                  <a:spcBef>
                    <a:spcPts val="0"/>
                  </a:spcBef>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nor/>
                                        </m:rPr>
                                        <a:rPr lang="en-US">
                                          <a:latin typeface="Cambria Math" panose="02040503050406030204" pitchFamily="18" charset="0"/>
                                        </a:rPr>
                                        <m:t>O</m:t>
                                      </m:r>
                                    </m:e>
                                    <m:sub>
                                      <m:r>
                                        <a:rPr lang="en-US" i="1">
                                          <a:latin typeface="Cambria Math" panose="02040503050406030204" pitchFamily="18" charset="0"/>
                                        </a:rPr>
                                        <m:t>2</m:t>
                                      </m:r>
                                    </m:sub>
                                  </m:sSub>
                                </m:e>
                              </m:d>
                            </m:e>
                            <m:sub>
                              <m:r>
                                <a:rPr lang="en-US" i="1">
                                  <a:latin typeface="Cambria Math" panose="02040503050406030204" pitchFamily="18" charset="0"/>
                                </a:rPr>
                                <m:t>𝑛</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en>
                      </m:f>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nor/>
                                    </m:rPr>
                                    <a:rPr lang="en-US">
                                      <a:latin typeface="Cambria Math" panose="02040503050406030204" pitchFamily="18" charset="0"/>
                                    </a:rPr>
                                    <m:t>O</m:t>
                                  </m:r>
                                </m:e>
                                <m:sub>
                                  <m:r>
                                    <a:rPr lang="en-US" i="1">
                                      <a:latin typeface="Cambria Math" panose="02040503050406030204" pitchFamily="18" charset="0"/>
                                    </a:rPr>
                                    <m:t>2</m:t>
                                  </m:r>
                                </m:sub>
                              </m:sSub>
                            </m:e>
                          </m:d>
                        </m:e>
                        <m:sup>
                          <m:r>
                            <a:rPr lang="en-US" i="1">
                              <a:latin typeface="Cambria Math" panose="02040503050406030204" pitchFamily="18" charset="0"/>
                            </a:rPr>
                            <m:t>𝑛</m:t>
                          </m:r>
                        </m:sup>
                      </m:sSup>
                      <m:r>
                        <a:rPr lang="en-US">
                          <a:latin typeface="Cambria Math" panose="02040503050406030204" pitchFamily="18" charset="0"/>
                        </a:rPr>
                        <m:t>=</m:t>
                      </m:r>
                      <m:r>
                        <a:rPr lang="en-US" b="0" i="1" smtClean="0">
                          <a:latin typeface="Cambria Math" panose="02040503050406030204" pitchFamily="18" charset="0"/>
                        </a:rPr>
                        <m:t>𝜅</m:t>
                      </m:r>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nor/>
                                    </m:rPr>
                                    <a:rPr lang="en-US">
                                      <a:latin typeface="Cambria Math" panose="02040503050406030204" pitchFamily="18" charset="0"/>
                                    </a:rPr>
                                    <m:t>O</m:t>
                                  </m:r>
                                </m:e>
                                <m:sub>
                                  <m:r>
                                    <a:rPr lang="en-US" i="1">
                                      <a:latin typeface="Cambria Math" panose="02040503050406030204" pitchFamily="18" charset="0"/>
                                    </a:rPr>
                                    <m:t>2</m:t>
                                  </m:r>
                                </m:sub>
                              </m:sSub>
                            </m:e>
                          </m:d>
                        </m:e>
                        <m:sup>
                          <m:r>
                            <a:rPr lang="en-US" i="1">
                              <a:latin typeface="Cambria Math" panose="02040503050406030204" pitchFamily="18" charset="0"/>
                            </a:rPr>
                            <m:t>𝑛</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𝜅</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nor/>
                                    </m:rPr>
                                    <a:rPr lang="en-US">
                                      <a:latin typeface="Cambria Math" panose="02040503050406030204" pitchFamily="18" charset="0"/>
                                    </a:rPr>
                                    <m:t>O</m:t>
                                  </m:r>
                                </m:e>
                                <m:sub>
                                  <m:r>
                                    <a:rPr lang="en-US" i="1">
                                      <a:latin typeface="Cambria Math" panose="02040503050406030204" pitchFamily="18" charset="0"/>
                                    </a:rPr>
                                    <m:t>2</m:t>
                                  </m:r>
                                </m:sub>
                              </m:sSub>
                            </m:e>
                          </m:d>
                        </m:e>
                        <m:sup>
                          <m:r>
                            <a:rPr lang="en-US" i="1">
                              <a:latin typeface="Cambria Math" panose="02040503050406030204" pitchFamily="18" charset="0"/>
                            </a:rPr>
                            <m:t>𝑛</m:t>
                          </m:r>
                        </m:sup>
                      </m:sSup>
                      <m:r>
                        <a:rPr lang="en-US" b="0" i="0"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nor/>
                                            </m:rPr>
                                            <a:rPr lang="en-US">
                                              <a:latin typeface="Cambria Math" panose="02040503050406030204" pitchFamily="18" charset="0"/>
                                            </a:rPr>
                                            <m:t>O</m:t>
                                          </m:r>
                                        </m:e>
                                        <m:sub>
                                          <m:r>
                                            <a:rPr lang="en-US" i="1">
                                              <a:latin typeface="Cambria Math" panose="02040503050406030204" pitchFamily="18" charset="0"/>
                                            </a:rPr>
                                            <m:t>2</m:t>
                                          </m:r>
                                        </m:sub>
                                      </m:sSub>
                                    </m:e>
                                  </m:d>
                                </m:e>
                                <m:sub>
                                  <m:r>
                                    <a:rPr lang="en-US" i="1">
                                      <a:latin typeface="Cambria Math" panose="02040503050406030204" pitchFamily="18" charset="0"/>
                                    </a:rPr>
                                    <m:t>𝑛</m:t>
                                  </m:r>
                                </m:sub>
                              </m:sSub>
                            </m:e>
                          </m:d>
                        </m:num>
                        <m:den>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e>
                          </m:d>
                        </m:den>
                      </m:f>
                    </m:oMath>
                  </m:oMathPara>
                </a14:m>
                <a:endParaRPr lang="en-US" dirty="0"/>
              </a:p>
              <a:p>
                <a:pPr marL="0" indent="0">
                  <a:spcBef>
                    <a:spcPts val="0"/>
                  </a:spcBef>
                  <a:buNone/>
                </a:pPr>
                <a:r>
                  <a:rPr lang="en-US" dirty="0"/>
                  <a:t>where </a:t>
                </a:r>
              </a:p>
              <a:p>
                <a:pPr marL="0"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𝜅</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69" y="977773"/>
                <a:ext cx="10603687" cy="5532083"/>
              </a:xfrm>
              <a:blipFill>
                <a:blip r:embed="rId2"/>
                <a:stretch>
                  <a:fillRect l="-1034" t="-2203" r="-13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p:spTree>
    <p:extLst>
      <p:ext uri="{BB962C8B-B14F-4D97-AF65-F5344CB8AC3E}">
        <p14:creationId xmlns:p14="http://schemas.microsoft.com/office/powerpoint/2010/main" val="297041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Hill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32083"/>
              </a:xfrm>
            </p:spPr>
            <p:txBody>
              <a:bodyPr>
                <a:normAutofit fontScale="85000" lnSpcReduction="20000"/>
              </a:bodyPr>
              <a:lstStyle/>
              <a:p>
                <a:pPr marL="0" indent="0">
                  <a:spcBef>
                    <a:spcPts val="0"/>
                  </a:spcBef>
                  <a:buNone/>
                </a:pPr>
                <a:r>
                  <a:rPr lang="en-US" dirty="0"/>
                  <a:t>The amount of saturated hemoglobin divided by the total amount of hemoglobin is</a:t>
                </a:r>
              </a:p>
              <a:p>
                <a:pPr marL="0" indent="0">
                  <a:spcBef>
                    <a:spcPts val="0"/>
                  </a:spcBef>
                  <a:buNone/>
                </a:pPr>
                <a:endParaRPr lang="en-US" dirty="0"/>
              </a:p>
              <a:p>
                <a:pPr marL="0"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nor/>
                                            </m:rPr>
                                            <a:rPr lang="en-US">
                                              <a:latin typeface="Cambria Math" panose="02040503050406030204" pitchFamily="18" charset="0"/>
                                            </a:rPr>
                                            <m:t>O</m:t>
                                          </m:r>
                                        </m:e>
                                        <m:sub>
                                          <m:r>
                                            <a:rPr lang="en-US" i="1">
                                              <a:latin typeface="Cambria Math" panose="02040503050406030204" pitchFamily="18" charset="0"/>
                                            </a:rPr>
                                            <m:t>2</m:t>
                                          </m:r>
                                        </m:sub>
                                      </m:sSub>
                                    </m:e>
                                  </m:d>
                                </m:e>
                                <m:sub>
                                  <m:r>
                                    <a:rPr lang="en-US" i="1">
                                      <a:latin typeface="Cambria Math" panose="02040503050406030204" pitchFamily="18" charset="0"/>
                                    </a:rPr>
                                    <m:t>𝑛</m:t>
                                  </m:r>
                                </m:sub>
                              </m:sSub>
                            </m:e>
                          </m:d>
                        </m:num>
                        <m:den>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nor/>
                                            </m:rPr>
                                            <a:rPr lang="en-US">
                                              <a:latin typeface="Cambria Math" panose="02040503050406030204" pitchFamily="18" charset="0"/>
                                            </a:rPr>
                                            <m:t>O</m:t>
                                          </m:r>
                                        </m:e>
                                        <m:sub>
                                          <m:r>
                                            <a:rPr lang="en-US" i="1">
                                              <a:latin typeface="Cambria Math" panose="02040503050406030204" pitchFamily="18" charset="0"/>
                                            </a:rPr>
                                            <m:t>2</m:t>
                                          </m:r>
                                        </m:sub>
                                      </m:sSub>
                                    </m:e>
                                  </m:d>
                                </m:e>
                                <m:sub>
                                  <m:r>
                                    <a:rPr lang="en-US" i="1">
                                      <a:latin typeface="Cambria Math" panose="02040503050406030204" pitchFamily="18" charset="0"/>
                                    </a:rPr>
                                    <m:t>𝑛</m:t>
                                  </m:r>
                                </m:sub>
                              </m:sSub>
                            </m:e>
                          </m:d>
                        </m:den>
                      </m:f>
                      <m:r>
                        <a:rPr lang="en-US" b="0" i="0"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nor/>
                                            </m:rPr>
                                            <a:rPr lang="en-US">
                                              <a:latin typeface="Cambria Math" panose="02040503050406030204" pitchFamily="18" charset="0"/>
                                            </a:rPr>
                                            <m:t>O</m:t>
                                          </m:r>
                                        </m:e>
                                        <m:sub>
                                          <m:r>
                                            <a:rPr lang="en-US" i="1">
                                              <a:latin typeface="Cambria Math" panose="02040503050406030204" pitchFamily="18" charset="0"/>
                                            </a:rPr>
                                            <m:t>2</m:t>
                                          </m:r>
                                        </m:sub>
                                      </m:sSub>
                                    </m:e>
                                  </m:d>
                                </m:e>
                                <m:sub>
                                  <m:r>
                                    <a:rPr lang="en-US" i="1">
                                      <a:latin typeface="Cambria Math" panose="02040503050406030204" pitchFamily="18" charset="0"/>
                                    </a:rPr>
                                    <m:t>𝑛</m:t>
                                  </m:r>
                                </m:sub>
                              </m:sSub>
                            </m:e>
                          </m:d>
                          <m:r>
                            <m:rPr>
                              <m:lit/>
                            </m:rP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e>
                          </m:d>
                        </m:num>
                        <m:den>
                          <m:r>
                            <a:rPr lang="en-US" b="0" i="0" smtClean="0">
                              <a:latin typeface="Cambria Math" panose="02040503050406030204" pitchFamily="18" charset="0"/>
                            </a:rPr>
                            <m:t>1+</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nor/>
                                                </m:rPr>
                                                <a:rPr lang="en-US">
                                                  <a:latin typeface="Cambria Math" panose="02040503050406030204" pitchFamily="18" charset="0"/>
                                                </a:rPr>
                                                <m:t>O</m:t>
                                              </m:r>
                                            </m:e>
                                            <m:sub>
                                              <m:r>
                                                <a:rPr lang="en-US" i="1">
                                                  <a:latin typeface="Cambria Math" panose="02040503050406030204" pitchFamily="18" charset="0"/>
                                                </a:rPr>
                                                <m:t>2</m:t>
                                              </m:r>
                                            </m:sub>
                                          </m:sSub>
                                        </m:e>
                                      </m:d>
                                    </m:e>
                                    <m:sub>
                                      <m:r>
                                        <a:rPr lang="en-US" i="1">
                                          <a:latin typeface="Cambria Math" panose="02040503050406030204" pitchFamily="18" charset="0"/>
                                        </a:rPr>
                                        <m:t>𝑛</m:t>
                                      </m:r>
                                    </m:sub>
                                  </m:sSub>
                                </m:e>
                              </m:d>
                            </m:num>
                            <m:den>
                              <m:d>
                                <m:dPr>
                                  <m:begChr m:val="["/>
                                  <m:endChr m:val="]"/>
                                  <m:ctrlPr>
                                    <a:rPr lang="en-US" i="1">
                                      <a:latin typeface="Cambria Math" panose="02040503050406030204" pitchFamily="18" charset="0"/>
                                    </a:rPr>
                                  </m:ctrlPr>
                                </m:dPr>
                                <m:e>
                                  <m:r>
                                    <m:rPr>
                                      <m:nor/>
                                    </m:rPr>
                                    <a:rPr lang="en-US">
                                      <a:latin typeface="Cambria Math" panose="02040503050406030204" pitchFamily="18" charset="0"/>
                                    </a:rPr>
                                    <m:t>Hb</m:t>
                                  </m:r>
                                </m:e>
                              </m:d>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𝜅</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O</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𝑛</m:t>
                              </m:r>
                            </m:sup>
                          </m:sSup>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𝜅</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O</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𝑛</m:t>
                              </m:r>
                            </m:sup>
                          </m:sSup>
                        </m:den>
                      </m:f>
                    </m:oMath>
                  </m:oMathPara>
                </a14:m>
                <a:endParaRPr lang="en-US" dirty="0"/>
              </a:p>
              <a:p>
                <a:pPr marL="0" indent="0">
                  <a:spcBef>
                    <a:spcPts val="0"/>
                  </a:spcBef>
                  <a:buNone/>
                </a:pPr>
                <a:endParaRPr lang="en-US" dirty="0"/>
              </a:p>
              <a:p>
                <a:pPr marL="0" indent="0">
                  <a:spcBef>
                    <a:spcPts val="0"/>
                  </a:spcBef>
                  <a:buNone/>
                </a:pPr>
                <a:r>
                  <a:rPr lang="en-US" dirty="0"/>
                  <a:t>We can rewrite the expression in terms of partial pressures:</a:t>
                </a:r>
              </a:p>
              <a:p>
                <a:pPr marL="0" indent="0">
                  <a:spcBef>
                    <a:spcPts val="0"/>
                  </a:spcBef>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𝜅</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r>
                                    <m:rPr>
                                      <m:lit/>
                                    </m:rPr>
                                    <a:rPr lang="en-US" sz="2800" b="0" i="1" smtClean="0">
                                      <a:latin typeface="Cambria Math" panose="02040503050406030204" pitchFamily="18" charset="0"/>
                                    </a:rPr>
                                    <m:t>/</m:t>
                                  </m:r>
                                  <m:r>
                                    <a:rPr lang="en-US" sz="2800" b="0" i="1" smtClean="0">
                                      <a:latin typeface="Cambria Math" panose="02040503050406030204" pitchFamily="18" charset="0"/>
                                    </a:rPr>
                                    <m:t>𝐻</m:t>
                                  </m:r>
                                </m:e>
                              </m:d>
                            </m:e>
                            <m:sup>
                              <m:r>
                                <a:rPr lang="en-US" sz="2800" b="0" i="1" smtClean="0">
                                  <a:latin typeface="Cambria Math" panose="02040503050406030204" pitchFamily="18" charset="0"/>
                                </a:rPr>
                                <m:t>𝑛</m:t>
                              </m:r>
                            </m:sup>
                          </m:sSup>
                        </m:num>
                        <m:den>
                          <m:r>
                            <a:rPr lang="en-US" sz="2800" i="1">
                              <a:latin typeface="Cambria Math" panose="02040503050406030204" pitchFamily="18" charset="0"/>
                            </a:rPr>
                            <m:t>1+</m:t>
                          </m:r>
                          <m:r>
                            <a:rPr lang="en-US" sz="2800" i="1">
                              <a:latin typeface="Cambria Math" panose="02040503050406030204" pitchFamily="18" charset="0"/>
                            </a:rPr>
                            <m:t>𝜅</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r>
                                    <m:rPr>
                                      <m:lit/>
                                    </m:rPr>
                                    <a:rPr lang="en-US" sz="2800" b="0" i="1" smtClean="0">
                                      <a:latin typeface="Cambria Math" panose="02040503050406030204" pitchFamily="18" charset="0"/>
                                    </a:rPr>
                                    <m:t>/</m:t>
                                  </m:r>
                                  <m:r>
                                    <a:rPr lang="en-US" sz="2800" b="0" i="1" smtClean="0">
                                      <a:latin typeface="Cambria Math" panose="02040503050406030204" pitchFamily="18" charset="0"/>
                                    </a:rPr>
                                    <m:t>𝐻</m:t>
                                  </m:r>
                                </m:e>
                              </m:d>
                            </m:e>
                            <m:sup>
                              <m:r>
                                <a:rPr lang="en-US" sz="2800" i="1">
                                  <a:latin typeface="Cambria Math" panose="02040503050406030204" pitchFamily="18" charset="0"/>
                                </a:rPr>
                                <m:t>𝑛</m:t>
                              </m:r>
                            </m:sup>
                          </m:sSup>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num>
                        <m:den>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𝐻</m:t>
                                  </m:r>
                                </m:e>
                                <m:sup>
                                  <m:r>
                                    <a:rPr lang="en-US" sz="2800" b="0" i="1" smtClean="0">
                                      <a:latin typeface="Cambria Math" panose="02040503050406030204" pitchFamily="18" charset="0"/>
                                    </a:rPr>
                                    <m:t>𝑛</m:t>
                                  </m:r>
                                </m:sup>
                              </m:sSup>
                            </m:num>
                            <m:den>
                              <m:r>
                                <a:rPr lang="en-US" sz="2800" b="0" i="1" smtClean="0">
                                  <a:latin typeface="Cambria Math" panose="02040503050406030204" pitchFamily="18" charset="0"/>
                                </a:rPr>
                                <m:t>𝜅</m:t>
                              </m:r>
                            </m:den>
                          </m:f>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den>
                      </m:f>
                    </m:oMath>
                  </m:oMathPara>
                </a14:m>
                <a:endParaRPr lang="en-US" sz="2800" b="0" dirty="0"/>
              </a:p>
              <a:p>
                <a:pPr marL="0" indent="0">
                  <a:buNone/>
                </a:pPr>
                <a:endParaRPr lang="en-US" sz="2800" dirty="0"/>
              </a:p>
              <a:p>
                <a:pPr marL="0" indent="0">
                  <a:buNone/>
                </a:pPr>
                <a:r>
                  <a:rPr lang="en-US" sz="2800" dirty="0"/>
                  <a:t>When </a:t>
                </a:r>
                <a14:m>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a14:m>
                <a:r>
                  <a:rPr lang="en-US" sz="2800" b="0" dirty="0"/>
                  <a:t> (50% saturation), </a:t>
                </a:r>
                <a14:m>
                  <m:oMath xmlns:m="http://schemas.openxmlformats.org/officeDocument/2006/math">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𝐻</m:t>
                            </m:r>
                          </m:e>
                          <m:sup>
                            <m:r>
                              <a:rPr lang="en-US" sz="2800" i="1">
                                <a:latin typeface="Cambria Math" panose="02040503050406030204" pitchFamily="18" charset="0"/>
                              </a:rPr>
                              <m:t>𝑛</m:t>
                            </m:r>
                          </m:sup>
                        </m:sSup>
                      </m:num>
                      <m:den>
                        <m:r>
                          <a:rPr lang="en-US" sz="2800" i="1">
                            <a:latin typeface="Cambria Math" panose="02040503050406030204" pitchFamily="18" charset="0"/>
                          </a:rPr>
                          <m:t>𝜅</m:t>
                        </m:r>
                      </m:den>
                    </m:f>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oMath>
                </a14:m>
                <a:r>
                  <a:rPr lang="en-US" sz="2800" b="0" dirty="0"/>
                  <a:t>.  We therefore define </a:t>
                </a:r>
                <a14:m>
                  <m:oMath xmlns:m="http://schemas.openxmlformats.org/officeDocument/2006/math">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𝐻</m:t>
                            </m:r>
                          </m:e>
                          <m:sup>
                            <m:r>
                              <a:rPr lang="en-US" sz="2800" i="1">
                                <a:latin typeface="Cambria Math" panose="02040503050406030204" pitchFamily="18" charset="0"/>
                              </a:rPr>
                              <m:t>𝑛</m:t>
                            </m:r>
                          </m:sup>
                        </m:sSup>
                      </m:num>
                      <m:den>
                        <m:r>
                          <a:rPr lang="en-US" sz="2800" i="1">
                            <a:latin typeface="Cambria Math" panose="02040503050406030204" pitchFamily="18" charset="0"/>
                          </a:rPr>
                          <m:t>𝜅</m:t>
                        </m:r>
                      </m:den>
                    </m:f>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𝑃</m:t>
                        </m:r>
                      </m:e>
                      <m:sub>
                        <m:r>
                          <a:rPr lang="en-US" sz="2800" b="0" i="1" smtClean="0">
                            <a:latin typeface="Cambria Math" panose="02040503050406030204" pitchFamily="18" charset="0"/>
                          </a:rPr>
                          <m:t>50</m:t>
                        </m:r>
                      </m:sub>
                      <m:sup>
                        <m:r>
                          <a:rPr lang="en-US" sz="2800" b="0" i="1" smtClean="0">
                            <a:latin typeface="Cambria Math" panose="02040503050406030204" pitchFamily="18" charset="0"/>
                          </a:rPr>
                          <m:t>𝑛</m:t>
                        </m:r>
                      </m:sup>
                    </m:sSubSup>
                  </m:oMath>
                </a14:m>
                <a:r>
                  <a:rPr lang="en-US" sz="2800" b="0" dirty="0"/>
                  <a:t>,</a:t>
                </a:r>
              </a:p>
              <a:p>
                <a:pPr marL="0" indent="0">
                  <a:buNone/>
                </a:pPr>
                <a:endParaRPr lang="en-US" sz="2800" b="0" dirty="0"/>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𝑌</m:t>
                      </m:r>
                      <m:r>
                        <a:rPr lang="en-US" sz="2800" i="1">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num>
                        <m:den>
                          <m:sSubSup>
                            <m:sSubSupPr>
                              <m:ctrlPr>
                                <a:rPr lang="en-US" sz="2800" i="1">
                                  <a:latin typeface="Cambria Math" panose="02040503050406030204" pitchFamily="18" charset="0"/>
                                </a:rPr>
                              </m:ctrlPr>
                            </m:sSubSupPr>
                            <m:e>
                              <m:r>
                                <a:rPr lang="en-US" sz="2800" i="1">
                                  <a:latin typeface="Cambria Math" panose="02040503050406030204" pitchFamily="18" charset="0"/>
                                </a:rPr>
                                <m:t>𝑃</m:t>
                              </m:r>
                            </m:e>
                            <m:sub>
                              <m:r>
                                <a:rPr lang="en-US" sz="2800" i="1">
                                  <a:latin typeface="Cambria Math" panose="02040503050406030204" pitchFamily="18" charset="0"/>
                                </a:rPr>
                                <m:t>50</m:t>
                              </m:r>
                            </m:sub>
                            <m:sup>
                              <m:r>
                                <a:rPr lang="en-US" sz="2800" i="1">
                                  <a:latin typeface="Cambria Math" panose="02040503050406030204" pitchFamily="18" charset="0"/>
                                </a:rPr>
                                <m:t>𝑛</m:t>
                              </m:r>
                            </m:sup>
                          </m:sSub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den>
                      </m:f>
                    </m:oMath>
                  </m:oMathPara>
                </a14:m>
                <a:endParaRPr lang="en-US" sz="2800" dirty="0"/>
              </a:p>
              <a:p>
                <a:pPr marL="0" indent="0">
                  <a:spcBef>
                    <a:spcPts val="0"/>
                  </a:spcBef>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69" y="977773"/>
                <a:ext cx="10603687" cy="5532083"/>
              </a:xfrm>
              <a:blipFill>
                <a:blip r:embed="rId2"/>
                <a:stretch>
                  <a:fillRect l="-862" t="-25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p:spTree>
    <p:extLst>
      <p:ext uri="{BB962C8B-B14F-4D97-AF65-F5344CB8AC3E}">
        <p14:creationId xmlns:p14="http://schemas.microsoft.com/office/powerpoint/2010/main" val="297995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Hill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18779" y="977773"/>
                <a:ext cx="6249802" cy="5532083"/>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𝑌</m:t>
                      </m:r>
                      <m:r>
                        <a:rPr lang="en-US" sz="2800" i="1" smtClean="0">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num>
                        <m:den>
                          <m:sSubSup>
                            <m:sSubSupPr>
                              <m:ctrlPr>
                                <a:rPr lang="en-US" sz="2800" i="1">
                                  <a:latin typeface="Cambria Math" panose="02040503050406030204" pitchFamily="18" charset="0"/>
                                </a:rPr>
                              </m:ctrlPr>
                            </m:sSubSupPr>
                            <m:e>
                              <m:r>
                                <a:rPr lang="en-US" sz="2800" i="1">
                                  <a:latin typeface="Cambria Math" panose="02040503050406030204" pitchFamily="18" charset="0"/>
                                </a:rPr>
                                <m:t>𝑃</m:t>
                              </m:r>
                            </m:e>
                            <m:sub>
                              <m:r>
                                <a:rPr lang="en-US" sz="2800" i="1">
                                  <a:latin typeface="Cambria Math" panose="02040503050406030204" pitchFamily="18" charset="0"/>
                                </a:rPr>
                                <m:t>50</m:t>
                              </m:r>
                            </m:sub>
                            <m:sup>
                              <m:r>
                                <a:rPr lang="en-US" sz="2800" i="1">
                                  <a:latin typeface="Cambria Math" panose="02040503050406030204" pitchFamily="18" charset="0"/>
                                </a:rPr>
                                <m:t>𝑛</m:t>
                              </m:r>
                            </m:sup>
                          </m:sSub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den>
                      </m:f>
                    </m:oMath>
                  </m:oMathPara>
                </a14:m>
                <a:endParaRPr lang="en-US" sz="2800" dirty="0"/>
              </a:p>
              <a:p>
                <a:pPr marL="0" indent="0">
                  <a:buNone/>
                </a:pPr>
                <a:endParaRPr lang="en-US" sz="2800" dirty="0"/>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𝑌</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𝑃</m:t>
                                  </m:r>
                                </m:e>
                                <m:sub>
                                  <m:r>
                                    <a:rPr lang="en-US" sz="2800" i="1">
                                      <a:latin typeface="Cambria Math" panose="02040503050406030204" pitchFamily="18" charset="0"/>
                                    </a:rPr>
                                    <m:t>50</m:t>
                                  </m:r>
                                </m:sub>
                                <m:sup>
                                  <m:r>
                                    <a:rPr lang="en-US" sz="2800" i="1">
                                      <a:latin typeface="Cambria Math" panose="02040503050406030204" pitchFamily="18" charset="0"/>
                                    </a:rPr>
                                    <m:t>𝑛</m:t>
                                  </m:r>
                                </m:sup>
                              </m:sSub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e>
                          </m:d>
                        </m:num>
                        <m:den>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𝑃</m:t>
                                  </m:r>
                                </m:e>
                                <m:sub>
                                  <m:r>
                                    <a:rPr lang="en-US" sz="2800" i="1">
                                      <a:latin typeface="Cambria Math" panose="02040503050406030204" pitchFamily="18" charset="0"/>
                                    </a:rPr>
                                    <m:t>50</m:t>
                                  </m:r>
                                </m:sub>
                                <m:sup>
                                  <m:r>
                                    <a:rPr lang="en-US" sz="2800" i="1">
                                      <a:latin typeface="Cambria Math" panose="02040503050406030204" pitchFamily="18" charset="0"/>
                                    </a:rPr>
                                    <m:t>𝑛</m:t>
                                  </m:r>
                                </m:sup>
                              </m:sSubSup>
                            </m:e>
                          </m:d>
                        </m:num>
                        <m:den>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den>
                      </m:f>
                      <m:r>
                        <a:rPr lang="en-US" sz="2800" b="0" i="1" smtClean="0">
                          <a:latin typeface="Cambria Math" panose="02040503050406030204" pitchFamily="18" charset="0"/>
                        </a:rPr>
                        <m:t>+1</m:t>
                      </m:r>
                    </m:oMath>
                  </m:oMathPara>
                </a14:m>
                <a:endParaRPr lang="en-US" sz="2800" b="0" dirty="0"/>
              </a:p>
              <a:p>
                <a:pPr marL="0" indent="0">
                  <a:buNone/>
                </a:pPr>
                <a:endParaRPr lang="en-US" sz="2800" b="0" dirty="0"/>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𝑌</m:t>
                          </m:r>
                        </m:den>
                      </m:f>
                      <m:r>
                        <a:rPr lang="en-US" sz="2800" b="0" i="1" smtClean="0">
                          <a:latin typeface="Cambria Math" panose="02040503050406030204" pitchFamily="18" charset="0"/>
                        </a:rPr>
                        <m:t>−1=</m:t>
                      </m:r>
                      <m:f>
                        <m:fPr>
                          <m:ctrlPr>
                            <a:rPr lang="en-US" sz="2800" i="1">
                              <a:latin typeface="Cambria Math" panose="02040503050406030204" pitchFamily="18" charset="0"/>
                            </a:rPr>
                          </m:ctrlPr>
                        </m:fPr>
                        <m:num>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𝑃</m:t>
                                  </m:r>
                                </m:e>
                                <m:sub>
                                  <m:r>
                                    <a:rPr lang="en-US" sz="2800" i="1">
                                      <a:latin typeface="Cambria Math" panose="02040503050406030204" pitchFamily="18" charset="0"/>
                                    </a:rPr>
                                    <m:t>50</m:t>
                                  </m:r>
                                </m:sub>
                                <m:sup>
                                  <m:r>
                                    <a:rPr lang="en-US" sz="2800" i="1">
                                      <a:latin typeface="Cambria Math" panose="02040503050406030204" pitchFamily="18" charset="0"/>
                                    </a:rPr>
                                    <m:t>𝑛</m:t>
                                  </m:r>
                                </m:sup>
                              </m:sSubSup>
                            </m:e>
                          </m:d>
                        </m:num>
                        <m:den>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𝑌</m:t>
                          </m:r>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𝑌</m:t>
                          </m:r>
                        </m:num>
                        <m:den>
                          <m:r>
                            <a:rPr lang="en-US" sz="2800" i="1">
                              <a:latin typeface="Cambria Math" panose="02040503050406030204" pitchFamily="18" charset="0"/>
                            </a:rPr>
                            <m:t>𝑌</m:t>
                          </m:r>
                        </m:den>
                      </m:f>
                      <m:r>
                        <a:rPr lang="en-US" sz="2800" i="1">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r>
                            <a:rPr lang="en-US" sz="2800" b="0" i="1" smtClean="0">
                              <a:latin typeface="Cambria Math" panose="02040503050406030204" pitchFamily="18" charset="0"/>
                            </a:rPr>
                            <m:t>𝑌</m:t>
                          </m:r>
                        </m:num>
                        <m:den>
                          <m:r>
                            <a:rPr lang="en-US" sz="2800" b="0" i="1" smtClean="0">
                              <a:latin typeface="Cambria Math" panose="02040503050406030204" pitchFamily="18" charset="0"/>
                            </a:rPr>
                            <m:t>𝑌</m:t>
                          </m:r>
                        </m:den>
                      </m:f>
                    </m:oMath>
                  </m:oMathPara>
                </a14:m>
                <a:endParaRPr lang="en-US" sz="2800" dirty="0"/>
              </a:p>
              <a:p>
                <a:pPr marL="0" indent="0">
                  <a:buNone/>
                </a:pPr>
                <a:endParaRPr lang="en-US" sz="2800" dirty="0"/>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i="1" smtClean="0">
                              <a:latin typeface="Cambria Math" panose="02040503050406030204" pitchFamily="18" charset="0"/>
                            </a:rPr>
                            <m:t>𝑌</m:t>
                          </m:r>
                        </m:num>
                        <m:den>
                          <m:r>
                            <a:rPr lang="en-US" sz="2800" b="0" i="1" smtClean="0">
                              <a:latin typeface="Cambria Math" panose="02040503050406030204" pitchFamily="18" charset="0"/>
                            </a:rPr>
                            <m:t>1−</m:t>
                          </m:r>
                          <m:r>
                            <a:rPr lang="en-US" sz="2800" b="0" i="1" smtClean="0">
                              <a:latin typeface="Cambria Math" panose="02040503050406030204" pitchFamily="18" charset="0"/>
                            </a:rPr>
                            <m:t>𝑌</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sub>
                                  </m:sSub>
                                </m:e>
                              </m:d>
                            </m:e>
                            <m:sup>
                              <m:r>
                                <a:rPr lang="en-US" sz="2800" i="1">
                                  <a:latin typeface="Cambria Math" panose="02040503050406030204" pitchFamily="18" charset="0"/>
                                </a:rPr>
                                <m:t>𝑛</m:t>
                              </m:r>
                            </m:sup>
                          </m:sSup>
                        </m:num>
                        <m:den>
                          <m:d>
                            <m:dPr>
                              <m:ctrlPr>
                                <a:rPr lang="en-US" sz="2800" i="1">
                                  <a:latin typeface="Cambria Math" panose="02040503050406030204" pitchFamily="18" charset="0"/>
                                </a:rPr>
                              </m:ctrlPr>
                            </m:dPr>
                            <m:e>
                              <m:sSubSup>
                                <m:sSubSupPr>
                                  <m:ctrlPr>
                                    <a:rPr lang="en-US" sz="2800" i="1" smtClean="0">
                                      <a:latin typeface="Cambria Math" panose="02040503050406030204" pitchFamily="18" charset="0"/>
                                    </a:rPr>
                                  </m:ctrlPr>
                                </m:sSubSupPr>
                                <m:e>
                                  <m:r>
                                    <a:rPr lang="en-US" sz="2800" i="1">
                                      <a:latin typeface="Cambria Math" panose="02040503050406030204" pitchFamily="18" charset="0"/>
                                    </a:rPr>
                                    <m:t>𝑃</m:t>
                                  </m:r>
                                </m:e>
                                <m:sub>
                                  <m:r>
                                    <a:rPr lang="en-US" sz="2800" i="1">
                                      <a:latin typeface="Cambria Math" panose="02040503050406030204" pitchFamily="18" charset="0"/>
                                    </a:rPr>
                                    <m:t>50</m:t>
                                  </m:r>
                                </m:sub>
                                <m:sup>
                                  <m:r>
                                    <a:rPr lang="en-US" sz="2800" i="1">
                                      <a:latin typeface="Cambria Math" panose="02040503050406030204" pitchFamily="18" charset="0"/>
                                    </a:rPr>
                                    <m:t>𝑛</m:t>
                                  </m:r>
                                </m:sup>
                              </m:sSubSup>
                            </m:e>
                          </m:d>
                        </m:den>
                      </m:f>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ln</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𝑌</m:t>
                                  </m:r>
                                </m:num>
                                <m:den>
                                  <m:r>
                                    <a:rPr lang="en-US" sz="2800" b="0" i="1" smtClean="0">
                                      <a:latin typeface="Cambria Math" panose="02040503050406030204" pitchFamily="18" charset="0"/>
                                    </a:rPr>
                                    <m:t>1−</m:t>
                                  </m:r>
                                  <m:r>
                                    <a:rPr lang="en-US" sz="2800" b="0" i="1" smtClean="0">
                                      <a:latin typeface="Cambria Math" panose="02040503050406030204" pitchFamily="18" charset="0"/>
                                    </a:rPr>
                                    <m:t>𝑌</m:t>
                                  </m:r>
                                </m:den>
                              </m:f>
                            </m:e>
                          </m:d>
                          <m:r>
                            <a:rPr lang="en-US" sz="2800" b="0" i="1" smtClean="0">
                              <a:latin typeface="Cambria Math" panose="02040503050406030204" pitchFamily="18" charset="0"/>
                            </a:rPr>
                            <m:t>=</m:t>
                          </m:r>
                          <m:r>
                            <a:rPr lang="en-US" sz="2800" b="0" i="1" smtClean="0">
                              <a:latin typeface="Cambria Math" panose="02040503050406030204" pitchFamily="18" charset="0"/>
                            </a:rPr>
                            <m:t>𝑛</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ln</m:t>
                              </m:r>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𝑂</m:t>
                                      </m:r>
                                    </m:e>
                                    <m:sub>
                                      <m:r>
                                        <a:rPr lang="en-US" sz="2800" b="0" i="1" smtClean="0">
                                          <a:latin typeface="Cambria Math" panose="02040503050406030204" pitchFamily="18" charset="0"/>
                                        </a:rPr>
                                        <m:t>2</m:t>
                                      </m:r>
                                    </m:sub>
                                  </m:sSub>
                                </m:sub>
                              </m:sSub>
                            </m:e>
                          </m:func>
                          <m:r>
                            <a:rPr lang="en-US" sz="2800" b="0" i="1" smtClean="0">
                              <a:latin typeface="Cambria Math" panose="02040503050406030204" pitchFamily="18" charset="0"/>
                            </a:rPr>
                            <m:t>−</m:t>
                          </m:r>
                          <m:r>
                            <a:rPr lang="en-US" sz="2800" b="0" i="1" smtClean="0">
                              <a:latin typeface="Cambria Math" panose="02040503050406030204" pitchFamily="18" charset="0"/>
                            </a:rPr>
                            <m:t>𝑛</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ln</m:t>
                              </m:r>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50</m:t>
                                  </m:r>
                                </m:sub>
                              </m:sSub>
                            </m:e>
                          </m:func>
                        </m:e>
                      </m:func>
                    </m:oMath>
                  </m:oMathPara>
                </a14:m>
                <a:endParaRPr lang="en-US" sz="2800" b="0" dirty="0"/>
              </a:p>
              <a:p>
                <a:pPr marL="0" indent="0">
                  <a:buNone/>
                </a:pPr>
                <a:r>
                  <a:rPr lang="en-US" dirty="0"/>
                  <a:t>This is the Hill Equation.</a:t>
                </a:r>
              </a:p>
              <a:p>
                <a:pPr marL="0" indent="0">
                  <a:buNone/>
                </a:pPr>
                <a:endParaRPr lang="en-US" sz="2800" b="0" dirty="0"/>
              </a:p>
              <a:p>
                <a:pPr marL="0" indent="0">
                  <a:spcBef>
                    <a:spcPts val="0"/>
                  </a:spcBef>
                  <a:buNone/>
                </a:pPr>
                <a:r>
                  <a:rPr lang="en-US" dirty="0"/>
                  <a:t>(Note from the curve,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50</m:t>
                        </m:r>
                      </m:sub>
                    </m:sSub>
                  </m:oMath>
                </a14:m>
                <a:r>
                  <a:rPr lang="en-US" dirty="0"/>
                  <a:t> is roughly 26 mmHg.)</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18779" y="977773"/>
                <a:ext cx="6249802" cy="5532083"/>
              </a:xfrm>
              <a:blipFill>
                <a:blip r:embed="rId2"/>
                <a:stretch>
                  <a:fillRect l="-12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p:pic>
        <p:nvPicPr>
          <p:cNvPr id="5" name="Picture 4">
            <a:extLst>
              <a:ext uri="{FF2B5EF4-FFF2-40B4-BE49-F238E27FC236}">
                <a16:creationId xmlns:a16="http://schemas.microsoft.com/office/drawing/2014/main" id="{7D3B7105-5CFF-49E1-91C4-89658BA2701C}"/>
              </a:ext>
            </a:extLst>
          </p:cNvPr>
          <p:cNvPicPr>
            <a:picLocks noChangeAspect="1"/>
          </p:cNvPicPr>
          <p:nvPr/>
        </p:nvPicPr>
        <p:blipFill>
          <a:blip r:embed="rId3"/>
          <a:stretch>
            <a:fillRect/>
          </a:stretch>
        </p:blipFill>
        <p:spPr>
          <a:xfrm>
            <a:off x="5778536" y="796954"/>
            <a:ext cx="6377195" cy="4013849"/>
          </a:xfrm>
          <a:prstGeom prst="rect">
            <a:avLst/>
          </a:prstGeom>
        </p:spPr>
      </p:pic>
      <p:sp>
        <p:nvSpPr>
          <p:cNvPr id="6" name="TextBox 5">
            <a:extLst>
              <a:ext uri="{FF2B5EF4-FFF2-40B4-BE49-F238E27FC236}">
                <a16:creationId xmlns:a16="http://schemas.microsoft.com/office/drawing/2014/main" id="{A28B5F0A-6577-48CE-8122-2463526C4F20}"/>
              </a:ext>
            </a:extLst>
          </p:cNvPr>
          <p:cNvSpPr txBox="1"/>
          <p:nvPr/>
        </p:nvSpPr>
        <p:spPr>
          <a:xfrm>
            <a:off x="9857063" y="4418435"/>
            <a:ext cx="1090569" cy="369332"/>
          </a:xfrm>
          <a:prstGeom prst="rect">
            <a:avLst/>
          </a:prstGeom>
          <a:noFill/>
        </p:spPr>
        <p:txBody>
          <a:bodyPr wrap="square" rtlCol="0">
            <a:spAutoFit/>
          </a:bodyPr>
          <a:lstStyle/>
          <a:p>
            <a:r>
              <a:rPr lang="en-US" dirty="0"/>
              <a:t>(mmHg)</a:t>
            </a:r>
          </a:p>
        </p:txBody>
      </p:sp>
    </p:spTree>
    <p:extLst>
      <p:ext uri="{BB962C8B-B14F-4D97-AF65-F5344CB8AC3E}">
        <p14:creationId xmlns:p14="http://schemas.microsoft.com/office/powerpoint/2010/main" val="94824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Tissue Oxygenation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32083"/>
              </a:xfrm>
            </p:spPr>
            <p:txBody>
              <a:bodyPr>
                <a:normAutofit/>
              </a:bodyPr>
              <a:lstStyle/>
              <a:p>
                <a:pPr marL="0" indent="0">
                  <a:spcBef>
                    <a:spcPts val="0"/>
                  </a:spcBef>
                  <a:buNone/>
                </a:pPr>
                <a:r>
                  <a:rPr lang="en-US" dirty="0"/>
                  <a:t>We can look at the change in oxygen concentrations in a capillary that feeds oxygen to nearby tissue. A mass balance on the capillary shows:</a:t>
                </a:r>
              </a:p>
              <a:p>
                <a:pPr marL="0"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in</m:t>
                          </m:r>
                        </m:sub>
                      </m:sSub>
                      <m:r>
                        <a:rPr lang="en-US" b="0" i="1" smtClean="0">
                          <a:latin typeface="Cambria Math" panose="02040503050406030204" pitchFamily="18" charset="0"/>
                        </a:rPr>
                        <m:t>−</m:t>
                      </m:r>
                      <m:r>
                        <a:rPr lang="en-US" b="0" i="1" smtClean="0">
                          <a:latin typeface="Cambria Math" panose="02040503050406030204" pitchFamily="18" charset="0"/>
                        </a:rPr>
                        <m:t>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out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r>
                        <a:rPr lang="en-US" b="0" i="1" smtClean="0">
                          <a:latin typeface="Cambria Math" panose="02040503050406030204" pitchFamily="18" charset="0"/>
                        </a:rPr>
                        <m:t>𝑆</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dissolved</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tissue</m:t>
                              </m:r>
                            </m:sub>
                          </m:sSub>
                        </m:e>
                      </m:d>
                    </m:oMath>
                  </m:oMathPara>
                </a14:m>
                <a:endParaRPr lang="en-US" dirty="0"/>
              </a:p>
              <a:p>
                <a:pPr marL="0" indent="0">
                  <a:spcBef>
                    <a:spcPts val="0"/>
                  </a:spcBef>
                  <a:buNone/>
                </a:pPr>
                <a:endParaRPr lang="en-US" dirty="0"/>
              </a:p>
              <a:p>
                <a:pPr marL="0" indent="0">
                  <a:spcBef>
                    <a:spcPts val="0"/>
                  </a:spcBef>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in</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out</m:t>
                        </m:r>
                      </m:sub>
                    </m:sSub>
                  </m:oMath>
                </a14:m>
                <a:r>
                  <a:rPr lang="en-US" dirty="0"/>
                  <a:t> include both dissolved oxygen and oxygen bound to hemoglobin.</a:t>
                </a:r>
              </a:p>
              <a:p>
                <a:pPr marL="0" indent="0">
                  <a:spcBef>
                    <a:spcPts val="0"/>
                  </a:spcBef>
                  <a:buNone/>
                </a:pPr>
                <a:r>
                  <a:rPr lang="en-US" sz="2800" dirty="0"/>
                  <a:t>At </a:t>
                </a:r>
                <a:r>
                  <a:rPr lang="en-US" dirty="0"/>
                  <a:t>steady-state, oxygen entering the tissue will be consumed within the tissue.</a:t>
                </a:r>
              </a:p>
              <a:p>
                <a:pPr marL="0" indent="0">
                  <a:spcBef>
                    <a:spcPts val="0"/>
                  </a:spcBef>
                  <a:buNone/>
                </a:pPr>
                <a:endParaRPr lang="en-US" b="0" dirty="0"/>
              </a:p>
              <a:p>
                <a:pPr marL="0" indent="0">
                  <a:spcBef>
                    <a:spcPts val="0"/>
                  </a:spcBef>
                  <a:buNone/>
                </a:pPr>
                <a:endParaRPr lang="en-US" sz="2800" dirty="0"/>
              </a:p>
              <a:p>
                <a:pPr marL="0" indent="0">
                  <a:spcBef>
                    <a:spcPts val="0"/>
                  </a:spcBef>
                  <a:buNone/>
                </a:pPr>
                <a:r>
                  <a:rPr lang="en-US" dirty="0"/>
                  <a:t>Combining the equations, we get:</a:t>
                </a:r>
                <a:endParaRPr lang="en-US" sz="2800" dirty="0"/>
              </a:p>
              <a:p>
                <a:pPr marL="0" indent="0">
                  <a:spcBef>
                    <a:spcPts val="0"/>
                  </a:spcBef>
                  <a:buNone/>
                </a:pPr>
                <a:endParaRPr lang="en-US" sz="2800" b="0" dirty="0"/>
              </a:p>
              <a:p>
                <a:pPr marL="0" indent="0">
                  <a:spcBef>
                    <a:spcPts val="0"/>
                  </a:spcBef>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69" y="977773"/>
                <a:ext cx="10603687" cy="5532083"/>
              </a:xfrm>
              <a:blipFill>
                <a:blip r:embed="rId2"/>
                <a:stretch>
                  <a:fillRect l="-1149" t="-1762" r="-9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p:spTree>
    <p:extLst>
      <p:ext uri="{BB962C8B-B14F-4D97-AF65-F5344CB8AC3E}">
        <p14:creationId xmlns:p14="http://schemas.microsoft.com/office/powerpoint/2010/main" val="2148197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Tissue Oxygenation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32083"/>
              </a:xfrm>
            </p:spPr>
            <p:txBody>
              <a:bodyPr>
                <a:normAutofit/>
              </a:bodyPr>
              <a:lstStyle/>
              <a:p>
                <a:pPr marL="0" indent="0">
                  <a:spcBef>
                    <a:spcPts val="0"/>
                  </a:spcBef>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num>
                        <m:den>
                          <m:r>
                            <a:rPr lang="en-US" b="0" i="1" smtClean="0">
                              <a:latin typeface="Cambria Math" panose="02040503050406030204" pitchFamily="18" charset="0"/>
                            </a:rPr>
                            <m:t>𝑞</m:t>
                          </m:r>
                          <m:r>
                            <a:rPr lang="en-US" b="0" i="1" smtClean="0">
                              <a:latin typeface="Cambria Math" panose="02040503050406030204" pitchFamily="18" charset="0"/>
                            </a:rPr>
                            <m:t>′</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𝑜𝑢𝑡</m:t>
                              </m:r>
                            </m:sub>
                          </m:sSub>
                        </m:e>
                      </m:d>
                    </m:oMath>
                  </m:oMathPara>
                </a14:m>
                <a:endParaRPr lang="en-US" dirty="0"/>
              </a:p>
              <a:p>
                <a:pPr marL="0" indent="0">
                  <a:spcBef>
                    <a:spcPts val="0"/>
                  </a:spcBef>
                  <a:buNone/>
                </a:pPr>
                <a:r>
                  <a:rPr lang="en-US" sz="2800" dirty="0"/>
                  <a:t>We can break down the concentration into dissolved oxygen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𝑜𝑥𝑦</m:t>
                        </m:r>
                      </m:sub>
                    </m:sSub>
                  </m:oMath>
                </a14:m>
                <a:r>
                  <a:rPr lang="en-US" sz="2800" dirty="0"/>
                  <a:t> and oxyhemoglobin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𝐻𝑏𝑂</m:t>
                        </m:r>
                      </m:sub>
                    </m:sSub>
                  </m:oMath>
                </a14:m>
                <a:endParaRPr lang="en-US" sz="2800" dirty="0"/>
              </a:p>
              <a:p>
                <a:pPr marL="0" indent="0">
                  <a:spcBef>
                    <a:spcPts val="0"/>
                  </a:spcBef>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num>
                        <m:den>
                          <m:r>
                            <a:rPr lang="en-US" b="0" i="1" smtClean="0">
                              <a:latin typeface="Cambria Math" panose="02040503050406030204" pitchFamily="18" charset="0"/>
                            </a:rPr>
                            <m:t>𝑞</m:t>
                          </m:r>
                          <m:r>
                            <a:rPr lang="en-US" b="0" i="1" smtClean="0">
                              <a:latin typeface="Cambria Math" panose="02040503050406030204" pitchFamily="18" charset="0"/>
                            </a:rPr>
                            <m:t>′</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𝑜𝑥𝑦</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𝐻𝑏𝑂</m:t>
                                  </m:r>
                                </m:sub>
                              </m:sSub>
                            </m:e>
                          </m:d>
                        </m:e>
                        <m:sub>
                          <m:r>
                            <a:rPr lang="en-US" b="0" i="1" smtClean="0">
                              <a:latin typeface="Cambria Math" panose="02040503050406030204" pitchFamily="18" charset="0"/>
                            </a:rPr>
                            <m:t>𝑎𝑟𝑡𝑒𝑟𝑖𝑎𝑙</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𝑜𝑥𝑦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𝐻𝑏𝑂</m:t>
                                  </m:r>
                                </m:sub>
                              </m:sSub>
                            </m:e>
                          </m:d>
                        </m:e>
                        <m:sub>
                          <m:r>
                            <a:rPr lang="en-US" b="0" i="1" smtClean="0">
                              <a:latin typeface="Cambria Math" panose="02040503050406030204" pitchFamily="18" charset="0"/>
                            </a:rPr>
                            <m:t>𝑣𝑒𝑛𝑜𝑢𝑠</m:t>
                          </m:r>
                        </m:sub>
                      </m:sSub>
                    </m:oMath>
                  </m:oMathPara>
                </a14:m>
                <a:endParaRPr lang="en-US" sz="2800" dirty="0"/>
              </a:p>
              <a:p>
                <a:pPr marL="0" indent="0">
                  <a:spcBef>
                    <a:spcPts val="0"/>
                  </a:spcBef>
                  <a:buNone/>
                </a:pPr>
                <a:r>
                  <a:rPr lang="en-US" dirty="0"/>
                  <a:t>We usually assume that the concentrations on the arterial are saturated and will be constant. On the vein side, the concentration will change depending on the oxygen consumption rate.</a:t>
                </a:r>
              </a:p>
              <a:p>
                <a:pPr marL="0" indent="0">
                  <a:spcBef>
                    <a:spcPts val="0"/>
                  </a:spcBef>
                  <a:buNone/>
                </a:pPr>
                <a:r>
                  <a:rPr lang="en-US" dirty="0"/>
                  <a:t>We can look at the oxyhemoglobin concentration on the vein side using the Hill equation.</a:t>
                </a:r>
              </a:p>
              <a:p>
                <a:pPr marL="0"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𝐻𝑏𝑂</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𝑆𝐴𝑇</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e>
                              </m:d>
                            </m:e>
                            <m:sup>
                              <m:r>
                                <a:rPr lang="en-US" i="1">
                                  <a:latin typeface="Cambria Math" panose="02040503050406030204" pitchFamily="18" charset="0"/>
                                </a:rPr>
                                <m:t>𝑛</m:t>
                              </m:r>
                            </m:sup>
                          </m:sSup>
                        </m:num>
                        <m:den>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50</m:t>
                              </m:r>
                            </m:sub>
                            <m:sup>
                              <m:r>
                                <a:rPr lang="en-US" i="1">
                                  <a:latin typeface="Cambria Math" panose="02040503050406030204" pitchFamily="18" charset="0"/>
                                </a:rPr>
                                <m:t>𝑛</m:t>
                              </m:r>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e>
                              </m:d>
                            </m:e>
                            <m:sup>
                              <m:r>
                                <a:rPr lang="en-US" i="1">
                                  <a:latin typeface="Cambria Math" panose="02040503050406030204" pitchFamily="18" charset="0"/>
                                </a:rPr>
                                <m:t>𝑛</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𝑜𝑥𝑦</m:t>
                                      </m:r>
                                    </m:sub>
                                  </m:sSub>
                                </m:e>
                              </m:d>
                            </m:e>
                            <m:sup>
                              <m:r>
                                <a:rPr lang="en-US" i="1">
                                  <a:latin typeface="Cambria Math" panose="02040503050406030204" pitchFamily="18" charset="0"/>
                                </a:rPr>
                                <m:t>𝑛</m:t>
                              </m:r>
                            </m:sup>
                          </m:sSup>
                        </m:num>
                        <m:den>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50</m:t>
                              </m:r>
                            </m:sub>
                            <m:sup>
                              <m:r>
                                <a:rPr lang="en-US" i="1">
                                  <a:latin typeface="Cambria Math" panose="02040503050406030204" pitchFamily="18" charset="0"/>
                                </a:rPr>
                                <m:t>𝑛</m:t>
                              </m:r>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𝑜𝑥𝑦</m:t>
                                      </m:r>
                                    </m:sub>
                                  </m:sSub>
                                </m:e>
                              </m:d>
                            </m:e>
                            <m:sup>
                              <m:r>
                                <a:rPr lang="en-US" i="1">
                                  <a:latin typeface="Cambria Math" panose="02040503050406030204" pitchFamily="18" charset="0"/>
                                </a:rPr>
                                <m:t>𝑛</m:t>
                              </m:r>
                            </m:sup>
                          </m:sSup>
                        </m:den>
                      </m:f>
                    </m:oMath>
                  </m:oMathPara>
                </a14:m>
                <a:endParaRPr lang="en-US" dirty="0"/>
              </a:p>
              <a:p>
                <a:pPr marL="0" indent="0">
                  <a:spcBef>
                    <a:spcPts val="0"/>
                  </a:spcBef>
                  <a:buNone/>
                </a:pPr>
                <a:endParaRPr lang="en-US" sz="2800" dirty="0"/>
              </a:p>
              <a:p>
                <a:pPr marL="0" indent="0">
                  <a:spcBef>
                    <a:spcPts val="0"/>
                  </a:spcBef>
                  <a:buNone/>
                </a:pPr>
                <a:endParaRPr lang="en-US" sz="2800" dirty="0"/>
              </a:p>
              <a:p>
                <a:pPr marL="0" indent="0">
                  <a:spcBef>
                    <a:spcPts val="0"/>
                  </a:spcBef>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69" y="977773"/>
                <a:ext cx="10603687" cy="5532083"/>
              </a:xfrm>
              <a:blipFill>
                <a:blip r:embed="rId2"/>
                <a:stretch>
                  <a:fillRect l="-1149" r="-3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p:spTree>
    <p:extLst>
      <p:ext uri="{BB962C8B-B14F-4D97-AF65-F5344CB8AC3E}">
        <p14:creationId xmlns:p14="http://schemas.microsoft.com/office/powerpoint/2010/main" val="32679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Tissue Oxygenation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32083"/>
              </a:xfrm>
            </p:spPr>
            <p:txBody>
              <a:bodyPr>
                <a:normAutofit/>
              </a:bodyPr>
              <a:lstStyle/>
              <a:p>
                <a:pPr marL="0" indent="0">
                  <a:spcBef>
                    <a:spcPts val="0"/>
                  </a:spcBef>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num>
                        <m:den>
                          <m:r>
                            <a:rPr lang="en-US" b="0" i="1" smtClean="0">
                              <a:latin typeface="Cambria Math" panose="02040503050406030204" pitchFamily="18" charset="0"/>
                            </a:rPr>
                            <m:t>𝑞</m:t>
                          </m:r>
                          <m:r>
                            <a:rPr lang="en-US" b="0" i="1" smtClean="0">
                              <a:latin typeface="Cambria Math" panose="02040503050406030204" pitchFamily="18" charset="0"/>
                            </a:rPr>
                            <m:t>′</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𝑜𝑥𝑦</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𝐻𝑏𝑂</m:t>
                                  </m:r>
                                </m:sub>
                              </m:sSub>
                            </m:e>
                          </m:d>
                        </m:e>
                        <m:sub>
                          <m:r>
                            <a:rPr lang="en-US" b="0" i="1" smtClean="0">
                              <a:latin typeface="Cambria Math" panose="02040503050406030204" pitchFamily="18" charset="0"/>
                            </a:rPr>
                            <m:t>𝑎𝑟𝑡𝑒𝑟𝑖𝑎𝑙</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𝑜𝑥𝑦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𝐻𝑏𝑂</m:t>
                                  </m:r>
                                </m:sub>
                              </m:sSub>
                            </m:e>
                          </m:d>
                        </m:e>
                        <m:sub>
                          <m:r>
                            <a:rPr lang="en-US" b="0" i="1" smtClean="0">
                              <a:latin typeface="Cambria Math" panose="02040503050406030204" pitchFamily="18" charset="0"/>
                            </a:rPr>
                            <m:t>𝑣𝑒𝑛𝑜𝑢𝑠</m:t>
                          </m:r>
                        </m:sub>
                      </m:sSub>
                    </m:oMath>
                  </m:oMathPara>
                </a14:m>
                <a:endParaRPr lang="en-US" sz="2800" dirty="0"/>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𝐻𝑏𝑂</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𝑆𝐴𝑇</m:t>
                              </m:r>
                            </m:sub>
                          </m:sSub>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𝑜𝑥𝑦</m:t>
                                      </m:r>
                                    </m:sub>
                                  </m:sSub>
                                </m:e>
                              </m:d>
                            </m:e>
                            <m:sup>
                              <m:r>
                                <a:rPr lang="en-US" i="1">
                                  <a:latin typeface="Cambria Math" panose="02040503050406030204" pitchFamily="18" charset="0"/>
                                </a:rPr>
                                <m:t>𝑛</m:t>
                              </m:r>
                            </m:sup>
                          </m:sSup>
                        </m:num>
                        <m:den>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50</m:t>
                              </m:r>
                            </m:sub>
                            <m:sup>
                              <m:r>
                                <a:rPr lang="en-US" i="1">
                                  <a:latin typeface="Cambria Math" panose="02040503050406030204" pitchFamily="18" charset="0"/>
                                </a:rPr>
                                <m:t>𝑛</m:t>
                              </m:r>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𝑜𝑥𝑦</m:t>
                                      </m:r>
                                    </m:sub>
                                  </m:sSub>
                                </m:e>
                              </m:d>
                            </m:e>
                            <m:sup>
                              <m:r>
                                <a:rPr lang="en-US" i="1">
                                  <a:latin typeface="Cambria Math" panose="02040503050406030204" pitchFamily="18" charset="0"/>
                                </a:rPr>
                                <m:t>𝑛</m:t>
                              </m:r>
                            </m:sup>
                          </m:sSup>
                        </m:den>
                      </m:f>
                    </m:oMath>
                  </m:oMathPara>
                </a14:m>
                <a:endParaRPr lang="en-US" dirty="0"/>
              </a:p>
              <a:p>
                <a:pPr marL="0" indent="0">
                  <a:spcBef>
                    <a:spcPts val="0"/>
                  </a:spcBef>
                  <a:buNone/>
                </a:pPr>
                <a:endParaRPr lang="en-US" dirty="0"/>
              </a:p>
              <a:p>
                <a:pPr marL="0" indent="0">
                  <a:spcBef>
                    <a:spcPts val="0"/>
                  </a:spcBef>
                  <a:buNone/>
                </a:pPr>
                <a:r>
                  <a:rPr lang="en-US" dirty="0"/>
                  <a:t>We can use the equation below to find the oxygen concentration of blood leaving the capillary. Or if can measure the concentration we can determine the reaction rate </a:t>
                </a:r>
                <a14:m>
                  <m:oMath xmlns:m="http://schemas.openxmlformats.org/officeDocument/2006/math">
                    <m:sSup>
                      <m:sSupPr>
                        <m:ctrlPr>
                          <a:rPr lang="en-US" i="1" smtClean="0">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oMath>
                </a14:m>
                <a:r>
                  <a:rPr lang="en-US" dirty="0"/>
                  <a:t>.</a:t>
                </a:r>
              </a:p>
              <a:p>
                <a:pPr marL="0" indent="0">
                  <a:spcBef>
                    <a:spcPts val="0"/>
                  </a:spcBef>
                  <a:buNone/>
                </a:pPr>
                <a:endParaRPr lang="en-US" dirty="0"/>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𝑜𝑥𝑦</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𝑆𝐴𝑇</m:t>
                                      </m:r>
                                    </m:sub>
                                  </m:sSub>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𝑜𝑥𝑦</m:t>
                                              </m:r>
                                            </m:sub>
                                          </m:sSub>
                                        </m:e>
                                      </m:d>
                                    </m:e>
                                    <m:sup>
                                      <m:r>
                                        <a:rPr lang="en-US" i="1">
                                          <a:latin typeface="Cambria Math" panose="02040503050406030204" pitchFamily="18" charset="0"/>
                                        </a:rPr>
                                        <m:t>𝑛</m:t>
                                      </m:r>
                                    </m:sup>
                                  </m:sSup>
                                </m:num>
                                <m:den>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50</m:t>
                                      </m:r>
                                    </m:sub>
                                    <m:sup>
                                      <m:r>
                                        <a:rPr lang="en-US" i="1">
                                          <a:latin typeface="Cambria Math" panose="02040503050406030204" pitchFamily="18" charset="0"/>
                                        </a:rPr>
                                        <m:t>𝑛</m:t>
                                      </m:r>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𝑜𝑥𝑦</m:t>
                                              </m:r>
                                            </m:sub>
                                          </m:sSub>
                                        </m:e>
                                      </m:d>
                                    </m:e>
                                    <m:sup>
                                      <m:r>
                                        <a:rPr lang="en-US" i="1">
                                          <a:latin typeface="Cambria Math" panose="02040503050406030204" pitchFamily="18" charset="0"/>
                                        </a:rPr>
                                        <m:t>𝑛</m:t>
                                      </m:r>
                                    </m:sup>
                                  </m:sSup>
                                </m:den>
                              </m:f>
                            </m:e>
                          </m:d>
                        </m:e>
                        <m:sub>
                          <m:r>
                            <a:rPr lang="en-US" b="0" i="1" smtClean="0">
                              <a:latin typeface="Cambria Math" panose="02040503050406030204" pitchFamily="18" charset="0"/>
                            </a:rPr>
                            <m:t>𝑣𝑒𝑛𝑜𝑢𝑠</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𝑜𝑥𝑦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𝐻𝑏𝑂</m:t>
                                  </m:r>
                                </m:sub>
                              </m:sSub>
                            </m:e>
                          </m:d>
                        </m:e>
                        <m:sub>
                          <m:r>
                            <a:rPr lang="en-US" i="1">
                              <a:latin typeface="Cambria Math" panose="02040503050406030204" pitchFamily="18" charset="0"/>
                            </a:rPr>
                            <m:t>𝑎𝑟𝑡𝑒𝑟𝑖𝑎𝑙</m:t>
                          </m:r>
                        </m:sub>
                      </m:sSub>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num>
                        <m:den>
                          <m:r>
                            <a:rPr lang="en-US" i="1">
                              <a:latin typeface="Cambria Math" panose="02040503050406030204" pitchFamily="18" charset="0"/>
                            </a:rPr>
                            <m:t>𝑞</m:t>
                          </m:r>
                          <m:r>
                            <a:rPr lang="en-US" i="1">
                              <a:latin typeface="Cambria Math" panose="02040503050406030204" pitchFamily="18" charset="0"/>
                            </a:rPr>
                            <m:t>′</m:t>
                          </m:r>
                        </m:den>
                      </m:f>
                    </m:oMath>
                  </m:oMathPara>
                </a14:m>
                <a:endParaRPr lang="en-US" dirty="0"/>
              </a:p>
              <a:p>
                <a:pPr marL="0" indent="0">
                  <a:spcBef>
                    <a:spcPts val="0"/>
                  </a:spcBef>
                  <a:buNone/>
                </a:pPr>
                <a:endParaRPr lang="en-US" sz="2800" dirty="0"/>
              </a:p>
              <a:p>
                <a:pPr marL="0" indent="0">
                  <a:spcBef>
                    <a:spcPts val="0"/>
                  </a:spcBef>
                  <a:buNone/>
                </a:pPr>
                <a:endParaRPr lang="en-US" sz="2800" dirty="0"/>
              </a:p>
              <a:p>
                <a:pPr marL="0" indent="0">
                  <a:spcBef>
                    <a:spcPts val="0"/>
                  </a:spcBef>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69" y="977773"/>
                <a:ext cx="10603687" cy="5532083"/>
              </a:xfrm>
              <a:blipFill>
                <a:blip r:embed="rId2"/>
                <a:stretch>
                  <a:fillRect l="-1149" r="-5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p:spTree>
    <p:extLst>
      <p:ext uri="{BB962C8B-B14F-4D97-AF65-F5344CB8AC3E}">
        <p14:creationId xmlns:p14="http://schemas.microsoft.com/office/powerpoint/2010/main" val="128468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Blood Oxygenator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32083"/>
              </a:xfrm>
            </p:spPr>
            <p:txBody>
              <a:bodyPr>
                <a:normAutofit/>
              </a:bodyPr>
              <a:lstStyle/>
              <a:p>
                <a:pPr marL="0" indent="0">
                  <a:spcBef>
                    <a:spcPts val="0"/>
                  </a:spcBef>
                  <a:buNone/>
                </a:pPr>
                <a:r>
                  <a:rPr lang="en-US" sz="2800" dirty="0"/>
                  <a:t>Blood oxygenators are commonly used to temporarily replace the function of our lungs. They can commonly be found in heart-lung bypass devices. </a:t>
                </a:r>
              </a:p>
              <a:p>
                <a:pPr marL="0" indent="0">
                  <a:spcBef>
                    <a:spcPts val="0"/>
                  </a:spcBef>
                  <a:buNone/>
                </a:pPr>
                <a:r>
                  <a:rPr lang="en-US" sz="2800" dirty="0"/>
                  <a:t>We can perform a mass balance on the system (note: ther</a:t>
                </a:r>
                <a:r>
                  <a:rPr lang="en-US" dirty="0"/>
                  <a:t>e is no reaction occurring, so we are just looking at the total mass transferred into the blood):</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m:rPr>
                              <m:sty m:val="p"/>
                            </m:rPr>
                            <a:rPr lang="en-US" b="0" i="0" smtClean="0">
                              <a:latin typeface="Cambria Math" panose="02040503050406030204" pitchFamily="18" charset="0"/>
                            </a:rPr>
                            <m:t>oxygen</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m:rPr>
                              <m:sty m:val="p"/>
                            </m:rPr>
                            <a:rPr lang="en-US" b="0" i="0" smtClean="0">
                              <a:latin typeface="Cambria Math" panose="02040503050406030204" pitchFamily="18" charset="0"/>
                            </a:rPr>
                            <m:t>blood</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oxygen</m:t>
                              </m:r>
                              <m:r>
                                <a:rPr lang="en-US" b="0" i="0" smtClean="0">
                                  <a:latin typeface="Cambria Math" panose="02040503050406030204" pitchFamily="18" charset="0"/>
                                </a:rPr>
                                <m:t>,</m:t>
                              </m:r>
                              <m:r>
                                <a:rPr lang="en-US" b="0" i="1" smtClean="0">
                                  <a:latin typeface="Cambria Math" panose="02040503050406030204" pitchFamily="18" charset="0"/>
                                </a:rPr>
                                <m:t>𝑜𝑢𝑡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oxygen</m:t>
                              </m:r>
                              <m:r>
                                <a:rPr lang="en-US" b="0" i="0" smtClean="0">
                                  <a:latin typeface="Cambria Math" panose="02040503050406030204" pitchFamily="18" charset="0"/>
                                </a:rPr>
                                <m:t>,</m:t>
                              </m:r>
                              <m:r>
                                <a:rPr lang="en-US" b="0" i="1" smtClean="0">
                                  <a:latin typeface="Cambria Math" panose="02040503050406030204" pitchFamily="18" charset="0"/>
                                </a:rPr>
                                <m:t>𝑖𝑛</m:t>
                              </m:r>
                            </m:sub>
                          </m:sSub>
                        </m:e>
                      </m:d>
                    </m:oMath>
                  </m:oMathPara>
                </a14:m>
                <a:endParaRPr lang="en-US" b="0" dirty="0"/>
              </a:p>
              <a:p>
                <a:pPr marL="0" indent="0">
                  <a:spcBef>
                    <a:spcPts val="0"/>
                  </a:spcBef>
                  <a:buNone/>
                </a:pPr>
                <a:endParaRPr lang="en-US" sz="2800" dirty="0"/>
              </a:p>
              <a:p>
                <a:pPr marL="0" indent="0">
                  <a:spcBef>
                    <a:spcPts val="0"/>
                  </a:spcBef>
                  <a:buNone/>
                </a:pPr>
                <a:r>
                  <a:rPr lang="en-US" dirty="0"/>
                  <a:t>Which can also be written out separating the dissolved oxygen and oxyhemoglobin</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m:rPr>
                              <m:sty m:val="p"/>
                            </m:rPr>
                            <a:rPr lang="en-US" b="0" i="0" smtClean="0">
                              <a:latin typeface="Cambria Math" panose="02040503050406030204" pitchFamily="18" charset="0"/>
                            </a:rPr>
                            <m:t>oxy</m:t>
                          </m:r>
                          <m:r>
                            <a:rPr lang="en-US" b="0" i="1" smtClean="0">
                              <a:latin typeface="Cambria Math" panose="02040503050406030204" pitchFamily="18" charset="0"/>
                            </a:rPr>
                            <m:t>,</m:t>
                          </m:r>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m:rPr>
                              <m:sty m:val="p"/>
                            </m:rPr>
                            <a:rPr lang="en-US" b="0" i="0" smtClean="0">
                              <a:latin typeface="Cambria Math" panose="02040503050406030204" pitchFamily="18" charset="0"/>
                            </a:rPr>
                            <m:t>blood</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𝐻𝑏𝑂</m:t>
                                      </m:r>
                                    </m:sub>
                                  </m:sSub>
                                </m:e>
                              </m:d>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𝑜𝑥𝑦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𝐻𝑏𝑂</m:t>
                                      </m:r>
                                    </m:sub>
                                  </m:sSub>
                                </m:e>
                              </m:d>
                            </m:e>
                            <m:sub>
                              <m:r>
                                <a:rPr lang="en-US" b="0" i="1" smtClean="0">
                                  <a:latin typeface="Cambria Math" panose="02040503050406030204" pitchFamily="18" charset="0"/>
                                </a:rPr>
                                <m:t>𝑖𝑛</m:t>
                              </m:r>
                            </m:sub>
                          </m:sSub>
                        </m:e>
                      </m:d>
                    </m:oMath>
                  </m:oMathPara>
                </a14:m>
                <a:endParaRPr lang="en-US" sz="2800" dirty="0"/>
              </a:p>
              <a:p>
                <a:pPr marL="0" indent="0">
                  <a:spcBef>
                    <a:spcPts val="0"/>
                  </a:spcBef>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69" y="977773"/>
                <a:ext cx="10603687" cy="5532083"/>
              </a:xfrm>
              <a:blipFill>
                <a:blip r:embed="rId2"/>
                <a:stretch>
                  <a:fillRect l="-1149"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p:spTree>
    <p:extLst>
      <p:ext uri="{BB962C8B-B14F-4D97-AF65-F5344CB8AC3E}">
        <p14:creationId xmlns:p14="http://schemas.microsoft.com/office/powerpoint/2010/main" val="52008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Blood Oxygenator-example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32083"/>
              </a:xfrm>
            </p:spPr>
            <p:txBody>
              <a:bodyPr>
                <a:normAutofit/>
              </a:bodyPr>
              <a:lstStyle/>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m:rPr>
                              <m:sty m:val="p"/>
                            </m:rPr>
                            <a:rPr lang="en-US" b="0" i="0" smtClean="0">
                              <a:latin typeface="Cambria Math" panose="02040503050406030204" pitchFamily="18" charset="0"/>
                            </a:rPr>
                            <m:t>oxy</m:t>
                          </m:r>
                          <m:r>
                            <a:rPr lang="en-US" b="0" i="1" smtClean="0">
                              <a:latin typeface="Cambria Math" panose="02040503050406030204" pitchFamily="18" charset="0"/>
                            </a:rPr>
                            <m:t>,</m:t>
                          </m:r>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m:rPr>
                              <m:sty m:val="p"/>
                            </m:rPr>
                            <a:rPr lang="en-US" b="0" i="0" smtClean="0">
                              <a:latin typeface="Cambria Math" panose="02040503050406030204" pitchFamily="18" charset="0"/>
                            </a:rPr>
                            <m:t>blood</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𝐻𝑏𝑂</m:t>
                                      </m:r>
                                    </m:sub>
                                  </m:sSub>
                                </m:e>
                              </m:d>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𝑜𝑥𝑦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𝐻𝑏𝑂</m:t>
                                      </m:r>
                                    </m:sub>
                                  </m:sSub>
                                </m:e>
                              </m:d>
                            </m:e>
                            <m:sub>
                              <m:r>
                                <a:rPr lang="en-US" b="0" i="1" smtClean="0">
                                  <a:latin typeface="Cambria Math" panose="02040503050406030204" pitchFamily="18" charset="0"/>
                                </a:rPr>
                                <m:t>𝑖𝑛</m:t>
                              </m:r>
                            </m:sub>
                          </m:sSub>
                        </m:e>
                      </m:d>
                    </m:oMath>
                  </m:oMathPara>
                </a14:m>
                <a:endParaRPr lang="en-US" sz="2800" dirty="0"/>
              </a:p>
              <a:p>
                <a:pPr marL="0" indent="0">
                  <a:spcBef>
                    <a:spcPts val="0"/>
                  </a:spcBef>
                  <a:buNone/>
                </a:pPr>
                <a:r>
                  <a:rPr lang="en-US" dirty="0"/>
                  <a:t>Consider an oxygenator where blood enters at a rate of 5 L/min. At the entrance, the partial pressure (</a:t>
                </a:r>
                <a14:m>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en-US" dirty="0"/>
                  <a:t>) is 30 mmHg, at the exit the partial pressure is 100 mmHg. How much oxygen was transferred into the blood. Henry’s constant for oxygen in blood at 37</a:t>
                </a:r>
                <a:r>
                  <a:rPr lang="en-US" baseline="30000" dirty="0"/>
                  <a:t>o</a:t>
                </a:r>
                <a:r>
                  <a:rPr lang="en-US" dirty="0"/>
                  <a:t>C is 0.74 mmHg/</a:t>
                </a:r>
                <a:r>
                  <a:rPr lang="en-US" dirty="0">
                    <a:latin typeface="Symbol" panose="05050102010706020507" pitchFamily="18" charset="2"/>
                  </a:rPr>
                  <a:t>m</a:t>
                </a:r>
                <a:r>
                  <a:rPr lang="en-US" dirty="0"/>
                  <a:t>M</a:t>
                </a:r>
              </a:p>
              <a:p>
                <a:pPr marL="0" indent="0">
                  <a:spcBef>
                    <a:spcPts val="0"/>
                  </a:spcBef>
                  <a:buNone/>
                </a:pPr>
                <a:r>
                  <a:rPr lang="en-US" dirty="0"/>
                  <a:t>(Helpful hint: the oxygen concentration in hemoglobin when saturate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𝑆𝐴𝑇</m:t>
                        </m:r>
                      </m:sub>
                    </m:sSub>
                  </m:oMath>
                </a14:m>
                <a:r>
                  <a:rPr lang="en-US" dirty="0"/>
                  <a:t>) is 8800 </a:t>
                </a:r>
                <a:r>
                  <a:rPr lang="en-US" dirty="0" err="1">
                    <a:latin typeface="Symbol" panose="05050102010706020507" pitchFamily="18" charset="2"/>
                  </a:rPr>
                  <a:t>m</a:t>
                </a:r>
                <a:r>
                  <a:rPr lang="en-US" dirty="0" err="1"/>
                  <a:t>M.</a:t>
                </a:r>
                <a:r>
                  <a:rPr lang="en-US" dirty="0"/>
                  <a:t>)</a:t>
                </a:r>
              </a:p>
              <a:p>
                <a:pPr marL="0" indent="0">
                  <a:spcBef>
                    <a:spcPts val="0"/>
                  </a:spcBef>
                  <a:buNone/>
                </a:pPr>
                <a:endParaRPr lang="en-US" dirty="0"/>
              </a:p>
              <a:p>
                <a:pPr marL="0" indent="0">
                  <a:spcBef>
                    <a:spcPts val="0"/>
                  </a:spcBef>
                  <a:buNone/>
                </a:pPr>
                <a:r>
                  <a:rPr lang="en-US" dirty="0"/>
                  <a:t>The concentration of dissolved oxygen can be found using Henry’s law:</a:t>
                </a:r>
              </a:p>
              <a:p>
                <a:pPr marL="0" indent="0">
                  <a:spcBef>
                    <a:spcPts val="0"/>
                  </a:spcBef>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69" y="977773"/>
                <a:ext cx="10603687" cy="5532083"/>
              </a:xfrm>
              <a:blipFill>
                <a:blip r:embed="rId2"/>
                <a:stretch>
                  <a:fillRect l="-11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p:spTree>
    <p:extLst>
      <p:ext uri="{BB962C8B-B14F-4D97-AF65-F5344CB8AC3E}">
        <p14:creationId xmlns:p14="http://schemas.microsoft.com/office/powerpoint/2010/main" val="315316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Blood Oxygenator-example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32083"/>
              </a:xfrm>
            </p:spPr>
            <p:txBody>
              <a:bodyPr>
                <a:normAutofit/>
              </a:bodyPr>
              <a:lstStyle/>
              <a:p>
                <a:pPr marL="0" indent="0">
                  <a:spcBef>
                    <a:spcPts val="0"/>
                  </a:spcBef>
                  <a:buNone/>
                </a:pPr>
                <a:r>
                  <a:rPr lang="en-US" dirty="0"/>
                  <a:t>The concentration of oxygen bound to hemoglobin can be found using the Hill equation:</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𝐻𝑏𝑂</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𝑆𝐴𝑇</m:t>
                              </m:r>
                            </m:sub>
                          </m:sSub>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e>
                              </m:d>
                            </m:e>
                            <m:sup>
                              <m:r>
                                <a:rPr lang="en-US" i="1">
                                  <a:latin typeface="Cambria Math" panose="02040503050406030204" pitchFamily="18" charset="0"/>
                                </a:rPr>
                                <m:t>𝑛</m:t>
                              </m:r>
                            </m:sup>
                          </m:sSup>
                        </m:num>
                        <m:den>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50</m:t>
                              </m:r>
                            </m:sub>
                            <m:sup>
                              <m:r>
                                <a:rPr lang="en-US" i="1">
                                  <a:latin typeface="Cambria Math" panose="02040503050406030204" pitchFamily="18" charset="0"/>
                                </a:rPr>
                                <m:t>𝑛</m:t>
                              </m:r>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e>
                              </m:d>
                            </m:e>
                            <m:sup>
                              <m:r>
                                <a:rPr lang="en-US" i="1">
                                  <a:latin typeface="Cambria Math" panose="02040503050406030204" pitchFamily="18" charset="0"/>
                                </a:rPr>
                                <m:t>𝑛</m:t>
                              </m:r>
                            </m:sup>
                          </m:sSup>
                        </m:den>
                      </m:f>
                    </m:oMath>
                  </m:oMathPara>
                </a14:m>
                <a:endParaRPr lang="en-US" dirty="0"/>
              </a:p>
              <a:p>
                <a:pPr marL="0" indent="0">
                  <a:spcBef>
                    <a:spcPts val="0"/>
                  </a:spcBef>
                  <a:buNone/>
                </a:pPr>
                <a:r>
                  <a:rPr lang="en-US" dirty="0"/>
                  <a:t>Remember:</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50</m:t>
                          </m:r>
                        </m:sub>
                      </m:sSub>
                      <m:r>
                        <a:rPr lang="en-US" b="0" i="1" smtClean="0">
                          <a:latin typeface="Cambria Math" panose="02040503050406030204" pitchFamily="18" charset="0"/>
                          <a:ea typeface="Cambria Math" panose="02040503050406030204" pitchFamily="18" charset="0"/>
                        </a:rPr>
                        <m:t>≈26 </m:t>
                      </m:r>
                      <m:r>
                        <a:rPr lang="en-US" b="0" i="1" smtClean="0">
                          <a:latin typeface="Cambria Math" panose="02040503050406030204" pitchFamily="18" charset="0"/>
                          <a:ea typeface="Cambria Math" panose="02040503050406030204" pitchFamily="18" charset="0"/>
                        </a:rPr>
                        <m:t>𝑚𝑚𝐻𝑔</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𝑆𝐴𝑇</m:t>
                          </m:r>
                        </m:sub>
                      </m:sSub>
                      <m:r>
                        <a:rPr lang="en-US" b="0" i="1" smtClean="0">
                          <a:latin typeface="Cambria Math" panose="02040503050406030204" pitchFamily="18" charset="0"/>
                          <a:ea typeface="Cambria Math" panose="02040503050406030204" pitchFamily="18" charset="0"/>
                        </a:rPr>
                        <m:t>≈8800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≈2.34</m:t>
                      </m:r>
                    </m:oMath>
                  </m:oMathPara>
                </a14:m>
                <a:endParaRPr lang="en-US" dirty="0"/>
              </a:p>
              <a:p>
                <a:pPr marL="0" indent="0">
                  <a:spcBef>
                    <a:spcPts val="0"/>
                  </a:spcBef>
                  <a:buNone/>
                </a:pPr>
                <a:endParaRPr lang="en-US" dirty="0"/>
              </a:p>
              <a:p>
                <a:pPr marL="0" indent="0">
                  <a:spcBef>
                    <a:spcPts val="0"/>
                  </a:spcBef>
                  <a:buNone/>
                </a:pPr>
                <a:r>
                  <a:rPr lang="en-US" dirty="0"/>
                  <a:t>Using the partial pressures (30 mmHg and 100 mmHg), we find:</a:t>
                </a:r>
              </a:p>
              <a:p>
                <a:pPr marL="0" indent="0">
                  <a:spcBef>
                    <a:spcPts val="0"/>
                  </a:spcBef>
                  <a:buNone/>
                </a:pPr>
                <a:endParaRPr lang="en-US" dirty="0"/>
              </a:p>
              <a:p>
                <a:pPr marL="0" indent="0">
                  <a:spcBef>
                    <a:spcPts val="0"/>
                  </a:spcBef>
                  <a:buNone/>
                </a:pPr>
                <a:endParaRPr lang="en-US" dirty="0"/>
              </a:p>
              <a:p>
                <a:pPr marL="0" indent="0">
                  <a:spcBef>
                    <a:spcPts val="0"/>
                  </a:spcBef>
                  <a:buNone/>
                </a:pPr>
                <a:r>
                  <a:rPr lang="en-US" dirty="0"/>
                  <a:t>The total amount of oxygen transferred in:</a:t>
                </a:r>
              </a:p>
              <a:p>
                <a:pPr marL="0" indent="0">
                  <a:spcBef>
                    <a:spcPts val="0"/>
                  </a:spcBef>
                  <a:buNone/>
                </a:pPr>
                <a:endParaRPr lang="en-US" b="0"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69" y="977773"/>
                <a:ext cx="10603687" cy="5532083"/>
              </a:xfrm>
              <a:blipFill>
                <a:blip r:embed="rId2"/>
                <a:stretch>
                  <a:fillRect l="-1149"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p:spTree>
    <p:extLst>
      <p:ext uri="{BB962C8B-B14F-4D97-AF65-F5344CB8AC3E}">
        <p14:creationId xmlns:p14="http://schemas.microsoft.com/office/powerpoint/2010/main" val="326383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Henry’s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lnSpcReduction="20000"/>
              </a:bodyPr>
              <a:lstStyle/>
              <a:p>
                <a:pPr marL="0" indent="0">
                  <a:buNone/>
                </a:pPr>
                <a:r>
                  <a:rPr lang="en-US" dirty="0"/>
                  <a:t>Recall Henry’s law, which explains the relationship between the concentrations of a solute in both the vapor and liquid phases.</a:t>
                </a:r>
              </a:p>
              <a:p>
                <a:pPr marL="0" indent="0">
                  <a:buNone/>
                </a:pPr>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m:t>
                        </m:r>
                      </m:sub>
                    </m:sSub>
                  </m:oMath>
                </a14:m>
                <a:r>
                  <a:rPr lang="en-US" dirty="0"/>
                  <a:t> is Henry’s constant which is unique to the system and depends on the solute, solvent, and temperature.</a:t>
                </a:r>
              </a:p>
              <a:p>
                <a:pPr marL="0" indent="0">
                  <a:buNone/>
                </a:pPr>
                <a:r>
                  <a:rPr lang="en-US" dirty="0"/>
                  <a:t>Now consider oxygen, which makes up about 20% of air (at normal conditions). Henry’s constant for oxygen in blood at physiological conditions (i.e., 37</a:t>
                </a:r>
                <a:r>
                  <a:rPr lang="en-US" baseline="30000" dirty="0"/>
                  <a:t>o</a:t>
                </a:r>
                <a:r>
                  <a:rPr lang="en-US" dirty="0"/>
                  <a:t>C) is 0.74 mmHg / </a:t>
                </a:r>
                <a:r>
                  <a:rPr lang="en-US" dirty="0" err="1">
                    <a:latin typeface="Symbol" panose="05050102010706020507" pitchFamily="18" charset="2"/>
                  </a:rPr>
                  <a:t>m</a:t>
                </a:r>
                <a:r>
                  <a:rPr lang="en-US" dirty="0" err="1"/>
                  <a:t>M.</a:t>
                </a:r>
                <a:endParaRPr lang="en-US" dirty="0"/>
              </a:p>
              <a:p>
                <a:pPr marL="0" indent="0">
                  <a:buNone/>
                </a:pPr>
                <a:r>
                  <a:rPr lang="en-US" dirty="0"/>
                  <a:t>So the maximum equilibrium concentration of dissolved oxygen in our blood is:</a:t>
                </a:r>
              </a:p>
              <a:p>
                <a:pPr marL="0" indent="0">
                  <a:buNone/>
                </a:pPr>
                <a:endParaRPr lang="en-US" b="0" dirty="0"/>
              </a:p>
              <a:p>
                <a:pPr marL="0" indent="0">
                  <a:buNone/>
                </a:pPr>
                <a:endParaRPr lang="en-US" dirty="0"/>
              </a:p>
              <a:p>
                <a:pPr marL="0" indent="0">
                  <a:buNone/>
                </a:pPr>
                <a:endParaRPr lang="en-US" dirty="0"/>
              </a:p>
              <a:p>
                <a:pPr marL="0" indent="0">
                  <a:buNone/>
                </a:pPr>
                <a:r>
                  <a:rPr lang="en-US" dirty="0"/>
                  <a:t>This would represent the maximum concentration. In reality, the pressure is typically less than 760 mmHg, so the concentration will be less too.</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993" t="-2753" r="-5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20973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Planar </a:t>
            </a:r>
            <a:r>
              <a:rPr lang="en-US" dirty="0" err="1"/>
              <a:t>Bioartifical</a:t>
            </a:r>
            <a:r>
              <a:rPr lang="en-US" dirty="0"/>
              <a:t> Organ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4"/>
            <a:ext cx="10603687" cy="2704994"/>
          </a:xfrm>
        </p:spPr>
        <p:txBody>
          <a:bodyPr>
            <a:normAutofit fontScale="92500" lnSpcReduction="10000"/>
          </a:bodyPr>
          <a:lstStyle/>
          <a:p>
            <a:pPr>
              <a:spcBef>
                <a:spcPts val="0"/>
              </a:spcBef>
            </a:pPr>
            <a:r>
              <a:rPr lang="en-US" dirty="0" err="1"/>
              <a:t>Bioartifical</a:t>
            </a:r>
            <a:r>
              <a:rPr lang="en-US" dirty="0"/>
              <a:t> organs are medical device systems that incorporate therapeutic cells sandwiched between permselective membranes </a:t>
            </a:r>
          </a:p>
          <a:p>
            <a:pPr>
              <a:spcBef>
                <a:spcPts val="0"/>
              </a:spcBef>
            </a:pPr>
            <a:r>
              <a:rPr lang="en-US" dirty="0"/>
              <a:t>Allow for oxygen, nutrient/waste, and therapeutic agents (e.g., insulin) to permeate </a:t>
            </a:r>
          </a:p>
          <a:p>
            <a:pPr>
              <a:spcBef>
                <a:spcPts val="0"/>
              </a:spcBef>
            </a:pPr>
            <a:r>
              <a:rPr lang="en-US" dirty="0"/>
              <a:t>The membrane pores are too small for components of the host’s immune system cannot cross (system is __________________)</a:t>
            </a:r>
          </a:p>
          <a:p>
            <a:pPr>
              <a:spcBef>
                <a:spcPts val="0"/>
              </a:spcBef>
            </a:pPr>
            <a:r>
              <a:rPr lang="en-US" dirty="0"/>
              <a:t>Device system is adjacent to vascularized tissue or a polymer matrix that promotes vascularization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p:pic>
        <p:nvPicPr>
          <p:cNvPr id="5" name="Picture 4">
            <a:extLst>
              <a:ext uri="{FF2B5EF4-FFF2-40B4-BE49-F238E27FC236}">
                <a16:creationId xmlns:a16="http://schemas.microsoft.com/office/drawing/2014/main" id="{EA479534-7AB1-47C3-B35B-0D4EBC6E38EA}"/>
              </a:ext>
            </a:extLst>
          </p:cNvPr>
          <p:cNvPicPr>
            <a:picLocks noChangeAspect="1"/>
          </p:cNvPicPr>
          <p:nvPr/>
        </p:nvPicPr>
        <p:blipFill>
          <a:blip r:embed="rId2"/>
          <a:stretch>
            <a:fillRect/>
          </a:stretch>
        </p:blipFill>
        <p:spPr>
          <a:xfrm>
            <a:off x="2034241" y="3826149"/>
            <a:ext cx="6363140" cy="2895326"/>
          </a:xfrm>
          <a:prstGeom prst="rect">
            <a:avLst/>
          </a:prstGeom>
        </p:spPr>
      </p:pic>
    </p:spTree>
    <p:extLst>
      <p:ext uri="{BB962C8B-B14F-4D97-AF65-F5344CB8AC3E}">
        <p14:creationId xmlns:p14="http://schemas.microsoft.com/office/powerpoint/2010/main" val="189717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Planar </a:t>
            </a:r>
            <a:r>
              <a:rPr lang="en-US" dirty="0" err="1"/>
              <a:t>Bioartifical</a:t>
            </a:r>
            <a:r>
              <a:rPr lang="en-US" dirty="0"/>
              <a:t> Organ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15305"/>
          </a:xfrm>
        </p:spPr>
        <p:txBody>
          <a:bodyPr>
            <a:normAutofit/>
          </a:bodyPr>
          <a:lstStyle/>
          <a:p>
            <a:pPr marL="0" indent="0">
              <a:spcBef>
                <a:spcPts val="0"/>
              </a:spcBef>
              <a:buNone/>
            </a:pPr>
            <a:r>
              <a:rPr lang="en-US" dirty="0"/>
              <a:t>Looking at a steady-state 1D diffusion system within the device, our mass balance simplifies to:</a:t>
            </a:r>
          </a:p>
          <a:p>
            <a:pPr marL="0" indent="0">
              <a:spcBef>
                <a:spcPts val="0"/>
              </a:spcBef>
              <a:buNone/>
            </a:pPr>
            <a:endParaRPr lang="en-US" b="0" dirty="0"/>
          </a:p>
          <a:p>
            <a:pPr marL="0" indent="0">
              <a:spcBef>
                <a:spcPts val="0"/>
              </a:spcBef>
              <a:buNone/>
            </a:pPr>
            <a:endParaRPr lang="en-US" dirty="0"/>
          </a:p>
          <a:p>
            <a:pPr marL="0" indent="0">
              <a:spcBef>
                <a:spcPts val="0"/>
              </a:spcBef>
              <a:buNone/>
            </a:pPr>
            <a:r>
              <a:rPr lang="en-US" dirty="0"/>
              <a:t>Our two boundary conditions are a symmetry condition:</a:t>
            </a:r>
          </a:p>
          <a:p>
            <a:pPr marL="0" indent="0">
              <a:spcBef>
                <a:spcPts val="0"/>
              </a:spcBef>
              <a:buNone/>
            </a:pPr>
            <a:endParaRPr lang="en-US" b="0" dirty="0"/>
          </a:p>
          <a:p>
            <a:pPr marL="0" indent="0">
              <a:spcBef>
                <a:spcPts val="0"/>
              </a:spcBef>
              <a:buNone/>
            </a:pPr>
            <a:endParaRPr lang="en-US" dirty="0"/>
          </a:p>
          <a:p>
            <a:pPr marL="0" indent="0">
              <a:spcBef>
                <a:spcPts val="0"/>
              </a:spcBef>
              <a:buNone/>
            </a:pPr>
            <a:r>
              <a:rPr lang="en-US" dirty="0"/>
              <a:t>And a constant surface concentration:</a:t>
            </a:r>
          </a:p>
          <a:p>
            <a:pPr marL="0" indent="0">
              <a:spcBef>
                <a:spcPts val="0"/>
              </a:spcBef>
              <a:buNone/>
            </a:pPr>
            <a:endParaRPr lang="en-US" b="0"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a:p>
        </p:txBody>
      </p:sp>
      <p:pic>
        <p:nvPicPr>
          <p:cNvPr id="5" name="Picture 4">
            <a:extLst>
              <a:ext uri="{FF2B5EF4-FFF2-40B4-BE49-F238E27FC236}">
                <a16:creationId xmlns:a16="http://schemas.microsoft.com/office/drawing/2014/main" id="{EA479534-7AB1-47C3-B35B-0D4EBC6E38EA}"/>
              </a:ext>
            </a:extLst>
          </p:cNvPr>
          <p:cNvPicPr>
            <a:picLocks noChangeAspect="1"/>
          </p:cNvPicPr>
          <p:nvPr/>
        </p:nvPicPr>
        <p:blipFill>
          <a:blip r:embed="rId2"/>
          <a:stretch>
            <a:fillRect/>
          </a:stretch>
        </p:blipFill>
        <p:spPr>
          <a:xfrm>
            <a:off x="6946084" y="4468580"/>
            <a:ext cx="4951252" cy="2252895"/>
          </a:xfrm>
          <a:prstGeom prst="rect">
            <a:avLst/>
          </a:prstGeom>
        </p:spPr>
      </p:pic>
    </p:spTree>
    <p:extLst>
      <p:ext uri="{BB962C8B-B14F-4D97-AF65-F5344CB8AC3E}">
        <p14:creationId xmlns:p14="http://schemas.microsoft.com/office/powerpoint/2010/main" val="292681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Planar </a:t>
            </a:r>
            <a:r>
              <a:rPr lang="en-US" dirty="0" err="1"/>
              <a:t>Bioartifical</a:t>
            </a:r>
            <a:r>
              <a:rPr lang="en-US" dirty="0"/>
              <a:t> Organ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15305"/>
              </a:xfrm>
            </p:spPr>
            <p:txBody>
              <a:bodyPr>
                <a:normAutofit fontScale="92500" lnSpcReduction="10000"/>
              </a:bodyPr>
              <a:lstStyle/>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oMath>
                  </m:oMathPara>
                </a14:m>
                <a:endParaRPr lang="en-US" dirty="0"/>
              </a:p>
              <a:p>
                <a:pPr marL="0" indent="0">
                  <a:spcBef>
                    <a:spcPts val="0"/>
                  </a:spcBef>
                  <a:buNone/>
                </a:pPr>
                <a:r>
                  <a:rPr lang="en-US" dirty="0"/>
                  <a:t>Integrating once and applying the symmetry boundary condition:</a:t>
                </a:r>
              </a:p>
              <a:p>
                <a:pPr marL="0" indent="0">
                  <a:spcBef>
                    <a:spcPts val="0"/>
                  </a:spcBef>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𝑑𝑥</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den>
                      </m:f>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p>
                <a:pPr marL="0" indent="0">
                  <a:spcBef>
                    <a:spcPts val="0"/>
                  </a:spcBef>
                  <a:buNone/>
                </a:pPr>
                <a:r>
                  <a:rPr lang="en-US" dirty="0"/>
                  <a:t>Integrate a second time and applying our second boundary condition:</a:t>
                </a:r>
              </a:p>
              <a:p>
                <a:pPr marL="0"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num>
                        <m:den>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r>
                            <a:rPr lang="en-US" i="1" smtClean="0">
                              <a:latin typeface="Cambria Math" panose="02040503050406030204" pitchFamily="18" charset="0"/>
                              <a:ea typeface="Cambria Math" panose="02040503050406030204" pitchFamily="18" charset="0"/>
                            </a:rPr>
                            <m:t>𝛿</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m:oMathPara>
                </a14:m>
                <a:endParaRPr lang="en-US" dirty="0"/>
              </a:p>
              <a:p>
                <a:pPr marL="0" indent="0">
                  <a:spcBef>
                    <a:spcPts val="0"/>
                  </a:spcBef>
                  <a:buNone/>
                </a:pPr>
                <a:endParaRPr lang="en-US" dirty="0"/>
              </a:p>
              <a:p>
                <a:pPr marL="0" indent="0">
                  <a:spcBef>
                    <a:spcPts val="0"/>
                  </a:spcBef>
                  <a:buNone/>
                </a:pPr>
                <a:r>
                  <a:rPr lang="en-US" dirty="0"/>
                  <a:t>Our final equation is:</a:t>
                </a:r>
              </a:p>
              <a:p>
                <a:pPr marL="0"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num>
                        <m:den>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r>
                            <a:rPr lang="en-US" i="1" smtClean="0">
                              <a:latin typeface="Cambria Math" panose="02040503050406030204" pitchFamily="18" charset="0"/>
                              <a:ea typeface="Cambria Math" panose="02040503050406030204" pitchFamily="18" charset="0"/>
                            </a:rPr>
                            <m:t>𝛿</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2,0</m:t>
                          </m:r>
                        </m:sub>
                      </m:sSub>
                    </m:oMath>
                  </m:oMathPara>
                </a14:m>
                <a:endParaRPr lang="en-US" dirty="0"/>
              </a:p>
              <a:p>
                <a:pPr marL="0" indent="0">
                  <a:spcBef>
                    <a:spcPts val="0"/>
                  </a:spcBef>
                  <a:buNone/>
                </a:pPr>
                <a:endParaRPr lang="en-US" dirty="0"/>
              </a:p>
              <a:p>
                <a:pPr marL="0"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𝑝</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2,0</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𝛿</m:t>
                                      </m:r>
                                    </m:den>
                                  </m:f>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−2</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𝛿</m:t>
                              </m:r>
                            </m:den>
                          </m:f>
                        </m:e>
                      </m:d>
                    </m:oMath>
                  </m:oMathPara>
                </a14:m>
                <a:endParaRPr lang="en-US" dirty="0"/>
              </a:p>
              <a:p>
                <a:pPr marL="0" indent="0">
                  <a:spcBef>
                    <a:spcPts val="0"/>
                  </a:spcBef>
                  <a:buNone/>
                </a:pPr>
                <a:endParaRPr lang="en-US" dirty="0"/>
              </a:p>
              <a:p>
                <a:pPr marL="0" indent="0">
                  <a:spcBef>
                    <a:spcPts val="0"/>
                  </a:spcBef>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69" y="977773"/>
                <a:ext cx="10603687" cy="5515305"/>
              </a:xfrm>
              <a:blipFill>
                <a:blip r:embed="rId2"/>
                <a:stretch>
                  <a:fillRect l="-10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a:p>
        </p:txBody>
      </p:sp>
    </p:spTree>
    <p:extLst>
      <p:ext uri="{BB962C8B-B14F-4D97-AF65-F5344CB8AC3E}">
        <p14:creationId xmlns:p14="http://schemas.microsoft.com/office/powerpoint/2010/main" val="1548894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Planar </a:t>
            </a:r>
            <a:r>
              <a:rPr lang="en-US" dirty="0" err="1"/>
              <a:t>Bioartifical</a:t>
            </a:r>
            <a:r>
              <a:rPr lang="en-US" dirty="0"/>
              <a:t> Organ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15305"/>
              </a:xfrm>
            </p:spPr>
            <p:txBody>
              <a:bodyPr>
                <a:normAutofit fontScale="92500" lnSpcReduction="10000"/>
              </a:bodyPr>
              <a:lstStyle/>
              <a:p>
                <a:pPr marL="0"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𝑝</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2,0</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𝛿</m:t>
                                      </m:r>
                                    </m:den>
                                  </m:f>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−2</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𝛿</m:t>
                              </m:r>
                            </m:den>
                          </m:f>
                        </m:e>
                      </m:d>
                    </m:oMath>
                  </m:oMathPara>
                </a14:m>
                <a:endParaRPr lang="en-US" dirty="0"/>
              </a:p>
              <a:p>
                <a:pPr marL="0" indent="0">
                  <a:spcBef>
                    <a:spcPts val="0"/>
                  </a:spcBef>
                  <a:buNone/>
                </a:pPr>
                <a:endParaRPr lang="en-US" dirty="0"/>
              </a:p>
              <a:p>
                <a:pPr marL="0" indent="0">
                  <a:spcBef>
                    <a:spcPts val="0"/>
                  </a:spcBef>
                  <a:buNone/>
                </a:pPr>
                <a:r>
                  <a:rPr lang="en-US" dirty="0"/>
                  <a:t>We can find the surface concentration by performing a mass balance. The transfer of solute into the organ should all be consumed by the cells if the system is at steady state.</a:t>
                </a:r>
              </a:p>
              <a:p>
                <a:pPr marL="0" indent="0">
                  <a:spcBef>
                    <a:spcPts val="0"/>
                  </a:spcBef>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num>
                        <m:den>
                          <m:r>
                            <a:rPr lang="en-US" b="0" i="1" smtClean="0">
                              <a:latin typeface="Cambria Math" panose="02040503050406030204" pitchFamily="18" charset="0"/>
                            </a:rPr>
                            <m:t>𝐻</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𝑝</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𝑂</m:t>
                              </m:r>
                            </m:e>
                            <m:sub>
                              <m:r>
                                <a:rPr lang="en-US" b="0" i="1" smtClean="0">
                                  <a:latin typeface="Cambria Math" panose="02040503050406030204" pitchFamily="18" charset="0"/>
                                </a:rPr>
                                <m:t>2</m:t>
                              </m:r>
                            </m:sub>
                            <m:sup>
                              <m:r>
                                <a:rPr lang="en-US" b="0" i="1" smtClean="0">
                                  <a:latin typeface="Cambria Math" panose="02040503050406030204" pitchFamily="18" charset="0"/>
                                </a:rPr>
                                <m:t>𝑎𝑣𝑔</m:t>
                              </m:r>
                            </m:sup>
                          </m:sSubSup>
                          <m:r>
                            <a:rPr lang="en-US" b="0" i="1" smtClean="0">
                              <a:latin typeface="Cambria Math" panose="02040503050406030204" pitchFamily="18" charset="0"/>
                            </a:rPr>
                            <m:t>−</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2,0</m:t>
                              </m:r>
                            </m:sub>
                          </m:sSub>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oMath>
                  </m:oMathPara>
                </a14:m>
                <a:endParaRPr lang="en-US" dirty="0"/>
              </a:p>
              <a:p>
                <a:pPr marL="0" indent="0">
                  <a:spcBef>
                    <a:spcPts val="0"/>
                  </a:spcBef>
                  <a:buNone/>
                </a:pPr>
                <a:r>
                  <a:rPr lang="en-US" dirty="0"/>
                  <a:t>Where </a:t>
                </a:r>
                <a14:m>
                  <m:oMath xmlns:m="http://schemas.openxmlformats.org/officeDocument/2006/math">
                    <m:r>
                      <a:rPr lang="en-US" b="0" i="1" smtClean="0">
                        <a:latin typeface="Cambria Math" panose="02040503050406030204" pitchFamily="18" charset="0"/>
                      </a:rPr>
                      <m:t>𝑝</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𝑂</m:t>
                        </m:r>
                      </m:e>
                      <m:sub>
                        <m:r>
                          <a:rPr lang="en-US" b="0" i="1" smtClean="0">
                            <a:latin typeface="Cambria Math" panose="02040503050406030204" pitchFamily="18" charset="0"/>
                          </a:rPr>
                          <m:t>2</m:t>
                        </m:r>
                      </m:sub>
                      <m:sup>
                        <m:r>
                          <a:rPr lang="en-US" b="0" i="1" smtClean="0">
                            <a:latin typeface="Cambria Math" panose="02040503050406030204" pitchFamily="18" charset="0"/>
                          </a:rPr>
                          <m:t>𝑎𝑣𝑔</m:t>
                        </m:r>
                      </m:sup>
                    </m:sSubSup>
                  </m:oMath>
                </a14:m>
                <a:r>
                  <a:rPr lang="en-US" dirty="0"/>
                  <a:t> is the average oxygen concentration in the vascular region.</a:t>
                </a:r>
              </a:p>
              <a:p>
                <a:pPr marL="0" indent="0">
                  <a:spcBef>
                    <a:spcPts val="0"/>
                  </a:spcBef>
                  <a:buNone/>
                </a:pPr>
                <a:r>
                  <a:rPr lang="en-US" dirty="0"/>
                  <a:t>Solving for </a:t>
                </a:r>
                <a14:m>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2,0</m:t>
                        </m:r>
                      </m:sub>
                    </m:sSub>
                  </m:oMath>
                </a14:m>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r>
                  <a:rPr lang="en-US" dirty="0"/>
                  <a:t>Our final expression can be written as:</a:t>
                </a:r>
              </a:p>
              <a:p>
                <a:pPr marL="0"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sub>
                        <m:sup>
                          <m:r>
                            <a:rPr lang="en-US" i="1">
                              <a:latin typeface="Cambria Math" panose="02040503050406030204" pitchFamily="18" charset="0"/>
                            </a:rPr>
                            <m:t>𝑎𝑣𝑔</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r>
                            <a:rPr lang="en-US" i="1">
                              <a:latin typeface="Cambria Math" panose="02040503050406030204" pitchFamily="18" charset="0"/>
                              <a:ea typeface="Cambria Math" panose="02040503050406030204" pitchFamily="18" charset="0"/>
                            </a:rPr>
                            <m:t>𝛿</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𝛿</m:t>
                                      </m:r>
                                    </m:den>
                                  </m:f>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−2</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𝛿</m:t>
                              </m:r>
                            </m:den>
                          </m:f>
                        </m:e>
                      </m:d>
                    </m:oMath>
                  </m:oMathPara>
                </a14:m>
                <a:endParaRPr lang="en-US" dirty="0"/>
              </a:p>
              <a:p>
                <a:pPr marL="0" indent="0">
                  <a:spcBef>
                    <a:spcPts val="0"/>
                  </a:spcBef>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69" y="977773"/>
                <a:ext cx="10603687" cy="5515305"/>
              </a:xfrm>
              <a:blipFill>
                <a:blip r:embed="rId2"/>
                <a:stretch>
                  <a:fillRect l="-10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23</a:t>
            </a:fld>
            <a:endParaRPr lang="en-US"/>
          </a:p>
        </p:txBody>
      </p:sp>
    </p:spTree>
    <p:extLst>
      <p:ext uri="{BB962C8B-B14F-4D97-AF65-F5344CB8AC3E}">
        <p14:creationId xmlns:p14="http://schemas.microsoft.com/office/powerpoint/2010/main" val="1247436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611697" y="18255"/>
            <a:ext cx="10515600" cy="959519"/>
          </a:xfrm>
        </p:spPr>
        <p:txBody>
          <a:bodyPr>
            <a:normAutofit/>
          </a:bodyPr>
          <a:lstStyle/>
          <a:p>
            <a:r>
              <a:rPr lang="en-US" dirty="0"/>
              <a:t>Planar Engineered Constructs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1137164"/>
                <a:ext cx="10603687" cy="5515305"/>
              </a:xfrm>
            </p:spPr>
            <p:txBody>
              <a:bodyPr>
                <a:normAutofit/>
              </a:bodyPr>
              <a:lstStyle/>
              <a:p>
                <a:pPr marL="0" indent="0">
                  <a:spcBef>
                    <a:spcPts val="0"/>
                  </a:spcBef>
                  <a:buNone/>
                </a:pPr>
                <a:r>
                  <a:rPr lang="en-US" i="1" dirty="0"/>
                  <a:t>In vitro</a:t>
                </a:r>
                <a:r>
                  <a:rPr lang="en-US" dirty="0"/>
                  <a:t> tissue culturing is similar to </a:t>
                </a:r>
                <a:r>
                  <a:rPr lang="en-US" dirty="0" err="1"/>
                  <a:t>bioartifical</a:t>
                </a:r>
                <a:r>
                  <a:rPr lang="en-US" dirty="0"/>
                  <a:t> organs, except instead of vascularization, the tissue is fed by a stirred medium. In this case, additional resistances may arise.</a:t>
                </a:r>
              </a:p>
              <a:p>
                <a:pPr marL="0" indent="0">
                  <a:spcBef>
                    <a:spcPts val="0"/>
                  </a:spcBef>
                  <a:buNone/>
                </a:pPr>
                <a:r>
                  <a:rPr lang="en-US" dirty="0"/>
                  <a:t>Recall when looking at these types of systems, we were able to find an overall mass transfer coefficient:</a:t>
                </a:r>
              </a:p>
              <a:p>
                <a:pPr marL="0" indent="0">
                  <a:spcBef>
                    <a:spcPts val="0"/>
                  </a:spcBef>
                  <a:buNone/>
                </a:pPr>
                <a:endParaRPr lang="en-US" b="0" dirty="0"/>
              </a:p>
              <a:p>
                <a:pPr marL="0" indent="0">
                  <a:spcBef>
                    <a:spcPts val="0"/>
                  </a:spcBef>
                  <a:buNone/>
                </a:pPr>
                <a:endParaRPr lang="en-US" dirty="0"/>
              </a:p>
              <a:p>
                <a:pPr marL="0" indent="0">
                  <a:spcBef>
                    <a:spcPts val="0"/>
                  </a:spcBef>
                  <a:buNone/>
                </a:pPr>
                <a:r>
                  <a:rPr lang="en-US" dirty="0"/>
                  <a:t>We can easily modify the equation we derived earlier to account for this</a:t>
                </a:r>
              </a:p>
              <a:p>
                <a:pPr marL="0"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sub>
                        <m:sup>
                          <m:r>
                            <a:rPr lang="en-US" i="1">
                              <a:latin typeface="Cambria Math" panose="02040503050406030204" pitchFamily="18" charset="0"/>
                            </a:rPr>
                            <m:t>𝑎𝑣𝑔</m:t>
                          </m:r>
                        </m:sup>
                      </m:sSubSup>
                      <m:r>
                        <a:rPr lang="en-US" i="1">
                          <a:latin typeface="Cambria Math" panose="02040503050406030204" pitchFamily="18" charset="0"/>
                        </a:rPr>
                        <m:t>−</m:t>
                      </m:r>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r>
                        <a:rPr lang="en-US" i="1">
                          <a:latin typeface="Cambria Math" panose="02040503050406030204" pitchFamily="18" charset="0"/>
                          <a:ea typeface="Cambria Math" panose="02040503050406030204" pitchFamily="18" charset="0"/>
                        </a:rPr>
                        <m:t>𝛿</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𝑚</m:t>
                                  </m:r>
                                </m:sub>
                              </m:sSub>
                            </m:den>
                          </m:f>
                        </m:e>
                      </m:d>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𝛿</m:t>
                                      </m:r>
                                    </m:den>
                                  </m:f>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−2</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𝛿</m:t>
                              </m:r>
                            </m:den>
                          </m:f>
                        </m:e>
                      </m:d>
                    </m:oMath>
                  </m:oMathPara>
                </a14:m>
                <a:endParaRPr lang="en-US" dirty="0"/>
              </a:p>
              <a:p>
                <a:pPr marL="0" indent="0">
                  <a:spcBef>
                    <a:spcPts val="0"/>
                  </a:spcBef>
                  <a:buNone/>
                </a:pPr>
                <a:endParaRPr lang="en-US" dirty="0"/>
              </a:p>
              <a:p>
                <a:pPr marL="0"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sub>
                        <m:sup>
                          <m:r>
                            <a:rPr lang="en-US" i="1">
                              <a:latin typeface="Cambria Math" panose="02040503050406030204" pitchFamily="18" charset="0"/>
                            </a:rPr>
                            <m:t>𝑎𝑣𝑔</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r>
                            <a:rPr lang="en-US" i="1">
                              <a:latin typeface="Cambria Math" panose="02040503050406030204" pitchFamily="18" charset="0"/>
                              <a:ea typeface="Cambria Math" panose="02040503050406030204" pitchFamily="18" charset="0"/>
                            </a:rPr>
                            <m:t>𝛿</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𝑜</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l-GR" i="1">
                                  <a:latin typeface="Cambria Math" panose="02040503050406030204" pitchFamily="18" charset="0"/>
                                </a:rPr>
                                <m:t>Γ</m:t>
                              </m:r>
                            </m:e>
                            <m:sup>
                              <m:r>
                                <a:rPr lang="en-US" i="1">
                                  <a:latin typeface="Cambria Math" panose="02040503050406030204" pitchFamily="18" charset="0"/>
                                </a:rPr>
                                <m:t>′</m:t>
                              </m:r>
                            </m:sup>
                          </m:sSup>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𝛿</m:t>
                                      </m:r>
                                    </m:den>
                                  </m:f>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−2</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𝛿</m:t>
                              </m:r>
                            </m:den>
                          </m:f>
                        </m:e>
                      </m:d>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69" y="1137164"/>
                <a:ext cx="10603687" cy="5515305"/>
              </a:xfrm>
              <a:blipFill>
                <a:blip r:embed="rId2"/>
                <a:stretch>
                  <a:fillRect l="-1149" t="-1881" r="-7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24</a:t>
            </a:fld>
            <a:endParaRPr lang="en-US"/>
          </a:p>
        </p:txBody>
      </p:sp>
      <p:pic>
        <p:nvPicPr>
          <p:cNvPr id="5" name="Picture 4">
            <a:extLst>
              <a:ext uri="{FF2B5EF4-FFF2-40B4-BE49-F238E27FC236}">
                <a16:creationId xmlns:a16="http://schemas.microsoft.com/office/drawing/2014/main" id="{09D24831-B29B-4FE3-9546-C0F734B7E590}"/>
              </a:ext>
            </a:extLst>
          </p:cNvPr>
          <p:cNvPicPr>
            <a:picLocks noChangeAspect="1"/>
          </p:cNvPicPr>
          <p:nvPr/>
        </p:nvPicPr>
        <p:blipFill>
          <a:blip r:embed="rId3"/>
          <a:stretch>
            <a:fillRect/>
          </a:stretch>
        </p:blipFill>
        <p:spPr>
          <a:xfrm>
            <a:off x="7607206" y="60199"/>
            <a:ext cx="4582207" cy="1146517"/>
          </a:xfrm>
          <a:prstGeom prst="rect">
            <a:avLst/>
          </a:prstGeom>
        </p:spPr>
      </p:pic>
    </p:spTree>
    <p:extLst>
      <p:ext uri="{BB962C8B-B14F-4D97-AF65-F5344CB8AC3E}">
        <p14:creationId xmlns:p14="http://schemas.microsoft.com/office/powerpoint/2010/main" val="1934522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Planar </a:t>
            </a:r>
            <a:r>
              <a:rPr lang="en-US" dirty="0" err="1"/>
              <a:t>Bioartifical</a:t>
            </a:r>
            <a:r>
              <a:rPr lang="en-US" dirty="0"/>
              <a:t> Organ - Example</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15305"/>
          </a:xfrm>
        </p:spPr>
        <p:txBody>
          <a:bodyPr>
            <a:normAutofit/>
          </a:bodyPr>
          <a:lstStyle/>
          <a:p>
            <a:pPr marL="0" indent="0">
              <a:spcBef>
                <a:spcPts val="0"/>
              </a:spcBef>
              <a:buNone/>
            </a:pPr>
            <a:r>
              <a:rPr lang="en-US" dirty="0"/>
              <a:t>Consider a </a:t>
            </a:r>
            <a:r>
              <a:rPr lang="en-US" dirty="0" err="1"/>
              <a:t>bioartifical</a:t>
            </a:r>
            <a:r>
              <a:rPr lang="en-US" dirty="0"/>
              <a:t> organ designed for a Type 1 diabetic that has islet cells (alpha and beta pancreatic cells) seeded inside. The cells can be assumed spherical with diameters of 150 mm, with a basal oxygen consumption rate of 25.9 mM/s. Assume the cell volume fraction is 15% and the cells are suspended in a hydrogel matrix which has an effective oxygen diffusivity of 1.67 x 10</a:t>
            </a:r>
            <a:r>
              <a:rPr lang="en-US" baseline="30000" dirty="0"/>
              <a:t>-5</a:t>
            </a:r>
            <a:r>
              <a:rPr lang="en-US" dirty="0"/>
              <a:t> cm</a:t>
            </a:r>
            <a:r>
              <a:rPr lang="en-US" baseline="30000" dirty="0"/>
              <a:t>2</a:t>
            </a:r>
            <a:r>
              <a:rPr lang="en-US" dirty="0"/>
              <a:t>/s. Assume the oxygen permeability of the membrane is 4 x 10</a:t>
            </a:r>
            <a:r>
              <a:rPr lang="en-US" baseline="30000" dirty="0"/>
              <a:t>-3</a:t>
            </a:r>
            <a:r>
              <a:rPr lang="en-US" dirty="0"/>
              <a:t> cm/s. Assume the average oxygen concentration in vascularized network feeding the organ is 68 mmHg. Determine the thickness of the </a:t>
            </a:r>
            <a:r>
              <a:rPr lang="en-US" dirty="0" err="1"/>
              <a:t>bioartifical</a:t>
            </a:r>
            <a:r>
              <a:rPr lang="en-US" dirty="0"/>
              <a:t> organ (in terms of number of cells thick).   </a:t>
            </a:r>
          </a:p>
          <a:p>
            <a:pPr marL="0" indent="0">
              <a:spcBef>
                <a:spcPts val="0"/>
              </a:spcBef>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25</a:t>
            </a:fld>
            <a:endParaRPr lang="en-US"/>
          </a:p>
        </p:txBody>
      </p:sp>
    </p:spTree>
    <p:extLst>
      <p:ext uri="{BB962C8B-B14F-4D97-AF65-F5344CB8AC3E}">
        <p14:creationId xmlns:p14="http://schemas.microsoft.com/office/powerpoint/2010/main" val="3439388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Planar </a:t>
            </a:r>
            <a:r>
              <a:rPr lang="en-US" dirty="0" err="1"/>
              <a:t>Bioartifical</a:t>
            </a:r>
            <a:r>
              <a:rPr lang="en-US" dirty="0"/>
              <a:t> Organ – Solution </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15305"/>
          </a:xfrm>
        </p:spPr>
        <p:txBody>
          <a:bodyPr>
            <a:normAutofit/>
          </a:bodyPr>
          <a:lstStyle/>
          <a:p>
            <a:pPr marL="0" indent="0">
              <a:spcBef>
                <a:spcPts val="0"/>
              </a:spcBef>
              <a:buNone/>
            </a:pPr>
            <a:r>
              <a:rPr lang="en-US" dirty="0"/>
              <a:t>We are looking at a case where the half thickness is large enough that the oxygen concentration is 0 at that boundary.</a:t>
            </a:r>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26</a:t>
            </a:fld>
            <a:endParaRPr lang="en-US"/>
          </a:p>
        </p:txBody>
      </p:sp>
    </p:spTree>
    <p:extLst>
      <p:ext uri="{BB962C8B-B14F-4D97-AF65-F5344CB8AC3E}">
        <p14:creationId xmlns:p14="http://schemas.microsoft.com/office/powerpoint/2010/main" val="493958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Planar </a:t>
            </a:r>
            <a:r>
              <a:rPr lang="en-US" dirty="0" err="1"/>
              <a:t>Bioartifical</a:t>
            </a:r>
            <a:r>
              <a:rPr lang="en-US" dirty="0"/>
              <a:t> Organ – Solution </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0603687" cy="5515305"/>
          </a:xfrm>
        </p:spPr>
        <p:txBody>
          <a:bodyPr>
            <a:normAutofit/>
          </a:bodyPr>
          <a:lstStyle/>
          <a:p>
            <a:pPr marL="0" indent="0">
              <a:spcBef>
                <a:spcPts val="0"/>
              </a:spcBef>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27</a:t>
            </a:fld>
            <a:endParaRPr lang="en-US"/>
          </a:p>
        </p:txBody>
      </p:sp>
    </p:spTree>
    <p:extLst>
      <p:ext uri="{BB962C8B-B14F-4D97-AF65-F5344CB8AC3E}">
        <p14:creationId xmlns:p14="http://schemas.microsoft.com/office/powerpoint/2010/main" val="1529939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Planar </a:t>
            </a:r>
            <a:r>
              <a:rPr lang="en-US" dirty="0" err="1"/>
              <a:t>Bioartifical</a:t>
            </a:r>
            <a:r>
              <a:rPr lang="en-US" dirty="0"/>
              <a:t> Organ – Solution </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69" y="977773"/>
            <a:ext cx="11115416" cy="5515305"/>
          </a:xfrm>
        </p:spPr>
        <p:txBody>
          <a:bodyPr>
            <a:normAutofit/>
          </a:bodyPr>
          <a:lstStyle/>
          <a:p>
            <a:pPr marL="0" indent="0">
              <a:spcBef>
                <a:spcPts val="0"/>
              </a:spcBef>
              <a:buNone/>
            </a:pPr>
            <a:endParaRPr lang="en-US" dirty="0"/>
          </a:p>
          <a:p>
            <a:pPr marL="0" indent="0">
              <a:spcBef>
                <a:spcPts val="0"/>
              </a:spcBef>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28</a:t>
            </a:fld>
            <a:endParaRPr lang="en-US"/>
          </a:p>
        </p:txBody>
      </p:sp>
    </p:spTree>
    <p:extLst>
      <p:ext uri="{BB962C8B-B14F-4D97-AF65-F5344CB8AC3E}">
        <p14:creationId xmlns:p14="http://schemas.microsoft.com/office/powerpoint/2010/main" val="358845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Oxygen Consumption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lnSpcReduction="10000"/>
              </a:bodyPr>
              <a:lstStyle/>
              <a:p>
                <a:pPr marL="0" indent="0">
                  <a:buNone/>
                </a:pPr>
                <a:r>
                  <a:rPr lang="en-US" dirty="0"/>
                  <a:t>As oxygen diffuses into cells, it will be consumed during normal metabolic processes. The reaction rate of oxygen is usually defined by the Michaelis-Menten kinetics: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Γ</m:t>
                          </m:r>
                        </m:e>
                        <m:sub>
                          <m:r>
                            <a:rPr lang="en-US" b="0" i="1" smtClean="0">
                              <a:latin typeface="Cambria Math" panose="02040503050406030204" pitchFamily="18" charset="0"/>
                            </a:rPr>
                            <m:t>𝑜𝑥𝑦𝑔𝑒𝑛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𝑚𝑎𝑥</m:t>
                              </m:r>
                            </m:sub>
                          </m:sSub>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en>
                      </m:f>
                    </m:oMath>
                  </m:oMathPara>
                </a14:m>
                <a:endParaRPr lang="en-US" dirty="0"/>
              </a:p>
              <a:p>
                <a:pPr marL="0" indent="0">
                  <a:buNone/>
                </a:pPr>
                <a:r>
                  <a:rPr lang="en-US" dirty="0"/>
                  <a:t>(Note: because of Henry’s law, we can rewrite the expression we saw last class in terms of partial pressures instead of concentrations.)</a:t>
                </a:r>
              </a:p>
              <a:p>
                <a:pPr marL="0" indent="0">
                  <a:buNone/>
                </a:pPr>
                <a:r>
                  <a:rPr lang="en-US" dirty="0"/>
                  <a:t>For most cases,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r>
                  <a:rPr lang="en-US" dirty="0"/>
                  <a:t> 0.44 mmHg and </a:t>
                </a:r>
                <a14:m>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en-US" dirty="0"/>
                  <a:t> can vary between 10 and 100 mmHg. So </a:t>
                </a:r>
                <a14:m>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m:t>
                        </m:r>
                      </m:sub>
                    </m:sSub>
                  </m:oMath>
                </a14:m>
                <a:r>
                  <a:rPr lang="en-US" dirty="0"/>
                  <a:t>, which means that </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Γ</m:t>
                        </m:r>
                      </m:e>
                      <m:sub>
                        <m:r>
                          <a:rPr lang="en-US" i="1">
                            <a:latin typeface="Cambria Math" panose="02040503050406030204" pitchFamily="18" charset="0"/>
                          </a:rPr>
                          <m:t>𝑜𝑥𝑦𝑔𝑒𝑛</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𝑚𝑎𝑥</m:t>
                        </m:r>
                      </m:sub>
                    </m:sSub>
                  </m:oMath>
                </a14:m>
                <a:r>
                  <a:rPr lang="en-US" dirty="0"/>
                  <a:t> which makes it a constant.</a:t>
                </a:r>
              </a:p>
              <a:p>
                <a:pPr marL="0" indent="0">
                  <a:buNone/>
                </a:pPr>
                <a:r>
                  <a:rPr lang="en-US" dirty="0"/>
                  <a:t>The reaction rate </a:t>
                </a:r>
                <a14:m>
                  <m:oMath xmlns:m="http://schemas.openxmlformats.org/officeDocument/2006/math">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Γ</m:t>
                        </m:r>
                      </m:e>
                      <m:sub>
                        <m:r>
                          <a:rPr lang="en-US" b="0" i="1" smtClean="0">
                            <a:latin typeface="Cambria Math" panose="02040503050406030204" pitchFamily="18" charset="0"/>
                          </a:rPr>
                          <m:t>𝑜𝑥𝑦𝑔𝑒𝑛</m:t>
                        </m:r>
                      </m:sub>
                    </m:sSub>
                  </m:oMath>
                </a14:m>
                <a:r>
                  <a:rPr lang="en-US" dirty="0"/>
                  <a:t> applies for a volume. But when working with cellular systems, only a fraction of the volume is occupied by cells where oxygen consumption will occur. We can look at the reaction rate for just the cellular volume instead.</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Γ</m:t>
                          </m:r>
                          <m:r>
                            <a:rPr lang="en-US" b="0" i="1" smtClean="0">
                              <a:latin typeface="Cambria Math" panose="02040503050406030204" pitchFamily="18" charset="0"/>
                            </a:rPr>
                            <m:t>′</m:t>
                          </m:r>
                        </m:e>
                        <m:sub>
                          <m:r>
                            <a:rPr lang="en-US" b="0" i="1" smtClean="0">
                              <a:latin typeface="Cambria Math" panose="02040503050406030204" pitchFamily="18" charset="0"/>
                            </a:rPr>
                            <m:t>𝑜𝑥𝑦𝑔𝑒𝑛</m:t>
                          </m:r>
                        </m:sub>
                      </m:sSub>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993" t="-2203" r="-1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dirty="0"/>
          </a:p>
        </p:txBody>
      </p:sp>
    </p:spTree>
    <p:extLst>
      <p:ext uri="{BB962C8B-B14F-4D97-AF65-F5344CB8AC3E}">
        <p14:creationId xmlns:p14="http://schemas.microsoft.com/office/powerpoint/2010/main" val="182904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Oxygen Transport in a Spheroid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Consider a spheroid composed of cells. Performing a mass balance, we get: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𝑑𝑟</m:t>
                              </m:r>
                            </m:e>
                          </m:d>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𝑑𝑟</m:t>
                              </m:r>
                            </m:e>
                          </m:d>
                        </m:num>
                        <m:den>
                          <m:r>
                            <a:rPr lang="en-US" b="0" i="1" smtClean="0">
                              <a:latin typeface="Cambria Math" panose="02040503050406030204" pitchFamily="18" charset="0"/>
                            </a:rPr>
                            <m:t>𝜕</m:t>
                          </m:r>
                          <m:r>
                            <a:rPr lang="en-US" b="0" i="1" smtClean="0">
                              <a:latin typeface="Cambria Math" panose="02040503050406030204" pitchFamily="18" charset="0"/>
                            </a:rPr>
                            <m:t>𝑟</m:t>
                          </m:r>
                        </m:den>
                      </m:f>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num>
                        <m:den>
                          <m:r>
                            <a:rPr lang="en-US" b="0" i="1" smtClean="0">
                              <a:latin typeface="Cambria Math" panose="02040503050406030204" pitchFamily="18" charset="0"/>
                            </a:rPr>
                            <m:t>𝜕</m:t>
                          </m:r>
                          <m:r>
                            <a:rPr lang="en-US" b="0" i="1" smtClean="0">
                              <a:latin typeface="Cambria Math" panose="02040503050406030204" pitchFamily="18" charset="0"/>
                            </a:rPr>
                            <m:t>𝑟</m:t>
                          </m:r>
                        </m:den>
                      </m:f>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𝑑𝑟</m:t>
                      </m:r>
                      <m:r>
                        <m:rPr>
                          <m:sty m:val="p"/>
                        </m:rPr>
                        <a:rPr lang="en-US" b="0" i="0" smtClean="0">
                          <a:latin typeface="Cambria Math" panose="02040503050406030204" pitchFamily="18" charset="0"/>
                        </a:rPr>
                        <m:t>Γ</m:t>
                      </m:r>
                      <m:r>
                        <a:rPr lang="en-US" b="0" i="0" smtClean="0">
                          <a:latin typeface="Cambria Math" panose="02040503050406030204" pitchFamily="18" charset="0"/>
                        </a:rPr>
                        <m:t>′</m:t>
                      </m:r>
                    </m:oMath>
                  </m:oMathPara>
                </a14:m>
                <a:endParaRPr lang="en-US" dirty="0"/>
              </a:p>
              <a:p>
                <a:pPr marL="0" indent="0">
                  <a:buNone/>
                </a:pPr>
                <a:r>
                  <a:rPr lang="en-US" dirty="0"/>
                  <a:t>Divide by </a:t>
                </a:r>
                <a14:m>
                  <m:oMath xmlns:m="http://schemas.openxmlformats.org/officeDocument/2006/math">
                    <m:r>
                      <a:rPr lang="en-US" b="0" i="0" smtClean="0">
                        <a:latin typeface="Cambria Math" panose="02040503050406030204" pitchFamily="18" charset="0"/>
                      </a:rPr>
                      <m:t>4</m:t>
                    </m:r>
                    <m:r>
                      <a:rPr lang="en-US" b="0" i="1" smtClean="0">
                        <a:latin typeface="Cambria Math" panose="02040503050406030204" pitchFamily="18" charset="0"/>
                      </a:rPr>
                      <m:t>𝜋</m:t>
                    </m:r>
                    <m:r>
                      <a:rPr lang="en-US" b="0" i="1" smtClean="0">
                        <a:latin typeface="Cambria Math" panose="02040503050406030204" pitchFamily="18" charset="0"/>
                      </a:rPr>
                      <m:t>𝑑𝑟</m:t>
                    </m:r>
                  </m:oMath>
                </a14:m>
                <a:r>
                  <a:rPr lang="en-US" dirty="0"/>
                  <a:t> and take the limit as </a:t>
                </a:r>
                <a14:m>
                  <m:oMath xmlns:m="http://schemas.openxmlformats.org/officeDocument/2006/math">
                    <m:r>
                      <a:rPr lang="en-US" b="0" i="1" smtClean="0">
                        <a:latin typeface="Cambria Math" panose="02040503050406030204" pitchFamily="18" charset="0"/>
                      </a:rPr>
                      <m:t>𝑑𝑟</m:t>
                    </m:r>
                    <m:r>
                      <a:rPr lang="en-US" b="0" i="1" smtClean="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𝑟</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num>
                            <m:den>
                              <m:r>
                                <a:rPr lang="en-US" b="0" i="1" smtClean="0">
                                  <a:latin typeface="Cambria Math" panose="02040503050406030204" pitchFamily="18" charset="0"/>
                                </a:rPr>
                                <m:t>𝜕</m:t>
                              </m:r>
                              <m:r>
                                <a:rPr lang="en-US" b="0" i="1" smtClean="0">
                                  <a:latin typeface="Cambria Math" panose="02040503050406030204" pitchFamily="18" charset="0"/>
                                </a:rPr>
                                <m:t>𝑟</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m:rPr>
                          <m:sty m:val="p"/>
                        </m:rPr>
                        <a:rPr lang="en-US" b="0" i="0" smtClean="0">
                          <a:latin typeface="Cambria Math" panose="02040503050406030204" pitchFamily="18" charset="0"/>
                        </a:rPr>
                        <m:t>Γ</m:t>
                      </m:r>
                      <m:r>
                        <a:rPr lang="en-US" b="0" i="0" smtClean="0">
                          <a:latin typeface="Cambria Math" panose="02040503050406030204" pitchFamily="18" charset="0"/>
                        </a:rPr>
                        <m:t>′</m:t>
                      </m:r>
                    </m:oMath>
                  </m:oMathPara>
                </a14:m>
                <a:endParaRPr lang="en-US" dirty="0"/>
              </a:p>
              <a:p>
                <a:pPr marL="0" indent="0">
                  <a:buNone/>
                </a:pPr>
                <a:r>
                  <a:rPr lang="en-US" dirty="0"/>
                  <a:t>We can rewrite concentration in terms of partial pressures: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𝑟</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num>
                            <m:den>
                              <m:r>
                                <a:rPr lang="en-US" b="0" i="1" smtClean="0">
                                  <a:latin typeface="Cambria Math" panose="02040503050406030204" pitchFamily="18" charset="0"/>
                                </a:rPr>
                                <m:t>𝜕</m:t>
                              </m:r>
                              <m:r>
                                <a:rPr lang="en-US" b="0" i="1" smtClean="0">
                                  <a:latin typeface="Cambria Math" panose="02040503050406030204" pitchFamily="18" charset="0"/>
                                </a:rPr>
                                <m:t>𝑟</m:t>
                              </m:r>
                            </m:den>
                          </m:f>
                        </m:e>
                      </m:d>
                      <m:r>
                        <a:rPr lang="en-US" b="0" i="1" smtClean="0">
                          <a:latin typeface="Cambria Math" panose="02040503050406030204" pitchFamily="18" charset="0"/>
                        </a:rPr>
                        <m:t>=</m:t>
                      </m:r>
                      <m:r>
                        <a:rPr lang="en-US" b="0" i="1" smtClean="0">
                          <a:latin typeface="Cambria Math" panose="02040503050406030204" pitchFamily="18" charset="0"/>
                        </a:rPr>
                        <m:t>𝐻</m:t>
                      </m:r>
                      <m:r>
                        <m:rPr>
                          <m:sty m:val="p"/>
                        </m:rPr>
                        <a:rPr lang="en-US" b="0" i="0" smtClean="0">
                          <a:latin typeface="Cambria Math" panose="02040503050406030204" pitchFamily="18" charset="0"/>
                        </a:rPr>
                        <m:t>Γ</m:t>
                      </m:r>
                      <m:r>
                        <a:rPr lang="en-US" b="0" i="0"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(We could also have gotten the same equation with a few modifications of the overall mass balance for spherical coordinates.)</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r="-662" b="-2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Tree>
    <p:extLst>
      <p:ext uri="{BB962C8B-B14F-4D97-AF65-F5344CB8AC3E}">
        <p14:creationId xmlns:p14="http://schemas.microsoft.com/office/powerpoint/2010/main" val="13562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Oxygen Transport in a Spheroid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𝑟</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num>
                            <m:den>
                              <m:r>
                                <a:rPr lang="en-US" b="0" i="1" smtClean="0">
                                  <a:latin typeface="Cambria Math" panose="02040503050406030204" pitchFamily="18" charset="0"/>
                                </a:rPr>
                                <m:t>𝜕</m:t>
                              </m:r>
                              <m:r>
                                <a:rPr lang="en-US" b="0" i="1" smtClean="0">
                                  <a:latin typeface="Cambria Math" panose="02040503050406030204" pitchFamily="18" charset="0"/>
                                </a:rPr>
                                <m:t>𝑟</m:t>
                              </m:r>
                            </m:den>
                          </m:f>
                        </m:e>
                      </m:d>
                      <m:r>
                        <a:rPr lang="en-US" b="0" i="1" smtClean="0">
                          <a:latin typeface="Cambria Math" panose="02040503050406030204" pitchFamily="18" charset="0"/>
                        </a:rPr>
                        <m:t>=</m:t>
                      </m:r>
                      <m:r>
                        <a:rPr lang="en-US" b="0" i="1" smtClean="0">
                          <a:latin typeface="Cambria Math" panose="02040503050406030204" pitchFamily="18" charset="0"/>
                        </a:rPr>
                        <m:t>𝐻</m:t>
                      </m:r>
                      <m:r>
                        <m:rPr>
                          <m:sty m:val="p"/>
                        </m:rPr>
                        <a:rPr lang="en-US" b="0" i="0" smtClean="0">
                          <a:latin typeface="Cambria Math" panose="02040503050406030204" pitchFamily="18" charset="0"/>
                        </a:rPr>
                        <m:t>Γ</m:t>
                      </m:r>
                      <m:r>
                        <a:rPr lang="en-US" b="0" i="0" smtClean="0">
                          <a:latin typeface="Cambria Math" panose="02040503050406030204" pitchFamily="18" charset="0"/>
                        </a:rPr>
                        <m:t>′</m:t>
                      </m:r>
                    </m:oMath>
                  </m:oMathPara>
                </a14:m>
                <a:endParaRPr lang="en-US" dirty="0"/>
              </a:p>
              <a:p>
                <a:pPr marL="0" indent="0">
                  <a:buNone/>
                </a:pPr>
                <a:r>
                  <a:rPr lang="en-US" dirty="0"/>
                  <a:t>We need two boundary conditions. At the center (r=0), we have a symmetry condition, which means there is no flux.</a:t>
                </a:r>
              </a:p>
              <a:p>
                <a:pPr marL="0" indent="0">
                  <a:buNone/>
                </a:pPr>
                <a:endParaRPr lang="en-US" b="0" dirty="0"/>
              </a:p>
              <a:p>
                <a:pPr marL="0" indent="0">
                  <a:buNone/>
                </a:pPr>
                <a:endParaRPr lang="en-US" dirty="0"/>
              </a:p>
              <a:p>
                <a:pPr marL="0" indent="0">
                  <a:buNone/>
                </a:pPr>
                <a:endParaRPr lang="en-US" dirty="0"/>
              </a:p>
              <a:p>
                <a:pPr marL="0" indent="0">
                  <a:buNone/>
                </a:pPr>
                <a:r>
                  <a:rPr lang="en-US" dirty="0"/>
                  <a:t>At the outer surface of the spheroid, we can assume a constant surface concentration:</a:t>
                </a:r>
              </a:p>
              <a:p>
                <a:pPr marL="0" indent="0">
                  <a:buNone/>
                </a:pPr>
                <a:endParaRPr lang="en-US" b="0" dirty="0"/>
              </a:p>
              <a:p>
                <a:pPr marL="0" indent="0">
                  <a:buNone/>
                </a:pPr>
                <a:endParaRPr lang="en-US" dirty="0"/>
              </a:p>
              <a:p>
                <a:pPr marL="0" indent="0">
                  <a:buNone/>
                </a:pPr>
                <a:r>
                  <a:rPr lang="en-US" dirty="0"/>
                  <a:t>Since we can assume the reaction rate </a:t>
                </a:r>
                <a14:m>
                  <m:oMath xmlns:m="http://schemas.openxmlformats.org/officeDocument/2006/math">
                    <m:r>
                      <m:rPr>
                        <m:sty m:val="p"/>
                      </m:rPr>
                      <a:rPr lang="en-US" b="0" i="0" smtClean="0">
                        <a:latin typeface="Cambria Math" panose="02040503050406030204" pitchFamily="18" charset="0"/>
                      </a:rPr>
                      <m:t>Γ</m:t>
                    </m:r>
                    <m:r>
                      <a:rPr lang="en-US" b="0" i="0" smtClean="0">
                        <a:latin typeface="Cambria Math" panose="02040503050406030204" pitchFamily="18" charset="0"/>
                      </a:rPr>
                      <m:t>′</m:t>
                    </m:r>
                  </m:oMath>
                </a14:m>
                <a:r>
                  <a:rPr lang="en-US" dirty="0"/>
                  <a:t> is a constant, we have an easy solvable linear system.</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993" r="-276" b="-5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Tree>
    <p:extLst>
      <p:ext uri="{BB962C8B-B14F-4D97-AF65-F5344CB8AC3E}">
        <p14:creationId xmlns:p14="http://schemas.microsoft.com/office/powerpoint/2010/main" val="363270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Oxygen Transport in a Spheroid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𝑟</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num>
                            <m:den>
                              <m:r>
                                <a:rPr lang="en-US" b="0" i="1" smtClean="0">
                                  <a:latin typeface="Cambria Math" panose="02040503050406030204" pitchFamily="18" charset="0"/>
                                </a:rPr>
                                <m:t>𝜕</m:t>
                              </m:r>
                              <m:r>
                                <a:rPr lang="en-US" b="0" i="1" smtClean="0">
                                  <a:latin typeface="Cambria Math" panose="02040503050406030204" pitchFamily="18" charset="0"/>
                                </a:rPr>
                                <m:t>𝑟</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𝐻</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Γ</m:t>
                              </m:r>
                            </m:e>
                            <m:sup>
                              <m:r>
                                <a:rPr lang="en-US" b="0" i="0" smtClean="0">
                                  <a:latin typeface="Cambria Math" panose="02040503050406030204" pitchFamily="18" charset="0"/>
                                </a:rPr>
                                <m:t>′</m:t>
                              </m:r>
                            </m:sup>
                          </m:sSup>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D</m:t>
                              </m:r>
                            </m:e>
                            <m:sub>
                              <m:r>
                                <m:rPr>
                                  <m:sty m:val="p"/>
                                </m:rPr>
                                <a:rPr lang="en-US" b="0" i="0" smtClean="0">
                                  <a:latin typeface="Cambria Math" panose="02040503050406030204" pitchFamily="18" charset="0"/>
                                </a:rPr>
                                <m:t>T</m:t>
                              </m:r>
                            </m:sub>
                          </m:sSub>
                        </m:den>
                      </m:f>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r</m:t>
                          </m:r>
                        </m:e>
                        <m:sup>
                          <m:r>
                            <a:rPr lang="en-US" b="0" i="0" smtClean="0">
                              <a:latin typeface="Cambria Math" panose="02040503050406030204" pitchFamily="18" charset="0"/>
                            </a:rPr>
                            <m:t>2</m:t>
                          </m:r>
                        </m:sup>
                      </m:sSup>
                    </m:oMath>
                  </m:oMathPara>
                </a14:m>
                <a:endParaRPr lang="en-US" dirty="0"/>
              </a:p>
              <a:p>
                <a:pPr marL="0" indent="0">
                  <a:buNone/>
                </a:pPr>
                <a:r>
                  <a:rPr lang="en-US" dirty="0"/>
                  <a:t>Integrate once: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num>
                        <m:den>
                          <m:r>
                            <a:rPr lang="en-US" b="0" i="1" smtClean="0">
                              <a:latin typeface="Cambria Math" panose="02040503050406030204" pitchFamily="18" charset="0"/>
                            </a:rPr>
                            <m:t>𝜕</m:t>
                          </m:r>
                          <m:r>
                            <a:rPr lang="en-US" b="0" i="1" smtClean="0">
                              <a:latin typeface="Cambria Math" panose="02040503050406030204" pitchFamily="18" charset="0"/>
                            </a:rPr>
                            <m:t>𝑟</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num>
                        <m:den>
                          <m:r>
                            <a:rPr lang="en-US" b="0" i="1" smtClean="0">
                              <a:latin typeface="Cambria Math" panose="02040503050406030204" pitchFamily="18" charset="0"/>
                            </a:rPr>
                            <m:t>3</m:t>
                          </m:r>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T</m:t>
                              </m:r>
                            </m:sub>
                          </m:sSub>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3</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p>
                <a:pPr marL="0" indent="0">
                  <a:buNone/>
                </a:pPr>
                <a:r>
                  <a:rPr lang="en-US" dirty="0"/>
                  <a:t>Using the symmetry condition at r=0, we find that C</a:t>
                </a:r>
                <a:r>
                  <a:rPr lang="en-US" baseline="-25000" dirty="0"/>
                  <a:t>1</a:t>
                </a:r>
                <a:r>
                  <a:rPr lang="en-US" dirty="0"/>
                  <a:t> =       .</a:t>
                </a:r>
              </a:p>
              <a:p>
                <a:pPr marL="0" indent="0">
                  <a:buNone/>
                </a:pPr>
                <a:r>
                  <a:rPr lang="en-US" dirty="0"/>
                  <a:t>Integrate again: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num>
                        <m:den>
                          <m:r>
                            <a:rPr lang="en-US" b="0" i="1" smtClean="0">
                              <a:latin typeface="Cambria Math" panose="02040503050406030204" pitchFamily="18" charset="0"/>
                            </a:rPr>
                            <m:t>6</m:t>
                          </m:r>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T</m:t>
                              </m:r>
                            </m:sub>
                          </m:sSub>
                        </m:den>
                      </m:f>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p>
                <a:pPr marL="0" indent="0">
                  <a:buNone/>
                </a:pPr>
                <a:r>
                  <a:rPr lang="en-US" dirty="0"/>
                  <a:t>Use the other boundary condition: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r>
                            <a:rPr lang="en-US" b="0" i="1" smtClean="0">
                              <a:latin typeface="Cambria Math" panose="02040503050406030204" pitchFamily="18" charset="0"/>
                            </a:rPr>
                            <m:t>𝑅</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num>
                        <m:den>
                          <m:r>
                            <a:rPr lang="en-US" b="0" i="1" smtClean="0">
                              <a:latin typeface="Cambria Math" panose="02040503050406030204" pitchFamily="18" charset="0"/>
                            </a:rPr>
                            <m:t>6</m:t>
                          </m:r>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T</m:t>
                              </m:r>
                            </m:sub>
                          </m:sSub>
                        </m:den>
                      </m:f>
                      <m:sSup>
                        <m:sSupPr>
                          <m:ctrlPr>
                            <a:rPr lang="en-US" i="1">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 </m:t>
                      </m:r>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spTree>
    <p:extLst>
      <p:ext uri="{BB962C8B-B14F-4D97-AF65-F5344CB8AC3E}">
        <p14:creationId xmlns:p14="http://schemas.microsoft.com/office/powerpoint/2010/main" val="211723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Oxygen Transport in a Spheroid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num>
                        <m:den>
                          <m:r>
                            <a:rPr lang="en-US" b="0" i="1" smtClean="0">
                              <a:latin typeface="Cambria Math" panose="02040503050406030204" pitchFamily="18" charset="0"/>
                            </a:rPr>
                            <m:t>6</m:t>
                          </m:r>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T</m:t>
                              </m:r>
                            </m:sub>
                          </m:sSub>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𝑅</m:t>
                          </m:r>
                        </m:sub>
                      </m:sSub>
                    </m:oMath>
                  </m:oMathPara>
                </a14:m>
                <a:endParaRPr lang="en-US" dirty="0"/>
              </a:p>
              <a:p>
                <a:pPr marL="0" indent="0">
                  <a:buNone/>
                </a:pPr>
                <a:r>
                  <a:rPr lang="en-US" dirty="0"/>
                  <a:t>The surface oxygen concentration will be different from the bulk concentration due to the presence of a boundary layer. Assuming steady state, we can do a mass balance relating the flux of oxygen to the sphere that is then consumed within it.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𝑏𝑢𝑙𝑘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𝑠𝑢𝑟𝑓𝑎𝑐𝑒</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3</m:t>
                              </m:r>
                            </m:sup>
                          </m:sSup>
                        </m:e>
                      </m:d>
                    </m:oMath>
                  </m:oMathPara>
                </a14:m>
                <a:endParaRPr lang="en-US" dirty="0"/>
              </a:p>
              <a:p>
                <a:pPr marL="0" indent="0">
                  <a:buNone/>
                </a:pPr>
                <a:r>
                  <a:rPr lang="en-US" dirty="0"/>
                  <a:t>Expressing the equation above in terms of partial pressures and solving for the surface, we get: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r>
                            <a:rPr lang="en-US" b="0" i="1" smtClean="0">
                              <a:latin typeface="Cambria Math" panose="02040503050406030204" pitchFamily="18" charset="0"/>
                            </a:rPr>
                            <m:t>𝑅</m:t>
                          </m:r>
                        </m:sub>
                      </m:sSub>
                      <m:r>
                        <a:rPr lang="en-US" b="0" i="1" smtClean="0">
                          <a:latin typeface="Cambria Math" panose="02040503050406030204" pitchFamily="18" charset="0"/>
                        </a:rPr>
                        <m:t>=                     </m:t>
                      </m:r>
                    </m:oMath>
                  </m:oMathPara>
                </a14:m>
                <a:endParaRPr lang="en-US" dirty="0"/>
              </a:p>
              <a:p>
                <a:pPr marL="0" indent="0">
                  <a:buNone/>
                </a:pPr>
                <a:r>
                  <a:rPr lang="en-US" dirty="0"/>
                  <a:t>(reminder: we can get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oMath>
                </a14:m>
                <a:r>
                  <a:rPr lang="en-US" dirty="0"/>
                  <a:t> from the Sherwood number: </a:t>
                </a:r>
                <a14:m>
                  <m:oMath xmlns:m="http://schemas.openxmlformats.org/officeDocument/2006/math">
                    <m:r>
                      <a:rPr lang="en-US" b="0" i="1" smtClean="0">
                        <a:latin typeface="Cambria Math" panose="02040503050406030204" pitchFamily="18" charset="0"/>
                      </a:rPr>
                      <m:t>𝑆h</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𝑠𝑝h𝑒𝑟𝑒</m:t>
                            </m:r>
                          </m:sub>
                        </m:sSub>
                      </m:num>
                      <m:den>
                        <m:r>
                          <a:rPr lang="en-US" b="0" i="1" smtClean="0">
                            <a:latin typeface="Cambria Math" panose="02040503050406030204" pitchFamily="18" charset="0"/>
                          </a:rPr>
                          <m:t>𝐷</m:t>
                        </m:r>
                      </m:den>
                    </m:f>
                  </m:oMath>
                </a14:m>
                <a:r>
                  <a:rPr lang="en-US" dirty="0"/>
                  <a:t>)</a:t>
                </a:r>
              </a:p>
              <a:p>
                <a:pPr marL="0" indent="0">
                  <a:buNone/>
                </a:pPr>
                <a:r>
                  <a:rPr lang="en-US" dirty="0"/>
                  <a:t>So our final equation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𝑏𝑢𝑙𝑘</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𝑅</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r>
                            <a:rPr lang="en-US" i="1">
                              <a:latin typeface="Cambria Math" panose="02040503050406030204" pitchFamily="18" charset="0"/>
                            </a:rPr>
                            <m:t>𝐻</m:t>
                          </m:r>
                        </m:num>
                        <m:den>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num>
                        <m:den>
                          <m:r>
                            <a:rPr lang="en-US" b="0" i="1" smtClean="0">
                              <a:latin typeface="Cambria Math" panose="02040503050406030204" pitchFamily="18" charset="0"/>
                            </a:rPr>
                            <m:t>6</m:t>
                          </m:r>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T</m:t>
                              </m:r>
                            </m:sub>
                          </m:sSub>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9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spTree>
    <p:extLst>
      <p:ext uri="{BB962C8B-B14F-4D97-AF65-F5344CB8AC3E}">
        <p14:creationId xmlns:p14="http://schemas.microsoft.com/office/powerpoint/2010/main" val="396969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Oxygen Transport in a Spheroid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a:bodyPr>
              <a:lstStyle/>
              <a:p>
                <a:pPr marL="0" indent="0">
                  <a:buNone/>
                </a:pPr>
                <a:r>
                  <a:rPr lang="en-US" dirty="0"/>
                  <a:t>So our final equation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𝑏𝑢𝑙𝑘</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𝑅</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r>
                            <a:rPr lang="en-US" i="1">
                              <a:latin typeface="Cambria Math" panose="02040503050406030204" pitchFamily="18" charset="0"/>
                            </a:rPr>
                            <m:t>𝐻</m:t>
                          </m:r>
                        </m:num>
                        <m:den>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num>
                        <m:den>
                          <m:r>
                            <a:rPr lang="en-US" b="0" i="1" smtClean="0">
                              <a:latin typeface="Cambria Math" panose="02040503050406030204" pitchFamily="18" charset="0"/>
                            </a:rPr>
                            <m:t>6</m:t>
                          </m:r>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T</m:t>
                              </m:r>
                            </m:sub>
                          </m:sSub>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e>
                      </m:d>
                    </m:oMath>
                  </m:oMathPara>
                </a14:m>
                <a:endParaRPr lang="en-US" dirty="0"/>
              </a:p>
              <a:p>
                <a:pPr marL="0" indent="0">
                  <a:buNone/>
                </a:pPr>
                <a:r>
                  <a:rPr lang="en-US" dirty="0"/>
                  <a:t>We can express this in dimensionless form:</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num>
                        <m:den>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𝑏𝑢𝑙𝑘</m:t>
                              </m:r>
                            </m:sub>
                          </m:sSub>
                        </m:den>
                      </m:f>
                      <m:r>
                        <a:rPr lang="en-US" b="0" i="1" smtClean="0">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𝑅</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r>
                            <a:rPr lang="en-US" i="1">
                              <a:latin typeface="Cambria Math" panose="02040503050406030204" pitchFamily="18" charset="0"/>
                            </a:rPr>
                            <m:t>𝐻</m:t>
                          </m:r>
                        </m:num>
                        <m:den>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𝑏𝑢𝑙𝑘</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num>
                        <m:den>
                          <m:r>
                            <a:rPr lang="en-US" b="0" i="1" smtClean="0">
                              <a:latin typeface="Cambria Math" panose="02040503050406030204" pitchFamily="18" charset="0"/>
                            </a:rPr>
                            <m:t>6</m:t>
                          </m:r>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T</m:t>
                              </m:r>
                            </m:sub>
                          </m:sSub>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𝑏𝑢𝑙𝑘</m:t>
                              </m:r>
                            </m:sub>
                          </m:sSub>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den>
                          </m:f>
                          <m:r>
                            <a:rPr lang="en-US" b="0" i="1" smtClean="0">
                              <a:latin typeface="Cambria Math" panose="02040503050406030204" pitchFamily="18" charset="0"/>
                            </a:rPr>
                            <m:t>−1</m:t>
                          </m:r>
                        </m:e>
                      </m:d>
                    </m:oMath>
                  </m:oMathPara>
                </a14:m>
                <a:endParaRPr lang="en-US" dirty="0"/>
              </a:p>
              <a:p>
                <a:pPr marL="0" indent="0">
                  <a:buNone/>
                </a:pPr>
                <a:r>
                  <a:rPr lang="en-US" dirty="0"/>
                  <a:t>We can use this expression to determine how big a spheroid can be before the middle is deprived of oxygen:</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num>
                        <m:den>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𝑏𝑢𝑙𝑘</m:t>
                              </m:r>
                            </m:sub>
                          </m:sSub>
                        </m:den>
                      </m:f>
                      <m:r>
                        <a:rPr lang="en-US" b="0" i="1" smtClean="0">
                          <a:latin typeface="Cambria Math" panose="02040503050406030204" pitchFamily="18" charset="0"/>
                        </a:rPr>
                        <m:t>=0=1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𝑅</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r>
                            <a:rPr lang="en-US" i="1">
                              <a:latin typeface="Cambria Math" panose="02040503050406030204" pitchFamily="18" charset="0"/>
                            </a:rPr>
                            <m:t>𝐻</m:t>
                          </m:r>
                        </m:num>
                        <m:den>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𝑏𝑢𝑙𝑘</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num>
                        <m:den>
                          <m:r>
                            <a:rPr lang="en-US" b="0" i="1" smtClean="0">
                              <a:latin typeface="Cambria Math" panose="02040503050406030204" pitchFamily="18" charset="0"/>
                            </a:rPr>
                            <m:t>6</m:t>
                          </m:r>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T</m:t>
                              </m:r>
                            </m:sub>
                          </m:sSub>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𝑏𝑢𝑙𝑘</m:t>
                              </m:r>
                            </m:sub>
                          </m:sSub>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i="1" smtClean="0">
                                  <a:latin typeface="Cambria Math" panose="02040503050406030204" pitchFamily="18" charset="0"/>
                                </a:rPr>
                                <m:t>0</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den>
                          </m:f>
                          <m:r>
                            <a:rPr lang="en-US" b="0" i="1" smtClean="0">
                              <a:latin typeface="Cambria Math" panose="02040503050406030204" pitchFamily="18" charset="0"/>
                            </a:rPr>
                            <m:t>−1</m:t>
                          </m:r>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𝑅</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r>
                            <a:rPr lang="en-US" i="1">
                              <a:latin typeface="Cambria Math" panose="02040503050406030204" pitchFamily="18" charset="0"/>
                            </a:rPr>
                            <m:t>𝐻</m:t>
                          </m:r>
                        </m:num>
                        <m:den>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𝑏𝑢𝑙𝑘</m:t>
                              </m:r>
                            </m:sub>
                          </m:sSub>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𝐻</m:t>
                          </m:r>
                          <m:sSup>
                            <m:sSupPr>
                              <m:ctrlPr>
                                <a:rPr lang="en-US" i="1">
                                  <a:latin typeface="Cambria Math" panose="02040503050406030204" pitchFamily="18" charset="0"/>
                                </a:rPr>
                              </m:ctrlPr>
                            </m:sSupPr>
                            <m:e>
                              <m:r>
                                <m:rPr>
                                  <m:sty m:val="p"/>
                                </m:rPr>
                                <a:rPr lang="en-US">
                                  <a:latin typeface="Cambria Math" panose="02040503050406030204" pitchFamily="18" charset="0"/>
                                </a:rPr>
                                <m:t>Γ</m:t>
                              </m:r>
                            </m:e>
                            <m:sup>
                              <m:r>
                                <a:rPr lang="en-US">
                                  <a:latin typeface="Cambria Math" panose="02040503050406030204" pitchFamily="18" charset="0"/>
                                </a:rPr>
                                <m:t>′</m:t>
                              </m:r>
                            </m:sup>
                          </m:sSup>
                        </m:num>
                        <m:den>
                          <m:r>
                            <a:rPr lang="en-US" i="1">
                              <a:latin typeface="Cambria Math" panose="02040503050406030204" pitchFamily="18" charset="0"/>
                            </a:rPr>
                            <m:t>6</m:t>
                          </m:r>
                          <m:sSub>
                            <m:sSubPr>
                              <m:ctrlPr>
                                <a:rPr lang="en-US" i="1">
                                  <a:latin typeface="Cambria Math" panose="02040503050406030204" pitchFamily="18" charset="0"/>
                                </a:rPr>
                              </m:ctrlPr>
                            </m:sSubPr>
                            <m:e>
                              <m:r>
                                <m:rPr>
                                  <m:sty m:val="p"/>
                                </m:rPr>
                                <a:rPr lang="en-US">
                                  <a:latin typeface="Cambria Math" panose="02040503050406030204" pitchFamily="18" charset="0"/>
                                </a:rPr>
                                <m:t>D</m:t>
                              </m:r>
                            </m:e>
                            <m:sub>
                              <m:r>
                                <m:rPr>
                                  <m:sty m:val="p"/>
                                </m:rPr>
                                <a:rPr lang="en-US">
                                  <a:latin typeface="Cambria Math" panose="02040503050406030204" pitchFamily="18" charset="0"/>
                                </a:rPr>
                                <m:t>T</m:t>
                              </m:r>
                            </m:sub>
                          </m:sSub>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𝑏𝑢𝑙𝑘</m:t>
                              </m:r>
                            </m:sub>
                          </m:sSub>
                        </m:den>
                      </m:f>
                    </m:oMath>
                  </m:oMathPara>
                </a14:m>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993" t="-16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spTree>
    <p:extLst>
      <p:ext uri="{BB962C8B-B14F-4D97-AF65-F5344CB8AC3E}">
        <p14:creationId xmlns:p14="http://schemas.microsoft.com/office/powerpoint/2010/main" val="211989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Oxygen Transport in Tissue</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0" y="977773"/>
            <a:ext cx="11140581" cy="5532083"/>
          </a:xfrm>
        </p:spPr>
        <p:txBody>
          <a:bodyPr>
            <a:normAutofit/>
          </a:bodyPr>
          <a:lstStyle/>
          <a:p>
            <a:pPr marL="0" indent="0">
              <a:buNone/>
            </a:pPr>
            <a:r>
              <a:rPr lang="en-US" dirty="0"/>
              <a:t>We can see that the size of cellular mass is dependent on the rate oxygen can diffuse into the mass and consumed by the cells. We also saw that the amount oxygen that can dissolve in a solvent (water, blood, etc.) is quite small. In order to support a larger and more complex body of cells, our circulatory system incorporates a second and far more efficient way of transporting oxygen.</a:t>
            </a:r>
          </a:p>
          <a:p>
            <a:pPr marL="0" indent="0">
              <a:buNone/>
            </a:pPr>
            <a:endParaRPr lang="en-US" dirty="0"/>
          </a:p>
          <a:p>
            <a:pPr marL="0" indent="0">
              <a:buNone/>
            </a:pPr>
            <a:r>
              <a:rPr lang="en-US" dirty="0"/>
              <a:t>_______________ can increase the concentration of oxygen in our blood from roughly 130 </a:t>
            </a:r>
            <a:r>
              <a:rPr lang="en-US" dirty="0">
                <a:latin typeface="Symbol" panose="05050102010706020507" pitchFamily="18" charset="2"/>
              </a:rPr>
              <a:t>m</a:t>
            </a:r>
            <a:r>
              <a:rPr lang="en-US" dirty="0"/>
              <a:t>M of dissolved oxygen to _________ carried by Hb. If all of the Hb is saturated, the oxygen concentration can be as high as _________.</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spTree>
    <p:extLst>
      <p:ext uri="{BB962C8B-B14F-4D97-AF65-F5344CB8AC3E}">
        <p14:creationId xmlns:p14="http://schemas.microsoft.com/office/powerpoint/2010/main" val="1739475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70694</TotalTime>
  <Words>2117</Words>
  <Application>Microsoft Office PowerPoint</Application>
  <PresentationFormat>Widescreen</PresentationFormat>
  <Paragraphs>240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Symbol</vt:lpstr>
      <vt:lpstr>Office Theme</vt:lpstr>
      <vt:lpstr>BIEN 401  Biomedical Mass Transport  Class 13 Oxygen Transport</vt:lpstr>
      <vt:lpstr>Henry’s Law</vt:lpstr>
      <vt:lpstr>Oxygen Consumption</vt:lpstr>
      <vt:lpstr>Oxygen Transport in a Spheroid </vt:lpstr>
      <vt:lpstr>Oxygen Transport in a Spheroid </vt:lpstr>
      <vt:lpstr>Oxygen Transport in a Spheroid </vt:lpstr>
      <vt:lpstr>Oxygen Transport in a Spheroid </vt:lpstr>
      <vt:lpstr>Oxygen Transport in a Spheroid </vt:lpstr>
      <vt:lpstr>Oxygen Transport in Tissue</vt:lpstr>
      <vt:lpstr>Hemoglobin</vt:lpstr>
      <vt:lpstr>Hill Equation</vt:lpstr>
      <vt:lpstr>Hill Equation</vt:lpstr>
      <vt:lpstr>Hill Equation</vt:lpstr>
      <vt:lpstr>Tissue Oxygenation</vt:lpstr>
      <vt:lpstr>Tissue Oxygenation</vt:lpstr>
      <vt:lpstr>Tissue Oxygenation</vt:lpstr>
      <vt:lpstr>Blood Oxygenator</vt:lpstr>
      <vt:lpstr>Blood Oxygenator-example</vt:lpstr>
      <vt:lpstr>Blood Oxygenator-example</vt:lpstr>
      <vt:lpstr>Planar Bioartifical Organ</vt:lpstr>
      <vt:lpstr>Planar Bioartifical Organ</vt:lpstr>
      <vt:lpstr>Planar Bioartifical Organ</vt:lpstr>
      <vt:lpstr>Planar Bioartifical Organ</vt:lpstr>
      <vt:lpstr>Planar Engineered Constructs</vt:lpstr>
      <vt:lpstr>Planar Bioartifical Organ - Example</vt:lpstr>
      <vt:lpstr>Planar Bioartifical Organ – Solution </vt:lpstr>
      <vt:lpstr>Planar Bioartifical Organ – Solution </vt:lpstr>
      <vt:lpstr>Planar Bioartifical Organ – 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171</cp:revision>
  <dcterms:created xsi:type="dcterms:W3CDTF">2017-09-06T04:03:01Z</dcterms:created>
  <dcterms:modified xsi:type="dcterms:W3CDTF">2022-04-10T02:32:51Z</dcterms:modified>
</cp:coreProperties>
</file>