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460"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4/10/2022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4/10/2022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14</a:t>
            </a:r>
            <a:br>
              <a:rPr lang="en-US" dirty="0"/>
            </a:br>
            <a:r>
              <a:rPr lang="en-US" dirty="0"/>
              <a:t>Pharmacokinetic Analysis</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4/9/2022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Apparent Distribution Volume and Protein Binding</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838200" y="906011"/>
                <a:ext cx="10776284" cy="5815464"/>
              </a:xfrm>
            </p:spPr>
            <p:txBody>
              <a:bodyPr>
                <a:normAutofit fontScale="92500" lnSpcReduction="10000"/>
              </a:bodyPr>
              <a:lstStyle/>
              <a:p>
                <a:pPr marL="0" indent="0">
                  <a:buNone/>
                </a:pP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𝑥</m:t>
                        </m:r>
                      </m:sub>
                    </m:sSub>
                  </m:oMath>
                </a14:m>
                <a:r>
                  <a:rPr lang="en-US" dirty="0"/>
                  <a:t> is the total amount of drug in compartment </a:t>
                </a:r>
                <a14:m>
                  <m:oMath xmlns:m="http://schemas.openxmlformats.org/officeDocument/2006/math">
                    <m:r>
                      <a:rPr lang="en-US" b="0" i="1" smtClean="0">
                        <a:latin typeface="Cambria Math" panose="02040503050406030204" pitchFamily="18" charset="0"/>
                      </a:rPr>
                      <m:t>𝑥</m:t>
                    </m:r>
                  </m:oMath>
                </a14:m>
                <a:r>
                  <a:rPr lang="en-US" dirty="0"/>
                  <a:t>, where </a:t>
                </a:r>
                <a14:m>
                  <m:oMath xmlns:m="http://schemas.openxmlformats.org/officeDocument/2006/math">
                    <m:r>
                      <a:rPr lang="en-US" b="0" i="1" smtClean="0">
                        <a:latin typeface="Cambria Math" panose="02040503050406030204" pitchFamily="18" charset="0"/>
                      </a:rPr>
                      <m:t>𝑥</m:t>
                    </m:r>
                  </m:oMath>
                </a14:m>
                <a:r>
                  <a:rPr lang="en-US" dirty="0"/>
                  <a:t> may be</a:t>
                </a:r>
              </a:p>
              <a:p>
                <a:pPr marL="0" indent="0">
                  <a:buNone/>
                </a:pPr>
                <a:r>
                  <a:rPr lang="en-US" dirty="0"/>
                  <a:t>(</a:t>
                </a:r>
                <a14:m>
                  <m:oMath xmlns:m="http://schemas.openxmlformats.org/officeDocument/2006/math">
                    <m:r>
                      <a:rPr lang="en-US" i="1" dirty="0" smtClean="0">
                        <a:latin typeface="Cambria Math" panose="02040503050406030204" pitchFamily="18" charset="0"/>
                      </a:rPr>
                      <m:t>𝑃</m:t>
                    </m:r>
                  </m:oMath>
                </a14:m>
                <a:r>
                  <a:rPr lang="en-US" dirty="0"/>
                  <a:t>) for plasma, (</a:t>
                </a:r>
                <a14:m>
                  <m:oMath xmlns:m="http://schemas.openxmlformats.org/officeDocument/2006/math">
                    <m:r>
                      <a:rPr lang="en-US" i="1" dirty="0" smtClean="0">
                        <a:latin typeface="Cambria Math" panose="02040503050406030204" pitchFamily="18" charset="0"/>
                      </a:rPr>
                      <m:t>𝐸</m:t>
                    </m:r>
                  </m:oMath>
                </a14:m>
                <a:r>
                  <a:rPr lang="en-US" dirty="0"/>
                  <a:t>) for extracellular fluid, or (</a:t>
                </a:r>
                <a14:m>
                  <m:oMath xmlns:m="http://schemas.openxmlformats.org/officeDocument/2006/math">
                    <m:r>
                      <a:rPr lang="en-US" i="1" dirty="0" smtClean="0">
                        <a:latin typeface="Cambria Math" panose="02040503050406030204" pitchFamily="18" charset="0"/>
                      </a:rPr>
                      <m:t>𝑅</m:t>
                    </m:r>
                  </m:oMath>
                </a14:m>
                <a:r>
                  <a:rPr lang="en-US" dirty="0"/>
                  <a:t>) for the remainder of the body, then</a:t>
                </a:r>
                <a:endParaRPr lang="en-US" b="0" i="1" dirty="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m:rPr>
                              <m:sty m:val="p"/>
                            </m:rPr>
                            <a:rPr lang="en-US" b="0" i="0" smtClean="0">
                              <a:latin typeface="Cambria Math" panose="02040503050406030204" pitchFamily="18" charset="0"/>
                            </a:rPr>
                            <m:t>total</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𝑃</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𝐸</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𝑅</m:t>
                          </m:r>
                        </m:sub>
                      </m:sSub>
                    </m:oMath>
                  </m:oMathPara>
                </a14:m>
                <a:endParaRPr lang="en-US" dirty="0"/>
              </a:p>
              <a:p>
                <a:pPr marL="0" indent="0">
                  <a:buNone/>
                </a:pPr>
                <a:r>
                  <a:rPr lang="en-US" dirty="0"/>
                  <a:t>And each drug amount can be calculated as the product of its concentration and its respective volume:</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𝑃</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panose="02040503050406030204" pitchFamily="18" charset="0"/>
                            </a:rPr>
                            <m:t>𝑃</m:t>
                          </m:r>
                        </m:sub>
                      </m:sSub>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𝑃</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𝐸</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𝐸</m:t>
                          </m:r>
                        </m:sub>
                      </m:sSub>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𝐸</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𝑅</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𝑅</m:t>
                          </m:r>
                        </m:sub>
                      </m:sSub>
                    </m:oMath>
                  </m:oMathPara>
                </a14:m>
                <a:endParaRPr lang="en-US" dirty="0"/>
              </a:p>
              <a:p>
                <a:pPr marL="0" indent="0">
                  <a:buNone/>
                </a:pPr>
                <a:r>
                  <a:rPr lang="en-US" dirty="0"/>
                  <a:t>Apparent volume represents the total drug amount over the plasma concentration.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m:rPr>
                              <m:sty m:val="p"/>
                            </m:rPr>
                            <a:rPr lang="en-US" b="0" i="0" smtClean="0">
                              <a:latin typeface="Cambria Math" panose="02040503050406030204" pitchFamily="18" charset="0"/>
                            </a:rPr>
                            <m:t>apparent</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m:rPr>
                                  <m:sty m:val="p"/>
                                </m:rPr>
                                <a:rPr lang="en-US" b="0" i="0" smtClean="0">
                                  <a:latin typeface="Cambria Math" panose="02040503050406030204" pitchFamily="18" charset="0"/>
                                </a:rPr>
                                <m:t>total</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𝑃</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𝐸</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𝐸</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𝑅</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𝑃</m:t>
                              </m:r>
                            </m:sub>
                          </m:sSub>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a:rPr>
                          </m:ctrlPr>
                        </m:sSubPr>
                        <m:e>
                          <m:r>
                            <a:rPr lang="en-US" b="0" i="1" smtClean="0">
                              <a:latin typeface="Cambria Math"/>
                              <a:ea typeface="Cambria Math"/>
                            </a:rPr>
                            <m:t>𝑉</m:t>
                          </m:r>
                        </m:e>
                        <m:sub>
                          <m:r>
                            <m:rPr>
                              <m:sty m:val="p"/>
                            </m:rPr>
                            <a:rPr lang="en-US" b="0" i="0" smtClean="0">
                              <a:latin typeface="Cambria Math" panose="02040503050406030204" pitchFamily="18" charset="0"/>
                              <a:ea typeface="Cambria Math"/>
                            </a:rPr>
                            <m:t>apparent</m:t>
                          </m:r>
                        </m:sub>
                      </m:sSub>
                      <m:r>
                        <a:rPr lang="en-US" b="0" i="1" smtClean="0">
                          <a:latin typeface="Cambria Math"/>
                          <a:ea typeface="Cambria Math"/>
                        </a:rPr>
                        <m:t>=</m:t>
                      </m:r>
                      <m:r>
                        <a:rPr lang="en-US" b="0" i="1" smtClean="0">
                          <a:latin typeface="Cambria Math" panose="02040503050406030204" pitchFamily="18" charset="0"/>
                          <a:ea typeface="Cambria Math"/>
                        </a:rPr>
                        <m:t>                                                     </m:t>
                      </m:r>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838200" y="906011"/>
                <a:ext cx="10776284" cy="5815464"/>
              </a:xfrm>
              <a:blipFill>
                <a:blip r:embed="rId2"/>
                <a:stretch>
                  <a:fillRect l="-1019" t="-2201" r="-57"/>
                </a:stretch>
              </a:blipFill>
            </p:spPr>
            <p:txBody>
              <a:bodyPr/>
              <a:lstStyle/>
              <a:p>
                <a:r>
                  <a:rPr lang="en-US">
                    <a:noFill/>
                  </a:rPr>
                  <a:t> </a:t>
                </a:r>
              </a:p>
            </p:txBody>
          </p:sp>
        </mc:Fallback>
      </mc:AlternateContent>
    </p:spTree>
    <p:extLst>
      <p:ext uri="{BB962C8B-B14F-4D97-AF65-F5344CB8AC3E}">
        <p14:creationId xmlns:p14="http://schemas.microsoft.com/office/powerpoint/2010/main" val="232592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Apparent Distribution Volume and Protein Binding</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838200" y="906011"/>
                <a:ext cx="10776284" cy="5815464"/>
              </a:xfrm>
            </p:spPr>
            <p:txBody>
              <a:bodyPr>
                <a:normAutofit fontScale="85000" lnSpcReduction="20000"/>
              </a:bodyPr>
              <a:lstStyle/>
              <a:p>
                <a:pPr marL="0" indent="0">
                  <a:lnSpc>
                    <a:spcPct val="110000"/>
                  </a:lnSpc>
                  <a:buNone/>
                </a:pPr>
                <a:r>
                  <a:rPr lang="en-US" dirty="0"/>
                  <a:t>If we ignore active transport mechanisms we can assume that at distribution equilibrium the unbound concentration (</a:t>
                </a:r>
                <a14:m>
                  <m:oMath xmlns:m="http://schemas.openxmlformats.org/officeDocument/2006/math">
                    <m:r>
                      <a:rPr lang="en-US" i="1" dirty="0">
                        <a:latin typeface="Cambria Math" panose="02040503050406030204" pitchFamily="18" charset="0"/>
                      </a:rPr>
                      <m:t>𝐶</m:t>
                    </m:r>
                    <m:r>
                      <a:rPr lang="en-US" i="1" baseline="-25000" dirty="0">
                        <a:latin typeface="Cambria Math" panose="02040503050406030204" pitchFamily="18" charset="0"/>
                      </a:rPr>
                      <m:t>𝑢</m:t>
                    </m:r>
                  </m:oMath>
                </a14:m>
                <a:r>
                  <a:rPr lang="en-US" dirty="0"/>
                  <a:t>) of the drug is the same in all compartments.  The extracellular fluid compartment concentration is then</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𝐶</m:t>
                          </m:r>
                        </m:e>
                        <m:sub>
                          <m:r>
                            <a:rPr lang="en-US" i="1">
                              <a:latin typeface="Cambria Math"/>
                            </a:rPr>
                            <m:t>𝐸</m:t>
                          </m:r>
                        </m:sub>
                      </m:sSub>
                      <m:r>
                        <a:rPr lang="en-US" i="1">
                          <a:latin typeface="Cambria Math"/>
                        </a:rPr>
                        <m:t>=</m:t>
                      </m:r>
                      <m:r>
                        <a:rPr lang="en-US" b="0" i="1" smtClean="0">
                          <a:latin typeface="Cambria Math" panose="02040503050406030204" pitchFamily="18" charset="0"/>
                        </a:rPr>
                        <m:t>                                  </m:t>
                      </m:r>
                    </m:oMath>
                  </m:oMathPara>
                </a14:m>
                <a:endParaRPr lang="en-US" dirty="0"/>
              </a:p>
              <a:p>
                <a:pPr marL="0" indent="0">
                  <a:lnSpc>
                    <a:spcPct val="110000"/>
                  </a:lnSpc>
                  <a:spcAft>
                    <a:spcPts val="600"/>
                  </a:spcAft>
                  <a:buNone/>
                </a:pPr>
                <a:r>
                  <a:rPr lang="en-US" dirty="0"/>
                  <a:t>where </a:t>
                </a:r>
                <a14:m>
                  <m:oMath xmlns:m="http://schemas.openxmlformats.org/officeDocument/2006/math">
                    <m:r>
                      <a:rPr lang="en-US" i="1" dirty="0">
                        <a:latin typeface="Cambria Math" panose="02040503050406030204" pitchFamily="18" charset="0"/>
                      </a:rPr>
                      <m:t>𝐶</m:t>
                    </m:r>
                    <m:r>
                      <a:rPr lang="en-US" i="1" baseline="-25000" dirty="0">
                        <a:latin typeface="Cambria Math" panose="02040503050406030204" pitchFamily="18" charset="0"/>
                      </a:rPr>
                      <m:t>𝐸𝐵</m:t>
                    </m:r>
                  </m:oMath>
                </a14:m>
                <a:r>
                  <a:rPr lang="en-US" dirty="0"/>
                  <a:t> is the bound drug concentration in extracellular fluid.  We can write out the fraction of unbounded proteins as: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𝑃</m:t>
                        </m:r>
                      </m:sub>
                    </m:sSub>
                    <m:r>
                      <a:rPr lang="en-US" i="1">
                        <a:latin typeface="Cambria Math"/>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𝐶</m:t>
                                </m:r>
                              </m:e>
                              <m:sub>
                                <m:r>
                                  <a:rPr lang="en-US" i="1">
                                    <a:latin typeface="Cambria Math"/>
                                  </a:rPr>
                                  <m:t>𝑈</m:t>
                                </m:r>
                              </m:sub>
                            </m:sSub>
                          </m:num>
                          <m:den>
                            <m:sSub>
                              <m:sSubPr>
                                <m:ctrlPr>
                                  <a:rPr lang="en-US" i="1">
                                    <a:latin typeface="Cambria Math" panose="02040503050406030204" pitchFamily="18" charset="0"/>
                                  </a:rPr>
                                </m:ctrlPr>
                              </m:sSubPr>
                              <m:e>
                                <m:r>
                                  <a:rPr lang="en-US" i="1">
                                    <a:latin typeface="Cambria Math"/>
                                  </a:rPr>
                                  <m:t>𝐶</m:t>
                                </m:r>
                              </m:e>
                              <m:sub>
                                <m:r>
                                  <a:rPr lang="en-US" i="1">
                                    <a:latin typeface="Cambria Math" panose="02040503050406030204" pitchFamily="18" charset="0"/>
                                  </a:rPr>
                                  <m:t>𝑃</m:t>
                                </m:r>
                              </m:sub>
                            </m:sSub>
                          </m:den>
                        </m:f>
                      </m:e>
                    </m:d>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𝑅</m:t>
                        </m:r>
                      </m:sub>
                    </m:sSub>
                    <m:r>
                      <a:rPr lang="en-US" i="1">
                        <a:latin typeface="Cambria Math"/>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𝐶</m:t>
                                </m:r>
                              </m:e>
                              <m:sub>
                                <m:r>
                                  <a:rPr lang="en-US" i="1">
                                    <a:latin typeface="Cambria Math"/>
                                  </a:rPr>
                                  <m:t>𝑈</m:t>
                                </m:r>
                              </m:sub>
                            </m:sSub>
                          </m:num>
                          <m:den>
                            <m:sSub>
                              <m:sSubPr>
                                <m:ctrlPr>
                                  <a:rPr lang="en-US" i="1">
                                    <a:latin typeface="Cambria Math" panose="02040503050406030204" pitchFamily="18" charset="0"/>
                                  </a:rPr>
                                </m:ctrlPr>
                              </m:sSubPr>
                              <m:e>
                                <m:r>
                                  <a:rPr lang="en-US" i="1">
                                    <a:latin typeface="Cambria Math"/>
                                  </a:rPr>
                                  <m:t>𝐶</m:t>
                                </m:r>
                              </m:e>
                              <m:sub>
                                <m:r>
                                  <a:rPr lang="en-US" i="1">
                                    <a:latin typeface="Cambria Math"/>
                                  </a:rPr>
                                  <m:t>𝑅</m:t>
                                </m:r>
                              </m:sub>
                            </m:sSub>
                          </m:den>
                        </m:f>
                      </m:e>
                    </m:d>
                  </m:oMath>
                </a14:m>
                <a:r>
                  <a:rPr lang="en-US" dirty="0"/>
                  <a:t> then</a:t>
                </a:r>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a:rPr>
                          </m:ctrlPr>
                        </m:sSubPr>
                        <m:e>
                          <m:r>
                            <a:rPr lang="en-US" i="1">
                              <a:latin typeface="Cambria Math"/>
                              <a:ea typeface="Cambria Math"/>
                            </a:rPr>
                            <m:t>𝑉</m:t>
                          </m:r>
                        </m:e>
                        <m:sub>
                          <m:r>
                            <m:rPr>
                              <m:sty m:val="p"/>
                            </m:rPr>
                            <a:rPr lang="en-US">
                              <a:latin typeface="Cambria Math" panose="02040503050406030204" pitchFamily="18" charset="0"/>
                              <a:ea typeface="Cambria Math"/>
                            </a:rPr>
                            <m:t>apparent</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𝑉</m:t>
                          </m:r>
                        </m:e>
                        <m:sub>
                          <m:r>
                            <a:rPr lang="en-US" i="1">
                              <a:latin typeface="Cambria Math"/>
                              <a:ea typeface="Cambria Math"/>
                            </a:rPr>
                            <m:t>𝑃</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𝑉</m:t>
                          </m:r>
                        </m:e>
                        <m:sub>
                          <m:r>
                            <a:rPr lang="en-US" i="1">
                              <a:latin typeface="Cambria Math"/>
                              <a:ea typeface="Cambria Math"/>
                            </a:rPr>
                            <m:t>𝐸</m:t>
                          </m:r>
                        </m:sub>
                      </m:sSub>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a:rPr lang="en-US" i="1">
                                      <a:latin typeface="Cambria Math"/>
                                      <a:ea typeface="Cambria Math"/>
                                    </a:rPr>
                                    <m:t>𝐶</m:t>
                                  </m:r>
                                </m:e>
                                <m:sub>
                                  <m:r>
                                    <a:rPr lang="en-US" i="1">
                                      <a:latin typeface="Cambria Math"/>
                                      <a:ea typeface="Cambria Math"/>
                                    </a:rPr>
                                    <m:t>𝐸</m:t>
                                  </m:r>
                                </m:sub>
                              </m:sSub>
                            </m:num>
                            <m:den>
                              <m:sSub>
                                <m:sSubPr>
                                  <m:ctrlPr>
                                    <a:rPr lang="en-US" i="1">
                                      <a:latin typeface="Cambria Math" panose="02040503050406030204" pitchFamily="18" charset="0"/>
                                      <a:ea typeface="Cambria Math"/>
                                    </a:rPr>
                                  </m:ctrlPr>
                                </m:sSubPr>
                                <m:e>
                                  <m:r>
                                    <a:rPr lang="en-US" i="1">
                                      <a:latin typeface="Cambria Math"/>
                                      <a:ea typeface="Cambria Math"/>
                                    </a:rPr>
                                    <m:t>𝐶</m:t>
                                  </m:r>
                                </m:e>
                                <m:sub>
                                  <m:r>
                                    <a:rPr lang="en-US" i="1">
                                      <a:latin typeface="Cambria Math" panose="02040503050406030204" pitchFamily="18" charset="0"/>
                                      <a:ea typeface="Cambria Math"/>
                                    </a:rPr>
                                    <m:t>𝑝</m:t>
                                  </m:r>
                                </m:sub>
                              </m:sSub>
                            </m:den>
                          </m:f>
                        </m:e>
                      </m:d>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𝑉</m:t>
                          </m:r>
                        </m:e>
                        <m:sub>
                          <m:r>
                            <a:rPr lang="en-US" i="1">
                              <a:latin typeface="Cambria Math"/>
                              <a:ea typeface="Cambria Math"/>
                            </a:rPr>
                            <m:t>𝑅</m:t>
                          </m:r>
                        </m:sub>
                      </m:sSub>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a:rPr lang="en-US" i="1">
                                      <a:latin typeface="Cambria Math"/>
                                      <a:ea typeface="Cambria Math"/>
                                    </a:rPr>
                                    <m:t>𝐶</m:t>
                                  </m:r>
                                </m:e>
                                <m:sub>
                                  <m:r>
                                    <a:rPr lang="en-US" i="1">
                                      <a:latin typeface="Cambria Math"/>
                                      <a:ea typeface="Cambria Math"/>
                                    </a:rPr>
                                    <m:t>𝑅</m:t>
                                  </m:r>
                                </m:sub>
                              </m:sSub>
                            </m:num>
                            <m:den>
                              <m:sSub>
                                <m:sSubPr>
                                  <m:ctrlPr>
                                    <a:rPr lang="en-US" i="1">
                                      <a:latin typeface="Cambria Math" panose="02040503050406030204" pitchFamily="18" charset="0"/>
                                      <a:ea typeface="Cambria Math"/>
                                    </a:rPr>
                                  </m:ctrlPr>
                                </m:sSubPr>
                                <m:e>
                                  <m:r>
                                    <a:rPr lang="en-US" i="1">
                                      <a:latin typeface="Cambria Math"/>
                                      <a:ea typeface="Cambria Math"/>
                                    </a:rPr>
                                    <m:t>𝐶</m:t>
                                  </m:r>
                                </m:e>
                                <m:sub>
                                  <m:r>
                                    <a:rPr lang="en-US" i="1">
                                      <a:latin typeface="Cambria Math" panose="02040503050406030204" pitchFamily="18" charset="0"/>
                                      <a:ea typeface="Cambria Math"/>
                                    </a:rPr>
                                    <m:t>𝑝</m:t>
                                  </m:r>
                                </m:sub>
                              </m:sSub>
                            </m:den>
                          </m:f>
                        </m:e>
                      </m:d>
                    </m:oMath>
                  </m:oMathPara>
                </a14:m>
                <a:endParaRPr lang="en-US" dirty="0"/>
              </a:p>
              <a:p>
                <a:pPr marL="0" indent="0">
                  <a:spcBef>
                    <a:spcPts val="0"/>
                  </a:spcBef>
                  <a:spcAft>
                    <a:spcPts val="1200"/>
                  </a:spcAft>
                  <a:buNone/>
                </a:pPr>
                <a:r>
                  <a:rPr lang="en-US" dirty="0"/>
                  <a:t>We will multiply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𝐸</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𝑅</m:t>
                        </m:r>
                      </m:sub>
                    </m:sSub>
                  </m:oMath>
                </a14:m>
                <a:r>
                  <a:rPr lang="en-US" dirty="0"/>
                  <a:t> terms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𝑈</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𝑈</m:t>
                        </m:r>
                      </m:sub>
                    </m:sSub>
                  </m:oMath>
                </a14:m>
                <a:r>
                  <a:rPr lang="en-US" dirty="0"/>
                  <a:t>, </a:t>
                </a:r>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m:rPr>
                              <m:sty m:val="p"/>
                            </m:rPr>
                            <a:rPr lang="en-US">
                              <a:latin typeface="Cambria Math" panose="02040503050406030204" pitchFamily="18" charset="0"/>
                            </a:rPr>
                            <m:t>apparent</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𝐸</m:t>
                          </m:r>
                        </m:sub>
                      </m:sSub>
                      <m:f>
                        <m:fPr>
                          <m:ctrlPr>
                            <a:rPr lang="en-US" i="1">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𝐶</m:t>
                                  </m:r>
                                </m:e>
                                <m:sub>
                                  <m:r>
                                    <a:rPr lang="en-US" i="1">
                                      <a:latin typeface="Cambria Math"/>
                                    </a:rPr>
                                    <m:t>𝑈</m:t>
                                  </m:r>
                                </m:sub>
                              </m:sSub>
                              <m:r>
                                <a:rPr lang="en-US" i="1">
                                  <a:latin typeface="Cambria Math"/>
                                </a:rPr>
                                <m:t>+</m:t>
                              </m:r>
                              <m:sSub>
                                <m:sSubPr>
                                  <m:ctrlPr>
                                    <a:rPr lang="en-US" i="1">
                                      <a:latin typeface="Cambria Math" panose="02040503050406030204" pitchFamily="18" charset="0"/>
                                    </a:rPr>
                                  </m:ctrlPr>
                                </m:sSubPr>
                                <m:e>
                                  <m:r>
                                    <a:rPr lang="en-US" i="1">
                                      <a:latin typeface="Cambria Math"/>
                                    </a:rPr>
                                    <m:t>𝐶</m:t>
                                  </m:r>
                                </m:e>
                                <m:sub>
                                  <m:r>
                                    <a:rPr lang="en-US" i="1">
                                      <a:latin typeface="Cambria Math"/>
                                    </a:rPr>
                                    <m:t>𝐸𝐵</m:t>
                                  </m:r>
                                </m:sub>
                              </m:sSub>
                            </m:e>
                          </m:d>
                        </m:num>
                        <m:den>
                          <m:sSub>
                            <m:sSubPr>
                              <m:ctrlPr>
                                <a:rPr lang="en-US" i="1">
                                  <a:latin typeface="Cambria Math" panose="02040503050406030204" pitchFamily="18" charset="0"/>
                                </a:rPr>
                              </m:ctrlPr>
                            </m:sSubPr>
                            <m:e>
                              <m:r>
                                <a:rPr lang="en-US" i="1">
                                  <a:latin typeface="Cambria Math"/>
                                </a:rPr>
                                <m:t>𝐶</m:t>
                              </m:r>
                            </m:e>
                            <m:sub>
                              <m:r>
                                <a:rPr lang="en-US" i="1">
                                  <a:latin typeface="Cambria Math" panose="02040503050406030204" pitchFamily="18" charset="0"/>
                                </a:rPr>
                                <m:t>𝑈</m:t>
                              </m:r>
                            </m:sub>
                          </m:sSub>
                        </m:den>
                      </m:f>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𝑈</m:t>
                                  </m:r>
                                </m:sub>
                              </m:sSub>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m:t>
                                  </m:r>
                                </m:sub>
                              </m:sSub>
                            </m:den>
                          </m:f>
                        </m:e>
                      </m:d>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𝑅</m:t>
                          </m:r>
                        </m:sub>
                      </m:sSub>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a:rPr lang="en-US" i="1">
                                      <a:latin typeface="Cambria Math"/>
                                      <a:ea typeface="Cambria Math"/>
                                    </a:rPr>
                                    <m:t>𝐶</m:t>
                                  </m:r>
                                </m:e>
                                <m:sub>
                                  <m:r>
                                    <a:rPr lang="en-US" i="1">
                                      <a:latin typeface="Cambria Math"/>
                                      <a:ea typeface="Cambria Math"/>
                                    </a:rPr>
                                    <m:t>𝑅</m:t>
                                  </m:r>
                                </m:sub>
                              </m:sSub>
                            </m:num>
                            <m:den>
                              <m:sSub>
                                <m:sSubPr>
                                  <m:ctrlPr>
                                    <a:rPr lang="en-US" i="1">
                                      <a:latin typeface="Cambria Math" panose="02040503050406030204" pitchFamily="18" charset="0"/>
                                      <a:ea typeface="Cambria Math"/>
                                    </a:rPr>
                                  </m:ctrlPr>
                                </m:sSubPr>
                                <m:e>
                                  <m:r>
                                    <a:rPr lang="en-US" i="1">
                                      <a:latin typeface="Cambria Math"/>
                                      <a:ea typeface="Cambria Math"/>
                                    </a:rPr>
                                    <m:t>𝐶</m:t>
                                  </m:r>
                                </m:e>
                                <m:sub>
                                  <m:r>
                                    <a:rPr lang="en-US" i="1">
                                      <a:latin typeface="Cambria Math" panose="02040503050406030204" pitchFamily="18" charset="0"/>
                                      <a:ea typeface="Cambria Math"/>
                                    </a:rPr>
                                    <m:t>𝑈</m:t>
                                  </m:r>
                                </m:sub>
                              </m:sSub>
                            </m:den>
                          </m:f>
                        </m:e>
                      </m:d>
                      <m:d>
                        <m:dPr>
                          <m:ctrlPr>
                            <a:rPr lang="en-US" i="1">
                              <a:latin typeface="Cambria Math" panose="02040503050406030204" pitchFamily="18" charset="0"/>
                              <a:ea typeface="Cambria Math"/>
                            </a:rPr>
                          </m:ctrlPr>
                        </m:dPr>
                        <m:e>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a:rPr lang="en-US" i="1">
                                      <a:latin typeface="Cambria Math" panose="02040503050406030204" pitchFamily="18" charset="0"/>
                                      <a:ea typeface="Cambria Math"/>
                                    </a:rPr>
                                    <m:t>𝐶</m:t>
                                  </m:r>
                                </m:e>
                                <m:sub>
                                  <m:r>
                                    <a:rPr lang="en-US" i="1">
                                      <a:latin typeface="Cambria Math" panose="02040503050406030204" pitchFamily="18" charset="0"/>
                                      <a:ea typeface="Cambria Math"/>
                                    </a:rPr>
                                    <m:t>𝑈</m:t>
                                  </m:r>
                                </m:sub>
                              </m:sSub>
                            </m:num>
                            <m:den>
                              <m:sSub>
                                <m:sSubPr>
                                  <m:ctrlPr>
                                    <a:rPr lang="en-US" i="1">
                                      <a:latin typeface="Cambria Math" panose="02040503050406030204" pitchFamily="18" charset="0"/>
                                      <a:ea typeface="Cambria Math"/>
                                    </a:rPr>
                                  </m:ctrlPr>
                                </m:sSubPr>
                                <m:e>
                                  <m:r>
                                    <a:rPr lang="en-US" i="1">
                                      <a:latin typeface="Cambria Math" panose="02040503050406030204" pitchFamily="18" charset="0"/>
                                      <a:ea typeface="Cambria Math"/>
                                    </a:rPr>
                                    <m:t>𝐶</m:t>
                                  </m:r>
                                </m:e>
                                <m:sub>
                                  <m:r>
                                    <a:rPr lang="en-US" i="1">
                                      <a:latin typeface="Cambria Math" panose="02040503050406030204" pitchFamily="18" charset="0"/>
                                      <a:ea typeface="Cambria Math"/>
                                    </a:rPr>
                                    <m:t>𝑝</m:t>
                                  </m:r>
                                </m:sub>
                              </m:sSub>
                            </m:den>
                          </m:f>
                        </m:e>
                      </m:d>
                    </m:oMath>
                  </m:oMathPara>
                </a14:m>
                <a:endParaRPr lang="en-US" dirty="0"/>
              </a:p>
              <a:p>
                <a:pPr marL="0" indent="0">
                  <a:spcBef>
                    <a:spcPts val="0"/>
                  </a:spcBef>
                  <a:spcAft>
                    <a:spcPts val="12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m:rPr>
                              <m:sty m:val="p"/>
                            </m:rPr>
                            <a:rPr lang="en-US">
                              <a:latin typeface="Cambria Math" panose="02040503050406030204" pitchFamily="18" charset="0"/>
                            </a:rPr>
                            <m:t>apparent</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𝐸</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𝑈𝑃</m:t>
                          </m:r>
                        </m:sub>
                      </m:sSub>
                      <m:f>
                        <m:fPr>
                          <m:ctrlPr>
                            <a:rPr lang="en-US" i="1">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𝐶</m:t>
                                  </m:r>
                                </m:e>
                                <m:sub>
                                  <m:r>
                                    <a:rPr lang="en-US" i="1">
                                      <a:latin typeface="Cambria Math"/>
                                    </a:rPr>
                                    <m:t>𝑈</m:t>
                                  </m:r>
                                </m:sub>
                              </m:sSub>
                              <m:r>
                                <a:rPr lang="en-US" i="1">
                                  <a:latin typeface="Cambria Math"/>
                                </a:rPr>
                                <m:t>+</m:t>
                              </m:r>
                              <m:sSub>
                                <m:sSubPr>
                                  <m:ctrlPr>
                                    <a:rPr lang="en-US" i="1">
                                      <a:latin typeface="Cambria Math" panose="02040503050406030204" pitchFamily="18" charset="0"/>
                                    </a:rPr>
                                  </m:ctrlPr>
                                </m:sSubPr>
                                <m:e>
                                  <m:r>
                                    <a:rPr lang="en-US" i="1">
                                      <a:latin typeface="Cambria Math"/>
                                    </a:rPr>
                                    <m:t>𝐶</m:t>
                                  </m:r>
                                </m:e>
                                <m:sub>
                                  <m:r>
                                    <a:rPr lang="en-US" i="1">
                                      <a:latin typeface="Cambria Math"/>
                                    </a:rPr>
                                    <m:t>𝐸𝐵</m:t>
                                  </m:r>
                                </m:sub>
                              </m:sSub>
                            </m:e>
                          </m:d>
                        </m:num>
                        <m:den>
                          <m:sSub>
                            <m:sSubPr>
                              <m:ctrlPr>
                                <a:rPr lang="en-US" i="1">
                                  <a:latin typeface="Cambria Math" panose="02040503050406030204" pitchFamily="18" charset="0"/>
                                </a:rPr>
                              </m:ctrlPr>
                            </m:sSubPr>
                            <m:e>
                              <m:r>
                                <a:rPr lang="en-US" i="1">
                                  <a:latin typeface="Cambria Math"/>
                                </a:rPr>
                                <m:t>𝐶</m:t>
                              </m:r>
                            </m:e>
                            <m:sub>
                              <m:r>
                                <a:rPr lang="en-US" i="1">
                                  <a:latin typeface="Cambria Math" panose="02040503050406030204" pitchFamily="18" charset="0"/>
                                </a:rPr>
                                <m:t>𝑈</m:t>
                              </m:r>
                            </m:sub>
                          </m:sSub>
                        </m:den>
                      </m:f>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𝑅</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𝑈𝑃</m:t>
                                  </m:r>
                                </m:sub>
                              </m:sSub>
                            </m:num>
                            <m:den>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𝑈𝑅</m:t>
                                  </m:r>
                                </m:sub>
                              </m:sSub>
                            </m:den>
                          </m:f>
                        </m:e>
                      </m:d>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838200" y="906011"/>
                <a:ext cx="10776284" cy="5815464"/>
              </a:xfrm>
              <a:blipFill>
                <a:blip r:embed="rId2"/>
                <a:stretch>
                  <a:fillRect l="-905" t="-1468"/>
                </a:stretch>
              </a:blipFill>
            </p:spPr>
            <p:txBody>
              <a:bodyPr/>
              <a:lstStyle/>
              <a:p>
                <a:r>
                  <a:rPr lang="en-US">
                    <a:noFill/>
                  </a:rPr>
                  <a:t> </a:t>
                </a:r>
              </a:p>
            </p:txBody>
          </p:sp>
        </mc:Fallback>
      </mc:AlternateContent>
    </p:spTree>
    <p:extLst>
      <p:ext uri="{BB962C8B-B14F-4D97-AF65-F5344CB8AC3E}">
        <p14:creationId xmlns:p14="http://schemas.microsoft.com/office/powerpoint/2010/main" val="323663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Protein Binding</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838200" y="906011"/>
                <a:ext cx="10776284" cy="5815464"/>
              </a:xfrm>
            </p:spPr>
            <p:txBody>
              <a:bodyPr>
                <a:normAutofit fontScale="77500" lnSpcReduction="20000"/>
              </a:bodyPr>
              <a:lstStyle/>
              <a:p>
                <a:pPr marL="0" indent="0">
                  <a:buNone/>
                </a:pPr>
                <a:r>
                  <a:rPr lang="en-US" dirty="0"/>
                  <a:t>Unbound drug in both the plasma (</a:t>
                </a:r>
                <a14:m>
                  <m:oMath xmlns:m="http://schemas.openxmlformats.org/officeDocument/2006/math">
                    <m:r>
                      <a:rPr lang="en-US" i="1" dirty="0">
                        <a:latin typeface="Cambria Math" panose="02040503050406030204" pitchFamily="18" charset="0"/>
                      </a:rPr>
                      <m:t>𝑃</m:t>
                    </m:r>
                    <m:r>
                      <a:rPr lang="en-US" i="1" baseline="-25000" dirty="0">
                        <a:latin typeface="Cambria Math" panose="02040503050406030204" pitchFamily="18" charset="0"/>
                      </a:rPr>
                      <m:t>𝑃</m:t>
                    </m:r>
                  </m:oMath>
                </a14:m>
                <a:r>
                  <a:rPr lang="en-US" dirty="0"/>
                  <a:t>) and extracellular spaces (</a:t>
                </a:r>
                <a14:m>
                  <m:oMath xmlns:m="http://schemas.openxmlformats.org/officeDocument/2006/math">
                    <m:r>
                      <a:rPr lang="en-US" i="1" dirty="0">
                        <a:latin typeface="Cambria Math" panose="02040503050406030204" pitchFamily="18" charset="0"/>
                      </a:rPr>
                      <m:t>𝑃</m:t>
                    </m:r>
                    <m:r>
                      <a:rPr lang="en-US" i="1" baseline="-25000" dirty="0">
                        <a:latin typeface="Cambria Math" panose="02040503050406030204" pitchFamily="18" charset="0"/>
                      </a:rPr>
                      <m:t>𝐸</m:t>
                    </m:r>
                  </m:oMath>
                </a14:m>
                <a:r>
                  <a:rPr lang="en-US" dirty="0"/>
                  <a:t>) can bind with protein in the following manner:</a:t>
                </a:r>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𝐶</m:t>
                        </m:r>
                      </m:e>
                      <m:sub>
                        <m:r>
                          <a:rPr lang="en-US" i="1">
                            <a:latin typeface="Cambria Math"/>
                          </a:rPr>
                          <m:t>𝑈</m:t>
                        </m:r>
                      </m:sub>
                    </m:sSub>
                    <m:r>
                      <a:rPr lang="en-US" i="1">
                        <a:latin typeface="Cambria Math"/>
                      </a:rPr>
                      <m:t>+</m:t>
                    </m:r>
                    <m:sSub>
                      <m:sSubPr>
                        <m:ctrlPr>
                          <a:rPr lang="en-US" i="1">
                            <a:latin typeface="Cambria Math" panose="02040503050406030204" pitchFamily="18" charset="0"/>
                          </a:rPr>
                        </m:ctrlPr>
                      </m:sSubPr>
                      <m:e>
                        <m:r>
                          <a:rPr lang="en-US" i="1">
                            <a:latin typeface="Cambria Math"/>
                          </a:rPr>
                          <m:t>𝑃</m:t>
                        </m:r>
                      </m:e>
                      <m:sub>
                        <m:r>
                          <a:rPr lang="en-US" i="1">
                            <a:latin typeface="Cambria Math" panose="02040503050406030204" pitchFamily="18" charset="0"/>
                          </a:rPr>
                          <m:t>𝑝</m:t>
                        </m:r>
                      </m:sub>
                    </m:sSub>
                    <m:groupChr>
                      <m:groupChrPr>
                        <m:chr m:val="⇔"/>
                        <m:pos m:val="top"/>
                        <m:ctrlPr>
                          <a:rPr lang="en-US" i="1">
                            <a:latin typeface="Cambria Math" panose="02040503050406030204" pitchFamily="18" charset="0"/>
                          </a:rPr>
                        </m:ctrlPr>
                      </m:groupChrPr>
                      <m:e>
                        <m:sSub>
                          <m:sSubPr>
                            <m:ctrlPr>
                              <a:rPr lang="en-US" i="1">
                                <a:latin typeface="Cambria Math" panose="02040503050406030204" pitchFamily="18" charset="0"/>
                              </a:rPr>
                            </m:ctrlPr>
                          </m:sSubPr>
                          <m:e>
                            <m:r>
                              <m:rPr>
                                <m:brk m:alnAt="1"/>
                              </m:rPr>
                              <a:rPr lang="en-US" i="1">
                                <a:latin typeface="Cambria Math" panose="02040503050406030204" pitchFamily="18" charset="0"/>
                              </a:rPr>
                              <m:t>𝐾</m:t>
                            </m:r>
                          </m:e>
                          <m:sub>
                            <m:r>
                              <m:rPr>
                                <m:brk m:alnAt="1"/>
                              </m:rPr>
                              <a:rPr lang="en-US" i="1">
                                <a:latin typeface="Cambria Math" panose="02040503050406030204" pitchFamily="18" charset="0"/>
                              </a:rPr>
                              <m:t>𝑎</m:t>
                            </m:r>
                          </m:sub>
                        </m:sSub>
                      </m:e>
                    </m:groupChr>
                    <m:sSub>
                      <m:sSubPr>
                        <m:ctrlPr>
                          <a:rPr lang="en-US" i="1">
                            <a:latin typeface="Cambria Math" panose="02040503050406030204" pitchFamily="18" charset="0"/>
                          </a:rPr>
                        </m:ctrlPr>
                      </m:sSubPr>
                      <m:e>
                        <m:r>
                          <a:rPr lang="en-US" i="1">
                            <a:latin typeface="Cambria Math"/>
                          </a:rPr>
                          <m:t>𝐶</m:t>
                        </m:r>
                      </m:e>
                      <m:sub>
                        <m:r>
                          <a:rPr lang="en-US" i="1">
                            <a:latin typeface="Cambria Math" panose="02040503050406030204" pitchFamily="18" charset="0"/>
                          </a:rPr>
                          <m:t>𝑝</m:t>
                        </m:r>
                        <m:r>
                          <a:rPr lang="en-US" i="1">
                            <a:latin typeface="Cambria Math"/>
                          </a:rPr>
                          <m:t>𝐵</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a:rPr>
                          <m:t>𝐶</m:t>
                        </m:r>
                      </m:e>
                      <m:sub>
                        <m:r>
                          <a:rPr lang="en-US" i="1">
                            <a:latin typeface="Cambria Math"/>
                          </a:rPr>
                          <m:t>𝑈</m:t>
                        </m:r>
                      </m:sub>
                    </m:sSub>
                    <m:r>
                      <a:rPr lang="en-US" i="1">
                        <a:latin typeface="Cambria Math"/>
                      </a:rPr>
                      <m:t>+</m:t>
                    </m:r>
                    <m:sSub>
                      <m:sSubPr>
                        <m:ctrlPr>
                          <a:rPr lang="en-US" i="1">
                            <a:latin typeface="Cambria Math" panose="02040503050406030204" pitchFamily="18" charset="0"/>
                          </a:rPr>
                        </m:ctrlPr>
                      </m:sSubPr>
                      <m:e>
                        <m:r>
                          <a:rPr lang="en-US" i="1">
                            <a:latin typeface="Cambria Math"/>
                          </a:rPr>
                          <m:t>𝑃</m:t>
                        </m:r>
                      </m:e>
                      <m:sub>
                        <m:r>
                          <a:rPr lang="en-US" i="1">
                            <a:latin typeface="Cambria Math"/>
                          </a:rPr>
                          <m:t>𝐸</m:t>
                        </m:r>
                      </m:sub>
                    </m:sSub>
                    <m:groupChr>
                      <m:groupChrPr>
                        <m:chr m:val="⇔"/>
                        <m:pos m:val="top"/>
                        <m:ctrlPr>
                          <a:rPr lang="en-US" i="1">
                            <a:latin typeface="Cambria Math" panose="02040503050406030204" pitchFamily="18" charset="0"/>
                          </a:rPr>
                        </m:ctrlPr>
                      </m:groupChrPr>
                      <m:e>
                        <m:sSub>
                          <m:sSubPr>
                            <m:ctrlPr>
                              <a:rPr lang="en-US" i="1">
                                <a:latin typeface="Cambria Math" panose="02040503050406030204" pitchFamily="18" charset="0"/>
                              </a:rPr>
                            </m:ctrlPr>
                          </m:sSubPr>
                          <m:e>
                            <m:r>
                              <m:rPr>
                                <m:brk m:alnAt="1"/>
                              </m:rPr>
                              <a:rPr lang="en-US" i="1">
                                <a:latin typeface="Cambria Math" panose="02040503050406030204" pitchFamily="18" charset="0"/>
                              </a:rPr>
                              <m:t>𝐾</m:t>
                            </m:r>
                          </m:e>
                          <m:sub>
                            <m:r>
                              <m:rPr>
                                <m:brk m:alnAt="1"/>
                              </m:rPr>
                              <a:rPr lang="en-US" i="1">
                                <a:latin typeface="Cambria Math" panose="02040503050406030204" pitchFamily="18" charset="0"/>
                              </a:rPr>
                              <m:t>𝑎</m:t>
                            </m:r>
                          </m:sub>
                        </m:sSub>
                      </m:e>
                    </m:groupChr>
                    <m:sSub>
                      <m:sSubPr>
                        <m:ctrlPr>
                          <a:rPr lang="en-US" i="1">
                            <a:latin typeface="Cambria Math" panose="02040503050406030204" pitchFamily="18" charset="0"/>
                          </a:rPr>
                        </m:ctrlPr>
                      </m:sSubPr>
                      <m:e>
                        <m:r>
                          <a:rPr lang="en-US" i="1">
                            <a:latin typeface="Cambria Math"/>
                          </a:rPr>
                          <m:t>𝐶</m:t>
                        </m:r>
                      </m:e>
                      <m:sub>
                        <m:r>
                          <a:rPr lang="en-US" i="1">
                            <a:latin typeface="Cambria Math"/>
                          </a:rPr>
                          <m:t>𝐸𝐵</m:t>
                        </m:r>
                      </m:sub>
                    </m:sSub>
                  </m:oMath>
                </a14:m>
                <a:r>
                  <a:rPr lang="en-US" dirty="0"/>
                  <a:t> then at equilibrium:</a:t>
                </a:r>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𝐾</m:t>
                        </m:r>
                      </m:e>
                      <m:sub>
                        <m:r>
                          <a:rPr lang="en-US" i="1">
                            <a:latin typeface="Cambria Math"/>
                          </a:rPr>
                          <m:t>𝑎</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𝐶</m:t>
                            </m:r>
                          </m:e>
                          <m:sub>
                            <m:r>
                              <a:rPr lang="en-US" i="1">
                                <a:latin typeface="Cambria Math" panose="02040503050406030204" pitchFamily="18" charset="0"/>
                              </a:rPr>
                              <m:t>𝑝</m:t>
                            </m:r>
                            <m:r>
                              <a:rPr lang="en-US" i="1">
                                <a:latin typeface="Cambria Math"/>
                              </a:rPr>
                              <m:t>𝐵</m:t>
                            </m:r>
                          </m:sub>
                        </m:sSub>
                      </m:num>
                      <m:den>
                        <m:sSub>
                          <m:sSubPr>
                            <m:ctrlPr>
                              <a:rPr lang="en-US" i="1">
                                <a:latin typeface="Cambria Math" panose="02040503050406030204" pitchFamily="18" charset="0"/>
                              </a:rPr>
                            </m:ctrlPr>
                          </m:sSubPr>
                          <m:e>
                            <m:r>
                              <a:rPr lang="en-US" i="1">
                                <a:latin typeface="Cambria Math"/>
                              </a:rPr>
                              <m:t>𝐶</m:t>
                            </m:r>
                          </m:e>
                          <m:sub>
                            <m:r>
                              <a:rPr lang="en-US" i="1">
                                <a:latin typeface="Cambria Math"/>
                              </a:rPr>
                              <m:t>𝑈</m:t>
                            </m:r>
                          </m:sub>
                        </m:sSub>
                        <m:sSub>
                          <m:sSubPr>
                            <m:ctrlPr>
                              <a:rPr lang="en-US" i="1">
                                <a:latin typeface="Cambria Math" panose="02040503050406030204" pitchFamily="18" charset="0"/>
                              </a:rPr>
                            </m:ctrlPr>
                          </m:sSubPr>
                          <m:e>
                            <m:r>
                              <a:rPr lang="en-US" i="1">
                                <a:latin typeface="Cambria Math"/>
                              </a:rPr>
                              <m:t>𝑃</m:t>
                            </m:r>
                          </m:e>
                          <m:sub>
                            <m:r>
                              <a:rPr lang="en-US" i="1">
                                <a:latin typeface="Cambria Math" panose="02040503050406030204" pitchFamily="18" charset="0"/>
                              </a:rPr>
                              <m:t>𝑝</m:t>
                            </m:r>
                          </m:sub>
                        </m:sSub>
                      </m:den>
                    </m:f>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𝐶</m:t>
                            </m:r>
                          </m:e>
                          <m:sub>
                            <m:r>
                              <a:rPr lang="en-US" i="1">
                                <a:latin typeface="Cambria Math"/>
                              </a:rPr>
                              <m:t>𝐸𝐵</m:t>
                            </m:r>
                          </m:sub>
                        </m:sSub>
                      </m:num>
                      <m:den>
                        <m:sSub>
                          <m:sSubPr>
                            <m:ctrlPr>
                              <a:rPr lang="en-US" i="1">
                                <a:latin typeface="Cambria Math" panose="02040503050406030204" pitchFamily="18" charset="0"/>
                              </a:rPr>
                            </m:ctrlPr>
                          </m:sSubPr>
                          <m:e>
                            <m:r>
                              <a:rPr lang="en-US" i="1">
                                <a:latin typeface="Cambria Math"/>
                              </a:rPr>
                              <m:t>𝐶</m:t>
                            </m:r>
                          </m:e>
                          <m:sub>
                            <m:r>
                              <a:rPr lang="en-US" i="1">
                                <a:latin typeface="Cambria Math"/>
                              </a:rPr>
                              <m:t>𝑈</m:t>
                            </m:r>
                          </m:sub>
                        </m:sSub>
                        <m:sSub>
                          <m:sSubPr>
                            <m:ctrlPr>
                              <a:rPr lang="en-US" i="1">
                                <a:latin typeface="Cambria Math" panose="02040503050406030204" pitchFamily="18" charset="0"/>
                              </a:rPr>
                            </m:ctrlPr>
                          </m:sSubPr>
                          <m:e>
                            <m:r>
                              <a:rPr lang="en-US" i="1">
                                <a:latin typeface="Cambria Math"/>
                              </a:rPr>
                              <m:t>𝑃</m:t>
                            </m:r>
                          </m:e>
                          <m:sub>
                            <m:r>
                              <a:rPr lang="en-US" i="1">
                                <a:latin typeface="Cambria Math"/>
                              </a:rPr>
                              <m:t>𝐸</m:t>
                            </m:r>
                          </m:sub>
                        </m:sSub>
                      </m:den>
                    </m:f>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a:rPr>
                          <m:t>𝐾</m:t>
                        </m:r>
                      </m:e>
                      <m:sub>
                        <m:r>
                          <a:rPr lang="en-US" i="1">
                            <a:latin typeface="Cambria Math"/>
                          </a:rPr>
                          <m:t>𝑎</m:t>
                        </m:r>
                      </m:sub>
                    </m:sSub>
                  </m:oMath>
                </a14:m>
                <a:r>
                  <a:rPr lang="en-US" dirty="0"/>
                  <a:t> is the equilibrium constant.</a:t>
                </a:r>
              </a:p>
              <a:p>
                <a:pPr marL="0" indent="0">
                  <a:buNone/>
                </a:pPr>
                <a:r>
                  <a:rPr lang="en-US" dirty="0"/>
                  <a:t>The total amount of protein in each compartment is the unbound protein plus the bound protein.  But the amount of bound protein is equal to the amount of bound drug,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𝐵</m:t>
                        </m:r>
                      </m:sub>
                    </m:sSub>
                  </m:oMath>
                </a14:m>
                <a:r>
                  <a:rPr lang="en-US" dirty="0"/>
                  <a:t>, so</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𝑝𝐵</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𝑝𝑇</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𝐸</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𝐸𝐵</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𝐸𝑇</m:t>
                          </m:r>
                        </m:sub>
                      </m:sSub>
                    </m:oMath>
                  </m:oMathPara>
                </a14:m>
                <a:endParaRPr lang="en-US" dirty="0"/>
              </a:p>
              <a:p>
                <a:pPr marL="0" indent="0">
                  <a:spcBef>
                    <a:spcPts val="0"/>
                  </a:spcBef>
                  <a:buNone/>
                </a:pPr>
                <a:r>
                  <a:rPr lang="en-US" dirty="0"/>
                  <a:t>From</a:t>
                </a:r>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𝐾</m:t>
                          </m:r>
                        </m:e>
                        <m:sub>
                          <m:r>
                            <a:rPr lang="en-US" i="1">
                              <a:latin typeface="Cambria Math"/>
                            </a:rPr>
                            <m:t>𝑎</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𝐶</m:t>
                              </m:r>
                            </m:e>
                            <m:sub>
                              <m:r>
                                <a:rPr lang="en-US" i="1">
                                  <a:latin typeface="Cambria Math" panose="02040503050406030204" pitchFamily="18" charset="0"/>
                                </a:rPr>
                                <m:t>𝑝</m:t>
                              </m:r>
                              <m:r>
                                <a:rPr lang="en-US" i="1">
                                  <a:latin typeface="Cambria Math"/>
                                </a:rPr>
                                <m:t>𝐵</m:t>
                              </m:r>
                            </m:sub>
                          </m:sSub>
                        </m:num>
                        <m:den>
                          <m:sSub>
                            <m:sSubPr>
                              <m:ctrlPr>
                                <a:rPr lang="en-US" i="1">
                                  <a:latin typeface="Cambria Math" panose="02040503050406030204" pitchFamily="18" charset="0"/>
                                </a:rPr>
                              </m:ctrlPr>
                            </m:sSubPr>
                            <m:e>
                              <m:r>
                                <a:rPr lang="en-US" i="1">
                                  <a:latin typeface="Cambria Math"/>
                                </a:rPr>
                                <m:t>𝐶</m:t>
                              </m:r>
                            </m:e>
                            <m:sub>
                              <m:r>
                                <a:rPr lang="en-US" i="1">
                                  <a:latin typeface="Cambria Math"/>
                                </a:rPr>
                                <m:t>𝑈</m:t>
                              </m:r>
                            </m:sub>
                          </m:sSub>
                          <m:sSub>
                            <m:sSubPr>
                              <m:ctrlPr>
                                <a:rPr lang="en-US" i="1">
                                  <a:latin typeface="Cambria Math" panose="02040503050406030204" pitchFamily="18" charset="0"/>
                                </a:rPr>
                              </m:ctrlPr>
                            </m:sSubPr>
                            <m:e>
                              <m:r>
                                <a:rPr lang="en-US" i="1">
                                  <a:latin typeface="Cambria Math"/>
                                </a:rPr>
                                <m:t>𝑃</m:t>
                              </m:r>
                            </m:e>
                            <m:sub>
                              <m:r>
                                <a:rPr lang="en-US" i="1">
                                  <a:latin typeface="Cambria Math" panose="02040503050406030204" pitchFamily="18" charset="0"/>
                                </a:rPr>
                                <m:t>𝑝</m:t>
                              </m:r>
                            </m:sub>
                          </m:sSub>
                        </m:den>
                      </m:f>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𝐶</m:t>
                              </m:r>
                            </m:e>
                            <m:sub>
                              <m:r>
                                <a:rPr lang="en-US" i="1">
                                  <a:latin typeface="Cambria Math"/>
                                </a:rPr>
                                <m:t>𝐸𝐵</m:t>
                              </m:r>
                            </m:sub>
                          </m:sSub>
                        </m:num>
                        <m:den>
                          <m:sSub>
                            <m:sSubPr>
                              <m:ctrlPr>
                                <a:rPr lang="en-US" i="1">
                                  <a:latin typeface="Cambria Math" panose="02040503050406030204" pitchFamily="18" charset="0"/>
                                </a:rPr>
                              </m:ctrlPr>
                            </m:sSubPr>
                            <m:e>
                              <m:r>
                                <a:rPr lang="en-US" i="1">
                                  <a:latin typeface="Cambria Math"/>
                                </a:rPr>
                                <m:t>𝐶</m:t>
                              </m:r>
                            </m:e>
                            <m:sub>
                              <m:r>
                                <a:rPr lang="en-US" i="1">
                                  <a:latin typeface="Cambria Math"/>
                                </a:rPr>
                                <m:t>𝑈</m:t>
                              </m:r>
                            </m:sub>
                          </m:sSub>
                          <m:sSub>
                            <m:sSubPr>
                              <m:ctrlPr>
                                <a:rPr lang="en-US" i="1">
                                  <a:latin typeface="Cambria Math" panose="02040503050406030204" pitchFamily="18" charset="0"/>
                                </a:rPr>
                              </m:ctrlPr>
                            </m:sSubPr>
                            <m:e>
                              <m:r>
                                <a:rPr lang="en-US" i="1">
                                  <a:latin typeface="Cambria Math"/>
                                </a:rPr>
                                <m:t>𝑃</m:t>
                              </m:r>
                            </m:e>
                            <m:sub>
                              <m:r>
                                <a:rPr lang="en-US" i="1">
                                  <a:latin typeface="Cambria Math"/>
                                </a:rPr>
                                <m:t>𝐸</m:t>
                              </m:r>
                            </m:sub>
                          </m:sSub>
                        </m:den>
                      </m:f>
                    </m:oMath>
                  </m:oMathPara>
                </a14:m>
                <a:endParaRPr lang="en-US" dirty="0"/>
              </a:p>
              <a:p>
                <a:pPr marL="0" indent="0">
                  <a:spcBef>
                    <a:spcPts val="0"/>
                  </a:spcBef>
                  <a:buNone/>
                </a:pPr>
                <a:r>
                  <a:rPr lang="en-US" dirty="0"/>
                  <a:t>we have</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𝐶</m:t>
                              </m:r>
                            </m:e>
                            <m:sub>
                              <m:r>
                                <a:rPr lang="en-US" i="1">
                                  <a:latin typeface="Cambria Math" panose="02040503050406030204" pitchFamily="18" charset="0"/>
                                </a:rPr>
                                <m:t>𝑝</m:t>
                              </m:r>
                              <m:r>
                                <a:rPr lang="en-US" i="1">
                                  <a:latin typeface="Cambria Math"/>
                                </a:rPr>
                                <m:t>𝐵</m:t>
                              </m:r>
                            </m:sub>
                          </m:sSub>
                        </m:num>
                        <m:den>
                          <m:sSub>
                            <m:sSubPr>
                              <m:ctrlPr>
                                <a:rPr lang="en-US" i="1">
                                  <a:latin typeface="Cambria Math" panose="02040503050406030204" pitchFamily="18" charset="0"/>
                                </a:rPr>
                              </m:ctrlPr>
                            </m:sSubPr>
                            <m:e>
                              <m:r>
                                <a:rPr lang="en-US" i="1">
                                  <a:latin typeface="Cambria Math"/>
                                </a:rPr>
                                <m:t>𝐶</m:t>
                              </m:r>
                            </m:e>
                            <m:sub>
                              <m:r>
                                <a:rPr lang="en-US" i="1">
                                  <a:latin typeface="Cambria Math"/>
                                </a:rPr>
                                <m:t>𝑈</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𝑃</m:t>
                              </m:r>
                            </m:e>
                            <m:sub>
                              <m:r>
                                <a:rPr lang="en-US" i="1">
                                  <a:latin typeface="Cambria Math" panose="02040503050406030204" pitchFamily="18" charset="0"/>
                                </a:rPr>
                                <m:t>𝑝</m:t>
                              </m:r>
                              <m:r>
                                <a:rPr lang="en-US" i="1">
                                  <a:latin typeface="Cambria Math" panose="02040503050406030204" pitchFamily="18" charset="0"/>
                                </a:rPr>
                                <m:t>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𝑝𝐵</m:t>
                              </m:r>
                            </m:sub>
                          </m:sSub>
                          <m:r>
                            <a:rPr lang="en-US" i="1">
                              <a:latin typeface="Cambria Math" panose="02040503050406030204" pitchFamily="18" charset="0"/>
                            </a:rPr>
                            <m:t>)</m:t>
                          </m:r>
                        </m:den>
                      </m:f>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𝐶</m:t>
                              </m:r>
                            </m:e>
                            <m:sub>
                              <m:r>
                                <a:rPr lang="en-US" i="1">
                                  <a:latin typeface="Cambria Math"/>
                                </a:rPr>
                                <m:t>𝐸𝐵</m:t>
                              </m:r>
                            </m:sub>
                          </m:sSub>
                        </m:num>
                        <m:den>
                          <m:sSub>
                            <m:sSubPr>
                              <m:ctrlPr>
                                <a:rPr lang="en-US" i="1">
                                  <a:latin typeface="Cambria Math" panose="02040503050406030204" pitchFamily="18" charset="0"/>
                                </a:rPr>
                              </m:ctrlPr>
                            </m:sSubPr>
                            <m:e>
                              <m:r>
                                <a:rPr lang="en-US" i="1">
                                  <a:latin typeface="Cambria Math"/>
                                </a:rPr>
                                <m:t>𝐶</m:t>
                              </m:r>
                            </m:e>
                            <m:sub>
                              <m:r>
                                <a:rPr lang="en-US" i="1">
                                  <a:latin typeface="Cambria Math"/>
                                </a:rPr>
                                <m:t>𝑈</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𝑃</m:t>
                                  </m:r>
                                </m:e>
                                <m:sub>
                                  <m:r>
                                    <a:rPr lang="en-US" i="1">
                                      <a:latin typeface="Cambria Math"/>
                                    </a:rPr>
                                    <m:t>𝐸</m:t>
                                  </m:r>
                                  <m:r>
                                    <a:rPr lang="en-US" i="1">
                                      <a:latin typeface="Cambria Math" panose="02040503050406030204" pitchFamily="18" charset="0"/>
                                    </a:rPr>
                                    <m:t>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𝐸𝐵</m:t>
                                  </m:r>
                                </m:sub>
                              </m:sSub>
                            </m:e>
                          </m:d>
                        </m:den>
                      </m:f>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US" i="1">
                              <a:latin typeface="Cambria Math"/>
                            </a:rPr>
                            <m:t>𝐶</m:t>
                          </m:r>
                        </m:e>
                        <m:sub>
                          <m:r>
                            <a:rPr lang="en-US" i="1">
                              <a:latin typeface="Cambria Math" panose="02040503050406030204" pitchFamily="18" charset="0"/>
                            </a:rPr>
                            <m:t>𝑝</m:t>
                          </m:r>
                          <m:r>
                            <a:rPr lang="en-US" i="1">
                              <a:latin typeface="Cambria Math"/>
                            </a:rPr>
                            <m:t>𝐵</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𝑃</m:t>
                              </m:r>
                            </m:e>
                            <m:sub>
                              <m:r>
                                <a:rPr lang="en-US" i="1">
                                  <a:latin typeface="Cambria Math"/>
                                </a:rPr>
                                <m:t>𝐸</m:t>
                              </m:r>
                              <m:r>
                                <a:rPr lang="en-US" i="1">
                                  <a:latin typeface="Cambria Math" panose="02040503050406030204" pitchFamily="18" charset="0"/>
                                </a:rPr>
                                <m:t>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𝐸𝐵</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𝐶</m:t>
                          </m:r>
                        </m:e>
                        <m:sub>
                          <m:r>
                            <a:rPr lang="en-US" i="1">
                              <a:latin typeface="Cambria Math"/>
                            </a:rPr>
                            <m:t>𝐸𝐵</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𝑃</m:t>
                          </m:r>
                        </m:e>
                        <m:sub>
                          <m:r>
                            <a:rPr lang="en-US" i="1">
                              <a:latin typeface="Cambria Math" panose="02040503050406030204" pitchFamily="18" charset="0"/>
                            </a:rPr>
                            <m:t>𝑝𝑇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𝑝𝐵</m:t>
                          </m:r>
                        </m:sub>
                      </m:sSub>
                      <m:r>
                        <a:rPr lang="en-US" i="1">
                          <a:latin typeface="Cambria Math" panose="02040503050406030204" pitchFamily="18" charset="0"/>
                        </a:rPr>
                        <m:t>)</m:t>
                      </m:r>
                    </m:oMath>
                  </m:oMathPara>
                </a14:m>
                <a:endParaRPr lang="en-US" dirty="0"/>
              </a:p>
              <a:p>
                <a:pPr marL="0" indent="0">
                  <a:spcBef>
                    <a:spcPts val="0"/>
                  </a:spcBef>
                  <a:buNone/>
                </a:pPr>
                <a:endParaRPr lang="en-US" dirty="0"/>
              </a:p>
              <a:p>
                <a:pPr marL="0" indent="0">
                  <a:spcBef>
                    <a:spcPts val="0"/>
                  </a:spcBef>
                  <a:buNone/>
                </a:pPr>
                <a:r>
                  <a:rPr lang="en-US" dirty="0"/>
                  <a:t>Solve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𝐸𝐵</m:t>
                        </m:r>
                      </m:sub>
                    </m:sSub>
                  </m:oMath>
                </a14:m>
                <a:endParaRPr lang="en-US" dirty="0"/>
              </a:p>
              <a:p>
                <a:pPr marL="0" indent="0">
                  <a:spcBef>
                    <a:spcPts val="0"/>
                  </a:spcBef>
                  <a:buNone/>
                </a:pPr>
                <a:endParaRPr lang="en-US" dirty="0"/>
              </a:p>
              <a:p>
                <a:pPr marL="0" indent="0">
                  <a:spcBef>
                    <a:spcPts val="0"/>
                  </a:spcBef>
                  <a:buNone/>
                </a:pPr>
                <a:r>
                  <a:rPr lang="en-US" dirty="0"/>
                  <a:t> </a:t>
                </a:r>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838200" y="906011"/>
                <a:ext cx="10776284" cy="5815464"/>
              </a:xfrm>
              <a:blipFill>
                <a:blip r:embed="rId2"/>
                <a:stretch>
                  <a:fillRect l="-736" t="-2201"/>
                </a:stretch>
              </a:blipFill>
            </p:spPr>
            <p:txBody>
              <a:bodyPr/>
              <a:lstStyle/>
              <a:p>
                <a:r>
                  <a:rPr lang="en-US">
                    <a:noFill/>
                  </a:rPr>
                  <a:t> </a:t>
                </a:r>
              </a:p>
            </p:txBody>
          </p:sp>
        </mc:Fallback>
      </mc:AlternateContent>
    </p:spTree>
    <p:extLst>
      <p:ext uri="{BB962C8B-B14F-4D97-AF65-F5344CB8AC3E}">
        <p14:creationId xmlns:p14="http://schemas.microsoft.com/office/powerpoint/2010/main" val="1559067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Protein Binding</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838200" y="906011"/>
                <a:ext cx="10776284" cy="5815464"/>
              </a:xfrm>
            </p:spPr>
            <p:txBody>
              <a:bodyPr>
                <a:normAutofit fontScale="92500" lnSpcReduction="20000"/>
              </a:bodyPr>
              <a:lstStyle/>
              <a:p>
                <a:pPr marL="0" indent="0">
                  <a:buNone/>
                </a:pPr>
                <a:r>
                  <a:rPr lang="en-US" dirty="0">
                    <a:latin typeface="Cambria Math"/>
                  </a:rPr>
                  <a:t>We will identify a new variable,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oMath>
                </a14:m>
                <a:r>
                  <a:rPr lang="en-US" dirty="0">
                    <a:latin typeface="Cambria Math"/>
                  </a:rPr>
                  <a:t> , which is the ratio of the total amount of drug-binding protein in the extravascular space to that in the plasma space: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𝐸𝑇</m:t>
                              </m:r>
                            </m:sub>
                          </m:sSub>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𝑝𝑇</m:t>
                              </m:r>
                            </m:sub>
                          </m:sSub>
                        </m:den>
                      </m:f>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𝐸</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den>
                      </m:f>
                      <m:r>
                        <a:rPr lang="en-US" b="0" i="1" smtClean="0">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𝐸𝑇</m:t>
                              </m:r>
                            </m:sub>
                          </m:sSub>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𝑝𝑇</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𝐸</m:t>
                              </m:r>
                            </m:sub>
                          </m:sSub>
                        </m:den>
                      </m:f>
                      <m:r>
                        <a:rPr lang="en-US">
                          <a:latin typeface="Cambria Math" panose="02040503050406030204" pitchFamily="18" charset="0"/>
                        </a:rPr>
                        <m:t> .</m:t>
                      </m:r>
                    </m:oMath>
                  </m:oMathPara>
                </a14:m>
                <a:endParaRPr lang="en-US" dirty="0">
                  <a:latin typeface="Cambria Math"/>
                </a:endParaRPr>
              </a:p>
              <a:p>
                <a:pPr marL="0" indent="0">
                  <a:buNone/>
                </a:pPr>
                <a:r>
                  <a:rPr lang="en-US" dirty="0">
                    <a:latin typeface="Cambria Math"/>
                  </a:rPr>
                  <a:t>The previous equation can then be rewritten as</a:t>
                </a:r>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𝐶</m:t>
                          </m:r>
                        </m:e>
                        <m:sub>
                          <m:r>
                            <a:rPr lang="en-US" i="1">
                              <a:latin typeface="Cambria Math" panose="02040503050406030204" pitchFamily="18" charset="0"/>
                            </a:rPr>
                            <m:t>𝐸</m:t>
                          </m:r>
                          <m:r>
                            <a:rPr lang="en-US" i="1">
                              <a:latin typeface="Cambria Math"/>
                            </a:rPr>
                            <m:t>𝐵</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𝑝𝐵</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𝐸𝑇</m:t>
                              </m:r>
                            </m:sub>
                          </m:sSub>
                        </m:num>
                        <m:den>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𝑝𝑇</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𝑝𝐵</m:t>
                          </m:r>
                        </m:sub>
                      </m:s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𝐸</m:t>
                              </m:r>
                            </m:sub>
                          </m:sSub>
                        </m:den>
                      </m:f>
                    </m:oMath>
                  </m:oMathPara>
                </a14:m>
                <a:endParaRPr lang="en-US" dirty="0"/>
              </a:p>
              <a:p>
                <a:pPr marL="0" indent="0">
                  <a:spcBef>
                    <a:spcPts val="0"/>
                  </a:spcBef>
                  <a:buNone/>
                </a:pPr>
                <a:r>
                  <a:rPr lang="en-US" dirty="0"/>
                  <a:t>Recall that our expression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apparent</m:t>
                        </m:r>
                      </m:sub>
                    </m:sSub>
                  </m:oMath>
                </a14:m>
                <a:r>
                  <a:rPr lang="en-US" dirty="0"/>
                  <a:t> was</a:t>
                </a:r>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m:rPr>
                              <m:sty m:val="p"/>
                            </m:rPr>
                            <a:rPr lang="en-US">
                              <a:latin typeface="Cambria Math" panose="02040503050406030204" pitchFamily="18" charset="0"/>
                            </a:rPr>
                            <m:t>apparent</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𝐸</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𝑈𝑃</m:t>
                          </m:r>
                        </m:sub>
                      </m:sSub>
                      <m:f>
                        <m:fPr>
                          <m:ctrlPr>
                            <a:rPr lang="en-US" i="1">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𝐶</m:t>
                                  </m:r>
                                </m:e>
                                <m:sub>
                                  <m:r>
                                    <a:rPr lang="en-US" i="1">
                                      <a:latin typeface="Cambria Math"/>
                                    </a:rPr>
                                    <m:t>𝑈</m:t>
                                  </m:r>
                                </m:sub>
                              </m:sSub>
                              <m:r>
                                <a:rPr lang="en-US" i="1">
                                  <a:latin typeface="Cambria Math"/>
                                </a:rPr>
                                <m:t>+</m:t>
                              </m:r>
                              <m:sSub>
                                <m:sSubPr>
                                  <m:ctrlPr>
                                    <a:rPr lang="en-US" i="1">
                                      <a:latin typeface="Cambria Math" panose="02040503050406030204" pitchFamily="18" charset="0"/>
                                    </a:rPr>
                                  </m:ctrlPr>
                                </m:sSubPr>
                                <m:e>
                                  <m:r>
                                    <a:rPr lang="en-US" i="1">
                                      <a:latin typeface="Cambria Math"/>
                                    </a:rPr>
                                    <m:t>𝐶</m:t>
                                  </m:r>
                                </m:e>
                                <m:sub>
                                  <m:r>
                                    <a:rPr lang="en-US" i="1">
                                      <a:latin typeface="Cambria Math"/>
                                    </a:rPr>
                                    <m:t>𝐸𝐵</m:t>
                                  </m:r>
                                </m:sub>
                              </m:sSub>
                            </m:e>
                          </m:d>
                        </m:num>
                        <m:den>
                          <m:sSub>
                            <m:sSubPr>
                              <m:ctrlPr>
                                <a:rPr lang="en-US" i="1">
                                  <a:latin typeface="Cambria Math" panose="02040503050406030204" pitchFamily="18" charset="0"/>
                                </a:rPr>
                              </m:ctrlPr>
                            </m:sSubPr>
                            <m:e>
                              <m:r>
                                <a:rPr lang="en-US" i="1">
                                  <a:latin typeface="Cambria Math"/>
                                </a:rPr>
                                <m:t>𝐶</m:t>
                              </m:r>
                            </m:e>
                            <m:sub>
                              <m:r>
                                <a:rPr lang="en-US" i="1">
                                  <a:latin typeface="Cambria Math" panose="02040503050406030204" pitchFamily="18" charset="0"/>
                                </a:rPr>
                                <m:t>𝑈</m:t>
                              </m:r>
                            </m:sub>
                          </m:sSub>
                        </m:den>
                      </m:f>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𝑅</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m:t>
                                  </m:r>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𝑈𝑅</m:t>
                                  </m:r>
                                </m:sub>
                              </m:sSub>
                            </m:den>
                          </m:f>
                        </m:e>
                      </m:d>
                    </m:oMath>
                  </m:oMathPara>
                </a14:m>
                <a:endParaRPr lang="en-US" dirty="0"/>
              </a:p>
              <a:p>
                <a:pPr marL="0" indent="0">
                  <a:spcBef>
                    <a:spcPts val="0"/>
                  </a:spcBef>
                  <a:buNone/>
                </a:pPr>
                <a:r>
                  <a:rPr lang="en-US" dirty="0"/>
                  <a:t>Substitute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𝐸𝐵</m:t>
                        </m:r>
                      </m:sub>
                    </m:sSub>
                  </m:oMath>
                </a14:m>
                <a:endParaRPr lang="en-US" dirty="0"/>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m:rPr>
                              <m:sty m:val="p"/>
                            </m:rPr>
                            <a:rPr lang="en-US">
                              <a:latin typeface="Cambria Math" panose="02040503050406030204" pitchFamily="18" charset="0"/>
                            </a:rPr>
                            <m:t>apparent</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r>
                        <a:rPr lang="en-US" i="1">
                          <a:latin typeface="Cambria Math"/>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𝐸</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𝑈𝑝</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𝐸</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𝑈𝑝</m:t>
                              </m:r>
                            </m:sub>
                          </m:sSub>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𝑈</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𝑝𝐵</m:t>
                          </m:r>
                        </m:sub>
                      </m:s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𝐸</m:t>
                              </m:r>
                            </m:sub>
                          </m:sSub>
                        </m:den>
                      </m:f>
                      <m:r>
                        <a:rPr lang="en-US" i="1">
                          <a:latin typeface="Cambria Math" panose="02040503050406030204" pitchFamily="18" charset="0"/>
                        </a:rPr>
                        <m:t>)</m:t>
                      </m:r>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𝑅</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𝑅</m:t>
                              </m:r>
                            </m:sub>
                          </m:sSub>
                        </m:den>
                      </m:f>
                    </m:oMath>
                  </m:oMathPara>
                </a14:m>
                <a:endParaRPr lang="en-US" dirty="0"/>
              </a:p>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m:rPr>
                              <m:sty m:val="p"/>
                            </m:rPr>
                            <a:rPr lang="en-US">
                              <a:latin typeface="Cambria Math" panose="02040503050406030204" pitchFamily="18" charset="0"/>
                            </a:rPr>
                            <m:t>apparent</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r>
                        <a:rPr lang="en-US" i="1">
                          <a:latin typeface="Cambria Math"/>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𝐸</m:t>
                          </m:r>
                        </m:sub>
                      </m:sSub>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𝑈𝑝</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𝑈𝑝</m:t>
                              </m:r>
                            </m:sub>
                          </m:sSub>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𝑈</m:t>
                              </m:r>
                            </m:sub>
                          </m:sSub>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𝑝𝐵</m:t>
                          </m:r>
                        </m:sub>
                      </m:s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r>
                        <a:rPr lang="en-US" i="1">
                          <a:latin typeface="Cambria Math" panose="02040503050406030204" pitchFamily="18" charset="0"/>
                        </a:rPr>
                        <m:t>)</m:t>
                      </m:r>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𝑅</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𝑅</m:t>
                              </m:r>
                            </m:sub>
                          </m:sSub>
                        </m:den>
                      </m:f>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838200" y="906011"/>
                <a:ext cx="10776284" cy="5815464"/>
              </a:xfrm>
              <a:blipFill>
                <a:blip r:embed="rId2"/>
                <a:stretch>
                  <a:fillRect l="-1019" t="-2830" r="-566"/>
                </a:stretch>
              </a:blipFill>
            </p:spPr>
            <p:txBody>
              <a:bodyPr/>
              <a:lstStyle/>
              <a:p>
                <a:r>
                  <a:rPr lang="en-US">
                    <a:noFill/>
                  </a:rPr>
                  <a:t> </a:t>
                </a:r>
              </a:p>
            </p:txBody>
          </p:sp>
        </mc:Fallback>
      </mc:AlternateContent>
    </p:spTree>
    <p:extLst>
      <p:ext uri="{BB962C8B-B14F-4D97-AF65-F5344CB8AC3E}">
        <p14:creationId xmlns:p14="http://schemas.microsoft.com/office/powerpoint/2010/main" val="267767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Protein Binding</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838200" y="906011"/>
                <a:ext cx="10776284" cy="5815464"/>
              </a:xfrm>
            </p:spPr>
            <p:txBody>
              <a:bodyPr>
                <a:normAutofit/>
              </a:bodyPr>
              <a:lstStyle/>
              <a:p>
                <a:pPr marL="0" indent="0">
                  <a:spcBef>
                    <a:spcPts val="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m:rPr>
                              <m:sty m:val="p"/>
                            </m:rPr>
                            <a:rPr lang="en-US">
                              <a:latin typeface="Cambria Math" panose="02040503050406030204" pitchFamily="18" charset="0"/>
                            </a:rPr>
                            <m:t>apparent</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r>
                        <a:rPr lang="en-US" i="1">
                          <a:latin typeface="Cambria Math"/>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𝑈𝑝</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𝐸</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𝑝𝐵</m:t>
                                  </m:r>
                                </m:sub>
                              </m:s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𝑈</m:t>
                                  </m:r>
                                </m:sub>
                              </m:sSub>
                            </m:den>
                          </m:f>
                        </m:e>
                      </m:d>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𝑅</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𝑅</m:t>
                              </m:r>
                            </m:sub>
                          </m:sSub>
                        </m:den>
                      </m:f>
                    </m:oMath>
                  </m:oMathPara>
                </a14:m>
                <a:endParaRPr lang="en-US" dirty="0"/>
              </a:p>
              <a:p>
                <a:pPr marL="0" indent="0">
                  <a:spcBef>
                    <a:spcPts val="0"/>
                  </a:spcBef>
                  <a:buNone/>
                </a:pPr>
                <a:r>
                  <a:rPr lang="en-US" dirty="0"/>
                  <a:t>But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𝑝𝐵</m:t>
                            </m:r>
                          </m:sub>
                        </m:sSub>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𝑝𝑈</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𝑈𝑝</m:t>
                            </m:r>
                          </m:sub>
                        </m:sSub>
                      </m:den>
                    </m:f>
                  </m:oMath>
                </a14:m>
                <a:endParaRPr lang="en-US" dirty="0"/>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m:rPr>
                              <m:sty m:val="p"/>
                            </m:rPr>
                            <a:rPr lang="en-US">
                              <a:latin typeface="Cambria Math" panose="02040503050406030204" pitchFamily="18" charset="0"/>
                            </a:rPr>
                            <m:t>apparent</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r>
                        <a:rPr lang="en-US" i="1">
                          <a:latin typeface="Cambria Math"/>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𝑈𝑝</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𝐸</m:t>
                              </m:r>
                            </m:sub>
                          </m:sSub>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𝑈𝑝</m:t>
                                      </m:r>
                                    </m:sub>
                                  </m:sSub>
                                </m:e>
                              </m:d>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𝑈𝑝</m:t>
                                  </m:r>
                                </m:sub>
                              </m:sSub>
                            </m:den>
                          </m:f>
                        </m:e>
                      </m:d>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𝑅</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𝑅</m:t>
                              </m:r>
                            </m:sub>
                          </m:sSub>
                        </m:den>
                      </m:f>
                    </m:oMath>
                  </m:oMathPara>
                </a14:m>
                <a:endParaRPr lang="en-US" dirty="0"/>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m:rPr>
                              <m:sty m:val="p"/>
                            </m:rPr>
                            <a:rPr lang="en-US">
                              <a:latin typeface="Cambria Math" panose="02040503050406030204" pitchFamily="18" charset="0"/>
                            </a:rPr>
                            <m:t>apparent</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r>
                        <a:rPr lang="en-US" i="1">
                          <a:latin typeface="Cambria Math"/>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𝑈𝑝</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𝐸</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𝑈𝑝</m:t>
                          </m:r>
                        </m:sub>
                      </m:s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𝑅</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𝑅</m:t>
                              </m:r>
                            </m:sub>
                          </m:sSub>
                        </m:den>
                      </m:f>
                    </m:oMath>
                  </m:oMathPara>
                </a14:m>
                <a:endParaRPr lang="en-US" dirty="0"/>
              </a:p>
              <a:p>
                <a:pPr marL="0" indent="0">
                  <a:spcBef>
                    <a:spcPts val="0"/>
                  </a:spcBef>
                  <a:spcAft>
                    <a:spcPts val="600"/>
                  </a:spcAft>
                  <a:buNone/>
                </a:pPr>
                <a:endParaRPr lang="en-US" dirty="0"/>
              </a:p>
              <a:p>
                <a:pPr marL="0" indent="0">
                  <a:spcBef>
                    <a:spcPts val="0"/>
                  </a:spcBef>
                  <a:spcAft>
                    <a:spcPts val="600"/>
                  </a:spcAft>
                  <a:buNone/>
                </a:pPr>
                <a:r>
                  <a:rPr lang="en-US" dirty="0"/>
                  <a:t>The equation below represents the ________________ equation</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m:rPr>
                              <m:sty m:val="p"/>
                            </m:rPr>
                            <a:rPr lang="en-US">
                              <a:latin typeface="Cambria Math" panose="02040503050406030204" pitchFamily="18" charset="0"/>
                            </a:rPr>
                            <m:t>apparent</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r>
                        <a:rPr lang="en-US" i="1">
                          <a:latin typeface="Cambria Math"/>
                        </a:rPr>
                        <m:t>+</m:t>
                      </m:r>
                      <m:d>
                        <m:dPr>
                          <m:ctrlPr>
                            <a:rPr lang="en-US" i="1">
                              <a:latin typeface="Cambria Math" panose="02040503050406030204" pitchFamily="18" charset="0"/>
                            </a:rPr>
                          </m:ctrlPr>
                        </m:dPr>
                        <m:e>
                          <m:r>
                            <a:rPr lang="en-US" i="1">
                              <a:latin typeface="Cambria Math"/>
                            </a:rPr>
                            <m:t>1+</m:t>
                          </m:r>
                          <m:sSub>
                            <m:sSubPr>
                              <m:ctrlPr>
                                <a:rPr lang="en-US" i="1">
                                  <a:latin typeface="Cambria Math" panose="02040503050406030204" pitchFamily="18" charset="0"/>
                                </a:rPr>
                              </m:ctrlPr>
                            </m:sSubPr>
                            <m:e>
                              <m:r>
                                <a:rPr lang="en-US" i="1">
                                  <a:latin typeface="Cambria Math"/>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sub>
                      </m:sSub>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i="1">
                                      <a:latin typeface="Cambria Math"/>
                                    </a:rPr>
                                    <m:t>𝐸</m:t>
                                  </m:r>
                                </m:sub>
                              </m:sSub>
                            </m:num>
                            <m:den>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den>
                          </m:f>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𝑅</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𝑅</m:t>
                              </m:r>
                            </m:sub>
                          </m:sSub>
                        </m:den>
                      </m:f>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838200" y="906011"/>
                <a:ext cx="10776284" cy="5815464"/>
              </a:xfrm>
              <a:blipFill>
                <a:blip r:embed="rId2"/>
                <a:stretch>
                  <a:fillRect l="-1188"/>
                </a:stretch>
              </a:blipFill>
            </p:spPr>
            <p:txBody>
              <a:bodyPr/>
              <a:lstStyle/>
              <a:p>
                <a:r>
                  <a:rPr lang="en-US">
                    <a:noFill/>
                  </a:rPr>
                  <a:t> </a:t>
                </a:r>
              </a:p>
            </p:txBody>
          </p:sp>
        </mc:Fallback>
      </mc:AlternateContent>
    </p:spTree>
    <p:extLst>
      <p:ext uri="{BB962C8B-B14F-4D97-AF65-F5344CB8AC3E}">
        <p14:creationId xmlns:p14="http://schemas.microsoft.com/office/powerpoint/2010/main" val="1898174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err="1"/>
              <a:t>Oie</a:t>
            </a:r>
            <a:r>
              <a:rPr lang="en-US" dirty="0"/>
              <a:t>-Tozer Equation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838200" y="906011"/>
                <a:ext cx="10776284" cy="5815464"/>
              </a:xfrm>
            </p:spPr>
            <p:txBody>
              <a:bodyPr>
                <a:normAutofit/>
              </a:bodyPr>
              <a:lstStyle/>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𝑉</m:t>
                          </m:r>
                        </m:e>
                        <m:sub>
                          <m:r>
                            <m:rPr>
                              <m:sty m:val="p"/>
                            </m:rPr>
                            <a:rPr lang="en-US">
                              <a:latin typeface="Cambria Math" panose="02040503050406030204" pitchFamily="18" charset="0"/>
                            </a:rPr>
                            <m:t>apparent</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r>
                        <a:rPr lang="en-US" i="1">
                          <a:latin typeface="Cambria Math"/>
                        </a:rPr>
                        <m:t>+</m:t>
                      </m:r>
                      <m:d>
                        <m:dPr>
                          <m:ctrlPr>
                            <a:rPr lang="en-US" i="1">
                              <a:latin typeface="Cambria Math" panose="02040503050406030204" pitchFamily="18" charset="0"/>
                            </a:rPr>
                          </m:ctrlPr>
                        </m:dPr>
                        <m:e>
                          <m:r>
                            <a:rPr lang="en-US" i="1">
                              <a:latin typeface="Cambria Math"/>
                            </a:rPr>
                            <m:t>1+</m:t>
                          </m:r>
                          <m:sSub>
                            <m:sSubPr>
                              <m:ctrlPr>
                                <a:rPr lang="en-US" i="1">
                                  <a:latin typeface="Cambria Math" panose="02040503050406030204" pitchFamily="18" charset="0"/>
                                </a:rPr>
                              </m:ctrlPr>
                            </m:sSubPr>
                            <m:e>
                              <m:r>
                                <a:rPr lang="en-US" i="1">
                                  <a:latin typeface="Cambria Math"/>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sub>
                      </m:sSub>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i="1">
                                      <a:latin typeface="Cambria Math"/>
                                    </a:rPr>
                                    <m:t>𝐸</m:t>
                                  </m:r>
                                </m:sub>
                              </m:sSub>
                            </m:num>
                            <m:den>
                              <m:sSub>
                                <m:sSubPr>
                                  <m:ctrlPr>
                                    <a:rPr lang="en-US" i="1">
                                      <a:latin typeface="Cambria Math" panose="02040503050406030204" pitchFamily="18" charset="0"/>
                                    </a:rPr>
                                  </m:ctrlPr>
                                </m:sSubPr>
                                <m:e>
                                  <m:r>
                                    <a:rPr lang="en-US" i="1">
                                      <a:latin typeface="Cambria Math"/>
                                    </a:rPr>
                                    <m:t>𝑉</m:t>
                                  </m:r>
                                </m:e>
                                <m:sub>
                                  <m:r>
                                    <a:rPr lang="en-US" i="1">
                                      <a:latin typeface="Cambria Math"/>
                                    </a:rPr>
                                    <m:t>𝑃</m:t>
                                  </m:r>
                                </m:sub>
                              </m:sSub>
                            </m:den>
                          </m:f>
                          <m:r>
                            <a:rPr lang="en-US" i="1">
                              <a:latin typeface="Cambria Math"/>
                            </a:rPr>
                            <m:t>−</m:t>
                          </m:r>
                          <m:sSub>
                            <m:sSubPr>
                              <m:ctrlPr>
                                <a:rPr lang="en-US" i="1">
                                  <a:latin typeface="Cambria Math" panose="02040503050406030204" pitchFamily="18" charset="0"/>
                                </a:rPr>
                              </m:ctrlPr>
                            </m:sSubPr>
                            <m:e>
                              <m:r>
                                <a:rPr lang="en-US" i="1">
                                  <a:latin typeface="Cambria Math"/>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e>
                      </m:d>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𝑅</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𝑅</m:t>
                              </m:r>
                            </m:sub>
                          </m:sSub>
                        </m:den>
                      </m:f>
                    </m:oMath>
                  </m:oMathPara>
                </a14:m>
                <a:endParaRPr lang="en-US" dirty="0"/>
              </a:p>
              <a:p>
                <a:pPr marL="0" indent="0">
                  <a:spcAft>
                    <a:spcPts val="600"/>
                  </a:spcAft>
                  <a:buNone/>
                </a:pPr>
                <a:r>
                  <a:rPr lang="en-US" dirty="0"/>
                  <a:t>For a typical 70-kg male, recall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𝑃</m:t>
                        </m:r>
                      </m:sub>
                    </m:sSub>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𝐿</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𝐸</m:t>
                        </m:r>
                      </m:sub>
                    </m:sSub>
                    <m:r>
                      <a:rPr lang="en-US" b="0" i="1" smtClean="0">
                        <a:latin typeface="Cambria Math" panose="02040503050406030204" pitchFamily="18" charset="0"/>
                        <a:ea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𝐿</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r>
                      <a:rPr lang="en-US" b="0" i="1" smtClean="0">
                        <a:latin typeface="Cambria Math" panose="02040503050406030204" pitchFamily="18" charset="0"/>
                        <a:ea typeface="Cambria Math" panose="02040503050406030204" pitchFamily="18" charset="0"/>
                      </a:rPr>
                      <m:t>≈25−27</m:t>
                    </m:r>
                    <m:r>
                      <a:rPr lang="en-US" b="0" i="1" smtClean="0">
                        <a:latin typeface="Cambria Math" panose="02040503050406030204" pitchFamily="18" charset="0"/>
                        <a:ea typeface="Cambria Math" panose="02040503050406030204" pitchFamily="18" charset="0"/>
                      </a:rPr>
                      <m:t>𝐿</m:t>
                    </m:r>
                  </m:oMath>
                </a14:m>
                <a:r>
                  <a:rPr lang="en-US" dirty="0"/>
                  <a:t>. Typically, the ratio of binding protein in the extracellular space and plasma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𝐸</m:t>
                        </m:r>
                        <m:r>
                          <m:rPr>
                            <m:lit/>
                          </m:rPr>
                          <a:rPr lang="en-US" i="1">
                            <a:latin typeface="Cambria Math" panose="02040503050406030204" pitchFamily="18" charset="0"/>
                          </a:rPr>
                          <m:t>/</m:t>
                        </m:r>
                        <m:r>
                          <a:rPr lang="en-US" i="1">
                            <a:latin typeface="Cambria Math" panose="02040503050406030204" pitchFamily="18" charset="0"/>
                          </a:rPr>
                          <m:t>𝐼</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1.4</m:t>
                    </m:r>
                  </m:oMath>
                </a14:m>
                <a:r>
                  <a:rPr lang="en-US" dirty="0"/>
                  <a:t>. With these values, an approximation for the apparent volume follows:</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m:rPr>
                              <m:sty m:val="p"/>
                            </m:rPr>
                            <a:rPr lang="en-US" b="0" i="0" smtClean="0">
                              <a:latin typeface="Cambria Math" panose="02040503050406030204" pitchFamily="18" charset="0"/>
                            </a:rPr>
                            <m:t>apparent</m:t>
                          </m:r>
                        </m:sub>
                      </m:sSub>
                      <m:r>
                        <a:rPr lang="en-US" b="0" i="1" smtClean="0">
                          <a:latin typeface="Cambria Math" panose="02040503050406030204" pitchFamily="18" charset="0"/>
                        </a:rPr>
                        <m:t>≈</m:t>
                      </m:r>
                      <m:r>
                        <a:rPr lang="en-US" b="0" i="1" smtClean="0">
                          <a:latin typeface="Cambria Math" panose="02040503050406030204" pitchFamily="18" charset="0"/>
                        </a:rPr>
                        <m:t>                                  </m:t>
                      </m:r>
                    </m:oMath>
                  </m:oMathPara>
                </a14:m>
                <a:endParaRPr lang="en-US" dirty="0"/>
              </a:p>
              <a:p>
                <a:pPr marL="0" indent="0">
                  <a:spcAft>
                    <a:spcPts val="600"/>
                  </a:spcAft>
                  <a:buNone/>
                </a:pPr>
                <a:endParaRPr lang="en-US" dirty="0"/>
              </a:p>
              <a:p>
                <a:pPr marL="0" indent="0">
                  <a:spcAft>
                    <a:spcPts val="600"/>
                  </a:spcAft>
                  <a:buNone/>
                </a:pPr>
                <a:r>
                  <a:rPr lang="en-US" dirty="0"/>
                  <a:t>If we are dealing with a person who is does not weigh 70 kg, or may be female, or have other variations due to age, disease, and injury, the equation above can be scaled.</a:t>
                </a:r>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838200" y="906011"/>
                <a:ext cx="10776284" cy="5815464"/>
              </a:xfrm>
              <a:blipFill>
                <a:blip r:embed="rId2"/>
                <a:stretch>
                  <a:fillRect l="-1188"/>
                </a:stretch>
              </a:blipFill>
            </p:spPr>
            <p:txBody>
              <a:bodyPr/>
              <a:lstStyle/>
              <a:p>
                <a:r>
                  <a:rPr lang="en-US">
                    <a:noFill/>
                  </a:rPr>
                  <a:t> </a:t>
                </a:r>
              </a:p>
            </p:txBody>
          </p:sp>
        </mc:Fallback>
      </mc:AlternateContent>
    </p:spTree>
    <p:extLst>
      <p:ext uri="{BB962C8B-B14F-4D97-AF65-F5344CB8AC3E}">
        <p14:creationId xmlns:p14="http://schemas.microsoft.com/office/powerpoint/2010/main" val="554210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err="1"/>
              <a:t>Oie</a:t>
            </a:r>
            <a:r>
              <a:rPr lang="en-US" dirty="0"/>
              <a:t>-Tozer Equation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11598442" cy="5815464"/>
              </a:xfrm>
            </p:spPr>
            <p:txBody>
              <a:bodyPr>
                <a:normAutofit/>
              </a:bodyPr>
              <a:lstStyle/>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𝑉</m:t>
                          </m:r>
                        </m:e>
                        <m:sub>
                          <m:r>
                            <m:rPr>
                              <m:sty m:val="p"/>
                            </m:rPr>
                            <a:rPr lang="en-US" b="0" i="0" smtClean="0">
                              <a:latin typeface="Cambria Math" panose="02040503050406030204" pitchFamily="18" charset="0"/>
                            </a:rPr>
                            <m:t>apparent</m:t>
                          </m:r>
                        </m:sub>
                      </m:sSub>
                      <m:r>
                        <a:rPr lang="en-US" b="0" i="1" smtClean="0">
                          <a:latin typeface="Cambria Math" panose="02040503050406030204" pitchFamily="18" charset="0"/>
                        </a:rPr>
                        <m:t>≈</m:t>
                      </m:r>
                      <m:r>
                        <a:rPr lang="en-US" b="0" i="1" smtClean="0">
                          <a:latin typeface="Cambria Math"/>
                        </a:rPr>
                        <m:t>7+8</m:t>
                      </m:r>
                      <m:sSub>
                        <m:sSubPr>
                          <m:ctrlPr>
                            <a:rPr lang="en-US" b="0" i="1" smtClean="0">
                              <a:latin typeface="Cambria Math" panose="02040503050406030204" pitchFamily="18" charset="0"/>
                            </a:rPr>
                          </m:ctrlPr>
                        </m:sSubPr>
                        <m:e>
                          <m:r>
                            <a:rPr lang="en-US" b="0" i="1" smtClean="0">
                              <a:latin typeface="Cambria Math"/>
                            </a:rPr>
                            <m:t>𝑓</m:t>
                          </m:r>
                        </m:e>
                        <m:sub>
                          <m:r>
                            <a:rPr lang="en-US" b="0" i="1" smtClean="0">
                              <a:latin typeface="Cambria Math"/>
                            </a:rPr>
                            <m:t>𝑈</m:t>
                          </m:r>
                          <m:r>
                            <a:rPr lang="en-US" b="0" i="1" smtClean="0">
                              <a:latin typeface="Cambria Math" panose="02040503050406030204" pitchFamily="18" charset="0"/>
                            </a:rPr>
                            <m:t>𝑝</m:t>
                          </m:r>
                        </m:sub>
                      </m:sSub>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𝑅</m:t>
                              </m:r>
                            </m:sub>
                          </m:sSub>
                          <m:sSub>
                            <m:sSubPr>
                              <m:ctrlPr>
                                <a:rPr lang="en-US" b="0" i="1" smtClean="0">
                                  <a:latin typeface="Cambria Math" panose="02040503050406030204" pitchFamily="18" charset="0"/>
                                </a:rPr>
                              </m:ctrlPr>
                            </m:sSubPr>
                            <m:e>
                              <m:r>
                                <a:rPr lang="en-US" b="0" i="1" smtClean="0">
                                  <a:latin typeface="Cambria Math"/>
                                </a:rPr>
                                <m:t>𝑓</m:t>
                              </m:r>
                            </m:e>
                            <m:sub>
                              <m:r>
                                <a:rPr lang="en-US" b="0" i="1" smtClean="0">
                                  <a:latin typeface="Cambria Math"/>
                                </a:rPr>
                                <m:t>𝑈</m:t>
                              </m:r>
                              <m:r>
                                <a:rPr lang="en-US" b="0" i="1" smtClean="0">
                                  <a:latin typeface="Cambria Math" panose="02040503050406030204" pitchFamily="18" charset="0"/>
                                </a:rPr>
                                <m:t>𝑝</m:t>
                              </m:r>
                            </m:sub>
                          </m:sSub>
                        </m:num>
                        <m:den>
                          <m:sSub>
                            <m:sSubPr>
                              <m:ctrlPr>
                                <a:rPr lang="en-US" b="0" i="1" smtClean="0">
                                  <a:latin typeface="Cambria Math" panose="02040503050406030204" pitchFamily="18" charset="0"/>
                                </a:rPr>
                              </m:ctrlPr>
                            </m:sSubPr>
                            <m:e>
                              <m:r>
                                <a:rPr lang="en-US" b="0" i="1" smtClean="0">
                                  <a:latin typeface="Cambria Math"/>
                                </a:rPr>
                                <m:t>𝑓</m:t>
                              </m:r>
                            </m:e>
                            <m:sub>
                              <m:r>
                                <a:rPr lang="en-US" b="0" i="1" smtClean="0">
                                  <a:latin typeface="Cambria Math"/>
                                </a:rPr>
                                <m:t>𝑈𝑇</m:t>
                              </m:r>
                            </m:sub>
                          </m:sSub>
                        </m:den>
                      </m:f>
                    </m:oMath>
                  </m:oMathPara>
                </a14:m>
                <a:endParaRPr lang="en-US" dirty="0"/>
              </a:p>
              <a:p>
                <a:pPr marL="0" indent="0">
                  <a:spcAft>
                    <a:spcPts val="600"/>
                  </a:spcAft>
                  <a:buNone/>
                </a:pPr>
                <a:r>
                  <a:rPr lang="en-US" dirty="0"/>
                  <a:t>Various scenarios can arise that might simplify the expression above:</a:t>
                </a:r>
              </a:p>
              <a:p>
                <a:pPr>
                  <a:spcAft>
                    <a:spcPts val="600"/>
                  </a:spcAft>
                </a:pPr>
                <a:r>
                  <a:rPr lang="en-US" dirty="0"/>
                  <a:t>Drug is only distributed in extracellular space and cannot enter cells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r>
                      <a:rPr lang="en-US" b="0" i="1" smtClean="0">
                        <a:latin typeface="Cambria Math" panose="02040503050406030204" pitchFamily="18" charset="0"/>
                      </a:rPr>
                      <m:t>=0</m:t>
                    </m:r>
                  </m:oMath>
                </a14:m>
                <a:r>
                  <a:rPr lang="en-US" dirty="0"/>
                  <a:t>)</a:t>
                </a:r>
              </a:p>
              <a:p>
                <a:pPr marL="457200" lvl="1" indent="0">
                  <a:spcAft>
                    <a:spcPts val="6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m:rPr>
                              <m:sty m:val="p"/>
                            </m:rPr>
                            <a:rPr lang="en-US">
                              <a:latin typeface="Cambria Math" panose="02040503050406030204" pitchFamily="18" charset="0"/>
                            </a:rPr>
                            <m:t>apparent</m:t>
                          </m:r>
                        </m:sub>
                      </m:sSub>
                      <m:r>
                        <a:rPr lang="en-US" i="1">
                          <a:latin typeface="Cambria Math" panose="02040503050406030204" pitchFamily="18" charset="0"/>
                        </a:rPr>
                        <m:t>≈</m:t>
                      </m:r>
                      <m:r>
                        <a:rPr lang="en-US" i="1">
                          <a:latin typeface="Cambria Math"/>
                        </a:rPr>
                        <m:t>7+8</m:t>
                      </m:r>
                      <m:sSub>
                        <m:sSubPr>
                          <m:ctrlPr>
                            <a:rPr lang="en-US" i="1">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𝑝</m:t>
                          </m:r>
                        </m:sub>
                      </m:sSub>
                    </m:oMath>
                  </m:oMathPara>
                </a14:m>
                <a:endParaRPr lang="en-US" dirty="0"/>
              </a:p>
              <a:p>
                <a:pPr lvl="1">
                  <a:spcAft>
                    <a:spcPts val="600"/>
                  </a:spcAft>
                </a:pPr>
                <a:r>
                  <a:rPr lang="en-US" dirty="0"/>
                  <a:t>If drug does not bind to plasma proteins (i.e., </a:t>
                </a:r>
                <a14:m>
                  <m:oMath xmlns:m="http://schemas.openxmlformats.org/officeDocument/2006/math">
                    <m:sSub>
                      <m:sSubPr>
                        <m:ctrlPr>
                          <a:rPr lang="en-US" i="1" smtClean="0">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𝑝</m:t>
                        </m:r>
                      </m:sub>
                    </m:sSub>
                    <m:r>
                      <a:rPr lang="en-US" b="0" i="1" smtClean="0">
                        <a:latin typeface="Cambria Math" panose="02040503050406030204" pitchFamily="18" charset="0"/>
                      </a:rPr>
                      <m:t>=1</m:t>
                    </m:r>
                  </m:oMath>
                </a14:m>
                <a:r>
                  <a:rPr lang="en-US" dirty="0"/>
                  <a:t>), then apparent volume is _____ which is the volume of the extracellular space.</a:t>
                </a:r>
              </a:p>
              <a:p>
                <a:pPr lvl="1">
                  <a:spcAft>
                    <a:spcPts val="600"/>
                  </a:spcAft>
                </a:pPr>
                <a:r>
                  <a:rPr lang="en-US" dirty="0"/>
                  <a:t>If drug completely binds to proteins (i.e., </a:t>
                </a:r>
                <a14:m>
                  <m:oMath xmlns:m="http://schemas.openxmlformats.org/officeDocument/2006/math">
                    <m:sSub>
                      <m:sSubPr>
                        <m:ctrlPr>
                          <a:rPr lang="en-US" i="1" smtClean="0">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𝑝</m:t>
                        </m:r>
                      </m:sub>
                    </m:sSub>
                    <m:r>
                      <a:rPr lang="en-US" b="0" i="1" smtClean="0">
                        <a:latin typeface="Cambria Math" panose="02040503050406030204" pitchFamily="18" charset="0"/>
                      </a:rPr>
                      <m:t>=1</m:t>
                    </m:r>
                  </m:oMath>
                </a14:m>
                <a:r>
                  <a:rPr lang="en-US" dirty="0"/>
                  <a:t>), then apparent volume is _______ which is the distribution volume of albumin in the plasma and extracellular space</a:t>
                </a:r>
              </a:p>
              <a:p>
                <a:pPr>
                  <a:spcAft>
                    <a:spcPts val="600"/>
                  </a:spcAft>
                </a:pPr>
                <a:r>
                  <a:rPr lang="en-US" dirty="0"/>
                  <a:t>If drug can enter cells, but is mostly unbound (i.e., </a:t>
                </a:r>
                <a14:m>
                  <m:oMath xmlns:m="http://schemas.openxmlformats.org/officeDocument/2006/math">
                    <m:sSub>
                      <m:sSubPr>
                        <m:ctrlPr>
                          <a:rPr lang="en-US" i="1" smtClean="0">
                            <a:latin typeface="Cambria Math" panose="02040503050406030204" pitchFamily="18" charset="0"/>
                          </a:rPr>
                        </m:ctrlPr>
                      </m:sSubPr>
                      <m:e>
                        <m:r>
                          <a:rPr lang="en-US" i="1">
                            <a:latin typeface="Cambria Math"/>
                          </a:rPr>
                          <m:t>𝑓</m:t>
                        </m:r>
                      </m:e>
                      <m:sub>
                        <m:r>
                          <a:rPr lang="en-US" i="1">
                            <a:latin typeface="Cambria Math"/>
                          </a:rPr>
                          <m:t>𝑈</m:t>
                        </m:r>
                        <m:r>
                          <a:rPr lang="en-US" i="1">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𝑈𝑇</m:t>
                        </m:r>
                      </m:sub>
                    </m:sSub>
                    <m:r>
                      <a:rPr lang="en-US" b="0" i="1" smtClean="0">
                        <a:latin typeface="Cambria Math" panose="02040503050406030204" pitchFamily="18" charset="0"/>
                      </a:rPr>
                      <m:t>=1</m:t>
                    </m:r>
                  </m:oMath>
                </a14:m>
                <a:r>
                  <a:rPr lang="en-US" dirty="0"/>
                  <a:t>), then the apparent volume is the entire water volume of the person (_________)</a:t>
                </a:r>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4" y="906011"/>
                <a:ext cx="11598442" cy="5815464"/>
              </a:xfrm>
              <a:blipFill>
                <a:blip r:embed="rId2"/>
                <a:stretch>
                  <a:fillRect l="-1051" r="-1261"/>
                </a:stretch>
              </a:blipFill>
            </p:spPr>
            <p:txBody>
              <a:bodyPr/>
              <a:lstStyle/>
              <a:p>
                <a:r>
                  <a:rPr lang="en-US">
                    <a:noFill/>
                  </a:rPr>
                  <a:t> </a:t>
                </a:r>
              </a:p>
            </p:txBody>
          </p:sp>
        </mc:Fallback>
      </mc:AlternateContent>
    </p:spTree>
    <p:extLst>
      <p:ext uri="{BB962C8B-B14F-4D97-AF65-F5344CB8AC3E}">
        <p14:creationId xmlns:p14="http://schemas.microsoft.com/office/powerpoint/2010/main" val="1579292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Drug Degradation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11598442" cy="5815464"/>
              </a:xfrm>
            </p:spPr>
            <p:txBody>
              <a:bodyPr>
                <a:normAutofit/>
              </a:bodyPr>
              <a:lstStyle/>
              <a:p>
                <a:pPr marL="0" indent="0">
                  <a:buNone/>
                </a:pPr>
                <a:r>
                  <a:rPr lang="en-US" dirty="0"/>
                  <a:t>Most drug degradation rates can be modeled using the Michaelis-Menten rate model for metabolism:</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m:rPr>
                              <m:sty m:val="p"/>
                            </m:rPr>
                            <a:rPr lang="en-US" b="0" i="0" smtClean="0">
                              <a:latin typeface="Cambria Math" panose="02040503050406030204" pitchFamily="18" charset="0"/>
                            </a:rPr>
                            <m:t>metabolic</m:t>
                          </m:r>
                        </m:sub>
                        <m:sup>
                          <m:r>
                            <a:rPr lang="en-US" b="0" i="1" smtClean="0">
                              <a:latin typeface="Cambria Math" panose="02040503050406030204" pitchFamily="18" charset="0"/>
                            </a:rPr>
                            <m:t>‴</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m:rPr>
                                  <m:sty m:val="p"/>
                                </m:rPr>
                                <a:rPr lang="en-US" b="0" i="0" smtClean="0">
                                  <a:latin typeface="Cambria Math" panose="02040503050406030204" pitchFamily="18" charset="0"/>
                                </a:rPr>
                                <m:t>max</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total</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total</m:t>
                              </m:r>
                            </m:sub>
                          </m:sSub>
                        </m:den>
                      </m:f>
                    </m:oMath>
                  </m:oMathPara>
                </a14:m>
                <a:endParaRPr lang="en-US" dirty="0"/>
              </a:p>
              <a:p>
                <a:pPr marL="0" indent="0">
                  <a:buNone/>
                </a:pPr>
                <a:r>
                  <a:rPr lang="en-US" dirty="0"/>
                  <a:t>Typically assume either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total</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oMath>
                </a14:m>
                <a:r>
                  <a:rPr lang="en-US" dirty="0"/>
                  <a:t>, so that the reaction rate is constant, or</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total</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oMath>
                </a14:m>
                <a:r>
                  <a:rPr lang="en-US" dirty="0"/>
                  <a:t> so that the reaction rate is linear (proportional to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𝐶</m:t>
                        </m:r>
                      </m:e>
                      <m:sub>
                        <m:r>
                          <m:rPr>
                            <m:sty m:val="p"/>
                          </m:rPr>
                          <a:rPr lang="en-US" i="0" dirty="0" smtClean="0">
                            <a:latin typeface="Cambria Math" panose="02040503050406030204" pitchFamily="18" charset="0"/>
                          </a:rPr>
                          <m:t>total</m:t>
                        </m:r>
                      </m:sub>
                    </m:sSub>
                  </m:oMath>
                </a14:m>
                <a:r>
                  <a:rPr lang="en-US" dirty="0"/>
                  <a:t>).</a:t>
                </a:r>
              </a:p>
              <a:p>
                <a:pPr marL="0" indent="0">
                  <a:buNone/>
                </a:pPr>
                <a:endParaRPr lang="en-US" dirty="0"/>
              </a:p>
              <a:p>
                <a:pPr marL="0" indent="0">
                  <a:spcAft>
                    <a:spcPts val="1200"/>
                  </a:spcAft>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m:rPr>
                              <m:sty m:val="p"/>
                            </m:rPr>
                            <a:rPr lang="en-US" b="0" i="0" smtClean="0">
                              <a:latin typeface="Cambria Math" panose="02040503050406030204" pitchFamily="18" charset="0"/>
                            </a:rPr>
                            <m:t>metabolic</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  </m:t>
                      </m:r>
                      <m:r>
                        <m:rPr>
                          <m:nor/>
                        </m:rPr>
                        <a:rPr lang="en-US" b="0" i="0" smtClean="0">
                          <a:latin typeface="Cambria Math" panose="02040503050406030204" pitchFamily="18" charset="0"/>
                        </a:rPr>
                        <m:t>for</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total</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𝑚</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𝑅</m:t>
                          </m:r>
                        </m:e>
                        <m:sub>
                          <m:r>
                            <m:rPr>
                              <m:sty m:val="p"/>
                            </m:rPr>
                            <a:rPr lang="en-US">
                              <a:latin typeface="Cambria Math" panose="02040503050406030204" pitchFamily="18" charset="0"/>
                            </a:rPr>
                            <m:t>metabolic</m:t>
                          </m:r>
                        </m:sub>
                        <m:sup>
                          <m:r>
                            <a:rPr lang="en-US" i="1">
                              <a:latin typeface="Cambria Math" panose="02040503050406030204" pitchFamily="18" charset="0"/>
                            </a:rPr>
                            <m:t>‴</m:t>
                          </m:r>
                        </m:sup>
                      </m:sSubSup>
                      <m:r>
                        <a:rPr lang="en-US" i="1">
                          <a:latin typeface="Cambria Math" panose="02040503050406030204" pitchFamily="18" charset="0"/>
                        </a:rPr>
                        <m:t>=</m:t>
                      </m:r>
                      <m:r>
                        <a:rPr lang="en-US" i="1" smtClean="0">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  </m:t>
                      </m:r>
                      <m:r>
                        <m:rPr>
                          <m:nor/>
                        </m:rPr>
                        <a:rPr lang="en-US">
                          <a:latin typeface="Cambria Math" panose="02040503050406030204" pitchFamily="18" charset="0"/>
                        </a:rPr>
                        <m:t>for</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total</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oMath>
                  </m:oMathPara>
                </a14:m>
                <a:endParaRPr lang="en-US" dirty="0"/>
              </a:p>
              <a:p>
                <a:pPr marL="0" indent="0">
                  <a:buNone/>
                </a:pPr>
                <a:r>
                  <a:rPr lang="en-US" dirty="0"/>
                  <a:t>where </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total</m:t>
                        </m:r>
                      </m:sub>
                    </m:sSub>
                  </m:oMath>
                </a14:m>
                <a:r>
                  <a:rPr lang="en-US" dirty="0"/>
                  <a:t> represents the total plasma concentration of the drug</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m:rPr>
                            <m:sty m:val="p"/>
                          </m:rPr>
                          <a:rPr lang="en-US">
                            <a:latin typeface="Cambria Math" panose="02040503050406030204" pitchFamily="18" charset="0"/>
                          </a:rPr>
                          <m:t>metabolic</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m:rPr>
                        <m:lit/>
                      </m:rP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oMath>
                </a14:m>
                <a:r>
                  <a:rPr lang="en-US" dirty="0"/>
                  <a:t> </a:t>
                </a:r>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4" y="906011"/>
                <a:ext cx="11598442" cy="5815464"/>
              </a:xfrm>
              <a:blipFill>
                <a:blip r:embed="rId2"/>
                <a:stretch>
                  <a:fillRect l="-1051" t="-1782" r="-578"/>
                </a:stretch>
              </a:blipFill>
            </p:spPr>
            <p:txBody>
              <a:bodyPr/>
              <a:lstStyle/>
              <a:p>
                <a:r>
                  <a:rPr lang="en-US">
                    <a:noFill/>
                  </a:rPr>
                  <a:t> </a:t>
                </a:r>
              </a:p>
            </p:txBody>
          </p:sp>
        </mc:Fallback>
      </mc:AlternateContent>
    </p:spTree>
    <p:extLst>
      <p:ext uri="{BB962C8B-B14F-4D97-AF65-F5344CB8AC3E}">
        <p14:creationId xmlns:p14="http://schemas.microsoft.com/office/powerpoint/2010/main" val="894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Renal Excretion of a Drug</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5759116" cy="5815464"/>
          </a:xfrm>
        </p:spPr>
        <p:txBody>
          <a:bodyPr>
            <a:normAutofit lnSpcReduction="10000"/>
          </a:bodyPr>
          <a:lstStyle/>
          <a:p>
            <a:pPr marL="0" indent="0">
              <a:buNone/>
            </a:pPr>
            <a:r>
              <a:rPr lang="en-US" dirty="0"/>
              <a:t>Kidneys receive about 1100 mL/min of blood (22% of cardiac output)</a:t>
            </a:r>
          </a:p>
          <a:p>
            <a:pPr marL="0" indent="0">
              <a:buNone/>
            </a:pPr>
            <a:r>
              <a:rPr lang="en-US" dirty="0"/>
              <a:t>Form concentrated urine at about 1.5L per day</a:t>
            </a:r>
          </a:p>
          <a:p>
            <a:pPr marL="0" indent="0">
              <a:buNone/>
            </a:pPr>
            <a:endParaRPr lang="en-US" dirty="0"/>
          </a:p>
          <a:p>
            <a:pPr marL="0" indent="0">
              <a:buNone/>
            </a:pPr>
            <a:r>
              <a:rPr lang="en-US" dirty="0"/>
              <a:t>Blood enters glomerulus which has capillaries with high permeabilities; has very high hydrodynamic and osmotic pressure differences</a:t>
            </a:r>
          </a:p>
          <a:p>
            <a:pPr marL="0" indent="0">
              <a:buNone/>
            </a:pPr>
            <a:endParaRPr lang="en-US" dirty="0"/>
          </a:p>
          <a:p>
            <a:pPr marL="0" indent="0">
              <a:buNone/>
            </a:pPr>
            <a:r>
              <a:rPr lang="en-US" dirty="0"/>
              <a:t>Glomerulus capillary is impermeable to plasma proteins larger than 69 </a:t>
            </a:r>
            <a:r>
              <a:rPr lang="en-US" dirty="0" err="1"/>
              <a:t>kDa</a:t>
            </a:r>
            <a:r>
              <a:rPr lang="en-US" dirty="0"/>
              <a:t>.</a:t>
            </a:r>
          </a:p>
          <a:p>
            <a:pPr marL="0" indent="0">
              <a:buNone/>
            </a:pPr>
            <a:r>
              <a:rPr lang="en-US" dirty="0"/>
              <a:t>Unbounded drug smaller than 69 </a:t>
            </a:r>
            <a:r>
              <a:rPr lang="en-US" dirty="0" err="1"/>
              <a:t>kDa</a:t>
            </a:r>
            <a:r>
              <a:rPr lang="en-US" dirty="0"/>
              <a:t> is readily filtered out of bloodstream </a:t>
            </a:r>
          </a:p>
          <a:p>
            <a:pPr marL="0" indent="0">
              <a:buNone/>
            </a:pPr>
            <a:endParaRPr lang="en-US" dirty="0"/>
          </a:p>
          <a:p>
            <a:pPr marL="0" indent="0">
              <a:spcAft>
                <a:spcPts val="600"/>
              </a:spcAft>
              <a:buNone/>
            </a:pPr>
            <a:endParaRPr lang="en-US" dirty="0"/>
          </a:p>
        </p:txBody>
      </p:sp>
      <p:pic>
        <p:nvPicPr>
          <p:cNvPr id="5" name="Picture 4">
            <a:extLst>
              <a:ext uri="{FF2B5EF4-FFF2-40B4-BE49-F238E27FC236}">
                <a16:creationId xmlns:a16="http://schemas.microsoft.com/office/drawing/2014/main" id="{7A679481-13D6-4B80-8790-2E8B4DFBD674}"/>
              </a:ext>
            </a:extLst>
          </p:cNvPr>
          <p:cNvPicPr>
            <a:picLocks noChangeAspect="1"/>
          </p:cNvPicPr>
          <p:nvPr/>
        </p:nvPicPr>
        <p:blipFill rotWithShape="1">
          <a:blip r:embed="rId2"/>
          <a:srcRect r="7559"/>
          <a:stretch/>
        </p:blipFill>
        <p:spPr>
          <a:xfrm>
            <a:off x="6061397" y="2049452"/>
            <a:ext cx="6130603" cy="4672023"/>
          </a:xfrm>
          <a:prstGeom prst="rect">
            <a:avLst/>
          </a:prstGeom>
        </p:spPr>
      </p:pic>
    </p:spTree>
    <p:extLst>
      <p:ext uri="{BB962C8B-B14F-4D97-AF65-F5344CB8AC3E}">
        <p14:creationId xmlns:p14="http://schemas.microsoft.com/office/powerpoint/2010/main" val="754896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Renal Excretion of a Drug</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5759116" cy="5815464"/>
              </a:xfrm>
            </p:spPr>
            <p:txBody>
              <a:bodyPr>
                <a:normAutofit/>
              </a:bodyPr>
              <a:lstStyle/>
              <a:p>
                <a:pPr marL="0" indent="0">
                  <a:buNone/>
                </a:pPr>
                <a:r>
                  <a:rPr lang="en-US" dirty="0"/>
                  <a:t>The glomerulus filtration rate (____) is the total sum of all glomerulus filtrate formed by all the nephrons in the 2 kidneys; roughly equal to 125 mL/min or 180 L/day. </a:t>
                </a:r>
              </a:p>
              <a:p>
                <a:pPr marL="0" indent="0">
                  <a:buNone/>
                </a:pPr>
                <a:endParaRPr lang="en-US" dirty="0"/>
              </a:p>
              <a:p>
                <a:pPr marL="0" indent="0">
                  <a:buNone/>
                </a:pPr>
                <a:r>
                  <a:rPr lang="en-US" dirty="0"/>
                  <a:t>Most of the filtrate volume is reabsorbed by the tubules</a:t>
                </a:r>
              </a:p>
              <a:p>
                <a:pPr marL="0" indent="0">
                  <a:buNone/>
                </a:pPr>
                <a:endParaRPr lang="en-US" dirty="0"/>
              </a:p>
              <a:p>
                <a:pPr marL="0" indent="0">
                  <a:buNone/>
                </a:pPr>
                <a:r>
                  <a:rPr lang="en-US" dirty="0"/>
                  <a:t>The rate of removal for unbound drug in the glomerulus is: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𝐺</m:t>
                          </m:r>
                        </m:sub>
                      </m:sSub>
                      <m:r>
                        <a:rPr lang="en-US" b="0" i="1" smtClean="0">
                          <a:latin typeface="Cambria Math" panose="02040503050406030204" pitchFamily="18" charset="0"/>
                        </a:rPr>
                        <m:t>=                                                    </m:t>
                      </m:r>
                    </m:oMath>
                  </m:oMathPara>
                </a14:m>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4" y="906011"/>
                <a:ext cx="5759116" cy="5815464"/>
              </a:xfrm>
              <a:blipFill>
                <a:blip r:embed="rId2"/>
                <a:stretch>
                  <a:fillRect l="-2116" t="-1782" r="-275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A679481-13D6-4B80-8790-2E8B4DFBD674}"/>
              </a:ext>
            </a:extLst>
          </p:cNvPr>
          <p:cNvPicPr>
            <a:picLocks noChangeAspect="1"/>
          </p:cNvPicPr>
          <p:nvPr/>
        </p:nvPicPr>
        <p:blipFill rotWithShape="1">
          <a:blip r:embed="rId3"/>
          <a:srcRect r="7559"/>
          <a:stretch/>
        </p:blipFill>
        <p:spPr>
          <a:xfrm>
            <a:off x="6061397" y="2049452"/>
            <a:ext cx="6130603" cy="4672023"/>
          </a:xfrm>
          <a:prstGeom prst="rect">
            <a:avLst/>
          </a:prstGeom>
        </p:spPr>
      </p:pic>
    </p:spTree>
    <p:extLst>
      <p:ext uri="{BB962C8B-B14F-4D97-AF65-F5344CB8AC3E}">
        <p14:creationId xmlns:p14="http://schemas.microsoft.com/office/powerpoint/2010/main" val="421686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Pharmacokinetics</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i="1" dirty="0"/>
              <a:t>Pharmacokinetics</a:t>
            </a:r>
            <a:r>
              <a:rPr lang="en-US" dirty="0"/>
              <a:t> (PK)- study of the processes that affect drug distribution and the rate of change of drug concentrations within various regions of the body.</a:t>
            </a:r>
          </a:p>
          <a:p>
            <a:r>
              <a:rPr lang="en-US" sz="4000" dirty="0"/>
              <a:t>A</a:t>
            </a:r>
            <a:r>
              <a:rPr lang="en-US" dirty="0"/>
              <a:t> </a:t>
            </a:r>
          </a:p>
          <a:p>
            <a:r>
              <a:rPr lang="en-US" sz="4000" dirty="0"/>
              <a:t>D</a:t>
            </a:r>
            <a:endParaRPr lang="en-US" dirty="0"/>
          </a:p>
          <a:p>
            <a:r>
              <a:rPr lang="en-US" sz="4000" dirty="0"/>
              <a:t>M</a:t>
            </a:r>
            <a:endParaRPr lang="en-US" dirty="0"/>
          </a:p>
          <a:p>
            <a:r>
              <a:rPr lang="en-US" sz="4000" dirty="0"/>
              <a:t>E</a:t>
            </a:r>
            <a:endParaRPr lang="en-US" dirty="0"/>
          </a:p>
          <a:p>
            <a:r>
              <a:rPr lang="en-US" sz="4000" dirty="0"/>
              <a:t>T</a:t>
            </a: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
        <p:nvSpPr>
          <p:cNvPr id="5" name="TextBox 4">
            <a:extLst>
              <a:ext uri="{FF2B5EF4-FFF2-40B4-BE49-F238E27FC236}">
                <a16:creationId xmlns:a16="http://schemas.microsoft.com/office/drawing/2014/main" id="{0FE39ECC-44CA-47E8-804D-2492082A95AC}"/>
              </a:ext>
            </a:extLst>
          </p:cNvPr>
          <p:cNvSpPr txBox="1"/>
          <p:nvPr/>
        </p:nvSpPr>
        <p:spPr>
          <a:xfrm>
            <a:off x="5243119" y="2676088"/>
            <a:ext cx="6207853" cy="3046988"/>
          </a:xfrm>
          <a:prstGeom prst="rect">
            <a:avLst/>
          </a:prstGeom>
          <a:noFill/>
        </p:spPr>
        <p:txBody>
          <a:bodyPr wrap="square" rtlCol="0">
            <a:spAutoFit/>
          </a:bodyPr>
          <a:lstStyle/>
          <a:p>
            <a:pPr marL="285750" indent="-285750">
              <a:buFont typeface="Arial" panose="020B0604020202020204" pitchFamily="34" charset="0"/>
              <a:buChar char="•"/>
            </a:pPr>
            <a:r>
              <a:rPr lang="en-US" sz="2400" i="1" dirty="0"/>
              <a:t>Pharmaceutics</a:t>
            </a:r>
            <a:r>
              <a:rPr lang="en-US" sz="2400" dirty="0"/>
              <a:t> – formulation and preparation of drug to achieve a desired drug availability</a:t>
            </a:r>
          </a:p>
          <a:p>
            <a:endParaRPr lang="en-US" sz="2400" dirty="0"/>
          </a:p>
          <a:p>
            <a:pPr marL="285750" indent="-285750">
              <a:buFont typeface="Arial" panose="020B0604020202020204" pitchFamily="34" charset="0"/>
              <a:buChar char="•"/>
            </a:pPr>
            <a:r>
              <a:rPr lang="en-US" sz="2400" i="1" dirty="0"/>
              <a:t>Pharmacodynamics</a:t>
            </a:r>
            <a:r>
              <a:rPr lang="en-US" sz="2400" dirty="0"/>
              <a:t> – study of time course of the treatment response</a:t>
            </a:r>
          </a:p>
          <a:p>
            <a:endParaRPr lang="en-US" sz="2400" dirty="0"/>
          </a:p>
          <a:p>
            <a:pPr marL="285750" indent="-285750">
              <a:buFont typeface="Arial" panose="020B0604020202020204" pitchFamily="34" charset="0"/>
              <a:buChar char="•"/>
            </a:pPr>
            <a:r>
              <a:rPr lang="en-US" sz="2400" i="1" dirty="0"/>
              <a:t>Pharmacology</a:t>
            </a:r>
            <a:r>
              <a:rPr lang="en-US" sz="2400" dirty="0"/>
              <a:t> – study of the physiological response to the drug </a:t>
            </a:r>
          </a:p>
        </p:txBody>
      </p:sp>
    </p:spTree>
    <p:extLst>
      <p:ext uri="{BB962C8B-B14F-4D97-AF65-F5344CB8AC3E}">
        <p14:creationId xmlns:p14="http://schemas.microsoft.com/office/powerpoint/2010/main" val="209739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Renal Excretion of a Drug</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5759116" cy="5815464"/>
          </a:xfrm>
        </p:spPr>
        <p:txBody>
          <a:bodyPr>
            <a:normAutofit lnSpcReduction="10000"/>
          </a:bodyPr>
          <a:lstStyle/>
          <a:p>
            <a:pPr marL="0" indent="0">
              <a:buNone/>
            </a:pPr>
            <a:r>
              <a:rPr lang="en-US" dirty="0"/>
              <a:t>In the proximal tubule, water, salt, along with glucose and amino acids are reabsorbed back into the blood. </a:t>
            </a:r>
          </a:p>
          <a:p>
            <a:pPr marL="0" indent="0">
              <a:buNone/>
            </a:pPr>
            <a:r>
              <a:rPr lang="en-US" dirty="0"/>
              <a:t>Active transport can quickly remove drugs from the blood stream here.</a:t>
            </a:r>
          </a:p>
          <a:p>
            <a:pPr marL="0" indent="0">
              <a:buNone/>
            </a:pPr>
            <a:endParaRPr lang="en-US" dirty="0"/>
          </a:p>
          <a:p>
            <a:pPr marL="0" indent="0">
              <a:buNone/>
            </a:pPr>
            <a:r>
              <a:rPr lang="en-US" dirty="0"/>
              <a:t>Drugs can be reabsorbed by the _____ tubule.</a:t>
            </a:r>
          </a:p>
          <a:p>
            <a:pPr marL="0" indent="0">
              <a:buNone/>
            </a:pPr>
            <a:endParaRPr lang="en-US" dirty="0"/>
          </a:p>
          <a:p>
            <a:pPr marL="0" indent="0">
              <a:buNone/>
            </a:pPr>
            <a:r>
              <a:rPr lang="en-US" dirty="0"/>
              <a:t>In summary, drug elimination by the kidney is affected by filtration through the _________________, secretion into the proximal tubules, and reabsorption within the distal tubules.</a:t>
            </a:r>
          </a:p>
          <a:p>
            <a:pPr marL="0" indent="0">
              <a:buNone/>
            </a:pPr>
            <a:endParaRPr lang="en-US" dirty="0"/>
          </a:p>
          <a:p>
            <a:pPr marL="0" indent="0">
              <a:buNone/>
            </a:pPr>
            <a:endParaRPr lang="en-US" dirty="0"/>
          </a:p>
          <a:p>
            <a:pPr marL="0" indent="0">
              <a:spcAft>
                <a:spcPts val="600"/>
              </a:spcAft>
              <a:buNone/>
            </a:pPr>
            <a:endParaRPr lang="en-US" dirty="0"/>
          </a:p>
        </p:txBody>
      </p:sp>
      <p:pic>
        <p:nvPicPr>
          <p:cNvPr id="3" name="Picture 2">
            <a:extLst>
              <a:ext uri="{FF2B5EF4-FFF2-40B4-BE49-F238E27FC236}">
                <a16:creationId xmlns:a16="http://schemas.microsoft.com/office/drawing/2014/main" id="{65BF4B09-9631-4C32-8046-F40FA04C8DC9}"/>
              </a:ext>
            </a:extLst>
          </p:cNvPr>
          <p:cNvPicPr>
            <a:picLocks noChangeAspect="1"/>
          </p:cNvPicPr>
          <p:nvPr/>
        </p:nvPicPr>
        <p:blipFill>
          <a:blip r:embed="rId2"/>
          <a:stretch>
            <a:fillRect/>
          </a:stretch>
        </p:blipFill>
        <p:spPr>
          <a:xfrm>
            <a:off x="6597316" y="883997"/>
            <a:ext cx="5566130" cy="5566130"/>
          </a:xfrm>
          <a:prstGeom prst="rect">
            <a:avLst/>
          </a:prstGeom>
        </p:spPr>
      </p:pic>
    </p:spTree>
    <p:extLst>
      <p:ext uri="{BB962C8B-B14F-4D97-AF65-F5344CB8AC3E}">
        <p14:creationId xmlns:p14="http://schemas.microsoft.com/office/powerpoint/2010/main" val="3829432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Renal Clearance and Compartment Model</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7299159" cy="5815464"/>
              </a:xfrm>
            </p:spPr>
            <p:txBody>
              <a:bodyPr>
                <a:normAutofit fontScale="92500" lnSpcReduction="20000"/>
              </a:bodyPr>
              <a:lstStyle/>
              <a:p>
                <a:pPr marL="0" indent="0">
                  <a:spcAft>
                    <a:spcPts val="600"/>
                  </a:spcAft>
                  <a:buNone/>
                </a:pPr>
                <a:r>
                  <a:rPr lang="en-US" sz="2400" dirty="0"/>
                  <a:t>Renal clearance, </a:t>
                </a:r>
                <a14:m>
                  <m:oMath xmlns:m="http://schemas.openxmlformats.org/officeDocument/2006/math">
                    <m:sSub>
                      <m:sSubPr>
                        <m:ctrlPr>
                          <a:rPr lang="en-US" sz="2400" b="0" i="1" smtClean="0">
                            <a:latin typeface="Cambria Math" panose="02040503050406030204" pitchFamily="18" charset="0"/>
                          </a:rPr>
                        </m:ctrlPr>
                      </m:sSubPr>
                      <m:e>
                        <m:r>
                          <m:rPr>
                            <m:nor/>
                          </m:rPr>
                          <a:rPr lang="en-US" sz="2400" b="0" i="0" smtClean="0">
                            <a:latin typeface="Cambria Math" panose="02040503050406030204" pitchFamily="18" charset="0"/>
                          </a:rPr>
                          <m:t>CL</m:t>
                        </m:r>
                      </m:e>
                      <m:sub>
                        <m:r>
                          <m:rPr>
                            <m:sty m:val="p"/>
                          </m:rPr>
                          <a:rPr lang="en-US" sz="2400" b="0" i="0" smtClean="0">
                            <a:latin typeface="Cambria Math" panose="02040503050406030204" pitchFamily="18" charset="0"/>
                          </a:rPr>
                          <m:t>renal</m:t>
                        </m:r>
                      </m:sub>
                    </m:sSub>
                  </m:oMath>
                </a14:m>
                <a:r>
                  <a:rPr lang="en-US" sz="2400" dirty="0"/>
                  <a:t>, is the volume of plasma that is totally cleared of the drug per unit time by the kidney.  Therefore, if the concentration of a drug 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𝑡𝑜𝑡𝑎𝑙</m:t>
                        </m:r>
                      </m:sub>
                    </m:sSub>
                  </m:oMath>
                </a14:m>
                <a:r>
                  <a:rPr lang="en-US" sz="2400" dirty="0"/>
                  <a:t>, the rate at which the drug is cleared by the kidney is</a:t>
                </a:r>
              </a:p>
              <a:p>
                <a:pPr marL="0" indent="0">
                  <a:spcAft>
                    <a:spcPts val="600"/>
                  </a:spcAft>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a:p>
                <a:pPr marL="0" indent="0">
                  <a:buNone/>
                </a:pPr>
                <a:r>
                  <a:rPr lang="en-US" sz="2400" dirty="0"/>
                  <a:t>Separating variables and then integrating gives us:</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𝑡𝑜𝑡𝑎𝑙</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0,</m:t>
                          </m:r>
                          <m:r>
                            <a:rPr lang="en-US" sz="2400" b="0" i="1" smtClean="0">
                              <a:latin typeface="Cambria Math" panose="02040503050406030204" pitchFamily="18" charset="0"/>
                            </a:rPr>
                            <m:t>𝑡𝑜𝑡𝑎𝑙</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𝐶</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𝑟𝑒𝑛𝑎𝑙</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𝑎𝑝𝑝𝑎𝑟𝑒𝑛𝑡</m:t>
                                  </m:r>
                                </m:sub>
                              </m:sSub>
                            </m:den>
                          </m:f>
                          <m:r>
                            <a:rPr lang="en-US" sz="2400" b="0" i="1" smtClean="0">
                              <a:latin typeface="Cambria Math" panose="02040503050406030204" pitchFamily="18" charset="0"/>
                            </a:rPr>
                            <m:t> </m:t>
                          </m:r>
                          <m:r>
                            <a:rPr lang="en-US" sz="2400" b="0" i="1" smtClean="0">
                              <a:latin typeface="Cambria Math" panose="02040503050406030204" pitchFamily="18" charset="0"/>
                            </a:rPr>
                            <m:t>𝑡</m:t>
                          </m:r>
                        </m:sup>
                      </m:sSup>
                    </m:oMath>
                  </m:oMathPara>
                </a14:m>
                <a:endParaRPr lang="en-US" sz="2400" dirty="0"/>
              </a:p>
              <a:p>
                <a:pPr marL="0" indent="0">
                  <a:buNone/>
                </a:pPr>
                <a:r>
                  <a:rPr lang="en-US" sz="2400" dirty="0"/>
                  <a:t>Which we can express an elimination rate constant:</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𝑡𝑜𝑡𝑎𝑙</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                             </m:t>
                      </m:r>
                      <m:r>
                        <m:rPr>
                          <m:nor/>
                        </m:rPr>
                        <a:rPr lang="en-US" sz="2400" b="0" i="0" smtClean="0">
                          <a:latin typeface="Cambria Math" panose="02040503050406030204" pitchFamily="18" charset="0"/>
                        </a:rPr>
                        <m:t>where</m:t>
                      </m:r>
                      <m:r>
                        <m:rPr>
                          <m:nor/>
                        </m:rPr>
                        <a:rPr lang="en-US" sz="2400" b="0" i="0" smtClean="0">
                          <a:latin typeface="Cambria Math" panose="02040503050406030204" pitchFamily="18" charset="0"/>
                        </a:rPr>
                        <m:t>,</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𝑟𝑒𝑛𝑎𝑙</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𝐶</m:t>
                          </m:r>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𝑟𝑒𝑛𝑎𝑙</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𝑎𝑝𝑝𝑎𝑟𝑒𝑛𝑡</m:t>
                              </m:r>
                            </m:sub>
                          </m:sSub>
                        </m:den>
                      </m:f>
                    </m:oMath>
                  </m:oMathPara>
                </a14:m>
                <a:endParaRPr lang="en-US" dirty="0"/>
              </a:p>
              <a:p>
                <a:pPr marL="0" indent="0">
                  <a:buNone/>
                </a:pPr>
                <a:r>
                  <a:rPr lang="en-US" dirty="0"/>
                  <a:t>In fact we can show that any first order elimination rate can be defined as:</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𝐶</m:t>
                          </m:r>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b="0" i="1" smtClean="0">
                                  <a:latin typeface="Cambria Math" panose="02040503050406030204" pitchFamily="18" charset="0"/>
                                </a:rPr>
                                <m:t>𝑖</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𝑎𝑝𝑝𝑎𝑟𝑒𝑛𝑡</m:t>
                              </m:r>
                            </m:sub>
                          </m:sSub>
                        </m:den>
                      </m:f>
                    </m:oMath>
                  </m:oMathPara>
                </a14:m>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𝑖</m:t>
                    </m:r>
                  </m:oMath>
                </a14:m>
                <a:r>
                  <a:rPr lang="en-US" dirty="0"/>
                  <a:t> can represent metabolic, renal, sweat, bile, respiration, and feces.</a:t>
                </a:r>
              </a:p>
              <a:p>
                <a:pPr marL="0" indent="0">
                  <a:buNone/>
                </a:pPr>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7299159" cy="5815464"/>
              </a:xfrm>
              <a:blipFill>
                <a:blip r:embed="rId2"/>
                <a:stretch>
                  <a:fillRect l="-1503" t="-2201" r="-18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67A010A-725A-4CD2-9B52-C59AFBBEA19A}"/>
                  </a:ext>
                </a:extLst>
              </p:cNvPr>
              <p:cNvSpPr txBox="1"/>
              <p:nvPr/>
            </p:nvSpPr>
            <p:spPr>
              <a:xfrm>
                <a:off x="8133347" y="1556084"/>
                <a:ext cx="2919664" cy="1849096"/>
              </a:xfrm>
              <a:prstGeom prst="rect">
                <a:avLst/>
              </a:prstGeom>
              <a:noFill/>
              <a:ln>
                <a:solidFill>
                  <a:schemeClr val="tx1"/>
                </a:solidFill>
              </a:ln>
            </p:spPr>
            <p:txBody>
              <a:bodyPr wrap="square" rtlCol="0">
                <a:spAutoFit/>
              </a:bodyPr>
              <a:lstStyle/>
              <a:p>
                <a:pPr algn="ctr"/>
                <a:endParaRPr lang="en-US" sz="2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𝑎𝑝𝑝𝑎𝑟𝑒𝑛𝑡</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𝑡𝑜𝑡𝑎𝑙</m:t>
                          </m:r>
                        </m:sub>
                      </m:sSub>
                    </m:oMath>
                  </m:oMathPara>
                </a14:m>
                <a:endParaRPr lang="en-US" sz="2800" b="0" dirty="0"/>
              </a:p>
              <a:p>
                <a:pPr algn="ctr"/>
                <a:r>
                  <a:rPr lang="en-US" sz="2800" dirty="0"/>
                  <a:t>Body</a:t>
                </a:r>
              </a:p>
              <a:p>
                <a:pPr algn="ctr"/>
                <a:endParaRPr lang="en-US" sz="2800" dirty="0"/>
              </a:p>
            </p:txBody>
          </p:sp>
        </mc:Choice>
        <mc:Fallback>
          <p:sp>
            <p:nvSpPr>
              <p:cNvPr id="5" name="TextBox 4">
                <a:extLst>
                  <a:ext uri="{FF2B5EF4-FFF2-40B4-BE49-F238E27FC236}">
                    <a16:creationId xmlns:a16="http://schemas.microsoft.com/office/drawing/2014/main" id="{067A010A-725A-4CD2-9B52-C59AFBBEA19A}"/>
                  </a:ext>
                </a:extLst>
              </p:cNvPr>
              <p:cNvSpPr txBox="1">
                <a:spLocks noRot="1" noChangeAspect="1" noMove="1" noResize="1" noEditPoints="1" noAdjustHandles="1" noChangeArrowheads="1" noChangeShapeType="1" noTextEdit="1"/>
              </p:cNvSpPr>
              <p:nvPr/>
            </p:nvSpPr>
            <p:spPr>
              <a:xfrm>
                <a:off x="8133347" y="1556084"/>
                <a:ext cx="2919664" cy="1849096"/>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B5076E71-EB92-4AED-B201-65660F424192}"/>
              </a:ext>
            </a:extLst>
          </p:cNvPr>
          <p:cNvSpPr txBox="1"/>
          <p:nvPr/>
        </p:nvSpPr>
        <p:spPr>
          <a:xfrm>
            <a:off x="8133347" y="4067954"/>
            <a:ext cx="2919664" cy="869469"/>
          </a:xfrm>
          <a:prstGeom prst="rect">
            <a:avLst/>
          </a:prstGeom>
          <a:noFill/>
          <a:ln>
            <a:solidFill>
              <a:schemeClr val="tx1"/>
            </a:solidFill>
            <a:prstDash val="lgDash"/>
          </a:ln>
        </p:spPr>
        <p:txBody>
          <a:bodyPr wrap="square" rtlCol="0">
            <a:spAutoFit/>
          </a:bodyPr>
          <a:lstStyle/>
          <a:p>
            <a:pPr algn="ctr"/>
            <a:endParaRPr lang="en-US" sz="1050" b="0" i="1" dirty="0">
              <a:latin typeface="Cambria Math" panose="02040503050406030204" pitchFamily="18" charset="0"/>
            </a:endParaRPr>
          </a:p>
          <a:p>
            <a:pPr algn="ctr"/>
            <a:r>
              <a:rPr lang="en-US" sz="2800" dirty="0"/>
              <a:t>Kidney</a:t>
            </a:r>
          </a:p>
          <a:p>
            <a:pPr algn="ctr"/>
            <a:endParaRPr lang="en-US" sz="1050" dirty="0"/>
          </a:p>
        </p:txBody>
      </p:sp>
      <p:cxnSp>
        <p:nvCxnSpPr>
          <p:cNvPr id="9" name="Straight Arrow Connector 8">
            <a:extLst>
              <a:ext uri="{FF2B5EF4-FFF2-40B4-BE49-F238E27FC236}">
                <a16:creationId xmlns:a16="http://schemas.microsoft.com/office/drawing/2014/main" id="{891A307F-9F06-4CF4-B462-EF2D4621108F}"/>
              </a:ext>
            </a:extLst>
          </p:cNvPr>
          <p:cNvCxnSpPr/>
          <p:nvPr/>
        </p:nvCxnSpPr>
        <p:spPr>
          <a:xfrm>
            <a:off x="10555705" y="3405180"/>
            <a:ext cx="0" cy="66277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53E5DD4-F98A-493C-91C7-C50DDE9AC11E}"/>
              </a:ext>
            </a:extLst>
          </p:cNvPr>
          <p:cNvCxnSpPr/>
          <p:nvPr/>
        </p:nvCxnSpPr>
        <p:spPr>
          <a:xfrm>
            <a:off x="9672408" y="4937423"/>
            <a:ext cx="0" cy="66277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F623401-3B2C-4167-A93D-7EF427ECC3E6}"/>
              </a:ext>
            </a:extLst>
          </p:cNvPr>
          <p:cNvCxnSpPr>
            <a:cxnSpLocks/>
          </p:cNvCxnSpPr>
          <p:nvPr/>
        </p:nvCxnSpPr>
        <p:spPr>
          <a:xfrm flipV="1">
            <a:off x="8610273" y="3429000"/>
            <a:ext cx="0" cy="66277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1F808E9-CA41-4ECA-ABCE-C4CA6D791D9D}"/>
                  </a:ext>
                </a:extLst>
              </p:cNvPr>
              <p:cNvSpPr txBox="1"/>
              <p:nvPr/>
            </p:nvSpPr>
            <p:spPr>
              <a:xfrm>
                <a:off x="7109926" y="3545303"/>
                <a:ext cx="131561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=0</m:t>
                      </m:r>
                    </m:oMath>
                  </m:oMathPara>
                </a14:m>
                <a:endParaRPr lang="en-US" dirty="0"/>
              </a:p>
            </p:txBody>
          </p:sp>
        </mc:Choice>
        <mc:Fallback>
          <p:sp>
            <p:nvSpPr>
              <p:cNvPr id="12" name="TextBox 11">
                <a:extLst>
                  <a:ext uri="{FF2B5EF4-FFF2-40B4-BE49-F238E27FC236}">
                    <a16:creationId xmlns:a16="http://schemas.microsoft.com/office/drawing/2014/main" id="{A1F808E9-CA41-4ECA-ABCE-C4CA6D791D9D}"/>
                  </a:ext>
                </a:extLst>
              </p:cNvPr>
              <p:cNvSpPr txBox="1">
                <a:spLocks noRot="1" noChangeAspect="1" noMove="1" noResize="1" noEditPoints="1" noAdjustHandles="1" noChangeArrowheads="1" noChangeShapeType="1" noTextEdit="1"/>
              </p:cNvSpPr>
              <p:nvPr/>
            </p:nvSpPr>
            <p:spPr>
              <a:xfrm>
                <a:off x="7109926" y="3545303"/>
                <a:ext cx="131561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EE11C33-BAB7-4337-ACB4-19EB13A6CC49}"/>
                  </a:ext>
                </a:extLst>
              </p:cNvPr>
              <p:cNvSpPr txBox="1"/>
              <p:nvPr/>
            </p:nvSpPr>
            <p:spPr>
              <a:xfrm>
                <a:off x="10417629" y="3529422"/>
                <a:ext cx="187234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𝑟𝑒𝑛𝑎𝑙</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𝑡𝑜𝑡𝑎𝑙</m:t>
                          </m:r>
                        </m:sub>
                      </m:sSub>
                    </m:oMath>
                  </m:oMathPara>
                </a14:m>
                <a:endParaRPr lang="en-US" dirty="0"/>
              </a:p>
            </p:txBody>
          </p:sp>
        </mc:Choice>
        <mc:Fallback>
          <p:sp>
            <p:nvSpPr>
              <p:cNvPr id="13" name="TextBox 12">
                <a:extLst>
                  <a:ext uri="{FF2B5EF4-FFF2-40B4-BE49-F238E27FC236}">
                    <a16:creationId xmlns:a16="http://schemas.microsoft.com/office/drawing/2014/main" id="{8EE11C33-BAB7-4337-ACB4-19EB13A6CC49}"/>
                  </a:ext>
                </a:extLst>
              </p:cNvPr>
              <p:cNvSpPr txBox="1">
                <a:spLocks noRot="1" noChangeAspect="1" noMove="1" noResize="1" noEditPoints="1" noAdjustHandles="1" noChangeArrowheads="1" noChangeShapeType="1" noTextEdit="1"/>
              </p:cNvSpPr>
              <p:nvPr/>
            </p:nvSpPr>
            <p:spPr>
              <a:xfrm>
                <a:off x="10417629" y="3529422"/>
                <a:ext cx="1872341"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79340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Renal Clearance and Estimating GFR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22</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a:bodyPr>
              <a:lstStyle/>
              <a:p>
                <a:pPr marL="0" indent="0">
                  <a:buNone/>
                </a:pPr>
                <a:r>
                  <a:rPr lang="en-US" sz="2400" dirty="0"/>
                  <a:t>There are two proteins that are very useful for calculating the GFR for an individual:</a:t>
                </a:r>
              </a:p>
              <a:p>
                <a:pPr marL="0" indent="0">
                  <a:buNone/>
                </a:pPr>
                <a:r>
                  <a:rPr lang="en-US" sz="2400" b="1" dirty="0"/>
                  <a:t>________</a:t>
                </a:r>
              </a:p>
              <a:p>
                <a:pPr lvl="2"/>
                <a:r>
                  <a:rPr lang="en-US" sz="2400" dirty="0"/>
                  <a:t>Plant polysaccharide with MW = 6 </a:t>
                </a:r>
                <a:r>
                  <a:rPr lang="en-US" sz="2400" dirty="0" err="1"/>
                  <a:t>kDa</a:t>
                </a:r>
                <a:endParaRPr lang="en-US" sz="2400" dirty="0"/>
              </a:p>
              <a:p>
                <a:pPr lvl="2"/>
                <a:r>
                  <a:rPr lang="en-US" sz="2400" dirty="0"/>
                  <a:t>Does not bind with plasma proteins and is not metabolized by the body</a:t>
                </a:r>
              </a:p>
              <a:p>
                <a:pPr lvl="2"/>
                <a:r>
                  <a:rPr lang="en-US" sz="2400" dirty="0"/>
                  <a:t>Readily passes through the glomerular capillaries and is neither reabsorbed or secreted in the tubules</a:t>
                </a:r>
              </a:p>
              <a:p>
                <a:pPr lvl="2"/>
                <a:r>
                  <a:rPr lang="en-US" sz="2400" dirty="0"/>
                  <a:t>Therefore </a:t>
                </a:r>
                <a14:m>
                  <m:oMath xmlns:m="http://schemas.openxmlformats.org/officeDocument/2006/math">
                    <m:r>
                      <m:rPr>
                        <m:sty m:val="p"/>
                      </m:rPr>
                      <a:rPr lang="en-US" sz="2400">
                        <a:latin typeface="Cambria Math" panose="02040503050406030204" pitchFamily="18" charset="0"/>
                      </a:rPr>
                      <m:t>C</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L</m:t>
                        </m:r>
                      </m:e>
                      <m:sub>
                        <m:r>
                          <m:rPr>
                            <m:sty m:val="p"/>
                          </m:rPr>
                          <a:rPr lang="en-US" sz="2400">
                            <a:latin typeface="Cambria Math" panose="02040503050406030204" pitchFamily="18" charset="0"/>
                          </a:rPr>
                          <m:t>inulin</m:t>
                        </m:r>
                      </m:sub>
                    </m:sSub>
                    <m:r>
                      <a:rPr lang="en-US" sz="2400" i="1">
                        <a:latin typeface="Cambria Math" panose="02040503050406030204" pitchFamily="18" charset="0"/>
                      </a:rPr>
                      <m:t>=</m:t>
                    </m:r>
                    <m:r>
                      <m:rPr>
                        <m:sty m:val="p"/>
                      </m:rPr>
                      <a:rPr lang="en-US" sz="2400">
                        <a:latin typeface="Cambria Math" panose="02040503050406030204" pitchFamily="18" charset="0"/>
                      </a:rPr>
                      <m:t>GFR</m:t>
                    </m:r>
                  </m:oMath>
                </a14:m>
                <a:endParaRPr lang="en-US" sz="2400" dirty="0"/>
              </a:p>
              <a:p>
                <a:pPr marL="0" indent="0">
                  <a:buNone/>
                </a:pPr>
                <a:r>
                  <a:rPr lang="en-US" sz="2400" b="1" dirty="0"/>
                  <a:t>____________</a:t>
                </a:r>
              </a:p>
              <a:p>
                <a:pPr lvl="2"/>
                <a:r>
                  <a:rPr lang="en-US" sz="2400" dirty="0"/>
                  <a:t>Product of protein degradation (specifically creatine phosphate in muscles)</a:t>
                </a:r>
              </a:p>
              <a:p>
                <a:pPr lvl="2"/>
                <a:r>
                  <a:rPr lang="en-US" sz="2400" dirty="0"/>
                  <a:t>Produced at a fairly constant rate (depending on muscle mass)</a:t>
                </a:r>
              </a:p>
              <a:p>
                <a:pPr lvl="2"/>
                <a:r>
                  <a:rPr lang="en-US" sz="2400" dirty="0"/>
                  <a:t>Does not bind with plasma proteins and secreted by the tubules</a:t>
                </a:r>
              </a:p>
              <a:p>
                <a:pPr lvl="2"/>
                <a:r>
                  <a:rPr lang="en-US" sz="2400" dirty="0"/>
                  <a:t>Therefore, at steady state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𝑚</m:t>
                            </m:r>
                          </m:e>
                        </m:acc>
                      </m:e>
                      <m:sub>
                        <m:r>
                          <m:rPr>
                            <m:sty m:val="p"/>
                          </m:rPr>
                          <a:rPr lang="en-US" sz="2400">
                            <a:latin typeface="Cambria Math" panose="02040503050406030204" pitchFamily="18" charset="0"/>
                          </a:rPr>
                          <m:t>creatinine</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m:rPr>
                            <m:sty m:val="p"/>
                          </m:rPr>
                          <a:rPr lang="en-US" sz="2400">
                            <a:latin typeface="Cambria Math" panose="02040503050406030204" pitchFamily="18" charset="0"/>
                          </a:rPr>
                          <m:t>urine</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m:rPr>
                            <m:sty m:val="p"/>
                          </m:rPr>
                          <a:rPr lang="en-US" sz="2400">
                            <a:latin typeface="Cambria Math" panose="02040503050406030204" pitchFamily="18" charset="0"/>
                          </a:rPr>
                          <m:t>urine</m:t>
                        </m:r>
                      </m:sub>
                    </m:sSub>
                    <m:r>
                      <a:rPr lang="en-US" sz="2400" i="1">
                        <a:latin typeface="Cambria Math" panose="02040503050406030204" pitchFamily="18" charset="0"/>
                      </a:rPr>
                      <m:t>≈</m:t>
                    </m:r>
                    <m:r>
                      <m:rPr>
                        <m:nor/>
                      </m:rPr>
                      <a:rPr lang="en-US" sz="2400">
                        <a:latin typeface="Cambria Math" panose="02040503050406030204" pitchFamily="18" charset="0"/>
                      </a:rPr>
                      <m:t>GFR</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m:rPr>
                            <m:sty m:val="p"/>
                          </m:rPr>
                          <a:rPr lang="en-US" sz="2400">
                            <a:latin typeface="Cambria Math" panose="02040503050406030204" pitchFamily="18" charset="0"/>
                          </a:rPr>
                          <m:t>total</m:t>
                        </m:r>
                      </m:sub>
                    </m:sSub>
                  </m:oMath>
                </a14:m>
                <a:endParaRPr lang="en-US" sz="2400" dirty="0"/>
              </a:p>
              <a:p>
                <a:pPr lvl="2"/>
                <a14:m>
                  <m:oMath xmlns:m="http://schemas.openxmlformats.org/officeDocument/2006/math">
                    <m:r>
                      <m:rPr>
                        <m:nor/>
                      </m:rPr>
                      <a:rPr lang="en-US" sz="2400">
                        <a:latin typeface="Cambria Math" panose="02040503050406030204" pitchFamily="18" charset="0"/>
                      </a:rPr>
                      <m:t>GFR</m:t>
                    </m:r>
                    <m:r>
                      <a:rPr lang="en-US" sz="2400" i="1">
                        <a:latin typeface="Cambria Math" panose="02040503050406030204" pitchFamily="18" charset="0"/>
                      </a:rPr>
                      <m:t> </m:t>
                    </m:r>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𝑚</m:t>
                                </m:r>
                              </m:e>
                            </m:acc>
                          </m:e>
                          <m:sub>
                            <m:r>
                              <m:rPr>
                                <m:sty m:val="p"/>
                              </m:rPr>
                              <a:rPr lang="en-US" sz="2400">
                                <a:latin typeface="Cambria Math" panose="02040503050406030204" pitchFamily="18" charset="0"/>
                              </a:rPr>
                              <m:t>creatinine</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m:rPr>
                                <m:sty m:val="p"/>
                              </m:rPr>
                              <a:rPr lang="en-US" sz="2400">
                                <a:latin typeface="Cambria Math" panose="02040503050406030204" pitchFamily="18" charset="0"/>
                              </a:rPr>
                              <m:t>total</m:t>
                            </m:r>
                          </m:sub>
                        </m:sSub>
                      </m:den>
                    </m:f>
                  </m:oMath>
                </a14:m>
                <a:endParaRPr lang="en-US" sz="2200" dirty="0"/>
              </a:p>
              <a:p>
                <a:pPr marL="0" indent="0">
                  <a:buNone/>
                </a:pPr>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293643" cy="5815464"/>
              </a:xfrm>
              <a:blipFill>
                <a:blip r:embed="rId2"/>
                <a:stretch>
                  <a:fillRect l="-809" t="-1468"/>
                </a:stretch>
              </a:blipFill>
            </p:spPr>
            <p:txBody>
              <a:bodyPr/>
              <a:lstStyle/>
              <a:p>
                <a:r>
                  <a:rPr lang="en-US">
                    <a:noFill/>
                  </a:rPr>
                  <a:t> </a:t>
                </a:r>
              </a:p>
            </p:txBody>
          </p:sp>
        </mc:Fallback>
      </mc:AlternateContent>
    </p:spTree>
    <p:extLst>
      <p:ext uri="{BB962C8B-B14F-4D97-AF65-F5344CB8AC3E}">
        <p14:creationId xmlns:p14="http://schemas.microsoft.com/office/powerpoint/2010/main" val="400663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Plasma Clearance</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23</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lnSpcReduction="10000"/>
              </a:bodyPr>
              <a:lstStyle/>
              <a:p>
                <a:pPr marL="0" indent="0">
                  <a:buNone/>
                </a:pPr>
                <a:r>
                  <a:rPr lang="en-US" dirty="0"/>
                  <a:t>Plasma clearance, </a:t>
                </a:r>
                <a14:m>
                  <m:oMath xmlns:m="http://schemas.openxmlformats.org/officeDocument/2006/math">
                    <m:sSub>
                      <m:sSubPr>
                        <m:ctrlPr>
                          <a:rPr lang="en-US" i="1">
                            <a:latin typeface="Cambria Math" panose="02040503050406030204" pitchFamily="18" charset="0"/>
                          </a:rPr>
                        </m:ctrlPr>
                      </m:sSubPr>
                      <m:e>
                        <m:r>
                          <m:rPr>
                            <m:nor/>
                          </m:rPr>
                          <a:rPr lang="en-US">
                            <a:latin typeface="Cambria Math" panose="02040503050406030204" pitchFamily="18" charset="0"/>
                          </a:rPr>
                          <m:t>CL</m:t>
                        </m:r>
                      </m:e>
                      <m:sub>
                        <m:r>
                          <m:rPr>
                            <m:sty m:val="p"/>
                          </m:rPr>
                          <a:rPr lang="en-US" b="0" i="0" smtClean="0">
                            <a:latin typeface="Cambria Math" panose="02040503050406030204" pitchFamily="18" charset="0"/>
                          </a:rPr>
                          <m:t>plasma</m:t>
                        </m:r>
                      </m:sub>
                    </m:sSub>
                  </m:oMath>
                </a14:m>
                <a:r>
                  <a:rPr lang="en-US" dirty="0"/>
                  <a:t>, is the volume of plasma that is totally cleared of the drug per unit time by all processes.</a:t>
                </a:r>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m:rPr>
                              <m:nor/>
                            </m:rPr>
                            <a:rPr lang="en-US">
                              <a:latin typeface="Cambria Math" panose="02040503050406030204" pitchFamily="18" charset="0"/>
                            </a:rPr>
                            <m:t>CL</m:t>
                          </m:r>
                        </m:e>
                        <m:sub>
                          <m:r>
                            <m:rPr>
                              <m:sty m:val="p"/>
                            </m:rPr>
                            <a:rPr lang="en-US">
                              <a:latin typeface="Cambria Math" panose="02040503050406030204" pitchFamily="18" charset="0"/>
                            </a:rPr>
                            <m:t>plasma</m:t>
                          </m:r>
                        </m:sub>
                      </m:sSub>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m:rPr>
                              <m:nor/>
                            </m:rPr>
                            <a:rPr lang="en-US">
                              <a:latin typeface="Cambria Math" panose="02040503050406030204" pitchFamily="18" charset="0"/>
                            </a:rPr>
                            <m:t>CL</m:t>
                          </m:r>
                        </m:e>
                        <m:sub>
                          <m:r>
                            <m:rPr>
                              <m:sty m:val="p"/>
                            </m:rPr>
                            <a:rPr lang="en-US" b="0" i="0" smtClean="0">
                              <a:latin typeface="Cambria Math" panose="02040503050406030204" pitchFamily="18" charset="0"/>
                            </a:rPr>
                            <m:t>metaboli</m:t>
                          </m:r>
                          <m:r>
                            <a:rPr lang="en-US" b="0" i="1" smtClean="0">
                              <a:latin typeface="Cambria Math" panose="02040503050406030204" pitchFamily="18" charset="0"/>
                            </a:rPr>
                            <m:t>𝑠𝑚</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m:rPr>
                              <m:nor/>
                            </m:rPr>
                            <a:rPr lang="en-US">
                              <a:latin typeface="Cambria Math" panose="02040503050406030204" pitchFamily="18" charset="0"/>
                            </a:rPr>
                            <m:t>CL</m:t>
                          </m:r>
                        </m:e>
                        <m:sub>
                          <m:r>
                            <m:rPr>
                              <m:sty m:val="p"/>
                            </m:rPr>
                            <a:rPr lang="en-US" b="0" i="0" smtClean="0">
                              <a:latin typeface="Cambria Math" panose="02040503050406030204" pitchFamily="18" charset="0"/>
                            </a:rPr>
                            <m:t>renal</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m:rPr>
                              <m:nor/>
                            </m:rPr>
                            <a:rPr lang="en-US">
                              <a:latin typeface="Cambria Math" panose="02040503050406030204" pitchFamily="18" charset="0"/>
                            </a:rPr>
                            <m:t>CL</m:t>
                          </m:r>
                        </m:e>
                        <m:sub>
                          <m:r>
                            <m:rPr>
                              <m:sty m:val="p"/>
                            </m:rPr>
                            <a:rPr lang="en-US" b="0" i="0" smtClean="0">
                              <a:latin typeface="Cambria Math" panose="02040503050406030204" pitchFamily="18" charset="0"/>
                            </a:rPr>
                            <m:t>sweat</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m:rPr>
                              <m:nor/>
                            </m:rPr>
                            <a:rPr lang="en-US">
                              <a:latin typeface="Cambria Math" panose="02040503050406030204" pitchFamily="18" charset="0"/>
                            </a:rPr>
                            <m:t>CL</m:t>
                          </m:r>
                        </m:e>
                        <m:sub>
                          <m:r>
                            <m:rPr>
                              <m:sty m:val="p"/>
                            </m:rPr>
                            <a:rPr lang="en-US" b="0" i="0" smtClean="0">
                              <a:latin typeface="Cambria Math" panose="02040503050406030204" pitchFamily="18" charset="0"/>
                            </a:rPr>
                            <m:t>bile</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m:rPr>
                              <m:nor/>
                            </m:rPr>
                            <a:rPr lang="en-US">
                              <a:latin typeface="Cambria Math" panose="02040503050406030204" pitchFamily="18" charset="0"/>
                            </a:rPr>
                            <m:t>CL</m:t>
                          </m:r>
                        </m:e>
                        <m:sub>
                          <m:r>
                            <m:rPr>
                              <m:sty m:val="p"/>
                            </m:rPr>
                            <a:rPr lang="en-US" b="0" i="0" smtClean="0">
                              <a:latin typeface="Cambria Math" panose="02040503050406030204" pitchFamily="18" charset="0"/>
                            </a:rPr>
                            <m:t>respiration</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m:rPr>
                              <m:nor/>
                            </m:rPr>
                            <a:rPr lang="en-US">
                              <a:latin typeface="Cambria Math" panose="02040503050406030204" pitchFamily="18" charset="0"/>
                            </a:rPr>
                            <m:t>CL</m:t>
                          </m:r>
                        </m:e>
                        <m:sub>
                          <m:r>
                            <m:rPr>
                              <m:sty m:val="p"/>
                            </m:rPr>
                            <a:rPr lang="en-US" b="0" i="0" smtClean="0">
                              <a:latin typeface="Cambria Math" panose="02040503050406030204" pitchFamily="18" charset="0"/>
                            </a:rPr>
                            <m:t>feces</m:t>
                          </m:r>
                        </m:sub>
                      </m:sSub>
                    </m:oMath>
                  </m:oMathPara>
                </a14:m>
                <a:endParaRPr lang="en-US" dirty="0"/>
              </a:p>
              <a:p>
                <a:pPr marL="0" indent="0">
                  <a:buNone/>
                </a:pPr>
                <a:endParaRPr lang="en-US" dirty="0"/>
              </a:p>
              <a:p>
                <a:pPr marL="0" indent="0">
                  <a:buNone/>
                </a:pPr>
                <a:r>
                  <a:rPr lang="en-US" dirty="0"/>
                  <a:t>We defined earlier, that</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CL</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m:rPr>
                                  <m:sty m:val="p"/>
                                </m:rPr>
                                <a:rPr lang="en-US" b="0" i="0" smtClean="0">
                                  <a:latin typeface="Cambria Math" panose="02040503050406030204" pitchFamily="18" charset="0"/>
                                </a:rPr>
                                <m:t>apparent</m:t>
                              </m:r>
                            </m:sub>
                          </m:sSub>
                        </m:den>
                      </m:f>
                    </m:oMath>
                  </m:oMathPara>
                </a14:m>
                <a:endParaRPr lang="en-US" dirty="0"/>
              </a:p>
              <a:p>
                <a:pPr marL="0" indent="0">
                  <a:spcAft>
                    <a:spcPts val="1200"/>
                  </a:spcAft>
                  <a:buNone/>
                </a:pPr>
                <a:r>
                  <a:rPr lang="en-US" dirty="0"/>
                  <a:t>Then the total elimination rate constant,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𝑡𝑒</m:t>
                        </m:r>
                      </m:sub>
                    </m:sSub>
                  </m:oMath>
                </a14:m>
                <a:r>
                  <a:rPr lang="en-US" dirty="0"/>
                  <a:t> is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𝑡𝑒</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m:rPr>
                                  <m:sty m:val="p"/>
                                </m:rPr>
                                <a:rPr lang="en-US" b="0" i="0" smtClean="0">
                                  <a:latin typeface="Cambria Math" panose="02040503050406030204" pitchFamily="18" charset="0"/>
                                </a:rPr>
                                <m:t>apparent</m:t>
                              </m:r>
                            </m:sub>
                          </m:sSub>
                        </m:den>
                      </m:f>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CL</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CL</m:t>
                              </m:r>
                            </m:e>
                            <m:sub>
                              <m:r>
                                <m:rPr>
                                  <m:sty m:val="p"/>
                                </m:rPr>
                                <a:rPr lang="en-US" b="0" i="0" smtClean="0">
                                  <a:latin typeface="Cambria Math" panose="02040503050406030204" pitchFamily="18" charset="0"/>
                                </a:rPr>
                                <m:t>plasma</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m:rPr>
                                  <m:sty m:val="p"/>
                                </m:rPr>
                                <a:rPr lang="en-US" b="0" i="0" smtClean="0">
                                  <a:latin typeface="Cambria Math" panose="02040503050406030204" pitchFamily="18" charset="0"/>
                                </a:rPr>
                                <m:t>apparent</m:t>
                              </m:r>
                            </m:sub>
                          </m:sSub>
                        </m:den>
                      </m:f>
                    </m:oMath>
                  </m:oMathPara>
                </a14:m>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293643" cy="5815464"/>
              </a:xfrm>
              <a:blipFill>
                <a:blip r:embed="rId2"/>
                <a:stretch>
                  <a:fillRect l="-1079" t="-2201" r="-1241"/>
                </a:stretch>
              </a:blipFill>
            </p:spPr>
            <p:txBody>
              <a:bodyPr/>
              <a:lstStyle/>
              <a:p>
                <a:r>
                  <a:rPr lang="en-US">
                    <a:noFill/>
                  </a:rPr>
                  <a:t> </a:t>
                </a:r>
              </a:p>
            </p:txBody>
          </p:sp>
        </mc:Fallback>
      </mc:AlternateContent>
    </p:spTree>
    <p:extLst>
      <p:ext uri="{BB962C8B-B14F-4D97-AF65-F5344CB8AC3E}">
        <p14:creationId xmlns:p14="http://schemas.microsoft.com/office/powerpoint/2010/main" val="272775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Additional Quantities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24</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a:bodyPr>
              <a:lstStyle/>
              <a:p>
                <a:pPr marL="0" indent="0">
                  <a:buNone/>
                </a:pPr>
                <a:r>
                  <a:rPr lang="en-US" dirty="0"/>
                  <a:t>Sometimes we are interested in calculating certain quantities. Here are some common examples:</a:t>
                </a:r>
              </a:p>
              <a:p>
                <a:pPr marL="0" indent="0">
                  <a:buNone/>
                </a:pPr>
                <a:r>
                  <a:rPr lang="en-US" b="1" dirty="0"/>
                  <a:t>Biological half life</a:t>
                </a:r>
                <a:r>
                  <a:rPr lang="en-US" dirty="0"/>
                  <a:t>:  Time needed to reduce the drug concentration to half.</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total</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m:rPr>
                              <m:sty m:val="p"/>
                            </m:rPr>
                            <a:rPr lang="en-US">
                              <a:latin typeface="Cambria Math" panose="02040503050406030204" pitchFamily="18" charset="0"/>
                            </a:rPr>
                            <m:t>total</m:t>
                          </m:r>
                        </m:sub>
                        <m:sup>
                          <m:r>
                            <a:rPr lang="en-US" i="1">
                              <a:latin typeface="Cambria Math" panose="02040503050406030204" pitchFamily="18" charset="0"/>
                            </a:rPr>
                            <m:t>0</m:t>
                          </m:r>
                        </m:sup>
                      </m:sSubSup>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m:rPr>
                                  <m:sty m:val="p"/>
                                </m:rPr>
                                <a:rPr lang="en-US">
                                  <a:latin typeface="Cambria Math" panose="02040503050406030204" pitchFamily="18" charset="0"/>
                                </a:rPr>
                                <m:t>renal</m:t>
                              </m:r>
                            </m:sub>
                          </m:sSub>
                          <m:r>
                            <a:rPr lang="en-US" i="1">
                              <a:latin typeface="Cambria Math" panose="02040503050406030204" pitchFamily="18" charset="0"/>
                            </a:rPr>
                            <m:t>𝑡</m:t>
                          </m:r>
                        </m:sup>
                      </m:sSup>
                      <m:r>
                        <a:rPr lang="en-US" b="0" i="1" smtClean="0">
                          <a:latin typeface="Cambria Math" panose="02040503050406030204" pitchFamily="18" charset="0"/>
                        </a:rPr>
                        <m:t>=</m:t>
                      </m:r>
                      <m:sSubSup>
                        <m:sSubSupPr>
                          <m:ctrlPr>
                            <a:rPr lang="en-US" i="1">
                              <a:latin typeface="Cambria Math" panose="02040503050406030204" pitchFamily="18" charset="0"/>
                            </a:rPr>
                          </m:ctrlPr>
                        </m:sSubSup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i="1">
                              <a:latin typeface="Cambria Math" panose="02040503050406030204" pitchFamily="18" charset="0"/>
                            </a:rPr>
                            <m:t>𝐶</m:t>
                          </m:r>
                        </m:e>
                        <m:sub>
                          <m:r>
                            <m:rPr>
                              <m:sty m:val="p"/>
                            </m:rPr>
                            <a:rPr lang="en-US">
                              <a:latin typeface="Cambria Math" panose="02040503050406030204" pitchFamily="18" charset="0"/>
                            </a:rPr>
                            <m:t>total</m:t>
                          </m:r>
                        </m:sub>
                        <m:sup>
                          <m:r>
                            <a:rPr lang="en-US" i="1">
                              <a:latin typeface="Cambria Math" panose="02040503050406030204" pitchFamily="18" charset="0"/>
                            </a:rPr>
                            <m:t>0</m:t>
                          </m:r>
                        </m:sup>
                      </m:sSubSup>
                    </m:oMath>
                  </m:oMathPara>
                </a14:m>
                <a:endParaRPr lang="en-US" dirty="0"/>
              </a:p>
              <a:p>
                <a:pPr marL="0" indent="0">
                  <a:buNone/>
                </a:pPr>
                <a:endParaRPr lang="en-US" dirty="0"/>
              </a:p>
              <a:p>
                <a:pPr marL="0" indent="0">
                  <a:buNone/>
                </a:pPr>
                <a:endParaRPr lang="en-US" dirty="0"/>
              </a:p>
              <a:p>
                <a:pPr marL="0" indent="0">
                  <a:buNone/>
                </a:pPr>
                <a:r>
                  <a:rPr lang="en-US" b="1" dirty="0"/>
                  <a:t>Area under the curve (AUC)</a:t>
                </a:r>
                <a:r>
                  <a:rPr lang="en-US" dirty="0"/>
                  <a:t>: measures body exposure to drug</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nor/>
                            </m:rPr>
                            <a:rPr lang="en-US" b="0" i="0" smtClean="0">
                              <a:latin typeface="Cambria Math" panose="02040503050406030204" pitchFamily="18" charset="0"/>
                            </a:rPr>
                            <m:t>AUC</m:t>
                          </m:r>
                        </m:e>
                        <m:sup>
                          <m:r>
                            <a:rPr lang="en-US" b="0" i="1" smtClean="0">
                              <a:latin typeface="Cambria Math" panose="02040503050406030204" pitchFamily="18" charset="0"/>
                            </a:rPr>
                            <m:t>0→∞</m:t>
                          </m:r>
                        </m:sup>
                      </m:sSup>
                      <m:r>
                        <a:rPr lang="en-US" b="0" i="1" smtClean="0">
                          <a:latin typeface="Cambria Math" panose="02040503050406030204" pitchFamily="18" charset="0"/>
                        </a:rPr>
                        <m:t>≡</m:t>
                      </m:r>
                      <m:r>
                        <a:rPr lang="en-US" b="0" i="1" smtClean="0">
                          <a:latin typeface="Cambria Math" panose="02040503050406030204" pitchFamily="18" charset="0"/>
                        </a:rPr>
                        <m:t>                              </m:t>
                      </m:r>
                    </m:oMath>
                  </m:oMathPara>
                </a14:m>
                <a:endParaRPr lang="en-US" b="0" dirty="0"/>
              </a:p>
              <a:p>
                <a:pPr marL="0" indent="0">
                  <a:buNone/>
                </a:pPr>
                <a:r>
                  <a:rPr lang="en-US" dirty="0"/>
                  <a:t>Rate of accumulation in the urine</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m:rPr>
                                  <m:sty m:val="p"/>
                                </m:rPr>
                                <a:rPr lang="en-US" b="0" i="0" smtClean="0">
                                  <a:latin typeface="Cambria Math" panose="02040503050406030204" pitchFamily="18" charset="0"/>
                                </a:rPr>
                                <m:t>urine</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m:rPr>
                              <m:sty m:val="p"/>
                            </m:rPr>
                            <a:rPr lang="en-US" b="0" i="0" smtClean="0">
                              <a:latin typeface="Cambria Math" panose="02040503050406030204" pitchFamily="18" charset="0"/>
                            </a:rPr>
                            <m:t>renal</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m:rPr>
                              <m:sty m:val="p"/>
                            </m:rPr>
                            <a:rPr lang="en-US" b="0" i="0" smtClean="0">
                              <a:latin typeface="Cambria Math" panose="02040503050406030204" pitchFamily="18" charset="0"/>
                            </a:rPr>
                            <m:t>apparent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total</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CL</m:t>
                          </m:r>
                        </m:e>
                        <m:sub>
                          <m:r>
                            <m:rPr>
                              <m:sty m:val="p"/>
                            </m:rPr>
                            <a:rPr lang="en-US" b="0" i="0" smtClean="0">
                              <a:latin typeface="Cambria Math" panose="02040503050406030204" pitchFamily="18" charset="0"/>
                            </a:rPr>
                            <m:t>renal</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total</m:t>
                          </m:r>
                        </m:sub>
                      </m:sSub>
                    </m:oMath>
                  </m:oMathPara>
                </a14:m>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293643" cy="5815464"/>
              </a:xfrm>
              <a:blipFill>
                <a:blip r:embed="rId2"/>
                <a:stretch>
                  <a:fillRect l="-1079" t="-1782" r="-1457"/>
                </a:stretch>
              </a:blipFill>
            </p:spPr>
            <p:txBody>
              <a:bodyPr/>
              <a:lstStyle/>
              <a:p>
                <a:r>
                  <a:rPr lang="en-US">
                    <a:noFill/>
                  </a:rPr>
                  <a:t> </a:t>
                </a:r>
              </a:p>
            </p:txBody>
          </p:sp>
        </mc:Fallback>
      </mc:AlternateContent>
    </p:spTree>
    <p:extLst>
      <p:ext uri="{BB962C8B-B14F-4D97-AF65-F5344CB8AC3E}">
        <p14:creationId xmlns:p14="http://schemas.microsoft.com/office/powerpoint/2010/main" val="138720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Drug Entry Routes</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lnSpcReduction="10000"/>
          </a:bodyPr>
          <a:lstStyle/>
          <a:p>
            <a:pPr marL="0" indent="0">
              <a:buNone/>
            </a:pPr>
            <a:r>
              <a:rPr lang="en-US" dirty="0"/>
              <a:t>Two routes for drug delivery:</a:t>
            </a:r>
          </a:p>
          <a:p>
            <a:r>
              <a:rPr lang="en-US" i="1" dirty="0"/>
              <a:t>_________ </a:t>
            </a:r>
            <a:r>
              <a:rPr lang="en-US" dirty="0"/>
              <a:t>– GI tract</a:t>
            </a:r>
          </a:p>
          <a:p>
            <a:pPr lvl="1"/>
            <a:r>
              <a:rPr lang="en-US" dirty="0"/>
              <a:t>Buccal cavity (mouth)</a:t>
            </a:r>
          </a:p>
          <a:p>
            <a:pPr lvl="1"/>
            <a:r>
              <a:rPr lang="en-US" dirty="0"/>
              <a:t>Sublingually (beneath the tongue)</a:t>
            </a:r>
          </a:p>
          <a:p>
            <a:pPr lvl="1"/>
            <a:r>
              <a:rPr lang="en-US" dirty="0" err="1"/>
              <a:t>Gastrically</a:t>
            </a:r>
            <a:r>
              <a:rPr lang="en-US" dirty="0"/>
              <a:t> (stomach)</a:t>
            </a:r>
          </a:p>
          <a:p>
            <a:pPr lvl="1"/>
            <a:r>
              <a:rPr lang="en-US" dirty="0"/>
              <a:t>Intestinally (small and large intestines)</a:t>
            </a:r>
          </a:p>
          <a:p>
            <a:pPr lvl="1"/>
            <a:r>
              <a:rPr lang="en-US" dirty="0"/>
              <a:t>Rectally</a:t>
            </a:r>
          </a:p>
          <a:p>
            <a:r>
              <a:rPr lang="en-US" i="1" dirty="0"/>
              <a:t>___________ – </a:t>
            </a:r>
            <a:r>
              <a:rPr lang="en-US" dirty="0"/>
              <a:t>all other routes – mostly enter the systemic circulation directly</a:t>
            </a:r>
          </a:p>
          <a:p>
            <a:pPr marL="0" indent="0">
              <a:buNone/>
            </a:pPr>
            <a:r>
              <a:rPr lang="en-US" dirty="0"/>
              <a:t>Drugs absorbed through the buccal cavity or lower rectum enter systemic circulation directly.</a:t>
            </a:r>
          </a:p>
          <a:p>
            <a:pPr marL="0" indent="0">
              <a:buNone/>
            </a:pPr>
            <a:r>
              <a:rPr lang="en-US" dirty="0"/>
              <a:t>Drugs absorbed elsewhere in GI tract enter ___________ circulation first where they are metabolized by the liver first (will remove a significant part of the drug), then will enter systemic circulation.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spTree>
    <p:extLst>
      <p:ext uri="{BB962C8B-B14F-4D97-AF65-F5344CB8AC3E}">
        <p14:creationId xmlns:p14="http://schemas.microsoft.com/office/powerpoint/2010/main" val="316812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Drug Entry Routes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838200" y="906011"/>
            <a:ext cx="10515600" cy="738231"/>
          </a:xfrm>
        </p:spPr>
        <p:txBody>
          <a:bodyPr/>
          <a:lstStyle/>
          <a:p>
            <a:r>
              <a:rPr lang="en-US" dirty="0"/>
              <a:t>Parenteral (most drugs enter systemic circulation directly)</a:t>
            </a:r>
          </a:p>
        </p:txBody>
      </p:sp>
      <p:pic>
        <p:nvPicPr>
          <p:cNvPr id="7" name="Picture 6">
            <a:extLst>
              <a:ext uri="{FF2B5EF4-FFF2-40B4-BE49-F238E27FC236}">
                <a16:creationId xmlns:a16="http://schemas.microsoft.com/office/drawing/2014/main" id="{C37D9770-5CB9-4A78-A1A7-963EFC05D84C}"/>
              </a:ext>
            </a:extLst>
          </p:cNvPr>
          <p:cNvPicPr>
            <a:picLocks noChangeAspect="1"/>
          </p:cNvPicPr>
          <p:nvPr/>
        </p:nvPicPr>
        <p:blipFill>
          <a:blip r:embed="rId2"/>
          <a:stretch>
            <a:fillRect/>
          </a:stretch>
        </p:blipFill>
        <p:spPr>
          <a:xfrm>
            <a:off x="912521" y="1379901"/>
            <a:ext cx="8718040" cy="5360058"/>
          </a:xfrm>
          <a:prstGeom prst="rect">
            <a:avLst/>
          </a:prstGeom>
        </p:spPr>
      </p:pic>
    </p:spTree>
    <p:extLst>
      <p:ext uri="{BB962C8B-B14F-4D97-AF65-F5344CB8AC3E}">
        <p14:creationId xmlns:p14="http://schemas.microsoft.com/office/powerpoint/2010/main" val="238939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Plasma Concentration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838200" y="906011"/>
                <a:ext cx="10515600" cy="5109778"/>
              </a:xfrm>
            </p:spPr>
            <p:txBody>
              <a:bodyPr/>
              <a:lstStyle/>
              <a:p>
                <a:pPr marL="0" indent="0">
                  <a:buNone/>
                </a:pPr>
                <a:r>
                  <a:rPr lang="en-US" sz="2800" dirty="0"/>
                  <a:t>Plasma concentration measured ‘total plasma concentration’ (</a:t>
                </a:r>
                <a14:m>
                  <m:oMath xmlns:m="http://schemas.openxmlformats.org/officeDocument/2006/math">
                    <m:r>
                      <a:rPr lang="en-US" sz="2800" i="1" dirty="0" smtClean="0">
                        <a:latin typeface="Cambria Math" panose="02040503050406030204" pitchFamily="18" charset="0"/>
                      </a:rPr>
                      <m:t>𝐶</m:t>
                    </m:r>
                    <m:r>
                      <m:rPr>
                        <m:sty m:val="p"/>
                      </m:rPr>
                      <a:rPr lang="en-US" sz="2800" i="0" baseline="-25000" dirty="0" err="1" smtClean="0">
                        <a:latin typeface="Cambria Math" panose="02040503050406030204" pitchFamily="18" charset="0"/>
                      </a:rPr>
                      <m:t>total</m:t>
                    </m:r>
                  </m:oMath>
                </a14:m>
                <a:r>
                  <a:rPr lang="en-US" sz="2800" dirty="0"/>
                  <a:t>) includes drug that is both bound to plasma proteins (</a:t>
                </a:r>
                <a14:m>
                  <m:oMath xmlns:m="http://schemas.openxmlformats.org/officeDocument/2006/math">
                    <m:r>
                      <a:rPr lang="en-US" sz="2800" i="1" dirty="0" smtClean="0">
                        <a:latin typeface="Cambria Math" panose="02040503050406030204" pitchFamily="18" charset="0"/>
                      </a:rPr>
                      <m:t>𝐶</m:t>
                    </m:r>
                    <m:r>
                      <a:rPr lang="en-US" sz="2800" b="0" i="1" baseline="-25000" dirty="0" smtClean="0">
                        <a:latin typeface="Cambria Math" panose="02040503050406030204" pitchFamily="18" charset="0"/>
                      </a:rPr>
                      <m:t>𝑏</m:t>
                    </m:r>
                  </m:oMath>
                </a14:m>
                <a:r>
                  <a:rPr lang="en-US" sz="2800" dirty="0"/>
                  <a:t>) and unbound (</a:t>
                </a:r>
                <a14:m>
                  <m:oMath xmlns:m="http://schemas.openxmlformats.org/officeDocument/2006/math">
                    <m:r>
                      <a:rPr lang="en-US" sz="2800" i="1" dirty="0" smtClean="0">
                        <a:latin typeface="Cambria Math" panose="02040503050406030204" pitchFamily="18" charset="0"/>
                      </a:rPr>
                      <m:t>𝐶</m:t>
                    </m:r>
                    <m:r>
                      <a:rPr lang="en-US" sz="2800" i="1" baseline="-25000" dirty="0" smtClean="0">
                        <a:latin typeface="Cambria Math" panose="02040503050406030204" pitchFamily="18" charset="0"/>
                      </a:rPr>
                      <m:t>𝑢</m:t>
                    </m:r>
                  </m:oMath>
                </a14:m>
                <a:r>
                  <a:rPr lang="en-US" sz="2800" dirty="0"/>
                  <a:t>) to plasma proteins</a:t>
                </a:r>
              </a:p>
              <a:p>
                <a:pPr marL="0" indent="0">
                  <a:buNone/>
                </a:pPr>
                <a:r>
                  <a:rPr lang="en-US" sz="2800" dirty="0"/>
                  <a:t>Effect of a particular drug and its transport out of the circulatory system is due to the unbound drug concentration.</a:t>
                </a:r>
              </a:p>
              <a:p>
                <a:pPr marL="0" indent="0">
                  <a:buNone/>
                </a:pPr>
                <a:r>
                  <a:rPr lang="en-US" sz="2800" dirty="0"/>
                  <a:t>Drug fraction of unbound drug or </a:t>
                </a:r>
              </a:p>
              <a:p>
                <a:pPr marL="0"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𝑓</m:t>
                      </m:r>
                      <m:r>
                        <a:rPr lang="en-US" sz="2800" i="1" baseline="-25000" dirty="0" err="1" smtClean="0">
                          <a:latin typeface="Cambria Math" panose="02040503050406030204" pitchFamily="18" charset="0"/>
                        </a:rPr>
                        <m:t>𝑢</m:t>
                      </m:r>
                      <m:r>
                        <a:rPr lang="en-US" sz="2800" i="1" dirty="0" smtClean="0">
                          <a:latin typeface="Cambria Math" panose="02040503050406030204" pitchFamily="18" charset="0"/>
                        </a:rPr>
                        <m:t> = </m:t>
                      </m:r>
                      <m:r>
                        <a:rPr lang="en-US" sz="2800" i="1" dirty="0" smtClean="0">
                          <a:latin typeface="Cambria Math" panose="02040503050406030204" pitchFamily="18" charset="0"/>
                        </a:rPr>
                        <m:t> </m:t>
                      </m:r>
                      <m:r>
                        <a:rPr lang="en-US" sz="2800" b="0" i="1" dirty="0" smtClean="0">
                          <a:latin typeface="Cambria Math" panose="02040503050406030204" pitchFamily="18" charset="0"/>
                        </a:rPr>
                        <m:t>                      </m:t>
                      </m:r>
                    </m:oMath>
                  </m:oMathPara>
                </a14:m>
                <a:endParaRPr lang="en-US" sz="2800" i="1" baseline="-25000" dirty="0"/>
              </a:p>
              <a:p>
                <a:pPr marL="0" indent="0">
                  <a:buNone/>
                </a:pPr>
                <a:r>
                  <a:rPr lang="en-US" sz="2800" dirty="0"/>
                  <a:t>For a particular drug </a:t>
                </a:r>
                <a:r>
                  <a:rPr lang="en-US" sz="2800" i="1" dirty="0" err="1"/>
                  <a:t>f</a:t>
                </a:r>
                <a:r>
                  <a:rPr lang="en-US" sz="2800" baseline="-25000" dirty="0" err="1"/>
                  <a:t>u</a:t>
                </a:r>
                <a:r>
                  <a:rPr lang="en-US" sz="2800" dirty="0"/>
                  <a:t> is usually constant so either C</a:t>
                </a:r>
                <a:r>
                  <a:rPr lang="en-US" sz="2800" baseline="-25000" dirty="0"/>
                  <a:t>u</a:t>
                </a:r>
                <a:r>
                  <a:rPr lang="en-US" sz="2800" dirty="0"/>
                  <a:t> or </a:t>
                </a:r>
                <a:r>
                  <a:rPr lang="en-US" sz="2800" dirty="0" err="1"/>
                  <a:t>C</a:t>
                </a:r>
                <a:r>
                  <a:rPr lang="en-US" sz="2800" baseline="-25000" dirty="0" err="1"/>
                  <a:t>total</a:t>
                </a:r>
                <a:r>
                  <a:rPr lang="en-US" sz="2800" dirty="0"/>
                  <a:t> can be used in pharmacokinetic models.</a:t>
                </a:r>
              </a:p>
              <a:p>
                <a:pPr marL="0" indent="0">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838200" y="906011"/>
                <a:ext cx="10515600" cy="5109778"/>
              </a:xfrm>
              <a:blipFill>
                <a:blip r:embed="rId2"/>
                <a:stretch>
                  <a:fillRect l="-1217" t="-2029"/>
                </a:stretch>
              </a:blipFill>
            </p:spPr>
            <p:txBody>
              <a:bodyPr/>
              <a:lstStyle/>
              <a:p>
                <a:r>
                  <a:rPr lang="en-US">
                    <a:noFill/>
                  </a:rPr>
                  <a:t> </a:t>
                </a:r>
              </a:p>
            </p:txBody>
          </p:sp>
        </mc:Fallback>
      </mc:AlternateContent>
    </p:spTree>
    <p:extLst>
      <p:ext uri="{BB962C8B-B14F-4D97-AF65-F5344CB8AC3E}">
        <p14:creationId xmlns:p14="http://schemas.microsoft.com/office/powerpoint/2010/main" val="348962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Time Course of Plasma Drug Concentration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838200" y="906011"/>
            <a:ext cx="5257800" cy="5109778"/>
          </a:xfrm>
        </p:spPr>
        <p:txBody>
          <a:bodyPr>
            <a:normAutofit fontScale="85000" lnSpcReduction="10000"/>
          </a:bodyPr>
          <a:lstStyle/>
          <a:p>
            <a:pPr marL="0" indent="0">
              <a:buNone/>
            </a:pPr>
            <a:r>
              <a:rPr lang="en-US" sz="2800" dirty="0"/>
              <a:t>Drug concentrations may vary with time depending on how they are introduced:</a:t>
            </a:r>
          </a:p>
          <a:p>
            <a:pPr marL="0" indent="0">
              <a:buNone/>
            </a:pPr>
            <a:r>
              <a:rPr lang="en-US" dirty="0"/>
              <a:t>I – Drug is ___________ slowly, plateaus, and then decrease as drug is eliminated from body.</a:t>
            </a:r>
          </a:p>
          <a:p>
            <a:pPr marL="0" indent="0">
              <a:buNone/>
            </a:pPr>
            <a:endParaRPr lang="en-US" sz="2800" dirty="0"/>
          </a:p>
          <a:p>
            <a:pPr marL="0" indent="0">
              <a:buNone/>
            </a:pPr>
            <a:r>
              <a:rPr lang="en-US" dirty="0"/>
              <a:t>II – Drug is introduced quickly by _____ _________(IV) injection (bolus injection)</a:t>
            </a:r>
          </a:p>
          <a:p>
            <a:pPr marL="0" indent="0">
              <a:buNone/>
            </a:pPr>
            <a:endParaRPr lang="en-US" sz="2800" dirty="0"/>
          </a:p>
          <a:p>
            <a:pPr marL="0" indent="0">
              <a:buNone/>
            </a:pPr>
            <a:r>
              <a:rPr lang="en-US" dirty="0"/>
              <a:t>III – Drug is continuous introduced intravenously (__________________). Reaches steady state where infusion and elimination rates are equal. When it stops, drug concentration decays to 0.</a:t>
            </a:r>
            <a:endParaRPr lang="en-US" sz="2800" dirty="0"/>
          </a:p>
          <a:p>
            <a:pPr marL="0" indent="0">
              <a:buNone/>
            </a:pPr>
            <a:endParaRPr lang="en-US" dirty="0"/>
          </a:p>
        </p:txBody>
      </p:sp>
      <p:graphicFrame>
        <p:nvGraphicFramePr>
          <p:cNvPr id="5" name="Content Placeholder 3">
            <a:extLst>
              <a:ext uri="{FF2B5EF4-FFF2-40B4-BE49-F238E27FC236}">
                <a16:creationId xmlns:a16="http://schemas.microsoft.com/office/drawing/2014/main" id="{4956400F-A9AC-4D8B-9AE1-A79B1FEF5DB0}"/>
              </a:ext>
            </a:extLst>
          </p:cNvPr>
          <p:cNvGraphicFramePr>
            <a:graphicFrameLocks noChangeAspect="1"/>
          </p:cNvGraphicFramePr>
          <p:nvPr>
            <p:extLst>
              <p:ext uri="{D42A27DB-BD31-4B8C-83A1-F6EECF244321}">
                <p14:modId xmlns:p14="http://schemas.microsoft.com/office/powerpoint/2010/main" val="1341987263"/>
              </p:ext>
            </p:extLst>
          </p:nvPr>
        </p:nvGraphicFramePr>
        <p:xfrm>
          <a:off x="5983705" y="1375213"/>
          <a:ext cx="6177862" cy="4243136"/>
        </p:xfrm>
        <a:graphic>
          <a:graphicData uri="http://schemas.openxmlformats.org/presentationml/2006/ole">
            <mc:AlternateContent xmlns:mc="http://schemas.openxmlformats.org/markup-compatibility/2006">
              <mc:Choice xmlns:v="urn:schemas-microsoft-com:vml" Requires="v">
                <p:oleObj spid="_x0000_s2055" name="Image" r:id="rId3" imgW="2149117" imgH="1477134" progId="Photoshop.Image.5">
                  <p:embed/>
                </p:oleObj>
              </mc:Choice>
              <mc:Fallback>
                <p:oleObj name="Image" r:id="rId3" imgW="2149117" imgH="1477134" progId="Photoshop.Image.5">
                  <p:embed/>
                  <p:pic>
                    <p:nvPicPr>
                      <p:cNvPr id="4"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3705" y="1375213"/>
                        <a:ext cx="6177862" cy="424313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2361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Physiological Response</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838199" y="906010"/>
                <a:ext cx="10856495" cy="5450339"/>
              </a:xfrm>
            </p:spPr>
            <p:txBody>
              <a:bodyPr>
                <a:normAutofit fontScale="85000" lnSpcReduction="20000"/>
              </a:bodyPr>
              <a:lstStyle/>
              <a:p>
                <a:pPr marL="0" indent="0">
                  <a:buNone/>
                </a:pPr>
                <a:r>
                  <a:rPr lang="en-US" sz="2800" dirty="0"/>
                  <a:t>We can modeled the physiological response to a drug using the equation:</a:t>
                </a:r>
              </a:p>
              <a:p>
                <a:pPr marL="0" indent="0">
                  <a:buNone/>
                </a:pPr>
                <a:endParaRPr lang="en-US"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marL="0" indent="0">
                  <a:buNone/>
                </a:pPr>
                <a:endParaRPr lang="en-US" sz="2800" dirty="0"/>
              </a:p>
              <a:p>
                <a:pPr marL="0" indent="0">
                  <a:buNone/>
                </a:pPr>
                <a:r>
                  <a:rPr lang="en-US" dirty="0"/>
                  <a:t>Where:</a:t>
                </a:r>
              </a:p>
              <a:p>
                <a:pPr marL="857250" lvl="1" indent="-274320">
                  <a:buNone/>
                </a:pPr>
                <a14:m>
                  <m:oMath xmlns:m="http://schemas.openxmlformats.org/officeDocument/2006/math">
                    <m:r>
                      <a:rPr lang="en-US" i="1" dirty="0" smtClean="0">
                        <a:latin typeface="Cambria Math" panose="02040503050406030204" pitchFamily="18" charset="0"/>
                      </a:rPr>
                      <m:t>𝑅</m:t>
                    </m:r>
                  </m:oMath>
                </a14:m>
                <a:r>
                  <a:rPr lang="en-US" dirty="0"/>
                  <a:t> represents a physiological response to the drug expressed as a percent change in a key parameter.</a:t>
                </a:r>
              </a:p>
              <a:p>
                <a:pPr marL="857250" lvl="1" indent="-274320">
                  <a:buNone/>
                </a:pPr>
                <a14:m>
                  <m:oMath xmlns:m="http://schemas.openxmlformats.org/officeDocument/2006/math">
                    <m:r>
                      <a:rPr lang="en-US" i="1" dirty="0" smtClean="0">
                        <a:latin typeface="Cambria Math" panose="02040503050406030204" pitchFamily="18" charset="0"/>
                      </a:rPr>
                      <m:t>𝑅</m:t>
                    </m:r>
                    <m:r>
                      <m:rPr>
                        <m:sty m:val="p"/>
                      </m:rPr>
                      <a:rPr lang="en-US" i="0" baseline="-25000" dirty="0" err="1" smtClean="0">
                        <a:latin typeface="Cambria Math" panose="02040503050406030204" pitchFamily="18" charset="0"/>
                      </a:rPr>
                      <m:t>max</m:t>
                    </m:r>
                  </m:oMath>
                </a14:m>
                <a:r>
                  <a:rPr lang="en-US" dirty="0"/>
                  <a:t> is the saturation response at high concentration</a:t>
                </a:r>
              </a:p>
              <a:p>
                <a:pPr marL="857250" lvl="1" indent="-274320">
                  <a:buNone/>
                </a:pPr>
                <a14:m>
                  <m:oMath xmlns:m="http://schemas.openxmlformats.org/officeDocument/2006/math">
                    <m:r>
                      <a:rPr lang="en-US" i="1" dirty="0" smtClean="0">
                        <a:latin typeface="Cambria Math" panose="02040503050406030204" pitchFamily="18" charset="0"/>
                      </a:rPr>
                      <m:t>𝐶</m:t>
                    </m:r>
                    <m:r>
                      <a:rPr lang="en-US" i="1" baseline="-25000" dirty="0" smtClean="0">
                        <a:latin typeface="Cambria Math" panose="02040503050406030204" pitchFamily="18" charset="0"/>
                      </a:rPr>
                      <m:t>50</m:t>
                    </m:r>
                  </m:oMath>
                </a14:m>
                <a:r>
                  <a:rPr lang="en-US" dirty="0"/>
                  <a:t> is the concentration that elicits 50% of the response</a:t>
                </a:r>
              </a:p>
              <a:p>
                <a:pPr marL="857250" lvl="1" indent="-274320">
                  <a:buNone/>
                </a:pPr>
                <a14:m>
                  <m:oMath xmlns:m="http://schemas.openxmlformats.org/officeDocument/2006/math">
                    <m:r>
                      <a:rPr lang="en-US" b="0" i="1" smtClean="0">
                        <a:latin typeface="Cambria Math" panose="02040503050406030204" pitchFamily="18" charset="0"/>
                      </a:rPr>
                      <m:t>𝑛</m:t>
                    </m:r>
                  </m:oMath>
                </a14:m>
                <a:r>
                  <a:rPr lang="en-US" dirty="0"/>
                  <a:t> is a power dependent on the specific drug</a:t>
                </a:r>
              </a:p>
              <a:p>
                <a:pPr marL="0" indent="12700">
                  <a:buNone/>
                </a:pPr>
                <a:endParaRPr lang="en-US" b="0" i="1" dirty="0">
                  <a:latin typeface="Cambria Math" panose="02040503050406030204" pitchFamily="18" charset="0"/>
                </a:endParaRPr>
              </a:p>
              <a:p>
                <a:pPr marL="0" indent="12700">
                  <a:buNone/>
                </a:pPr>
                <a:r>
                  <a:rPr lang="en-US" dirty="0"/>
                  <a:t>(Note the equation above looks nearly identical to the like the Michaelis-Menten kinetics equation; but the equation above does not calculate a reaction rate, but a response change.)</a:t>
                </a:r>
                <a:endParaRPr lang="en-US" b="0" dirty="0">
                  <a:latin typeface="Cambria Math" panose="02040503050406030204" pitchFamily="18" charset="0"/>
                </a:endParaRPr>
              </a:p>
              <a:p>
                <a:pPr marL="0" indent="12700">
                  <a:buNone/>
                </a:pPr>
                <a14:m>
                  <m:oMath xmlns:m="http://schemas.openxmlformats.org/officeDocument/2006/math">
                    <m:r>
                      <a:rPr lang="en-US" b="0" i="1" smtClean="0">
                        <a:latin typeface="Cambria Math" panose="02040503050406030204" pitchFamily="18" charset="0"/>
                      </a:rPr>
                      <m:t>𝑅</m:t>
                    </m:r>
                  </m:oMath>
                </a14:m>
                <a:r>
                  <a:rPr lang="en-US" dirty="0"/>
                  <a:t> should be quantifiable.  Examples are heart rate, temperature, glucose level, cholesterol level, blood pressure.  However, some parameters are difficult to quantify, such as depression, incidence of psoriasis, pain level, and anxiety.</a:t>
                </a:r>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838199" y="906010"/>
                <a:ext cx="10856495" cy="5450339"/>
              </a:xfrm>
              <a:blipFill>
                <a:blip r:embed="rId2"/>
                <a:stretch>
                  <a:fillRect l="-842" t="-2573" r="-561" b="-447"/>
                </a:stretch>
              </a:blipFill>
            </p:spPr>
            <p:txBody>
              <a:bodyPr/>
              <a:lstStyle/>
              <a:p>
                <a:r>
                  <a:rPr lang="en-US">
                    <a:noFill/>
                  </a:rPr>
                  <a:t> </a:t>
                </a:r>
              </a:p>
            </p:txBody>
          </p:sp>
        </mc:Fallback>
      </mc:AlternateContent>
    </p:spTree>
    <p:extLst>
      <p:ext uri="{BB962C8B-B14F-4D97-AF65-F5344CB8AC3E}">
        <p14:creationId xmlns:p14="http://schemas.microsoft.com/office/powerpoint/2010/main" val="317604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Modeling Approaches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838199" y="906011"/>
                <a:ext cx="10856495" cy="5815464"/>
              </a:xfrm>
            </p:spPr>
            <p:txBody>
              <a:bodyPr>
                <a:normAutofit lnSpcReduction="10000"/>
              </a:bodyPr>
              <a:lstStyle/>
              <a:p>
                <a:pPr marL="0" indent="0">
                  <a:buNone/>
                </a:pPr>
                <a:r>
                  <a:rPr lang="en-US" sz="2800" dirty="0"/>
                  <a:t>There are three major approaches for PK models:</a:t>
                </a:r>
              </a:p>
              <a:p>
                <a:pPr marL="0" lvl="1" indent="0">
                  <a:buNone/>
                </a:pPr>
                <a:r>
                  <a:rPr lang="en-US" dirty="0"/>
                  <a:t>__________________ (lumped)</a:t>
                </a:r>
              </a:p>
              <a:p>
                <a:pPr marL="457200" lvl="3" indent="0">
                  <a:buNone/>
                </a:pPr>
                <a:r>
                  <a:rPr lang="en-US" dirty="0"/>
                  <a:t>Well mixed is a valid assumption</a:t>
                </a:r>
              </a:p>
              <a:p>
                <a:pPr marL="457200" lvl="3" indent="0">
                  <a:buNone/>
                </a:pPr>
                <a:r>
                  <a:rPr lang="en-US" dirty="0"/>
                  <a:t>Multiple compartments used to represent multiple organs or organ systems</a:t>
                </a:r>
              </a:p>
              <a:p>
                <a:pPr marL="457200" lvl="3" indent="0">
                  <a:buNone/>
                </a:pPr>
                <a:r>
                  <a:rPr lang="en-US" dirty="0"/>
                  <a:t>Rate of transport proportional to drug concentration difference between compartments </a:t>
                </a:r>
              </a:p>
              <a:p>
                <a:pPr marL="0" lvl="1" indent="0">
                  <a:buNone/>
                </a:pPr>
                <a:r>
                  <a:rPr lang="en-US" dirty="0"/>
                  <a:t>___________________</a:t>
                </a:r>
              </a:p>
              <a:p>
                <a:pPr marL="457200" lvl="3" indent="0">
                  <a:buNone/>
                </a:pPr>
                <a:r>
                  <a:rPr lang="en-US" dirty="0"/>
                  <a:t>Looks at blood flow rate and mass transport within a given organ or tissue</a:t>
                </a:r>
              </a:p>
              <a:p>
                <a:pPr marL="457200" lvl="3" indent="0">
                  <a:buNone/>
                </a:pPr>
                <a:r>
                  <a:rPr lang="en-US" dirty="0"/>
                  <a:t>Example: Krogh tissue cylinder model</a:t>
                </a:r>
              </a:p>
              <a:p>
                <a:pPr marL="0" lvl="1" indent="0">
                  <a:buNone/>
                </a:pPr>
                <a:r>
                  <a:rPr lang="en-US" dirty="0"/>
                  <a:t>____________________</a:t>
                </a:r>
              </a:p>
              <a:p>
                <a:pPr marL="400050" lvl="2" indent="0">
                  <a:buNone/>
                </a:pPr>
                <a:r>
                  <a:rPr lang="en-US" dirty="0"/>
                  <a:t>Does not try to make physiological connection; instead just finds best fit of equations.</a:t>
                </a:r>
              </a:p>
              <a:p>
                <a:pPr marL="400050" lvl="2" indent="0">
                  <a:buNone/>
                </a:pPr>
                <a:r>
                  <a:rPr lang="en-US" dirty="0"/>
                  <a:t>Linear if the plasma drug concentration can be represented by a simple weighted summation of exponential decays.</a:t>
                </a:r>
              </a:p>
              <a:p>
                <a:pPr marL="400050" lvl="2"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m:t>
                      </m:r>
                      <m:r>
                        <a:rPr lang="en-US" b="0" i="1" dirty="0" smtClean="0">
                          <a:latin typeface="Cambria Math" panose="02040503050406030204" pitchFamily="18" charset="0"/>
                        </a:rPr>
                        <m:t>=</m:t>
                      </m:r>
                      <m:nary>
                        <m:naryPr>
                          <m:chr m:val="∑"/>
                          <m:ctrlPr>
                            <a:rPr lang="en-US" b="0" i="1" dirty="0" smtClean="0">
                              <a:latin typeface="Cambria Math" panose="02040503050406030204" pitchFamily="18" charset="0"/>
                            </a:rPr>
                          </m:ctrlPr>
                        </m:naryPr>
                        <m:sub>
                          <m:r>
                            <a:rPr lang="en-US" b="0" i="1" dirty="0" err="1"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sSub>
                            <m:sSubPr>
                              <m:ctrlPr>
                                <a:rPr lang="en-US" b="0" i="1" dirty="0" err="1" smtClean="0">
                                  <a:latin typeface="Cambria Math" panose="02040503050406030204" pitchFamily="18" charset="0"/>
                                </a:rPr>
                              </m:ctrlPr>
                            </m:sSubPr>
                            <m:e>
                              <m:r>
                                <a:rPr lang="en-US" b="0" i="1" dirty="0" err="1" smtClean="0">
                                  <a:latin typeface="Cambria Math" panose="02040503050406030204" pitchFamily="18" charset="0"/>
                                </a:rPr>
                                <m:t>𝐶</m:t>
                              </m:r>
                            </m:e>
                            <m:sub>
                              <m:r>
                                <a:rPr lang="en-US" b="0" i="1" dirty="0" err="1" smtClean="0">
                                  <a:latin typeface="Cambria Math" panose="02040503050406030204" pitchFamily="18" charset="0"/>
                                </a:rPr>
                                <m:t>𝑖</m:t>
                              </m:r>
                            </m:sub>
                          </m:sSub>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l-GR" b="0" i="1" dirty="0" smtClean="0">
                                      <a:latin typeface="Cambria Math" panose="02040503050406030204" pitchFamily="18" charset="0"/>
                                    </a:rPr>
                                    <m:t>𝜆</m:t>
                                  </m:r>
                                </m:e>
                                <m:sub>
                                  <m:r>
                                    <a:rPr lang="en-US" b="0" i="1" dirty="0" err="1" smtClean="0">
                                      <a:latin typeface="Cambria Math" panose="02040503050406030204" pitchFamily="18" charset="0"/>
                                    </a:rPr>
                                    <m:t>𝑖</m:t>
                                  </m:r>
                                </m:sub>
                              </m:sSub>
                            </m:sup>
                          </m:sSup>
                        </m:e>
                      </m:nary>
                      <m:r>
                        <a:rPr lang="en-US" b="0" i="1" dirty="0" smtClean="0">
                          <a:latin typeface="Cambria Math" panose="02040503050406030204" pitchFamily="18" charset="0"/>
                        </a:rPr>
                        <m:t> ,</m:t>
                      </m:r>
                    </m:oMath>
                  </m:oMathPara>
                </a14:m>
                <a:endParaRPr lang="en-US" dirty="0"/>
              </a:p>
              <a:p>
                <a:pPr marL="400050" lvl="2" indent="0">
                  <a:buNone/>
                </a:pPr>
                <a:r>
                  <a:rPr lang="en-US" dirty="0"/>
                  <a:t>where the constants </a:t>
                </a:r>
                <a14:m>
                  <m:oMath xmlns:m="http://schemas.openxmlformats.org/officeDocument/2006/math">
                    <m:r>
                      <a:rPr lang="el-GR" i="1" dirty="0" smtClean="0">
                        <a:latin typeface="Cambria Math" panose="02040503050406030204" pitchFamily="18" charset="0"/>
                        <a:ea typeface="Cambria Math" panose="02040503050406030204" pitchFamily="18" charset="0"/>
                      </a:rPr>
                      <m:t>𝜆</m:t>
                    </m:r>
                    <m:r>
                      <a:rPr lang="en-US" i="1" baseline="-25000" dirty="0" err="1" smtClean="0">
                        <a:latin typeface="Cambria Math" panose="02040503050406030204" pitchFamily="18" charset="0"/>
                        <a:ea typeface="Cambria Math" panose="02040503050406030204" pitchFamily="18" charset="0"/>
                      </a:rPr>
                      <m:t>𝑖</m:t>
                    </m:r>
                  </m:oMath>
                </a14:m>
                <a:r>
                  <a:rPr lang="en-US" dirty="0">
                    <a:latin typeface="Cambria Math" panose="02040503050406030204" pitchFamily="18" charset="0"/>
                    <a:ea typeface="Cambria Math" panose="02040503050406030204" pitchFamily="18" charset="0"/>
                  </a:rPr>
                  <a:t> </a:t>
                </a:r>
                <a:r>
                  <a:rPr lang="en-US" dirty="0"/>
                  <a:t>and </a:t>
                </a:r>
                <a14:m>
                  <m:oMath xmlns:m="http://schemas.openxmlformats.org/officeDocument/2006/math">
                    <m:r>
                      <a:rPr lang="en-US" i="1" dirty="0" smtClean="0">
                        <a:latin typeface="Cambria Math" panose="02040503050406030204" pitchFamily="18" charset="0"/>
                        <a:ea typeface="Cambria Math" panose="02040503050406030204" pitchFamily="18" charset="0"/>
                      </a:rPr>
                      <m:t>𝐶</m:t>
                    </m:r>
                    <m:r>
                      <a:rPr lang="en-US" i="1" baseline="-25000" dirty="0" smtClean="0">
                        <a:latin typeface="Cambria Math" panose="02040503050406030204" pitchFamily="18" charset="0"/>
                        <a:ea typeface="Cambria Math" panose="02040503050406030204" pitchFamily="18" charset="0"/>
                        <a:cs typeface="Arial" panose="020B0604020202020204" pitchFamily="34" charset="0"/>
                      </a:rPr>
                      <m:t>𝑖</m:t>
                    </m:r>
                  </m:oMath>
                </a14:m>
                <a:r>
                  <a:rPr lang="en-US" baseline="-25000" dirty="0">
                    <a:latin typeface="Cambria Math" panose="02040503050406030204" pitchFamily="18" charset="0"/>
                    <a:ea typeface="Cambria Math" panose="02040503050406030204" pitchFamily="18" charset="0"/>
                    <a:cs typeface="Arial" panose="020B0604020202020204" pitchFamily="34" charset="0"/>
                  </a:rPr>
                  <a:t> </a:t>
                </a:r>
                <a:r>
                  <a:rPr lang="en-US" dirty="0">
                    <a:ea typeface="Cambria Math" panose="02040503050406030204" pitchFamily="18" charset="0"/>
                    <a:cs typeface="Arial" panose="020B0604020202020204" pitchFamily="34" charset="0"/>
                  </a:rPr>
                  <a:t>are adjusted to provide the best fit to the drug concentration as a function of time.  Compartmental models often lead to this type of equation, but the model independent approach leaps directly to the solution without considering the specifics of the problem.</a:t>
                </a:r>
                <a:endParaRPr lang="en-US" dirty="0">
                  <a:latin typeface="Cambria Math" panose="02040503050406030204" pitchFamily="18" charset="0"/>
                  <a:ea typeface="Cambria Math" panose="02040503050406030204" pitchFamily="18" charset="0"/>
                  <a:cs typeface="Arial" panose="020B0604020202020204" pitchFamily="34" charset="0"/>
                </a:endParaRPr>
              </a:p>
              <a:p>
                <a:pPr marL="0" indent="0">
                  <a:buNone/>
                </a:pPr>
                <a:endParaRPr lang="en-US" dirty="0"/>
              </a:p>
              <a:p>
                <a:pPr marL="0" indent="0">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838199" y="906011"/>
                <a:ext cx="10856495" cy="5815464"/>
              </a:xfrm>
              <a:blipFill>
                <a:blip r:embed="rId2"/>
                <a:stretch>
                  <a:fillRect l="-1123" t="-2411"/>
                </a:stretch>
              </a:blipFill>
            </p:spPr>
            <p:txBody>
              <a:bodyPr/>
              <a:lstStyle/>
              <a:p>
                <a:r>
                  <a:rPr lang="en-US">
                    <a:noFill/>
                  </a:rPr>
                  <a:t> </a:t>
                </a:r>
              </a:p>
            </p:txBody>
          </p:sp>
        </mc:Fallback>
      </mc:AlternateContent>
    </p:spTree>
    <p:extLst>
      <p:ext uri="{BB962C8B-B14F-4D97-AF65-F5344CB8AC3E}">
        <p14:creationId xmlns:p14="http://schemas.microsoft.com/office/powerpoint/2010/main" val="3729786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Drug Distribution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838199" y="906011"/>
                <a:ext cx="10856495" cy="5815464"/>
              </a:xfrm>
            </p:spPr>
            <p:txBody>
              <a:bodyPr>
                <a:normAutofit fontScale="85000" lnSpcReduction="10000"/>
              </a:bodyPr>
              <a:lstStyle/>
              <a:p>
                <a:pPr marL="0" indent="0">
                  <a:buNone/>
                </a:pPr>
                <a:r>
                  <a:rPr lang="en-US" dirty="0"/>
                  <a:t>Drug Distribution volumes</a:t>
                </a:r>
              </a:p>
              <a:p>
                <a:r>
                  <a:rPr lang="en-US" dirty="0"/>
                  <a:t>True distribution volumes (depending on which volumes the drug can enter)</a:t>
                </a:r>
              </a:p>
              <a:p>
                <a:pPr lvl="1"/>
                <a:r>
                  <a:rPr lang="en-US" dirty="0"/>
                  <a:t>For lipid soluble drugs – ___________ rate limited (limited by blood flow)</a:t>
                </a:r>
              </a:p>
              <a:p>
                <a:pPr lvl="1"/>
                <a:r>
                  <a:rPr lang="en-US" dirty="0"/>
                  <a:t>For lipid insoluble drugs – ___________ rate limited (limited by membrane permeability)</a:t>
                </a:r>
              </a:p>
              <a:p>
                <a:r>
                  <a:rPr lang="en-US" dirty="0"/>
                  <a:t>Influencing factors</a:t>
                </a:r>
              </a:p>
              <a:p>
                <a:pPr lvl="1"/>
                <a:r>
                  <a:rPr lang="en-US" dirty="0"/>
                  <a:t>Blood perfusion rate</a:t>
                </a:r>
              </a:p>
              <a:p>
                <a:pPr lvl="1"/>
                <a:r>
                  <a:rPr lang="en-US" dirty="0"/>
                  <a:t>Capillary permeability</a:t>
                </a:r>
              </a:p>
              <a:p>
                <a:pPr lvl="1"/>
                <a:r>
                  <a:rPr lang="en-US" dirty="0"/>
                  <a:t>Drug biological affinity</a:t>
                </a:r>
              </a:p>
              <a:p>
                <a:pPr lvl="1"/>
                <a:r>
                  <a:rPr lang="en-US" dirty="0"/>
                  <a:t>Metabolism of drug</a:t>
                </a:r>
              </a:p>
              <a:p>
                <a:pPr lvl="1"/>
                <a:r>
                  <a:rPr lang="en-US" dirty="0"/>
                  <a:t>Renal excretion</a:t>
                </a:r>
              </a:p>
              <a:p>
                <a:r>
                  <a:rPr lang="en-US" dirty="0"/>
                  <a:t>Apparent (calculated) distribution volumes</a:t>
                </a:r>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𝑉</m:t>
                      </m:r>
                      <m:r>
                        <m:rPr>
                          <m:sty m:val="p"/>
                        </m:rPr>
                        <a:rPr lang="en-US" i="0" baseline="-25000" dirty="0" err="1" smtClean="0">
                          <a:latin typeface="Cambria Math" panose="02040503050406030204" pitchFamily="18" charset="0"/>
                        </a:rPr>
                        <m:t>apparent</m:t>
                      </m:r>
                      <m:r>
                        <a:rPr lang="en-US" i="1" dirty="0" smtClean="0">
                          <a:latin typeface="Cambria Math" panose="02040503050406030204" pitchFamily="18" charset="0"/>
                        </a:rPr>
                        <m:t>=</m:t>
                      </m:r>
                      <m:r>
                        <a:rPr lang="en-US" b="0" i="1" dirty="0" smtClean="0">
                          <a:latin typeface="Cambria Math" panose="02040503050406030204" pitchFamily="18" charset="0"/>
                        </a:rPr>
                        <m:t>                                                 </m:t>
                      </m:r>
                    </m:oMath>
                  </m:oMathPara>
                </a14:m>
                <a:endParaRPr lang="en-US" baseline="-25000" dirty="0"/>
              </a:p>
              <a:p>
                <a:pPr marL="457200" lvl="1" indent="0">
                  <a:buNone/>
                </a:pPr>
                <a:endParaRPr lang="en-US" dirty="0"/>
              </a:p>
              <a:p>
                <a:pPr marL="457200" lvl="1" indent="0">
                  <a:buNone/>
                </a:pPr>
                <a:r>
                  <a:rPr lang="en-US" dirty="0"/>
                  <a:t>Where </a:t>
                </a:r>
                <a14:m>
                  <m:oMath xmlns:m="http://schemas.openxmlformats.org/officeDocument/2006/math">
                    <m:r>
                      <a:rPr lang="en-US" i="1" dirty="0" smtClean="0">
                        <a:latin typeface="Cambria Math" panose="02040503050406030204" pitchFamily="18" charset="0"/>
                      </a:rPr>
                      <m:t>𝐴</m:t>
                    </m:r>
                  </m:oMath>
                </a14:m>
                <a:r>
                  <a:rPr lang="en-US" dirty="0"/>
                  <a:t> is the total amount of drug within the body (mg), </a:t>
                </a:r>
                <a14:m>
                  <m:oMath xmlns:m="http://schemas.openxmlformats.org/officeDocument/2006/math">
                    <m:r>
                      <a:rPr lang="en-US" i="1" dirty="0" smtClean="0">
                        <a:latin typeface="Cambria Math" panose="02040503050406030204" pitchFamily="18" charset="0"/>
                      </a:rPr>
                      <m:t>𝐶</m:t>
                    </m:r>
                  </m:oMath>
                </a14:m>
                <a:r>
                  <a:rPr lang="en-US" dirty="0"/>
                  <a:t> (</a:t>
                </a:r>
                <a:r>
                  <a:rPr lang="el-GR" dirty="0"/>
                  <a:t>μ</a:t>
                </a:r>
                <a:r>
                  <a:rPr lang="en-US" dirty="0"/>
                  <a:t>g/L) is the plasma concentration</a:t>
                </a:r>
              </a:p>
              <a:p>
                <a:pPr marL="457200" lvl="1" indent="0">
                  <a:buNone/>
                </a:pPr>
                <a:r>
                  <a:rPr lang="en-US" dirty="0"/>
                  <a:t>Protein binding can significantly alter true distribution volume (</a:t>
                </a:r>
                <a14:m>
                  <m:oMath xmlns:m="http://schemas.openxmlformats.org/officeDocument/2006/math">
                    <m:r>
                      <a:rPr lang="en-US" i="1" dirty="0" smtClean="0">
                        <a:latin typeface="Cambria Math" panose="02040503050406030204" pitchFamily="18" charset="0"/>
                      </a:rPr>
                      <m:t>𝑉</m:t>
                    </m:r>
                  </m:oMath>
                </a14:m>
                <a:r>
                  <a:rPr lang="en-US" dirty="0"/>
                  <a:t>) vs the apparent distribution volume (</a:t>
                </a:r>
                <a14:m>
                  <m:oMath xmlns:m="http://schemas.openxmlformats.org/officeDocument/2006/math">
                    <m:r>
                      <a:rPr lang="en-US" i="1" dirty="0" smtClean="0">
                        <a:latin typeface="Cambria Math" panose="02040503050406030204" pitchFamily="18" charset="0"/>
                      </a:rPr>
                      <m:t>𝑉</m:t>
                    </m:r>
                    <m:r>
                      <m:rPr>
                        <m:sty m:val="p"/>
                      </m:rPr>
                      <a:rPr lang="en-US" i="0" baseline="-25000" dirty="0" err="1" smtClean="0">
                        <a:latin typeface="Cambria Math" panose="02040503050406030204" pitchFamily="18" charset="0"/>
                      </a:rPr>
                      <m:t>apparent</m:t>
                    </m:r>
                  </m:oMath>
                </a14:m>
                <a:r>
                  <a:rPr lang="en-US" dirty="0"/>
                  <a:t>)</a:t>
                </a:r>
              </a:p>
              <a:p>
                <a:pPr marL="0" indent="0">
                  <a:buNone/>
                </a:pPr>
                <a:endParaRPr lang="en-US" dirty="0"/>
              </a:p>
              <a:p>
                <a:pPr marL="0" indent="0">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838199" y="906011"/>
                <a:ext cx="10856495" cy="5815464"/>
              </a:xfrm>
              <a:blipFill>
                <a:blip r:embed="rId2"/>
                <a:stretch>
                  <a:fillRect l="-842" t="-1992"/>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F4DC134C-7F8C-4662-9E61-B709116EA415}"/>
              </a:ext>
            </a:extLst>
          </p:cNvPr>
          <p:cNvPicPr>
            <a:picLocks noChangeAspect="1"/>
          </p:cNvPicPr>
          <p:nvPr/>
        </p:nvPicPr>
        <p:blipFill>
          <a:blip r:embed="rId3"/>
          <a:stretch>
            <a:fillRect/>
          </a:stretch>
        </p:blipFill>
        <p:spPr>
          <a:xfrm>
            <a:off x="7258596" y="2428690"/>
            <a:ext cx="4687976" cy="3091481"/>
          </a:xfrm>
          <a:prstGeom prst="rect">
            <a:avLst/>
          </a:prstGeom>
        </p:spPr>
      </p:pic>
    </p:spTree>
    <p:extLst>
      <p:ext uri="{BB962C8B-B14F-4D97-AF65-F5344CB8AC3E}">
        <p14:creationId xmlns:p14="http://schemas.microsoft.com/office/powerpoint/2010/main" val="535407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71973</TotalTime>
  <Words>2223</Words>
  <Application>Microsoft Office PowerPoint</Application>
  <PresentationFormat>Widescreen</PresentationFormat>
  <Paragraphs>259</Paragraphs>
  <Slides>24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Office Theme</vt:lpstr>
      <vt:lpstr>Image</vt:lpstr>
      <vt:lpstr>BIEN 401  Biomedical Mass Transport  Class 14 Pharmacokinetic Analysis</vt:lpstr>
      <vt:lpstr>Pharmacokinetics</vt:lpstr>
      <vt:lpstr>Drug Entry Routes</vt:lpstr>
      <vt:lpstr>Drug Entry Routes</vt:lpstr>
      <vt:lpstr>Plasma Concentration</vt:lpstr>
      <vt:lpstr>Time Course of Plasma Drug Concentration</vt:lpstr>
      <vt:lpstr>Physiological Response</vt:lpstr>
      <vt:lpstr>Modeling Approaches</vt:lpstr>
      <vt:lpstr>Drug Distribution</vt:lpstr>
      <vt:lpstr>Apparent Distribution Volume and Protein Binding</vt:lpstr>
      <vt:lpstr>Apparent Distribution Volume and Protein Binding</vt:lpstr>
      <vt:lpstr>Protein Binding</vt:lpstr>
      <vt:lpstr>Protein Binding</vt:lpstr>
      <vt:lpstr>Protein Binding</vt:lpstr>
      <vt:lpstr>Oie-Tozer Equation</vt:lpstr>
      <vt:lpstr>Oie-Tozer Equation</vt:lpstr>
      <vt:lpstr>Drug Degradation</vt:lpstr>
      <vt:lpstr>Renal Excretion of a Drug</vt:lpstr>
      <vt:lpstr>Renal Excretion of a Drug</vt:lpstr>
      <vt:lpstr>Renal Excretion of a Drug</vt:lpstr>
      <vt:lpstr>Renal Clearance and Compartment Model</vt:lpstr>
      <vt:lpstr>Renal Clearance and Estimating GFR</vt:lpstr>
      <vt:lpstr>Plasma Clearance</vt:lpstr>
      <vt:lpstr>Additional Quantities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173</cp:revision>
  <dcterms:created xsi:type="dcterms:W3CDTF">2017-09-06T04:03:01Z</dcterms:created>
  <dcterms:modified xsi:type="dcterms:W3CDTF">2022-04-11T05:28:34Z</dcterms:modified>
</cp:coreProperties>
</file>