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4" r:id="rId17"/>
    <p:sldId id="293" r:id="rId18"/>
    <p:sldId id="295" r:id="rId19"/>
    <p:sldId id="300" r:id="rId20"/>
    <p:sldId id="296" r:id="rId21"/>
    <p:sldId id="297" r:id="rId22"/>
    <p:sldId id="298" r:id="rId23"/>
    <p:sldId id="29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15</a:t>
            </a:r>
            <a:br>
              <a:rPr lang="en-US" dirty="0"/>
            </a:br>
            <a:r>
              <a:rPr lang="en-US" dirty="0"/>
              <a:t>Pharmacokinetic Analysis</a:t>
            </a:r>
            <a:br>
              <a:rPr lang="en-US" dirty="0"/>
            </a:br>
            <a:r>
              <a:rPr lang="en-US" dirty="0"/>
              <a:t>Part 2</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4/9/2022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oMath>
                  </m:oMathPara>
                </a14:m>
                <a:endParaRPr lang="en-US" dirty="0"/>
              </a:p>
              <a:p>
                <a:pPr marL="0" indent="0">
                  <a:buNone/>
                </a:pPr>
                <a:r>
                  <a:rPr lang="en-US" dirty="0"/>
                  <a:t>We can do a mass balance on the unabsorbed drug:</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𝑑𝑟𝑢𝑔</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𝑑𝑟𝑢𝑔</m:t>
                          </m:r>
                        </m:sub>
                      </m:sSub>
                    </m:oMath>
                  </m:oMathPara>
                </a14:m>
                <a:endParaRPr lang="en-US" dirty="0"/>
              </a:p>
              <a:p>
                <a:pPr marL="0" indent="0">
                  <a:buNone/>
                </a:pPr>
                <a:r>
                  <a:rPr lang="en-US" dirty="0"/>
                  <a:t>We can separate the variables and integrate, but first we need an initial condition. At t=0 a dose of the drug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oMath>
                </a14:m>
                <a:r>
                  <a:rPr lang="en-US" dirty="0"/>
                  <a:t> is introduced. However, not all the drug is necessarily available to be absorbed so we can apply a correct factor </a:t>
                </a:r>
                <a14:m>
                  <m:oMath xmlns:m="http://schemas.openxmlformats.org/officeDocument/2006/math">
                    <m:r>
                      <a:rPr lang="en-US" b="0" i="1" smtClean="0">
                        <a:latin typeface="Cambria Math" panose="02040503050406030204" pitchFamily="18" charset="0"/>
                      </a:rPr>
                      <m:t>𝑓</m:t>
                    </m:r>
                  </m:oMath>
                </a14:m>
                <a:r>
                  <a:rPr lang="en-US" dirty="0"/>
                  <a:t> to show what percentage of the dosage is actually available to be absorbed into the plasma.</a:t>
                </a:r>
              </a:p>
              <a:p>
                <a:pPr marL="0" indent="0">
                  <a:buNone/>
                </a:pPr>
                <a:endParaRPr lang="en-US" b="0" dirty="0"/>
              </a:p>
              <a:p>
                <a:pPr marL="0" indent="0">
                  <a:buNone/>
                </a:pPr>
                <a:endParaRPr lang="en-US" dirty="0"/>
              </a:p>
              <a:p>
                <a:pPr marL="0" indent="0">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𝑓</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𝑡</m:t>
                              </m:r>
                            </m:sup>
                          </m:sSup>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971" r="-324"/>
                </a:stretch>
              </a:blipFill>
            </p:spPr>
            <p:txBody>
              <a:bodyPr/>
              <a:lstStyle/>
              <a:p>
                <a:r>
                  <a:rPr lang="en-US">
                    <a:noFill/>
                  </a:rPr>
                  <a:t> </a:t>
                </a:r>
              </a:p>
            </p:txBody>
          </p:sp>
        </mc:Fallback>
      </mc:AlternateContent>
    </p:spTree>
    <p:extLst>
      <p:ext uri="{BB962C8B-B14F-4D97-AF65-F5344CB8AC3E}">
        <p14:creationId xmlns:p14="http://schemas.microsoft.com/office/powerpoint/2010/main" val="373460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𝑓</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𝑡</m:t>
                              </m:r>
                            </m:sup>
                          </m:sSup>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oMath>
                  </m:oMathPara>
                </a14:m>
                <a:endParaRPr lang="en-US" dirty="0"/>
              </a:p>
              <a:p>
                <a:pPr marL="0" indent="0">
                  <a:buNone/>
                </a:pPr>
                <a:r>
                  <a:rPr lang="en-US" dirty="0"/>
                  <a:t>If we take the Laplace Transform of the equation above: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1" i="1" smtClean="0">
                          <a:latin typeface="Cambria Math" panose="02040503050406030204" pitchFamily="18" charset="0"/>
                        </a:rPr>
                        <m:t>𝑪</m:t>
                      </m:r>
                      <m:r>
                        <a:rPr lang="en-US" b="1"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m:t>
                              </m:r>
                            </m:sup>
                          </m:sSup>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𝑓</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r>
                            <a:rPr lang="en-US" b="0" i="1" smtClean="0">
                              <a:latin typeface="Cambria Math" panose="02040503050406030204" pitchFamily="18" charset="0"/>
                            </a:rPr>
                            <m:t>)</m:t>
                          </m:r>
                        </m:den>
                      </m:f>
                    </m:oMath>
                  </m:oMathPara>
                </a14:m>
                <a:endParaRPr lang="en-US" dirty="0"/>
              </a:p>
              <a:p>
                <a:pPr marL="0" indent="0">
                  <a:buNone/>
                </a:pPr>
                <a:r>
                  <a:rPr lang="en-US" dirty="0"/>
                  <a:t>Cleaning up the equation we get:</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𝑓</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e>
                          </m:d>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r>
                            <a:rPr lang="en-US" b="0" i="1" smtClean="0">
                              <a:latin typeface="Cambria Math" panose="02040503050406030204" pitchFamily="18" charset="0"/>
                            </a:rPr>
                            <m:t>)</m:t>
                          </m:r>
                        </m:den>
                      </m:f>
                    </m:oMath>
                  </m:oMathPara>
                </a14:m>
                <a:endParaRPr lang="en-US" b="1" dirty="0"/>
              </a:p>
              <a:p>
                <a:pPr marL="0" indent="0">
                  <a:spcAft>
                    <a:spcPts val="600"/>
                  </a:spcAft>
                  <a:buNone/>
                </a:pPr>
                <a:r>
                  <a:rPr lang="en-US" dirty="0"/>
                  <a:t>We can do partial fractions to get the inverse Laplace transform</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𝑎</m:t>
                              </m:r>
                            </m:sub>
                          </m:sSub>
                          <m:r>
                            <a:rPr lang="en-US" i="1">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den>
                      </m:f>
                    </m:oMath>
                  </m:oMathPara>
                </a14:m>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𝑎</m:t>
                              </m:r>
                            </m:sub>
                          </m:sSub>
                          <m:r>
                            <a:rPr lang="en-US" i="1">
                              <a:latin typeface="Cambria Math" panose="02040503050406030204" pitchFamily="18" charset="0"/>
                            </a:rPr>
                            <m:t>)</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𝐵</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sub>
                      </m:sSub>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oMath>
                  </m:oMathPara>
                </a14:m>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971"/>
                </a:stretch>
              </a:blipFill>
            </p:spPr>
            <p:txBody>
              <a:bodyPr/>
              <a:lstStyle/>
              <a:p>
                <a:r>
                  <a:rPr lang="en-US">
                    <a:noFill/>
                  </a:rPr>
                  <a:t> </a:t>
                </a:r>
              </a:p>
            </p:txBody>
          </p:sp>
        </mc:Fallback>
      </mc:AlternateContent>
    </p:spTree>
    <p:extLst>
      <p:ext uri="{BB962C8B-B14F-4D97-AF65-F5344CB8AC3E}">
        <p14:creationId xmlns:p14="http://schemas.microsoft.com/office/powerpoint/2010/main" val="2800549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6114251"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𝑪</m:t>
                      </m:r>
                      <m:r>
                        <a:rPr lang="en-US" sz="2000" b="0" i="1" smtClean="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𝑓</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𝑑𝑟𝑢𝑔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𝑎𝑝𝑝𝑎𝑟𝑒𝑛𝑡</m:t>
                              </m:r>
                            </m:sub>
                          </m:sSub>
                        </m:den>
                      </m:f>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den>
                          </m:f>
                        </m:e>
                      </m:d>
                      <m:d>
                        <m:dPr>
                          <m:begChr m:val="["/>
                          <m:endChr m:val="]"/>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𝑒</m:t>
                                      </m:r>
                                    </m:sub>
                                  </m:sSub>
                                </m:e>
                              </m:d>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e>
                              </m:d>
                            </m:den>
                          </m:f>
                        </m:e>
                      </m:d>
                    </m:oMath>
                  </m:oMathPara>
                </a14:m>
                <a:endParaRPr lang="en-US" sz="2000" b="1" dirty="0"/>
              </a:p>
              <a:p>
                <a:pPr marL="0" indent="0">
                  <a:buNone/>
                </a:pPr>
                <a:endParaRPr lang="en-US" sz="2000" b="1" dirty="0"/>
              </a:p>
              <a:p>
                <a:pPr marL="0" indent="0">
                  <a:spcAft>
                    <a:spcPts val="600"/>
                  </a:spcAft>
                  <a:buNone/>
                </a:pPr>
                <a:r>
                  <a:rPr lang="en-US" sz="2000" dirty="0"/>
                  <a:t>The inverse Laplace transform is:</a:t>
                </a:r>
              </a:p>
              <a:p>
                <a:pPr marL="0" indent="0">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𝑑𝑟𝑢𝑔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𝑎𝑝𝑝𝑎𝑟𝑒𝑛𝑡</m:t>
                              </m:r>
                            </m:sub>
                          </m:sSub>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m:t>
                                  </m:r>
                                </m:sub>
                              </m:sSub>
                            </m:den>
                          </m:f>
                        </m:e>
                      </m:d>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r>
                                <a:rPr lang="en-US" sz="2000" b="0" i="1" smtClean="0">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𝑡</m:t>
                              </m:r>
                            </m:sup>
                          </m:sSup>
                        </m:e>
                      </m:d>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pPr marL="0" indent="0">
                  <a:spcAft>
                    <a:spcPts val="600"/>
                  </a:spcAft>
                  <a:buNone/>
                </a:pPr>
                <a:r>
                  <a:rPr lang="en-US" sz="2000" dirty="0"/>
                  <a:t>There are plenty of assessments that we can look at while examining the drug intake and expulsion.</a:t>
                </a:r>
              </a:p>
              <a:p>
                <a:pPr marL="0" indent="0">
                  <a:spcAft>
                    <a:spcPts val="600"/>
                  </a:spcAft>
                  <a:buNone/>
                </a:pPr>
                <a:r>
                  <a:rPr lang="en-US" sz="2000" dirty="0"/>
                  <a:t>Measurable characteristics such as time when maximum concentration is achieved, maximum concentration, and total drug exposure are just some of the quantities that we can gather.</a:t>
                </a:r>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6114251" cy="5815464"/>
              </a:xfrm>
              <a:blipFill>
                <a:blip r:embed="rId2"/>
                <a:stretch>
                  <a:fillRect l="-997" r="-39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B7763BC-0EA2-4B29-BFA4-5BAA1EECBEE8}"/>
              </a:ext>
            </a:extLst>
          </p:cNvPr>
          <p:cNvPicPr>
            <a:picLocks noChangeAspect="1"/>
          </p:cNvPicPr>
          <p:nvPr/>
        </p:nvPicPr>
        <p:blipFill>
          <a:blip r:embed="rId3"/>
          <a:stretch>
            <a:fillRect/>
          </a:stretch>
        </p:blipFill>
        <p:spPr>
          <a:xfrm>
            <a:off x="6237720" y="1868288"/>
            <a:ext cx="5773412" cy="312142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D79B9F-5290-4815-A97A-B74433474D90}"/>
                  </a:ext>
                </a:extLst>
              </p:cNvPr>
              <p:cNvSpPr txBox="1"/>
              <p:nvPr/>
            </p:nvSpPr>
            <p:spPr>
              <a:xfrm>
                <a:off x="6358855" y="5000345"/>
                <a:ext cx="5496262" cy="949684"/>
              </a:xfrm>
              <a:prstGeom prst="rect">
                <a:avLst/>
              </a:prstGeom>
              <a:noFill/>
            </p:spPr>
            <p:txBody>
              <a:bodyPr wrap="square" rtlCol="0">
                <a:spAutoFit/>
              </a:bodyPr>
              <a:lstStyle/>
              <a:p>
                <a:r>
                  <a:rPr lang="en-US" dirty="0"/>
                  <a:t>Plasma drug concentration with parameters: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=40 </m:t>
                      </m:r>
                      <m:r>
                        <a:rPr lang="en-US" b="0" i="1" smtClean="0">
                          <a:latin typeface="Cambria Math" panose="02040503050406030204" pitchFamily="18" charset="0"/>
                        </a:rPr>
                        <m:t>𝑚𝑔</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r>
                        <a:rPr lang="en-US" b="0" i="1" smtClean="0">
                          <a:latin typeface="Cambria Math" panose="02040503050406030204" pitchFamily="18" charset="0"/>
                        </a:rPr>
                        <m:t>=15</m:t>
                      </m:r>
                      <m:r>
                        <a:rPr lang="en-US" b="0" i="1" smtClean="0">
                          <a:latin typeface="Cambria Math" panose="02040503050406030204" pitchFamily="18" charset="0"/>
                        </a:rPr>
                        <m:t>𝐿</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=0.014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𝑖𝑛</m:t>
                          </m:r>
                        </m:e>
                        <m:sup>
                          <m:r>
                            <a:rPr lang="en-US" b="0" i="1" smtClean="0">
                              <a:latin typeface="Cambria Math" panose="02040503050406030204" pitchFamily="18" charset="0"/>
                            </a:rPr>
                            <m:t>−1</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r>
                        <a:rPr lang="en-US" b="0" i="1" smtClean="0">
                          <a:latin typeface="Cambria Math" panose="02040503050406030204" pitchFamily="18" charset="0"/>
                        </a:rPr>
                        <m:t>=0.16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𝑖𝑛</m:t>
                          </m:r>
                        </m:e>
                        <m:sup>
                          <m:r>
                            <a:rPr lang="en-US" b="0" i="1" smtClean="0">
                              <a:latin typeface="Cambria Math" panose="02040503050406030204" pitchFamily="18" charset="0"/>
                            </a:rPr>
                            <m:t>−1</m:t>
                          </m:r>
                        </m:sup>
                      </m:sSup>
                    </m:oMath>
                  </m:oMathPara>
                </a14:m>
                <a:endParaRPr lang="en-US" dirty="0"/>
              </a:p>
            </p:txBody>
          </p:sp>
        </mc:Choice>
        <mc:Fallback xmlns="">
          <p:sp>
            <p:nvSpPr>
              <p:cNvPr id="7" name="TextBox 6">
                <a:extLst>
                  <a:ext uri="{FF2B5EF4-FFF2-40B4-BE49-F238E27FC236}">
                    <a16:creationId xmlns:a16="http://schemas.microsoft.com/office/drawing/2014/main" id="{D2D79B9F-5290-4815-A97A-B74433474D90}"/>
                  </a:ext>
                </a:extLst>
              </p:cNvPr>
              <p:cNvSpPr txBox="1">
                <a:spLocks noRot="1" noChangeAspect="1" noMove="1" noResize="1" noEditPoints="1" noAdjustHandles="1" noChangeArrowheads="1" noChangeShapeType="1" noTextEdit="1"/>
              </p:cNvSpPr>
              <p:nvPr/>
            </p:nvSpPr>
            <p:spPr>
              <a:xfrm>
                <a:off x="6358855" y="5000345"/>
                <a:ext cx="5496262" cy="949684"/>
              </a:xfrm>
              <a:prstGeom prst="rect">
                <a:avLst/>
              </a:prstGeom>
              <a:blipFill>
                <a:blip r:embed="rId4"/>
                <a:stretch>
                  <a:fillRect l="-887" t="-3205"/>
                </a:stretch>
              </a:blipFill>
            </p:spPr>
            <p:txBody>
              <a:bodyPr/>
              <a:lstStyle/>
              <a:p>
                <a:r>
                  <a:rPr lang="en-US">
                    <a:noFill/>
                  </a:rPr>
                  <a:t> </a:t>
                </a:r>
              </a:p>
            </p:txBody>
          </p:sp>
        </mc:Fallback>
      </mc:AlternateContent>
    </p:spTree>
    <p:extLst>
      <p:ext uri="{BB962C8B-B14F-4D97-AF65-F5344CB8AC3E}">
        <p14:creationId xmlns:p14="http://schemas.microsoft.com/office/powerpoint/2010/main" val="293344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6953150"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𝑑𝑟𝑢𝑔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𝑎𝑝𝑝𝑎𝑟𝑒𝑛𝑡</m:t>
                              </m:r>
                            </m:sub>
                          </m:sSub>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m:t>
                                  </m:r>
                                </m:sub>
                              </m:sSub>
                            </m:den>
                          </m:f>
                        </m:e>
                      </m:d>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r>
                                <a:rPr lang="en-US" sz="2000" b="0" i="1" smtClean="0">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𝑡</m:t>
                              </m:r>
                            </m:sup>
                          </m:sSup>
                        </m:e>
                      </m:d>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pPr marL="0" indent="0">
                  <a:spcAft>
                    <a:spcPts val="600"/>
                  </a:spcAft>
                  <a:buNone/>
                </a:pPr>
                <a:r>
                  <a:rPr lang="en-US" sz="2000" dirty="0"/>
                  <a:t>Taking the derivative and setting it to zero we find that the time where the maximum plasma concentration occurs is:</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𝑑𝐶</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r>
                        <m:rPr>
                          <m:sty m:val="p"/>
                        </m:rPr>
                        <a:rPr lang="el-GR" sz="2000" i="1" smtClean="0">
                          <a:latin typeface="Cambria Math" panose="02040503050406030204" pitchFamily="18" charset="0"/>
                        </a:rPr>
                        <m:t>Λ</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𝑡</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r>
                                <a:rPr lang="en-US" sz="2000" b="0" i="1" smtClean="0">
                                  <a:latin typeface="Cambria Math" panose="02040503050406030204" pitchFamily="18" charset="0"/>
                                </a:rPr>
                                <m:t>𝑡</m:t>
                              </m:r>
                            </m:sup>
                          </m:sSup>
                        </m:e>
                      </m:d>
                      <m:r>
                        <a:rPr lang="en-US" sz="2000" b="0" i="1" smtClean="0">
                          <a:latin typeface="Cambria Math" panose="02040503050406030204" pitchFamily="18" charset="0"/>
                        </a:rPr>
                        <m:t>=0</m:t>
                      </m:r>
                    </m:oMath>
                  </m:oMathPara>
                </a14:m>
                <a:endParaRPr lang="en-US" sz="2000" dirty="0"/>
              </a:p>
              <a:p>
                <a:pPr marL="0" indent="0">
                  <a:spcAft>
                    <a:spcPts val="600"/>
                  </a:spcAft>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𝜏</m:t>
                              </m:r>
                            </m:e>
                            <m:sub>
                              <m:r>
                                <a:rPr lang="en-US" sz="2000" b="0" i="1" smtClean="0">
                                  <a:latin typeface="Cambria Math" panose="02040503050406030204" pitchFamily="18" charset="0"/>
                                  <a:ea typeface="Cambria Math" panose="02040503050406030204" pitchFamily="18" charset="0"/>
                                </a:rPr>
                                <m:t>𝑚𝑎𝑥</m:t>
                              </m:r>
                            </m:sub>
                          </m:sSub>
                        </m:e>
                      </m:d>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den>
                              </m:f>
                            </m:e>
                          </m:d>
                        </m:e>
                      </m:func>
                    </m:oMath>
                  </m:oMathPara>
                </a14:m>
                <a:endParaRPr lang="en-US" sz="2000" dirty="0"/>
              </a:p>
              <a:p>
                <a:pPr marL="0" indent="0">
                  <a:spcAft>
                    <a:spcPts val="600"/>
                  </a:spcAft>
                  <a:buNone/>
                </a:pPr>
                <a:endParaRPr lang="en-US" sz="2000"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i="1">
                              <a:latin typeface="Cambria Math" panose="02040503050406030204" pitchFamily="18" charset="0"/>
                              <a:ea typeface="Cambria Math" panose="02040503050406030204" pitchFamily="18" charset="0"/>
                            </a:rPr>
                            <m:t>𝑚𝑎𝑥</m:t>
                          </m:r>
                        </m:sub>
                      </m:sSub>
                      <m:r>
                        <a:rPr lang="en-US" sz="2000" b="0" i="1" smtClean="0">
                          <a:latin typeface="Cambria Math" panose="02040503050406030204" pitchFamily="18" charset="0"/>
                          <a:ea typeface="Cambria Math" panose="02040503050406030204" pitchFamily="18" charset="0"/>
                        </a:rPr>
                        <m:t>=                                   </m:t>
                      </m:r>
                    </m:oMath>
                  </m:oMathPara>
                </a14:m>
                <a:endParaRPr lang="en-US" sz="2000" dirty="0"/>
              </a:p>
              <a:p>
                <a:pPr marL="0" indent="0">
                  <a:spcAft>
                    <a:spcPts val="600"/>
                  </a:spcAft>
                  <a:buNone/>
                </a:pPr>
                <a:r>
                  <a:rPr lang="en-US" sz="2000" dirty="0"/>
                  <a:t>We can use to find the maximum concentration. Simplifying we get:</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𝑚𝑎𝑥</m:t>
                          </m:r>
                        </m:sub>
                      </m:sSub>
                      <m:r>
                        <a:rPr lang="en-US" sz="2000" b="0" i="1" smtClean="0">
                          <a:latin typeface="Cambria Math" panose="02040503050406030204" pitchFamily="18" charset="0"/>
                        </a:rPr>
                        <m:t>=</m:t>
                      </m:r>
                      <m:r>
                        <a:rPr lang="en-US" sz="2000" i="1" smtClean="0">
                          <a:latin typeface="Cambria Math" panose="02040503050406030204" pitchFamily="18" charset="0"/>
                        </a:rPr>
                        <m:t> </m:t>
                      </m:r>
                      <m:r>
                        <a:rPr lang="en-US" sz="2000" b="0" i="1" smtClean="0">
                          <a:latin typeface="Cambria Math" panose="02040503050406030204" pitchFamily="18" charset="0"/>
                        </a:rPr>
                        <m:t>                                </m:t>
                      </m:r>
                    </m:oMath>
                  </m:oMathPara>
                </a14:m>
                <a:endParaRPr lang="en-US" sz="2000" dirty="0"/>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6953150" cy="5815464"/>
              </a:xfrm>
              <a:blipFill>
                <a:blip r:embed="rId2"/>
                <a:stretch>
                  <a:fillRect l="-87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B7763BC-0EA2-4B29-BFA4-5BAA1EECBEE8}"/>
              </a:ext>
            </a:extLst>
          </p:cNvPr>
          <p:cNvPicPr>
            <a:picLocks noChangeAspect="1"/>
          </p:cNvPicPr>
          <p:nvPr/>
        </p:nvPicPr>
        <p:blipFill>
          <a:blip r:embed="rId3"/>
          <a:stretch>
            <a:fillRect/>
          </a:stretch>
        </p:blipFill>
        <p:spPr>
          <a:xfrm>
            <a:off x="7444780" y="1868289"/>
            <a:ext cx="4566352" cy="2468820"/>
          </a:xfrm>
          <a:prstGeom prst="rect">
            <a:avLst/>
          </a:prstGeom>
        </p:spPr>
      </p:pic>
    </p:spTree>
    <p:extLst>
      <p:ext uri="{BB962C8B-B14F-4D97-AF65-F5344CB8AC3E}">
        <p14:creationId xmlns:p14="http://schemas.microsoft.com/office/powerpoint/2010/main" val="137265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6953150"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𝑓</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𝑑𝑟𝑢𝑔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𝑎𝑝𝑝𝑎𝑟𝑒𝑛𝑡</m:t>
                              </m:r>
                            </m:sub>
                          </m:sSub>
                        </m:den>
                      </m:f>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m:t>
                                  </m:r>
                                </m:sub>
                              </m:sSub>
                            </m:den>
                          </m:f>
                        </m:e>
                      </m:d>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r>
                                <a:rPr lang="en-US" sz="2000" b="0" i="1" smtClean="0">
                                  <a:latin typeface="Cambria Math" panose="02040503050406030204" pitchFamily="18" charset="0"/>
                                </a:rPr>
                                <m:t>𝑡</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𝑡</m:t>
                              </m:r>
                            </m:sup>
                          </m:sSup>
                        </m:e>
                      </m:d>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pPr marL="0" indent="0">
                  <a:spcAft>
                    <a:spcPts val="600"/>
                  </a:spcAft>
                  <a:buNone/>
                </a:pPr>
                <a:r>
                  <a:rPr lang="en-US" sz="2000" dirty="0"/>
                  <a:t>Taking the integral of the function will give us the drug total exposure:</a:t>
                </a:r>
              </a:p>
              <a:p>
                <a:pPr marL="0" indent="0">
                  <a:spcAft>
                    <a:spcPts val="600"/>
                  </a:spcAft>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𝐴𝑈</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𝐶</m:t>
                          </m:r>
                        </m:e>
                        <m:sup>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r>
                            <a:rPr lang="en-US" sz="2000" b="0" i="1" smtClean="0">
                              <a:latin typeface="Cambria Math" panose="02040503050406030204" pitchFamily="18" charset="0"/>
                            </a:rPr>
                            <m:t>𝐶</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𝑑𝑡</m:t>
                          </m:r>
                        </m:e>
                      </m:nary>
                    </m:oMath>
                  </m:oMathPara>
                </a14:m>
                <a:endParaRPr lang="en-US" sz="2000" dirty="0"/>
              </a:p>
              <a:p>
                <a:pPr marL="0" indent="0">
                  <a:spcAft>
                    <a:spcPts val="600"/>
                  </a:spcAft>
                  <a:buNone/>
                </a:pPr>
                <a:r>
                  <a:rPr lang="en-US" sz="2000" dirty="0"/>
                  <a:t>Simplifying we get:</a:t>
                </a:r>
              </a:p>
              <a:p>
                <a:pPr marL="0" indent="0">
                  <a:spcAft>
                    <a:spcPts val="600"/>
                  </a:spcAft>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𝐴𝑈</m:t>
                      </m:r>
                      <m:sSup>
                        <m:sSupPr>
                          <m:ctrlPr>
                            <a:rPr lang="en-US" sz="2000" i="1">
                              <a:latin typeface="Cambria Math" panose="02040503050406030204" pitchFamily="18" charset="0"/>
                            </a:rPr>
                          </m:ctrlPr>
                        </m:sSupPr>
                        <m:e>
                          <m:r>
                            <a:rPr lang="en-US" sz="2000" i="1">
                              <a:latin typeface="Cambria Math" panose="02040503050406030204" pitchFamily="18" charset="0"/>
                            </a:rPr>
                            <m:t>𝐶</m:t>
                          </m:r>
                        </m:e>
                        <m:sup>
                          <m:r>
                            <a:rPr lang="en-US" sz="2000" i="1">
                              <a:latin typeface="Cambria Math" panose="02040503050406030204" pitchFamily="18" charset="0"/>
                            </a:rPr>
                            <m:t>0</m:t>
                          </m:r>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rPr>
                        <m:t>=</m:t>
                      </m:r>
                      <m:r>
                        <a:rPr lang="en-US" sz="2000" b="0" i="1" smtClean="0">
                          <a:latin typeface="Cambria Math" panose="02040503050406030204" pitchFamily="18" charset="0"/>
                        </a:rPr>
                        <m:t>                                </m:t>
                      </m:r>
                    </m:oMath>
                  </m:oMathPara>
                </a14:m>
                <a:endParaRPr lang="en-US" sz="2000" dirty="0"/>
              </a:p>
              <a:p>
                <a:pPr marL="0" indent="0">
                  <a:spcAft>
                    <a:spcPts val="600"/>
                  </a:spcAft>
                  <a:buNone/>
                </a:pPr>
                <a:endParaRPr lang="en-US" sz="2000" dirty="0"/>
              </a:p>
              <a:p>
                <a:pPr marL="0" indent="0">
                  <a:spcAft>
                    <a:spcPts val="600"/>
                  </a:spcAft>
                  <a:buNone/>
                </a:pPr>
                <a:r>
                  <a:rPr lang="en-US" sz="2000" dirty="0"/>
                  <a:t>(note the units for this value will be </a:t>
                </a:r>
                <a14:m>
                  <m:oMath xmlns:m="http://schemas.openxmlformats.org/officeDocument/2006/math">
                    <m:r>
                      <a:rPr lang="en-US" sz="2000" b="0" i="1" smtClean="0">
                        <a:latin typeface="Cambria Math" panose="02040503050406030204" pitchFamily="18" charset="0"/>
                      </a:rPr>
                      <m:t>𝑐𝑜𝑛𝑐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𝑡𝑖𝑚𝑒</m:t>
                    </m:r>
                    <m:r>
                      <a:rPr lang="en-US" sz="2000" b="0" i="1" smtClean="0">
                        <a:latin typeface="Cambria Math" panose="02040503050406030204" pitchFamily="18" charset="0"/>
                        <a:ea typeface="Cambria Math" panose="02040503050406030204" pitchFamily="18" charset="0"/>
                      </a:rPr>
                      <m:t>≡            </m:t>
                    </m:r>
                  </m:oMath>
                </a14:m>
                <a:r>
                  <a:rPr lang="en-US" sz="2000" dirty="0"/>
                  <a:t>)</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6953150" cy="5815464"/>
              </a:xfrm>
              <a:blipFill>
                <a:blip r:embed="rId2"/>
                <a:stretch>
                  <a:fillRect l="-87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B7763BC-0EA2-4B29-BFA4-5BAA1EECBEE8}"/>
              </a:ext>
            </a:extLst>
          </p:cNvPr>
          <p:cNvPicPr>
            <a:picLocks noChangeAspect="1"/>
          </p:cNvPicPr>
          <p:nvPr/>
        </p:nvPicPr>
        <p:blipFill>
          <a:blip r:embed="rId3"/>
          <a:stretch>
            <a:fillRect/>
          </a:stretch>
        </p:blipFill>
        <p:spPr>
          <a:xfrm>
            <a:off x="7444780" y="1868289"/>
            <a:ext cx="4566352" cy="2468820"/>
          </a:xfrm>
          <a:prstGeom prst="rect">
            <a:avLst/>
          </a:prstGeom>
        </p:spPr>
      </p:pic>
    </p:spTree>
    <p:extLst>
      <p:ext uri="{BB962C8B-B14F-4D97-AF65-F5344CB8AC3E}">
        <p14:creationId xmlns:p14="http://schemas.microsoft.com/office/powerpoint/2010/main" val="420015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6464839" cy="5815464"/>
              </a:xfrm>
            </p:spPr>
            <p:txBody>
              <a:bodyPr>
                <a:normAutofit fontScale="92500" lnSpcReduction="10000"/>
              </a:bodyPr>
              <a:lstStyle/>
              <a:p>
                <a:pPr marL="0" indent="0">
                  <a:spcAft>
                    <a:spcPts val="600"/>
                  </a:spcAft>
                  <a:buNone/>
                </a:pPr>
                <a:r>
                  <a:rPr lang="en-US" dirty="0"/>
                  <a:t>Consider the two compartment model that shows the plasma and some tissue.</a:t>
                </a:r>
              </a:p>
              <a:p>
                <a:pPr marL="0" indent="0">
                  <a:spcAft>
                    <a:spcPts val="600"/>
                  </a:spcAft>
                  <a:buNone/>
                </a:pPr>
                <a:r>
                  <a:rPr lang="en-US" dirty="0"/>
                  <a:t>Note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a14:m>
                <a:r>
                  <a:rPr lang="en-US" dirty="0"/>
                  <a:t> is the first order rate constant describing transfer from plasma to the tissue;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𝑡</m:t>
                        </m:r>
                        <m:r>
                          <a:rPr lang="en-US" i="1">
                            <a:latin typeface="Cambria Math" panose="02040503050406030204" pitchFamily="18" charset="0"/>
                          </a:rPr>
                          <m:t>𝑝</m:t>
                        </m:r>
                      </m:sub>
                    </m:sSub>
                  </m:oMath>
                </a14:m>
                <a:r>
                  <a:rPr lang="en-US" dirty="0"/>
                  <a:t> is the first order rate constant describing transfer from tissue to the plasma.</a:t>
                </a:r>
              </a:p>
              <a:p>
                <a:pPr marL="0" indent="0">
                  <a:spcAft>
                    <a:spcPts val="600"/>
                  </a:spcAft>
                  <a:buNone/>
                </a:pPr>
                <a:r>
                  <a:rPr lang="en-US" dirty="0"/>
                  <a:t>Let’s assume the drug enters the plasma first. A mass balance on the tissue gives us:</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6464839" cy="5815464"/>
              </a:xfrm>
              <a:blipFill>
                <a:blip r:embed="rId2"/>
                <a:stretch>
                  <a:fillRect l="-1697" t="-220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xmlns="">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xmlns="">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xmlns="">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02578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443906"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a:p>
                <a:pPr marL="0" indent="0">
                  <a:spcAft>
                    <a:spcPts val="600"/>
                  </a:spcAft>
                  <a:buNone/>
                </a:pPr>
                <a:r>
                  <a:rPr lang="en-US" dirty="0"/>
                  <a:t>For an IV injection, the plasma mass balance looks like:</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spcAft>
                    <a:spcPts val="600"/>
                  </a:spcAft>
                  <a:buNone/>
                </a:pPr>
                <a:endParaRPr lang="en-US" dirty="0"/>
              </a:p>
              <a:p>
                <a:pPr marL="0" indent="0">
                  <a:spcAft>
                    <a:spcPts val="600"/>
                  </a:spcAft>
                  <a:buNone/>
                </a:pPr>
                <a:r>
                  <a:rPr lang="en-US" dirty="0"/>
                  <a:t>Both functions above will depend on the concentration in both compartments.</a:t>
                </a:r>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443906" cy="5815464"/>
              </a:xfrm>
              <a:blipFill>
                <a:blip r:embed="rId2"/>
                <a:stretch>
                  <a:fillRect l="-1638" r="-2457"/>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xmlns="">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xmlns="">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xmlns="">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08749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443906"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oMath>
                  </m:oMathPara>
                </a14:m>
                <a:endParaRPr lang="en-US" dirty="0"/>
              </a:p>
              <a:p>
                <a:pPr marL="0" indent="0">
                  <a:spcAft>
                    <a:spcPts val="600"/>
                  </a:spcAft>
                  <a:buNone/>
                </a:pPr>
                <a:r>
                  <a:rPr lang="en-US" dirty="0"/>
                  <a:t>The Laplace transform for the tissue is:</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𝒕</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m:t>
                              </m:r>
                            </m:sub>
                          </m:sSub>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𝒕</m:t>
                          </m:r>
                        </m:sub>
                      </m:sSub>
                    </m:oMath>
                  </m:oMathPara>
                </a14:m>
                <a:endParaRPr lang="en-US" b="1" dirty="0"/>
              </a:p>
              <a:p>
                <a:pPr marL="0" indent="0">
                  <a:spcAft>
                    <a:spcPts val="600"/>
                  </a:spcAft>
                  <a:buNone/>
                </a:pPr>
                <a:r>
                  <a:rPr lang="en-US" dirty="0"/>
                  <a:t>For the plasma, the Laplace transform is:</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𝒕</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𝒑</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a:p>
                <a:pPr marL="0" indent="0">
                  <a:spcAft>
                    <a:spcPts val="600"/>
                  </a:spcAft>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443906" cy="5815464"/>
              </a:xfrm>
              <a:blipFill>
                <a:blip r:embed="rId2"/>
                <a:stretch>
                  <a:fillRect l="-163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xmlns="">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xmlns="">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xmlns="">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66214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443906" cy="5815464"/>
              </a:xfrm>
            </p:spPr>
            <p:txBody>
              <a:bodyPr>
                <a:normAutofit fontScale="70000" lnSpcReduction="20000"/>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𝒕</m:t>
                          </m:r>
                        </m:sub>
                      </m:sSub>
                      <m:r>
                        <a:rPr lang="en-US" b="1"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m:t>
                              </m:r>
                            </m:sub>
                          </m:sSub>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den>
                          </m:f>
                        </m:e>
                      </m:d>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𝒑</m:t>
                          </m:r>
                        </m:sub>
                      </m:sSub>
                    </m:oMath>
                  </m:oMathPara>
                </a14:m>
                <a:endParaRPr lang="en-US" b="1" dirty="0"/>
              </a:p>
              <a:p>
                <a:pPr marL="0" indent="0">
                  <a:spcAft>
                    <a:spcPts val="600"/>
                  </a:spcAft>
                  <a:buNone/>
                </a:pPr>
                <a:r>
                  <a:rPr lang="en-US" dirty="0"/>
                  <a:t>Substituting it in the plasma expression:</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𝒕</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𝒑</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den>
                      </m:f>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smtClean="0">
                              <a:latin typeface="Cambria Math" panose="02040503050406030204" pitchFamily="18" charset="0"/>
                            </a:rPr>
                            <m:t>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𝒑</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𝑑𝑟𝑢𝑔</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r>
                        <a:rPr lang="en-US" b="1"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𝑝𝑡</m:t>
                                      </m:r>
                                    </m:sub>
                                  </m:sSub>
                                </m:num>
                                <m:den>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den>
                          </m:f>
                        </m:e>
                      </m:d>
                    </m:oMath>
                  </m:oMathPara>
                </a14:m>
                <a:endParaRPr lang="en-US" b="1" dirty="0"/>
              </a:p>
              <a:p>
                <a:pPr marL="0" indent="0">
                  <a:spcAft>
                    <a:spcPts val="600"/>
                  </a:spcAft>
                  <a:buNone/>
                </a:pPr>
                <a:endParaRPr lang="en-US" b="1"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𝑪</m:t>
                          </m:r>
                        </m:e>
                        <m:sub>
                          <m:r>
                            <a:rPr lang="en-US" b="1" i="1" smtClean="0">
                              <a:latin typeface="Cambria Math" panose="02040503050406030204" pitchFamily="18" charset="0"/>
                            </a:rPr>
                            <m:t>𝒑</m:t>
                          </m:r>
                        </m:sub>
                      </m:sSub>
                      <m:r>
                        <a:rPr lang="en-US" b="1"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𝑑𝑟𝑢𝑔</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e>
                              </m:d>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𝑡𝑝</m:t>
                                  </m:r>
                                </m:sub>
                              </m:sSub>
                            </m:den>
                          </m:f>
                        </m:e>
                      </m:d>
                    </m:oMath>
                  </m:oMathPara>
                </a14:m>
                <a:endParaRPr lang="en-US" b="1"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443906" cy="5815464"/>
              </a:xfrm>
              <a:blipFill>
                <a:blip r:embed="rId2"/>
                <a:stretch>
                  <a:fillRect l="-8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xmlns="">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xmlns="">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xmlns="">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4187686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443906" cy="5815464"/>
              </a:xfrm>
            </p:spPr>
            <p:txBody>
              <a:bodyPr>
                <a:normAutofit/>
              </a:bodyPr>
              <a:lstStyle/>
              <a:p>
                <a:pPr marL="0" indent="0">
                  <a:spcAft>
                    <a:spcPts val="600"/>
                  </a:spcAft>
                  <a:buNone/>
                </a:pPr>
                <a:r>
                  <a:rPr lang="en-US" dirty="0"/>
                  <a:t>After taking the inverse Laplace transform, we get:</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𝑝</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𝑑𝑟𝑢𝑔</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𝑝</m:t>
                              </m:r>
                            </m:sub>
                          </m:sSub>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den>
                      </m:f>
                      <m:d>
                        <m:dPr>
                          <m:begChr m:val="["/>
                          <m:endChr m:val="]"/>
                          <m:ctrlPr>
                            <a:rPr lang="en-US" sz="2400" i="1">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𝑡𝑝</m:t>
                                  </m:r>
                                </m:sub>
                              </m:sSub>
                              <m:r>
                                <a:rPr lang="en-US" sz="2400" i="1">
                                  <a:latin typeface="Cambria Math" panose="02040503050406030204" pitchFamily="18" charset="0"/>
                                </a:rPr>
                                <m:t>−</m:t>
                              </m:r>
                              <m:r>
                                <a:rPr lang="en-US" sz="2400" i="1">
                                  <a:latin typeface="Cambria Math" panose="02040503050406030204" pitchFamily="18" charset="0"/>
                                </a:rPr>
                                <m:t>𝐵</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𝐵𝑡</m:t>
                              </m:r>
                            </m:sup>
                          </m:s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𝑡𝑝</m:t>
                                  </m:r>
                                </m:sub>
                              </m:sSub>
                              <m:r>
                                <a:rPr lang="en-US" sz="2400" i="1">
                                  <a:latin typeface="Cambria Math" panose="02040503050406030204" pitchFamily="18" charset="0"/>
                                </a:rPr>
                                <m:t>−</m:t>
                              </m:r>
                              <m:r>
                                <a:rPr lang="en-US" sz="2400" i="1">
                                  <a:latin typeface="Cambria Math" panose="02040503050406030204" pitchFamily="18" charset="0"/>
                                </a:rPr>
                                <m:t>𝐴</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𝐴𝑡</m:t>
                              </m:r>
                            </m:sup>
                          </m:sSup>
                        </m:e>
                      </m:d>
                    </m:oMath>
                  </m:oMathPara>
                </a14:m>
                <a:endParaRPr lang="en-US" sz="2400" dirty="0"/>
              </a:p>
              <a:p>
                <a:pPr marL="0" indent="0">
                  <a:spcAft>
                    <a:spcPts val="600"/>
                  </a:spcAft>
                  <a:buNone/>
                </a:pPr>
                <a:endParaRPr lang="en-US" sz="2400"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𝑡</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𝑑𝑟𝑢𝑔</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𝑝𝑡</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𝑝</m:t>
                              </m:r>
                            </m:sub>
                          </m:sSub>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i="1">
                              <a:latin typeface="Cambria Math" panose="02040503050406030204" pitchFamily="18" charset="0"/>
                            </a:rPr>
                            <m:t>)</m:t>
                          </m:r>
                        </m:den>
                      </m:f>
                      <m:d>
                        <m:dPr>
                          <m:begChr m:val="["/>
                          <m:end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𝐵𝑡</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𝐴𝑡</m:t>
                              </m:r>
                            </m:sup>
                          </m:sSup>
                        </m:e>
                      </m:d>
                    </m:oMath>
                  </m:oMathPara>
                </a14:m>
                <a:endParaRPr lang="en-US" sz="2400" dirty="0"/>
              </a:p>
              <a:p>
                <a:pPr marL="0" indent="0">
                  <a:spcAft>
                    <a:spcPts val="600"/>
                  </a:spcAft>
                  <a:buNone/>
                </a:pPr>
                <a:r>
                  <a:rPr lang="en-US" sz="2400" dirty="0"/>
                  <a:t>Where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 </m:t>
                    </m:r>
                    <m:r>
                      <m:rPr>
                        <m:nor/>
                      </m:rPr>
                      <a:rPr lang="en-US" sz="2400" b="0" i="0" smtClean="0">
                        <a:latin typeface="Cambria Math" panose="02040503050406030204" pitchFamily="18" charset="0"/>
                      </a:rPr>
                      <m:t>and</m:t>
                    </m:r>
                    <m:r>
                      <a:rPr lang="en-US" sz="2400" b="0" i="1" smtClean="0">
                        <a:latin typeface="Cambria Math" panose="02040503050406030204" pitchFamily="18" charset="0"/>
                      </a:rPr>
                      <m:t> </m:t>
                    </m:r>
                    <m:r>
                      <a:rPr lang="en-US" sz="2400" b="0" i="1" smtClean="0">
                        <a:latin typeface="Cambria Math" panose="02040503050406030204" pitchFamily="18" charset="0"/>
                      </a:rPr>
                      <m:t>𝐵</m:t>
                    </m:r>
                  </m:oMath>
                </a14:m>
                <a:r>
                  <a:rPr lang="en-US" sz="2400" dirty="0"/>
                  <a:t> are functions of the rate constants:</a:t>
                </a:r>
              </a:p>
              <a:p>
                <a:pPr marL="0" indent="0">
                  <a:spcAft>
                    <a:spcPts val="60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d>
                        <m:dPr>
                          <m:begChr m:val="{"/>
                          <m:endChr m:val="}"/>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𝑝𝑡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begChr m:val="["/>
                                  <m:endChr m:val="]"/>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𝑝𝑡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−4</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e>
                            <m:sup>
                              <m:r>
                                <a:rPr lang="en-US" sz="2200" b="0" i="1" smtClean="0">
                                  <a:latin typeface="Cambria Math" panose="02040503050406030204" pitchFamily="18" charset="0"/>
                                </a:rPr>
                                <m:t>0.5</m:t>
                              </m:r>
                            </m:sup>
                          </m:sSup>
                        </m:e>
                      </m:d>
                    </m:oMath>
                  </m:oMathPara>
                </a14:m>
                <a:endParaRPr lang="en-US" sz="2200" dirty="0"/>
              </a:p>
              <a:p>
                <a:pPr marL="0" indent="0">
                  <a:spcAft>
                    <a:spcPts val="600"/>
                  </a:spcAft>
                  <a:buNone/>
                </a:pPr>
                <a:endParaRPr lang="en-US" sz="2200" dirty="0"/>
              </a:p>
              <a:p>
                <a:pPr marL="0" indent="0">
                  <a:spcAft>
                    <a:spcPts val="600"/>
                  </a:spcAft>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𝐵</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d>
                        <m:dPr>
                          <m:begChr m:val="{"/>
                          <m:endChr m:val="}"/>
                          <m:ctrlPr>
                            <a:rPr lang="en-US" sz="2200" b="0" i="1" smtClean="0">
                              <a:latin typeface="Cambria Math" panose="02040503050406030204" pitchFamily="18" charset="0"/>
                            </a:rPr>
                          </m:ctrlPr>
                        </m:d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𝑝𝑡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begChr m:val="["/>
                                  <m:endChr m:val="]"/>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𝑝𝑡</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−4</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𝑡𝑝</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𝑘</m:t>
                                      </m:r>
                                    </m:e>
                                    <m:sub>
                                      <m:r>
                                        <a:rPr lang="en-US" sz="2200" b="0" i="1" smtClean="0">
                                          <a:latin typeface="Cambria Math" panose="02040503050406030204" pitchFamily="18" charset="0"/>
                                        </a:rPr>
                                        <m:t>𝑒</m:t>
                                      </m:r>
                                    </m:sub>
                                  </m:sSub>
                                </m:e>
                              </m:d>
                            </m:e>
                            <m:sup>
                              <m:r>
                                <a:rPr lang="en-US" sz="2200" b="0" i="1" smtClean="0">
                                  <a:latin typeface="Cambria Math" panose="02040503050406030204" pitchFamily="18" charset="0"/>
                                </a:rPr>
                                <m:t>0.5</m:t>
                              </m:r>
                            </m:sup>
                          </m:sSup>
                        </m:e>
                      </m:d>
                    </m:oMath>
                  </m:oMathPara>
                </a14:m>
                <a:endParaRPr lang="en-US" sz="2200"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443906" cy="5815464"/>
              </a:xfrm>
              <a:blipFill>
                <a:blip r:embed="rId2"/>
                <a:stretch>
                  <a:fillRect l="-1638" t="-1782"/>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215035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lnSpcReduction="10000"/>
              </a:bodyPr>
              <a:lstStyle/>
              <a:p>
                <a:pPr marL="0" indent="0">
                  <a:buNone/>
                </a:pPr>
                <a:r>
                  <a:rPr lang="en-US" dirty="0"/>
                  <a:t>The simplest compartment model would be a one compartment model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Let’s assume that the drug is introduced through an IV injection (i.e., bolus). A mass balance yields:</a:t>
                </a:r>
              </a:p>
              <a:p>
                <a:pPr marL="0" indent="0">
                  <a:buNone/>
                </a:pPr>
                <a:endParaRPr lang="en-US" b="0" dirty="0"/>
              </a:p>
              <a:p>
                <a:pPr marL="0" indent="0">
                  <a:buNone/>
                </a:pPr>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𝐶𝐿</m:t>
                        </m:r>
                      </m:e>
                      <m:sub>
                        <m:r>
                          <a:rPr lang="en-US" b="0" i="1" smtClean="0">
                            <a:latin typeface="Cambria Math" panose="02040503050406030204" pitchFamily="18" charset="0"/>
                          </a:rPr>
                          <m:t>𝑝𝑙𝑎𝑠𝑚𝑎</m:t>
                        </m:r>
                      </m:sub>
                    </m:sSub>
                  </m:oMath>
                </a14:m>
                <a:r>
                  <a:rPr lang="en-US" dirty="0"/>
                  <a:t> is the plasma clearance, </a:t>
                </a:r>
                <a14:m>
                  <m:oMath xmlns:m="http://schemas.openxmlformats.org/officeDocument/2006/math">
                    <m:r>
                      <a:rPr lang="en-US" b="0" i="1" smtClean="0">
                        <a:latin typeface="Cambria Math" panose="02040503050406030204" pitchFamily="18" charset="0"/>
                      </a:rPr>
                      <m:t>𝐷</m:t>
                    </m:r>
                  </m:oMath>
                </a14:m>
                <a:r>
                  <a:rPr lang="en-US" dirty="0"/>
                  <a:t> is the drug dosage (usually in mg), and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is the delta function</a:t>
                </a:r>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t="-2411" r="-324"/>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5EF2089F-C7C0-44A5-B430-CA5AC8984123}"/>
              </a:ext>
            </a:extLst>
          </p:cNvPr>
          <p:cNvSpPr/>
          <p:nvPr/>
        </p:nvSpPr>
        <p:spPr>
          <a:xfrm>
            <a:off x="4420999" y="1640048"/>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4743975" y="2216379"/>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4743975" y="2216379"/>
                <a:ext cx="1862356" cy="667747"/>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p:nvPr/>
        </p:nvCxnSpPr>
        <p:spPr>
          <a:xfrm>
            <a:off x="2617365" y="2550253"/>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p:nvPr/>
        </p:nvCxnSpPr>
        <p:spPr>
          <a:xfrm>
            <a:off x="6811861" y="2460057"/>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1934474" y="2090725"/>
            <a:ext cx="1862356"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8505115" y="2088587"/>
            <a:ext cx="1862356" cy="923330"/>
          </a:xfrm>
          <a:prstGeom prst="rect">
            <a:avLst/>
          </a:prstGeom>
          <a:noFill/>
        </p:spPr>
        <p:txBody>
          <a:bodyPr wrap="square" rtlCol="0">
            <a:spAutoFit/>
          </a:bodyPr>
          <a:lstStyle/>
          <a:p>
            <a:pPr algn="ctr"/>
            <a:r>
              <a:rPr lang="en-US" dirty="0"/>
              <a:t>Clearance by inactivation or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6811861" y="2031713"/>
                <a:ext cx="186235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6811861" y="2031713"/>
                <a:ext cx="18623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13AE17-3A40-4E79-9E34-484FD7B7FAC6}"/>
                  </a:ext>
                </a:extLst>
              </p:cNvPr>
              <p:cNvSpPr txBox="1"/>
              <p:nvPr/>
            </p:nvSpPr>
            <p:spPr>
              <a:xfrm>
                <a:off x="10112501" y="4405031"/>
                <a:ext cx="1973296" cy="923330"/>
              </a:xfrm>
              <a:prstGeom prst="rect">
                <a:avLst/>
              </a:prstGeom>
              <a:noFill/>
            </p:spPr>
            <p:txBody>
              <a:bodyPr wrap="square" rtlCol="0">
                <a:spAutoFit/>
              </a:bodyPr>
              <a:lstStyle/>
              <a:p>
                <a:r>
                  <a:rPr lang="en-US" dirty="0"/>
                  <a:t>Reminder:</a:t>
                </a: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5013AE17-3A40-4E79-9E34-484FD7B7FAC6}"/>
                  </a:ext>
                </a:extLst>
              </p:cNvPr>
              <p:cNvSpPr txBox="1">
                <a:spLocks noRot="1" noChangeAspect="1" noMove="1" noResize="1" noEditPoints="1" noAdjustHandles="1" noChangeArrowheads="1" noChangeShapeType="1" noTextEdit="1"/>
              </p:cNvSpPr>
              <p:nvPr/>
            </p:nvSpPr>
            <p:spPr>
              <a:xfrm>
                <a:off x="10112501" y="4405031"/>
                <a:ext cx="1973296" cy="923330"/>
              </a:xfrm>
              <a:prstGeom prst="rect">
                <a:avLst/>
              </a:prstGeom>
              <a:blipFill>
                <a:blip r:embed="rId5"/>
                <a:stretch>
                  <a:fillRect l="-2778" t="-3974"/>
                </a:stretch>
              </a:blipFill>
            </p:spPr>
            <p:txBody>
              <a:bodyPr/>
              <a:lstStyle/>
              <a:p>
                <a:r>
                  <a:rPr lang="en-US">
                    <a:noFill/>
                  </a:rPr>
                  <a:t> </a:t>
                </a:r>
              </a:p>
            </p:txBody>
          </p:sp>
        </mc:Fallback>
      </mc:AlternateContent>
    </p:spTree>
    <p:extLst>
      <p:ext uri="{BB962C8B-B14F-4D97-AF65-F5344CB8AC3E}">
        <p14:creationId xmlns:p14="http://schemas.microsoft.com/office/powerpoint/2010/main" val="138720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443906" cy="5815464"/>
              </a:xfrm>
            </p:spPr>
            <p:txBody>
              <a:bodyPr>
                <a:normAutofit lnSpcReduction="10000"/>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𝑝</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𝑑𝑟𝑢𝑔</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𝑡𝑝</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𝐵𝑡</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𝑡𝑝</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𝐴𝑡</m:t>
                              </m:r>
                            </m:sup>
                          </m:sSup>
                        </m:e>
                      </m:d>
                    </m:oMath>
                  </m:oMathPara>
                </a14:m>
                <a:endParaRPr lang="en-US" dirty="0"/>
              </a:p>
              <a:p>
                <a:pPr marL="0" indent="0">
                  <a:spcAft>
                    <a:spcPts val="600"/>
                  </a:spcAft>
                  <a:buNone/>
                </a:pPr>
                <a:r>
                  <a:rPr lang="en-US" dirty="0"/>
                  <a:t>If we know the distribution and clearance of a drug can be modeled with the two compartment model, then we can use nonlinear regression to find the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a14:m>
                <a:r>
                  <a:rPr lang="en-US" dirty="0"/>
                  <a:t>.</a:t>
                </a:r>
              </a:p>
              <a:p>
                <a:pPr marL="0" indent="0">
                  <a:spcAft>
                    <a:spcPts val="600"/>
                  </a:spcAft>
                  <a:buNone/>
                </a:pPr>
                <a:r>
                  <a:rPr lang="en-US" dirty="0"/>
                  <a:t>We can find the other pharmacokinetic model parameters using:</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𝐴𝐵</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den>
                      </m:f>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oMath>
                  </m:oMathPara>
                </a14:m>
                <a:endParaRPr lang="en-US" dirty="0"/>
              </a:p>
              <a:p>
                <a:pPr marL="0" indent="0">
                  <a:spcAft>
                    <a:spcPts val="600"/>
                  </a:spcAft>
                  <a:buNone/>
                </a:pPr>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den>
                          </m:f>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r>
                        <a:rPr lang="en-US" b="0" i="1" smtClean="0">
                          <a:latin typeface="Cambria Math" panose="02040503050406030204" pitchFamily="18" charset="0"/>
                        </a:rPr>
                        <m:t>=                  </m:t>
                      </m:r>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443906" cy="5815464"/>
              </a:xfrm>
              <a:blipFill>
                <a:blip r:embed="rId2"/>
                <a:stretch>
                  <a:fillRect l="-163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02E2E372-6FC6-4A78-8F70-24D4DFFFAC14}"/>
              </a:ext>
            </a:extLst>
          </p:cNvPr>
          <p:cNvGrpSpPr/>
          <p:nvPr/>
        </p:nvGrpSpPr>
        <p:grpSpPr>
          <a:xfrm>
            <a:off x="7740739" y="498014"/>
            <a:ext cx="3915615" cy="5706378"/>
            <a:chOff x="7119954" y="727904"/>
            <a:chExt cx="3915615" cy="5706378"/>
          </a:xfrm>
        </p:grpSpPr>
        <p:sp>
          <p:nvSpPr>
            <p:cNvPr id="3" name="Rectangle 2">
              <a:extLst>
                <a:ext uri="{FF2B5EF4-FFF2-40B4-BE49-F238E27FC236}">
                  <a16:creationId xmlns:a16="http://schemas.microsoft.com/office/drawing/2014/main" id="{5EF2089F-C7C0-44A5-B430-CA5AC8984123}"/>
                </a:ext>
              </a:extLst>
            </p:cNvPr>
            <p:cNvSpPr/>
            <p:nvPr/>
          </p:nvSpPr>
          <p:spPr>
            <a:xfrm>
              <a:off x="8283981" y="3149606"/>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8606957" y="3725937"/>
                  <a:ext cx="1862356" cy="6891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𝑝𝑙𝑎𝑠𝑚𝑎</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8606957" y="3725937"/>
                  <a:ext cx="1862356" cy="689163"/>
                </a:xfrm>
                <a:prstGeom prst="rect">
                  <a:avLst/>
                </a:prstGeom>
                <a:blipFill>
                  <a:blip r:embed="rId3"/>
                  <a:stretch>
                    <a:fillRect b="-2632"/>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a:cxnSpLocks/>
            </p:cNvCxnSpPr>
            <p:nvPr/>
          </p:nvCxnSpPr>
          <p:spPr>
            <a:xfrm>
              <a:off x="7365534" y="3600974"/>
              <a:ext cx="9184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a:cxnSpLocks/>
            </p:cNvCxnSpPr>
            <p:nvPr/>
          </p:nvCxnSpPr>
          <p:spPr>
            <a:xfrm>
              <a:off x="10104391" y="4970017"/>
              <a:ext cx="0" cy="85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7119954" y="3190624"/>
              <a:ext cx="918448"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9173213" y="5787951"/>
              <a:ext cx="1862356" cy="646331"/>
            </a:xfrm>
            <a:prstGeom prst="rect">
              <a:avLst/>
            </a:prstGeom>
            <a:noFill/>
          </p:spPr>
          <p:txBody>
            <a:bodyPr wrap="square" rtlCol="0">
              <a:spAutoFit/>
            </a:bodyPr>
            <a:lstStyle/>
            <a:p>
              <a:pPr algn="ctr"/>
              <a:r>
                <a:rPr lang="en-US" dirty="0"/>
                <a:t>Clearance by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10049865" y="5109185"/>
                  <a:ext cx="62497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10049865" y="5109185"/>
                  <a:ext cx="624978" cy="369332"/>
                </a:xfrm>
                <a:prstGeom prst="rect">
                  <a:avLst/>
                </a:prstGeom>
                <a:blipFill>
                  <a:blip r:embed="rId4"/>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55670A7C-0093-4340-B5A7-2B514A93768E}"/>
                </a:ext>
              </a:extLst>
            </p:cNvPr>
            <p:cNvSpPr/>
            <p:nvPr/>
          </p:nvSpPr>
          <p:spPr>
            <a:xfrm>
              <a:off x="8325374" y="727904"/>
              <a:ext cx="2390862" cy="102091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C68227-1538-470F-8EF4-6324790ADB6F}"/>
                    </a:ext>
                  </a:extLst>
                </p:cNvPr>
                <p:cNvSpPr txBox="1"/>
                <p:nvPr/>
              </p:nvSpPr>
              <p:spPr>
                <a:xfrm>
                  <a:off x="8606957" y="833130"/>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𝑡𝑖𝑠𝑠𝑢𝑒</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𝑡𝑖𝑠𝑠𝑢𝑒</m:t>
                            </m:r>
                          </m:sub>
                        </m:sSub>
                      </m:oMath>
                    </m:oMathPara>
                  </a14:m>
                  <a:endParaRPr lang="en-US" dirty="0"/>
                </a:p>
              </p:txBody>
            </p:sp>
          </mc:Choice>
          <mc:Fallback xmlns="">
            <p:sp>
              <p:nvSpPr>
                <p:cNvPr id="16" name="TextBox 15">
                  <a:extLst>
                    <a:ext uri="{FF2B5EF4-FFF2-40B4-BE49-F238E27FC236}">
                      <a16:creationId xmlns:a16="http://schemas.microsoft.com/office/drawing/2014/main" id="{6FC68227-1538-470F-8EF4-6324790ADB6F}"/>
                    </a:ext>
                  </a:extLst>
                </p:cNvPr>
                <p:cNvSpPr txBox="1">
                  <a:spLocks noRot="1" noChangeAspect="1" noMove="1" noResize="1" noEditPoints="1" noAdjustHandles="1" noChangeArrowheads="1" noChangeShapeType="1" noTextEdit="1"/>
                </p:cNvSpPr>
                <p:nvPr/>
              </p:nvSpPr>
              <p:spPr>
                <a:xfrm>
                  <a:off x="8606957" y="833130"/>
                  <a:ext cx="1862356" cy="667747"/>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406F080-6718-483D-AB95-F8697DC4DB54}"/>
                </a:ext>
              </a:extLst>
            </p:cNvPr>
            <p:cNvCxnSpPr>
              <a:cxnSpLocks/>
            </p:cNvCxnSpPr>
            <p:nvPr/>
          </p:nvCxnSpPr>
          <p:spPr>
            <a:xfrm>
              <a:off x="10104391"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59B33B7-2D5A-4438-8BC4-B6D887649D36}"/>
                </a:ext>
              </a:extLst>
            </p:cNvPr>
            <p:cNvCxnSpPr>
              <a:cxnSpLocks/>
            </p:cNvCxnSpPr>
            <p:nvPr/>
          </p:nvCxnSpPr>
          <p:spPr>
            <a:xfrm flipV="1">
              <a:off x="8731392" y="1748816"/>
              <a:ext cx="0" cy="14007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C62FF6-5C24-4127-AB4A-C90ADA97EE8F}"/>
                    </a:ext>
                  </a:extLst>
                </p:cNvPr>
                <p:cNvSpPr txBox="1"/>
                <p:nvPr/>
              </p:nvSpPr>
              <p:spPr>
                <a:xfrm>
                  <a:off x="10077129" y="2119067"/>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𝑡𝑝</m:t>
                            </m:r>
                          </m:sub>
                        </m:sSub>
                      </m:oMath>
                    </m:oMathPara>
                  </a14:m>
                  <a:endParaRPr lang="en-US" dirty="0"/>
                </a:p>
              </p:txBody>
            </p:sp>
          </mc:Choice>
          <mc:Fallback xmlns="">
            <p:sp>
              <p:nvSpPr>
                <p:cNvPr id="20" name="TextBox 19">
                  <a:extLst>
                    <a:ext uri="{FF2B5EF4-FFF2-40B4-BE49-F238E27FC236}">
                      <a16:creationId xmlns:a16="http://schemas.microsoft.com/office/drawing/2014/main" id="{16C62FF6-5C24-4127-AB4A-C90ADA97EE8F}"/>
                    </a:ext>
                  </a:extLst>
                </p:cNvPr>
                <p:cNvSpPr txBox="1">
                  <a:spLocks noRot="1" noChangeAspect="1" noMove="1" noResize="1" noEditPoints="1" noAdjustHandles="1" noChangeArrowheads="1" noChangeShapeType="1" noTextEdit="1"/>
                </p:cNvSpPr>
                <p:nvPr/>
              </p:nvSpPr>
              <p:spPr>
                <a:xfrm>
                  <a:off x="10077129" y="2119067"/>
                  <a:ext cx="624978" cy="390748"/>
                </a:xfrm>
                <a:prstGeom prst="rect">
                  <a:avLst/>
                </a:prstGeom>
                <a:blipFill>
                  <a:blip r:embed="rId6"/>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1A52864-BB84-4E31-B499-42B8BFB62C8A}"/>
                    </a:ext>
                  </a:extLst>
                </p:cNvPr>
                <p:cNvSpPr txBox="1"/>
                <p:nvPr/>
              </p:nvSpPr>
              <p:spPr>
                <a:xfrm>
                  <a:off x="8190154" y="2184373"/>
                  <a:ext cx="624978" cy="39074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𝑝𝑡</m:t>
                            </m:r>
                          </m:sub>
                        </m:sSub>
                      </m:oMath>
                    </m:oMathPara>
                  </a14:m>
                  <a:endParaRPr lang="en-US" dirty="0"/>
                </a:p>
              </p:txBody>
            </p:sp>
          </mc:Choice>
          <mc:Fallback xmlns="">
            <p:sp>
              <p:nvSpPr>
                <p:cNvPr id="21" name="TextBox 20">
                  <a:extLst>
                    <a:ext uri="{FF2B5EF4-FFF2-40B4-BE49-F238E27FC236}">
                      <a16:creationId xmlns:a16="http://schemas.microsoft.com/office/drawing/2014/main" id="{51A52864-BB84-4E31-B499-42B8BFB62C8A}"/>
                    </a:ext>
                  </a:extLst>
                </p:cNvPr>
                <p:cNvSpPr txBox="1">
                  <a:spLocks noRot="1" noChangeAspect="1" noMove="1" noResize="1" noEditPoints="1" noAdjustHandles="1" noChangeArrowheads="1" noChangeShapeType="1" noTextEdit="1"/>
                </p:cNvSpPr>
                <p:nvPr/>
              </p:nvSpPr>
              <p:spPr>
                <a:xfrm>
                  <a:off x="8190154" y="2184373"/>
                  <a:ext cx="624978" cy="390748"/>
                </a:xfrm>
                <a:prstGeom prst="rect">
                  <a:avLst/>
                </a:prstGeom>
                <a:blipFill>
                  <a:blip r:embed="rId7"/>
                  <a:stretch>
                    <a:fillRect b="-6250"/>
                  </a:stretch>
                </a:blipFill>
              </p:spPr>
              <p:txBody>
                <a:bodyPr/>
                <a:lstStyle/>
                <a:p>
                  <a:r>
                    <a:rPr lang="en-US">
                      <a:noFill/>
                    </a:rPr>
                    <a:t> </a:t>
                  </a:r>
                </a:p>
              </p:txBody>
            </p:sp>
          </mc:Fallback>
        </mc:AlternateContent>
      </p:grpSp>
    </p:spTree>
    <p:extLst>
      <p:ext uri="{BB962C8B-B14F-4D97-AF65-F5344CB8AC3E}">
        <p14:creationId xmlns:p14="http://schemas.microsoft.com/office/powerpoint/2010/main" val="3345813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Two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2" y="906011"/>
                <a:ext cx="11016917" cy="5815464"/>
              </a:xfrm>
            </p:spPr>
            <p:txBody>
              <a:bodyPr>
                <a:normAutofit/>
              </a:bodyPr>
              <a:lstStyle/>
              <a:p>
                <a:pPr marL="0" indent="0">
                  <a:spcAft>
                    <a:spcPts val="600"/>
                  </a:spcAft>
                  <a:buNone/>
                </a:pPr>
                <a:r>
                  <a:rPr lang="en-US" dirty="0"/>
                  <a:t>The previous equations were used to describe the concentrations for a rapid IV injection. How do the expressions change if the drug is absorbed from the GI tract?</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𝑝</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𝑓</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𝑑𝑟𝑢𝑔</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𝑝</m:t>
                              </m:r>
                            </m:sub>
                          </m:sSub>
                        </m:den>
                      </m:f>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𝑡𝑝</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e>
                              </m:d>
                            </m:num>
                            <m:den>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e>
                              </m:d>
                            </m:den>
                          </m:f>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𝐴𝑡</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𝑡𝑝</m:t>
                                      </m:r>
                                    </m:sub>
                                  </m:sSub>
                                  <m:r>
                                    <a:rPr lang="en-US" sz="2000" i="1">
                                      <a:latin typeface="Cambria Math" panose="02040503050406030204" pitchFamily="18" charset="0"/>
                                    </a:rPr>
                                    <m:t>−</m:t>
                                  </m:r>
                                  <m:r>
                                    <a:rPr lang="en-US" sz="2000" b="0" i="1" smtClean="0">
                                      <a:latin typeface="Cambria Math" panose="02040503050406030204" pitchFamily="18" charset="0"/>
                                    </a:rPr>
                                    <m:t>𝐵</m:t>
                                  </m:r>
                                </m:e>
                              </m:d>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b="0" i="1" smtClean="0">
                                      <a:latin typeface="Cambria Math" panose="02040503050406030204" pitchFamily="18" charset="0"/>
                                    </a:rPr>
                                    <m:t>𝐵</m:t>
                                  </m:r>
                                </m:e>
                              </m:d>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den>
                          </m:f>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b="0" i="1" smtClean="0">
                                  <a:latin typeface="Cambria Math" panose="02040503050406030204" pitchFamily="18" charset="0"/>
                                </a:rPr>
                                <m:t>𝐵</m:t>
                              </m:r>
                              <m:r>
                                <a:rPr lang="en-US" sz="2000" i="1">
                                  <a:latin typeface="Cambria Math" panose="02040503050406030204" pitchFamily="18" charset="0"/>
                                </a:rPr>
                                <m:t>𝑡</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𝑡𝑝</m:t>
                                      </m:r>
                                    </m:sub>
                                  </m:sSub>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e>
                              </m:d>
                            </m:num>
                            <m:den>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e>
                              </m:d>
                              <m:d>
                                <m:dPr>
                                  <m:ctrlPr>
                                    <a:rPr lang="en-US" sz="2000" i="1">
                                      <a:latin typeface="Cambria Math" panose="02040503050406030204" pitchFamily="18" charset="0"/>
                                    </a:rPr>
                                  </m:ctrlPr>
                                </m:dPr>
                                <m:e>
                                  <m:r>
                                    <a:rPr lang="en-US" sz="2000" i="1">
                                      <a:latin typeface="Cambria Math" panose="02040503050406030204" pitchFamily="18" charset="0"/>
                                    </a:rPr>
                                    <m:t>𝐵</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e>
                              </m:d>
                            </m:den>
                          </m:f>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i="1">
                                  <a:latin typeface="Cambria Math" panose="02040503050406030204" pitchFamily="18" charset="0"/>
                                </a:rPr>
                                <m:t>𝑡</m:t>
                              </m:r>
                            </m:sup>
                          </m:sSup>
                        </m:e>
                      </m:d>
                    </m:oMath>
                  </m:oMathPara>
                </a14:m>
                <a:endParaRPr lang="en-US" sz="2000" dirty="0"/>
              </a:p>
              <a:p>
                <a:pPr marL="0" indent="0">
                  <a:spcAft>
                    <a:spcPts val="600"/>
                  </a:spcAft>
                  <a:buNone/>
                </a:pPr>
                <a:endParaRPr lang="en-US" sz="2000"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𝑓</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𝐷</m:t>
                              </m:r>
                            </m:e>
                            <m:sub>
                              <m:r>
                                <a:rPr lang="en-US" sz="2000" b="0" i="1" smtClean="0">
                                  <a:latin typeface="Cambria Math" panose="02040503050406030204" pitchFamily="18" charset="0"/>
                                </a:rPr>
                                <m:t>𝑑𝑟𝑢𝑔</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𝑡𝑝</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𝑡</m:t>
                              </m:r>
                            </m:sub>
                          </m:sSub>
                        </m:den>
                      </m:f>
                      <m:d>
                        <m:dPr>
                          <m:begChr m:val="["/>
                          <m:endChr m:val="]"/>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𝐴𝑡</m:t>
                                  </m:r>
                                </m:sup>
                              </m:sSup>
                            </m:num>
                            <m:den>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rPr>
                                    <m:t>𝐵𝑡</m:t>
                                  </m:r>
                                </m:sup>
                              </m:sSup>
                            </m:num>
                            <m:den>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m:t>
                                  </m:r>
                                  <m:r>
                                    <a:rPr lang="en-US" sz="2000" b="0" i="1" smtClean="0">
                                      <a:latin typeface="Cambria Math" panose="02040503050406030204" pitchFamily="18" charset="0"/>
                                    </a:rPr>
                                    <m:t>𝐵</m:t>
                                  </m:r>
                                </m:e>
                              </m:d>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r>
                                    <a:rPr lang="en-US" sz="2000" i="1">
                                      <a:latin typeface="Cambria Math" panose="02040503050406030204" pitchFamily="18" charset="0"/>
                                    </a:rPr>
                                    <m:t>𝑡</m:t>
                                  </m:r>
                                </m:sup>
                              </m:sSup>
                            </m:num>
                            <m:den>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m:t>
                                      </m:r>
                                    </m:sub>
                                  </m:sSub>
                                </m:e>
                              </m:d>
                              <m:d>
                                <m:dPr>
                                  <m:ctrlPr>
                                    <a:rPr lang="en-US" sz="2000" i="1">
                                      <a:latin typeface="Cambria Math" panose="02040503050406030204" pitchFamily="18" charset="0"/>
                                    </a:rPr>
                                  </m:ctrlPr>
                                </m:dPr>
                                <m:e>
                                  <m:r>
                                    <a:rPr lang="en-US" sz="2000" i="1">
                                      <a:latin typeface="Cambria Math" panose="02040503050406030204" pitchFamily="18" charset="0"/>
                                    </a:rPr>
                                    <m:t>𝐵</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sub>
                                  </m:sSub>
                                </m:e>
                              </m:d>
                            </m:den>
                          </m:f>
                        </m:e>
                      </m:d>
                    </m:oMath>
                  </m:oMathPara>
                </a14:m>
                <a:endParaRPr lang="en-US" sz="2000" dirty="0"/>
              </a:p>
              <a:p>
                <a:pPr marL="0" indent="0">
                  <a:spcAft>
                    <a:spcPts val="600"/>
                  </a:spcAft>
                  <a:buNone/>
                </a:pPr>
                <a:endParaRPr lang="en-US" sz="2000" dirty="0"/>
              </a:p>
              <a:p>
                <a:pPr marL="0" indent="0">
                  <a:spcAft>
                    <a:spcPts val="600"/>
                  </a:spcAft>
                  <a:buNone/>
                </a:pPr>
                <a:r>
                  <a:rPr lang="en-US" dirty="0"/>
                  <a:t>The parameters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𝐵</m:t>
                    </m:r>
                  </m:oMath>
                </a14:m>
                <a:r>
                  <a:rPr lang="en-US" dirty="0"/>
                  <a:t> can be expressed in the same manner we saw previously.</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2" y="906011"/>
                <a:ext cx="11016917" cy="5815464"/>
              </a:xfrm>
              <a:blipFill>
                <a:blip r:embed="rId2"/>
                <a:stretch>
                  <a:fillRect l="-1107" t="-1782"/>
                </a:stretch>
              </a:blipFill>
            </p:spPr>
            <p:txBody>
              <a:bodyPr/>
              <a:lstStyle/>
              <a:p>
                <a:r>
                  <a:rPr lang="en-US">
                    <a:noFill/>
                  </a:rPr>
                  <a:t> </a:t>
                </a:r>
              </a:p>
            </p:txBody>
          </p:sp>
        </mc:Fallback>
      </mc:AlternateContent>
    </p:spTree>
    <p:extLst>
      <p:ext uri="{BB962C8B-B14F-4D97-AF65-F5344CB8AC3E}">
        <p14:creationId xmlns:p14="http://schemas.microsoft.com/office/powerpoint/2010/main" val="936076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Nonlinear-Regression Modeling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2" y="906011"/>
            <a:ext cx="4545511" cy="5815464"/>
          </a:xfrm>
        </p:spPr>
        <p:txBody>
          <a:bodyPr>
            <a:normAutofit/>
          </a:bodyPr>
          <a:lstStyle/>
          <a:p>
            <a:pPr marL="0" indent="0">
              <a:spcAft>
                <a:spcPts val="600"/>
              </a:spcAft>
              <a:buNone/>
            </a:pPr>
            <a:r>
              <a:rPr lang="en-US" dirty="0"/>
              <a:t>We will use the following data collected:</a:t>
            </a:r>
          </a:p>
          <a:p>
            <a:pPr marL="0" indent="0">
              <a:spcAft>
                <a:spcPts val="600"/>
              </a:spcAft>
              <a:buNone/>
            </a:pPr>
            <a:r>
              <a:rPr lang="en-US" dirty="0"/>
              <a:t>Assume that the initial dose was 4 mg through a rapid IV injection. </a:t>
            </a:r>
          </a:p>
          <a:p>
            <a:pPr marL="0" indent="0">
              <a:spcAft>
                <a:spcPts val="600"/>
              </a:spcAft>
              <a:buNone/>
            </a:pPr>
            <a:r>
              <a:rPr lang="en-US" dirty="0"/>
              <a:t>We will use Excel and nonlinear regression to determine the pharmacokinetic parameters.</a:t>
            </a:r>
          </a:p>
          <a:p>
            <a:pPr marL="0" indent="0">
              <a:spcAft>
                <a:spcPts val="600"/>
              </a:spcAft>
              <a:buNone/>
            </a:pPr>
            <a:endParaRPr lang="en-US" dirty="0"/>
          </a:p>
          <a:p>
            <a:pPr marL="0" indent="0">
              <a:spcAft>
                <a:spcPts val="600"/>
              </a:spcAft>
              <a:buNone/>
            </a:pPr>
            <a:r>
              <a:rPr lang="en-US" dirty="0"/>
              <a:t> </a:t>
            </a:r>
          </a:p>
        </p:txBody>
      </p:sp>
      <p:graphicFrame>
        <p:nvGraphicFramePr>
          <p:cNvPr id="3" name="Table 4">
            <a:extLst>
              <a:ext uri="{FF2B5EF4-FFF2-40B4-BE49-F238E27FC236}">
                <a16:creationId xmlns:a16="http://schemas.microsoft.com/office/drawing/2014/main" id="{74CDFC29-5D27-4A76-B8FE-BF51996A607A}"/>
              </a:ext>
            </a:extLst>
          </p:cNvPr>
          <p:cNvGraphicFramePr>
            <a:graphicFrameLocks noGrp="1"/>
          </p:cNvGraphicFramePr>
          <p:nvPr/>
        </p:nvGraphicFramePr>
        <p:xfrm>
          <a:off x="5108895" y="1462342"/>
          <a:ext cx="6653402" cy="4409440"/>
        </p:xfrm>
        <a:graphic>
          <a:graphicData uri="http://schemas.openxmlformats.org/drawingml/2006/table">
            <a:tbl>
              <a:tblPr firstRow="1" bandRow="1">
                <a:tableStyleId>{5C22544A-7EE6-4342-B048-85BDC9FD1C3A}</a:tableStyleId>
              </a:tblPr>
              <a:tblGrid>
                <a:gridCol w="3326701">
                  <a:extLst>
                    <a:ext uri="{9D8B030D-6E8A-4147-A177-3AD203B41FA5}">
                      <a16:colId xmlns:a16="http://schemas.microsoft.com/office/drawing/2014/main" val="1460009679"/>
                    </a:ext>
                  </a:extLst>
                </a:gridCol>
                <a:gridCol w="3326701">
                  <a:extLst>
                    <a:ext uri="{9D8B030D-6E8A-4147-A177-3AD203B41FA5}">
                      <a16:colId xmlns:a16="http://schemas.microsoft.com/office/drawing/2014/main" val="347363747"/>
                    </a:ext>
                  </a:extLst>
                </a:gridCol>
              </a:tblGrid>
              <a:tr h="370840">
                <a:tc>
                  <a:txBody>
                    <a:bodyPr/>
                    <a:lstStyle/>
                    <a:p>
                      <a:pPr algn="ctr"/>
                      <a:r>
                        <a:rPr lang="en-US" sz="2000" dirty="0">
                          <a:solidFill>
                            <a:schemeClr val="tx1"/>
                          </a:solidFill>
                        </a:rPr>
                        <a:t>Time </a:t>
                      </a:r>
                    </a:p>
                    <a:p>
                      <a:pPr algn="ctr"/>
                      <a:r>
                        <a:rPr lang="en-US" sz="2000" dirty="0">
                          <a:solidFill>
                            <a:schemeClr val="tx1"/>
                          </a:solidFill>
                        </a:rPr>
                        <a:t>(min)</a:t>
                      </a:r>
                    </a:p>
                  </a:txBody>
                  <a:tcPr/>
                </a:tc>
                <a:tc>
                  <a:txBody>
                    <a:bodyPr/>
                    <a:lstStyle/>
                    <a:p>
                      <a:pPr algn="ctr"/>
                      <a:r>
                        <a:rPr lang="en-US" sz="2000" dirty="0">
                          <a:solidFill>
                            <a:schemeClr val="tx1"/>
                          </a:solidFill>
                        </a:rPr>
                        <a:t>Drug Plasma Concentration (</a:t>
                      </a:r>
                      <a:r>
                        <a:rPr lang="en-US" sz="2000" dirty="0">
                          <a:solidFill>
                            <a:schemeClr val="tx1"/>
                          </a:solidFill>
                          <a:latin typeface="Symbol" panose="05050102010706020507" pitchFamily="18" charset="2"/>
                        </a:rPr>
                        <a:t>m</a:t>
                      </a:r>
                      <a:r>
                        <a:rPr lang="en-US" sz="2000" dirty="0">
                          <a:solidFill>
                            <a:schemeClr val="tx1"/>
                          </a:solidFill>
                        </a:rPr>
                        <a:t>g/mL)</a:t>
                      </a:r>
                    </a:p>
                  </a:txBody>
                  <a:tcPr/>
                </a:tc>
                <a:extLst>
                  <a:ext uri="{0D108BD9-81ED-4DB2-BD59-A6C34878D82A}">
                    <a16:rowId xmlns:a16="http://schemas.microsoft.com/office/drawing/2014/main" val="1490740893"/>
                  </a:ext>
                </a:extLst>
              </a:tr>
              <a:tr h="370840">
                <a:tc>
                  <a:txBody>
                    <a:bodyPr/>
                    <a:lstStyle/>
                    <a:p>
                      <a:pPr algn="ctr" fontAlgn="b"/>
                      <a:r>
                        <a:rPr lang="en-US" sz="2000" b="0" i="0" u="none" strike="noStrike" dirty="0">
                          <a:solidFill>
                            <a:schemeClr val="tx1"/>
                          </a:solidFill>
                          <a:effectLst/>
                          <a:latin typeface="Calibri" panose="020F0502020204030204" pitchFamily="34" charset="0"/>
                        </a:rPr>
                        <a:t>15</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352</a:t>
                      </a:r>
                    </a:p>
                  </a:txBody>
                  <a:tcPr marL="9525" marR="9525" marT="9525" marB="0" anchor="b"/>
                </a:tc>
                <a:extLst>
                  <a:ext uri="{0D108BD9-81ED-4DB2-BD59-A6C34878D82A}">
                    <a16:rowId xmlns:a16="http://schemas.microsoft.com/office/drawing/2014/main" val="3409192654"/>
                  </a:ext>
                </a:extLst>
              </a:tr>
              <a:tr h="370840">
                <a:tc>
                  <a:txBody>
                    <a:bodyPr/>
                    <a:lstStyle/>
                    <a:p>
                      <a:pPr algn="ctr" fontAlgn="b"/>
                      <a:r>
                        <a:rPr lang="en-US" sz="2000" b="0" i="0" u="none" strike="noStrike">
                          <a:solidFill>
                            <a:schemeClr val="tx1"/>
                          </a:solidFill>
                          <a:effectLst/>
                          <a:latin typeface="Calibri" panose="020F0502020204030204" pitchFamily="34" charset="0"/>
                        </a:rPr>
                        <a:t>30</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256</a:t>
                      </a:r>
                    </a:p>
                  </a:txBody>
                  <a:tcPr marL="9525" marR="9525" marT="9525" marB="0" anchor="b"/>
                </a:tc>
                <a:extLst>
                  <a:ext uri="{0D108BD9-81ED-4DB2-BD59-A6C34878D82A}">
                    <a16:rowId xmlns:a16="http://schemas.microsoft.com/office/drawing/2014/main" val="962336496"/>
                  </a:ext>
                </a:extLst>
              </a:tr>
              <a:tr h="370840">
                <a:tc>
                  <a:txBody>
                    <a:bodyPr/>
                    <a:lstStyle/>
                    <a:p>
                      <a:pPr algn="ctr" fontAlgn="b"/>
                      <a:r>
                        <a:rPr lang="en-US" sz="2000" b="0" i="0" u="none" strike="noStrike">
                          <a:solidFill>
                            <a:schemeClr val="tx1"/>
                          </a:solidFill>
                          <a:effectLst/>
                          <a:latin typeface="Calibri" panose="020F0502020204030204" pitchFamily="34" charset="0"/>
                        </a:rPr>
                        <a:t>60</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160</a:t>
                      </a:r>
                    </a:p>
                  </a:txBody>
                  <a:tcPr marL="9525" marR="9525" marT="9525" marB="0" anchor="b"/>
                </a:tc>
                <a:extLst>
                  <a:ext uri="{0D108BD9-81ED-4DB2-BD59-A6C34878D82A}">
                    <a16:rowId xmlns:a16="http://schemas.microsoft.com/office/drawing/2014/main" val="239373780"/>
                  </a:ext>
                </a:extLst>
              </a:tr>
              <a:tr h="370840">
                <a:tc>
                  <a:txBody>
                    <a:bodyPr/>
                    <a:lstStyle/>
                    <a:p>
                      <a:pPr algn="ctr" fontAlgn="b"/>
                      <a:r>
                        <a:rPr lang="en-US" sz="2000" b="0" i="0" u="none" strike="noStrike">
                          <a:solidFill>
                            <a:schemeClr val="tx1"/>
                          </a:solidFill>
                          <a:effectLst/>
                          <a:latin typeface="Calibri" panose="020F0502020204030204" pitchFamily="34" charset="0"/>
                        </a:rPr>
                        <a:t>90</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120</a:t>
                      </a:r>
                    </a:p>
                  </a:txBody>
                  <a:tcPr marL="9525" marR="9525" marT="9525" marB="0" anchor="b"/>
                </a:tc>
                <a:extLst>
                  <a:ext uri="{0D108BD9-81ED-4DB2-BD59-A6C34878D82A}">
                    <a16:rowId xmlns:a16="http://schemas.microsoft.com/office/drawing/2014/main" val="1670812026"/>
                  </a:ext>
                </a:extLst>
              </a:tr>
              <a:tr h="370840">
                <a:tc>
                  <a:txBody>
                    <a:bodyPr/>
                    <a:lstStyle/>
                    <a:p>
                      <a:pPr algn="ctr" fontAlgn="b"/>
                      <a:r>
                        <a:rPr lang="en-US" sz="2000" b="0" i="0" u="none" strike="noStrike">
                          <a:solidFill>
                            <a:schemeClr val="tx1"/>
                          </a:solidFill>
                          <a:effectLst/>
                          <a:latin typeface="Calibri" panose="020F0502020204030204" pitchFamily="34" charset="0"/>
                        </a:rPr>
                        <a:t>135</a:t>
                      </a:r>
                    </a:p>
                  </a:txBody>
                  <a:tcPr marL="9525" marR="9525" marT="9525" marB="0" anchor="b"/>
                </a:tc>
                <a:tc>
                  <a:txBody>
                    <a:bodyPr/>
                    <a:lstStyle/>
                    <a:p>
                      <a:pPr algn="ctr" fontAlgn="b"/>
                      <a:r>
                        <a:rPr lang="en-US" sz="2000" b="0" i="0" u="none" strike="noStrike" dirty="0">
                          <a:solidFill>
                            <a:schemeClr val="tx1"/>
                          </a:solidFill>
                          <a:effectLst/>
                          <a:latin typeface="Calibri" panose="020F0502020204030204" pitchFamily="34" charset="0"/>
                        </a:rPr>
                        <a:t>88</a:t>
                      </a:r>
                    </a:p>
                  </a:txBody>
                  <a:tcPr marL="9525" marR="9525" marT="9525" marB="0" anchor="b"/>
                </a:tc>
                <a:extLst>
                  <a:ext uri="{0D108BD9-81ED-4DB2-BD59-A6C34878D82A}">
                    <a16:rowId xmlns:a16="http://schemas.microsoft.com/office/drawing/2014/main" val="4145526014"/>
                  </a:ext>
                </a:extLst>
              </a:tr>
              <a:tr h="370840">
                <a:tc>
                  <a:txBody>
                    <a:bodyPr/>
                    <a:lstStyle/>
                    <a:p>
                      <a:pPr algn="ctr" fontAlgn="b"/>
                      <a:r>
                        <a:rPr lang="en-US" sz="2000" b="0" i="0" u="none" strike="noStrike">
                          <a:solidFill>
                            <a:schemeClr val="tx1"/>
                          </a:solidFill>
                          <a:effectLst/>
                          <a:latin typeface="Calibri" panose="020F0502020204030204" pitchFamily="34" charset="0"/>
                        </a:rPr>
                        <a:t>180</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64</a:t>
                      </a:r>
                    </a:p>
                  </a:txBody>
                  <a:tcPr marL="9525" marR="9525" marT="9525" marB="0" anchor="b"/>
                </a:tc>
                <a:extLst>
                  <a:ext uri="{0D108BD9-81ED-4DB2-BD59-A6C34878D82A}">
                    <a16:rowId xmlns:a16="http://schemas.microsoft.com/office/drawing/2014/main" val="2819265247"/>
                  </a:ext>
                </a:extLst>
              </a:tr>
              <a:tr h="370840">
                <a:tc>
                  <a:txBody>
                    <a:bodyPr/>
                    <a:lstStyle/>
                    <a:p>
                      <a:pPr algn="ctr" fontAlgn="b"/>
                      <a:r>
                        <a:rPr lang="en-US" sz="2000" b="0" i="0" u="none" strike="noStrike">
                          <a:solidFill>
                            <a:schemeClr val="tx1"/>
                          </a:solidFill>
                          <a:effectLst/>
                          <a:latin typeface="Calibri" panose="020F0502020204030204" pitchFamily="34" charset="0"/>
                        </a:rPr>
                        <a:t>225</a:t>
                      </a:r>
                    </a:p>
                  </a:txBody>
                  <a:tcPr marL="9525" marR="9525" marT="9525" marB="0" anchor="b"/>
                </a:tc>
                <a:tc>
                  <a:txBody>
                    <a:bodyPr/>
                    <a:lstStyle/>
                    <a:p>
                      <a:pPr algn="ctr" fontAlgn="b"/>
                      <a:r>
                        <a:rPr lang="en-US" sz="2000" b="0" i="0" u="none" strike="noStrike" dirty="0">
                          <a:solidFill>
                            <a:schemeClr val="tx1"/>
                          </a:solidFill>
                          <a:effectLst/>
                          <a:latin typeface="Calibri" panose="020F0502020204030204" pitchFamily="34" charset="0"/>
                        </a:rPr>
                        <a:t>48</a:t>
                      </a:r>
                    </a:p>
                  </a:txBody>
                  <a:tcPr marL="9525" marR="9525" marT="9525" marB="0" anchor="b"/>
                </a:tc>
                <a:extLst>
                  <a:ext uri="{0D108BD9-81ED-4DB2-BD59-A6C34878D82A}">
                    <a16:rowId xmlns:a16="http://schemas.microsoft.com/office/drawing/2014/main" val="2807144540"/>
                  </a:ext>
                </a:extLst>
              </a:tr>
              <a:tr h="370840">
                <a:tc>
                  <a:txBody>
                    <a:bodyPr/>
                    <a:lstStyle/>
                    <a:p>
                      <a:pPr algn="ctr" fontAlgn="b"/>
                      <a:r>
                        <a:rPr lang="en-US" sz="2000" b="0" i="0" u="none" strike="noStrike">
                          <a:solidFill>
                            <a:schemeClr val="tx1"/>
                          </a:solidFill>
                          <a:effectLst/>
                          <a:latin typeface="Calibri" panose="020F0502020204030204" pitchFamily="34" charset="0"/>
                        </a:rPr>
                        <a:t>262</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38</a:t>
                      </a:r>
                    </a:p>
                  </a:txBody>
                  <a:tcPr marL="9525" marR="9525" marT="9525" marB="0" anchor="b"/>
                </a:tc>
                <a:extLst>
                  <a:ext uri="{0D108BD9-81ED-4DB2-BD59-A6C34878D82A}">
                    <a16:rowId xmlns:a16="http://schemas.microsoft.com/office/drawing/2014/main" val="2613288559"/>
                  </a:ext>
                </a:extLst>
              </a:tr>
              <a:tr h="370840">
                <a:tc>
                  <a:txBody>
                    <a:bodyPr/>
                    <a:lstStyle/>
                    <a:p>
                      <a:pPr algn="ctr" fontAlgn="b"/>
                      <a:r>
                        <a:rPr lang="en-US" sz="2000" b="0" i="0" u="none" strike="noStrike">
                          <a:solidFill>
                            <a:schemeClr val="tx1"/>
                          </a:solidFill>
                          <a:effectLst/>
                          <a:latin typeface="Calibri" panose="020F0502020204030204" pitchFamily="34" charset="0"/>
                        </a:rPr>
                        <a:t>315</a:t>
                      </a:r>
                    </a:p>
                  </a:txBody>
                  <a:tcPr marL="9525" marR="9525" marT="9525" marB="0" anchor="b"/>
                </a:tc>
                <a:tc>
                  <a:txBody>
                    <a:bodyPr/>
                    <a:lstStyle/>
                    <a:p>
                      <a:pPr algn="ctr" fontAlgn="b"/>
                      <a:r>
                        <a:rPr lang="en-US" sz="2000" b="0" i="0" u="none" strike="noStrike">
                          <a:solidFill>
                            <a:schemeClr val="tx1"/>
                          </a:solidFill>
                          <a:effectLst/>
                          <a:latin typeface="Calibri" panose="020F0502020204030204" pitchFamily="34" charset="0"/>
                        </a:rPr>
                        <a:t>28</a:t>
                      </a:r>
                    </a:p>
                  </a:txBody>
                  <a:tcPr marL="9525" marR="9525" marT="9525" marB="0" anchor="b"/>
                </a:tc>
                <a:extLst>
                  <a:ext uri="{0D108BD9-81ED-4DB2-BD59-A6C34878D82A}">
                    <a16:rowId xmlns:a16="http://schemas.microsoft.com/office/drawing/2014/main" val="3595914276"/>
                  </a:ext>
                </a:extLst>
              </a:tr>
              <a:tr h="370840">
                <a:tc>
                  <a:txBody>
                    <a:bodyPr/>
                    <a:lstStyle/>
                    <a:p>
                      <a:pPr algn="ctr" fontAlgn="b"/>
                      <a:r>
                        <a:rPr lang="en-US" sz="2000" b="0" i="0" u="none" strike="noStrike">
                          <a:solidFill>
                            <a:schemeClr val="tx1"/>
                          </a:solidFill>
                          <a:effectLst/>
                          <a:latin typeface="Calibri" panose="020F0502020204030204" pitchFamily="34" charset="0"/>
                        </a:rPr>
                        <a:t>360</a:t>
                      </a:r>
                    </a:p>
                  </a:txBody>
                  <a:tcPr marL="9525" marR="9525" marT="9525" marB="0" anchor="b"/>
                </a:tc>
                <a:tc>
                  <a:txBody>
                    <a:bodyPr/>
                    <a:lstStyle/>
                    <a:p>
                      <a:pPr algn="ctr" fontAlgn="b"/>
                      <a:r>
                        <a:rPr lang="en-US" sz="2000" b="0" i="0" u="none" strike="noStrike" dirty="0">
                          <a:solidFill>
                            <a:schemeClr val="tx1"/>
                          </a:solidFill>
                          <a:effectLst/>
                          <a:latin typeface="Calibri" panose="020F0502020204030204" pitchFamily="34" charset="0"/>
                        </a:rPr>
                        <a:t>20</a:t>
                      </a:r>
                    </a:p>
                  </a:txBody>
                  <a:tcPr marL="9525" marR="9525" marT="9525" marB="0" anchor="b"/>
                </a:tc>
                <a:extLst>
                  <a:ext uri="{0D108BD9-81ED-4DB2-BD59-A6C34878D82A}">
                    <a16:rowId xmlns:a16="http://schemas.microsoft.com/office/drawing/2014/main" val="1421906691"/>
                  </a:ext>
                </a:extLst>
              </a:tr>
            </a:tbl>
          </a:graphicData>
        </a:graphic>
      </p:graphicFrame>
    </p:spTree>
    <p:extLst>
      <p:ext uri="{BB962C8B-B14F-4D97-AF65-F5344CB8AC3E}">
        <p14:creationId xmlns:p14="http://schemas.microsoft.com/office/powerpoint/2010/main" val="139959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Nonlinear-Regression Modeling</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pic>
        <p:nvPicPr>
          <p:cNvPr id="3" name="Picture 2">
            <a:extLst>
              <a:ext uri="{FF2B5EF4-FFF2-40B4-BE49-F238E27FC236}">
                <a16:creationId xmlns:a16="http://schemas.microsoft.com/office/drawing/2014/main" id="{85D0767E-304A-4DF6-8C18-53CFFA4DF973}"/>
              </a:ext>
            </a:extLst>
          </p:cNvPr>
          <p:cNvPicPr>
            <a:picLocks noChangeAspect="1"/>
          </p:cNvPicPr>
          <p:nvPr/>
        </p:nvPicPr>
        <p:blipFill>
          <a:blip r:embed="rId2"/>
          <a:stretch>
            <a:fillRect/>
          </a:stretch>
        </p:blipFill>
        <p:spPr>
          <a:xfrm>
            <a:off x="1362180" y="1002414"/>
            <a:ext cx="8830443" cy="5230606"/>
          </a:xfrm>
          <a:prstGeom prst="rect">
            <a:avLst/>
          </a:prstGeom>
        </p:spPr>
      </p:pic>
    </p:spTree>
    <p:extLst>
      <p:ext uri="{BB962C8B-B14F-4D97-AF65-F5344CB8AC3E}">
        <p14:creationId xmlns:p14="http://schemas.microsoft.com/office/powerpoint/2010/main" val="3716336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IV Injection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𝑝𝑙𝑎𝑠𝑚𝑎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ndParaRPr>
              </a:p>
              <a:p>
                <a:pPr marL="0" indent="0">
                  <a:buNone/>
                </a:pPr>
                <a:r>
                  <a:rPr lang="en-US" dirty="0"/>
                  <a:t>We can divide everything by </a:t>
                </a:r>
                <a:r>
                  <a:rPr lang="en-US" dirty="0" err="1"/>
                  <a:t>V</a:t>
                </a:r>
                <a:r>
                  <a:rPr lang="en-US" baseline="-25000" dirty="0" err="1"/>
                  <a:t>apparent</a:t>
                </a:r>
                <a:r>
                  <a:rPr lang="en-US" dirty="0"/>
                  <a:t>. Remember </a:t>
                </a:r>
                <a14:m>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𝑝𝑙𝑎𝑠𝑚𝑎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If we take the Laplace Transform of the equation above: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1" i="1" smtClean="0">
                          <a:latin typeface="Cambria Math" panose="02040503050406030204" pitchFamily="18" charset="0"/>
                        </a:rPr>
                        <m:t>𝑪</m:t>
                      </m:r>
                      <m:r>
                        <a:rPr lang="en-US" b="1"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m:t>
                              </m:r>
                            </m:sup>
                          </m:sSup>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r>
                        <a:rPr lang="en-US" b="0" i="1" smtClean="0">
                          <a:latin typeface="Cambria Math" panose="02040503050406030204" pitchFamily="18" charset="0"/>
                        </a:rPr>
                        <m:t>(1)</m:t>
                      </m:r>
                    </m:oMath>
                  </m:oMathPara>
                </a14:m>
                <a:endParaRPr lang="en-US" dirty="0"/>
              </a:p>
              <a:p>
                <a:pPr marL="0" indent="0">
                  <a:buNone/>
                </a:pPr>
                <a:r>
                  <a:rPr lang="en-US" dirty="0"/>
                  <a:t>Where </a:t>
                </a:r>
                <a14:m>
                  <m:oMath xmlns:m="http://schemas.openxmlformats.org/officeDocument/2006/math">
                    <m:r>
                      <a:rPr lang="en-US" b="1" i="1" smtClean="0">
                        <a:latin typeface="Cambria Math" panose="02040503050406030204" pitchFamily="18" charset="0"/>
                      </a:rPr>
                      <m:t>𝑪</m:t>
                    </m:r>
                  </m:oMath>
                </a14:m>
                <a:r>
                  <a:rPr lang="en-US" dirty="0"/>
                  <a:t> is the Laplace transform (function of s) of the concentration profile.</a:t>
                </a:r>
              </a:p>
              <a:p>
                <a:pPr marL="0" indent="0">
                  <a:buNone/>
                </a:pPr>
                <a:r>
                  <a:rPr lang="en-US" dirty="0"/>
                  <a:t>We will assume the initial condition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m:t>
                              </m:r>
                            </m:sup>
                          </m:sSup>
                        </m:e>
                      </m:d>
                      <m:r>
                        <a:rPr lang="en-US" b="0" i="1" smtClean="0">
                          <a:latin typeface="Cambria Math" panose="02040503050406030204" pitchFamily="18" charset="0"/>
                        </a:rPr>
                        <m:t>=0</m:t>
                      </m:r>
                    </m:oMath>
                  </m:oMathPara>
                </a14:m>
                <a:endParaRPr lang="en-US" dirty="0"/>
              </a:p>
              <a:p>
                <a:pPr marL="0" indent="0">
                  <a:buNone/>
                </a:pPr>
                <a:r>
                  <a:rPr lang="en-US" dirty="0"/>
                  <a:t>Cleaning up the equation we get:</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oMath>
                  </m:oMathPara>
                </a14:m>
                <a:endParaRPr lang="en-US" b="1"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971"/>
                </a:stretch>
              </a:blipFill>
            </p:spPr>
            <p:txBody>
              <a:bodyPr/>
              <a:lstStyle/>
              <a:p>
                <a:r>
                  <a:rPr lang="en-US">
                    <a:noFill/>
                  </a:rPr>
                  <a:t> </a:t>
                </a:r>
              </a:p>
            </p:txBody>
          </p:sp>
        </mc:Fallback>
      </mc:AlternateContent>
    </p:spTree>
    <p:extLst>
      <p:ext uri="{BB962C8B-B14F-4D97-AF65-F5344CB8AC3E}">
        <p14:creationId xmlns:p14="http://schemas.microsoft.com/office/powerpoint/2010/main" val="65827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IV Injection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5896137"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oMath>
                  </m:oMathPara>
                </a14:m>
                <a:endParaRPr lang="en-US" b="1" dirty="0"/>
              </a:p>
              <a:p>
                <a:pPr marL="0" indent="0">
                  <a:spcAft>
                    <a:spcPts val="600"/>
                  </a:spcAft>
                  <a:buNone/>
                </a:pPr>
                <a:r>
                  <a:rPr lang="en-US" dirty="0"/>
                  <a:t>Recall the that inverse Laplace transform of </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den>
                      </m:f>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𝑎𝑡</m:t>
                          </m:r>
                        </m:sup>
                      </m:sSup>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spcAft>
                    <a:spcPts val="600"/>
                  </a:spcAft>
                  <a:buNone/>
                </a:pPr>
                <a:r>
                  <a:rPr lang="en-US" dirty="0"/>
                  <a:t>So the concentration profile (in the time domain) is:</a:t>
                </a:r>
              </a:p>
              <a:p>
                <a:pPr marL="0" indent="0">
                  <a:spcAft>
                    <a:spcPts val="600"/>
                  </a:spcAft>
                  <a:buNone/>
                </a:pPr>
                <a:endParaRPr lang="en-US" b="0" dirty="0"/>
              </a:p>
              <a:p>
                <a:pPr marL="0" indent="0">
                  <a:spcAft>
                    <a:spcPts val="600"/>
                  </a:spcAft>
                  <a:buNone/>
                </a:pPr>
                <a:endParaRPr lang="en-US" dirty="0"/>
              </a:p>
              <a:p>
                <a:pPr marL="0" indent="0">
                  <a:spcAft>
                    <a:spcPts val="600"/>
                  </a:spcAft>
                  <a:buNone/>
                </a:pPr>
                <a:r>
                  <a:rPr lang="en-US" dirty="0"/>
                  <a:t>(Note: this would also be the impulse response of the system h(t))</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5896137" cy="5815464"/>
              </a:xfrm>
              <a:blipFill>
                <a:blip r:embed="rId2"/>
                <a:stretch>
                  <a:fillRect l="-2068" b="-167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E447E7A-4ACE-4096-BEB4-E9451D2E854A}"/>
              </a:ext>
            </a:extLst>
          </p:cNvPr>
          <p:cNvPicPr>
            <a:picLocks noChangeAspect="1"/>
          </p:cNvPicPr>
          <p:nvPr/>
        </p:nvPicPr>
        <p:blipFill>
          <a:blip r:embed="rId3"/>
          <a:stretch>
            <a:fillRect/>
          </a:stretch>
        </p:blipFill>
        <p:spPr>
          <a:xfrm>
            <a:off x="6081705" y="1521291"/>
            <a:ext cx="5773412" cy="312751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97D615-AF52-4E54-B560-D217892A4EB4}"/>
                  </a:ext>
                </a:extLst>
              </p:cNvPr>
              <p:cNvSpPr txBox="1"/>
              <p:nvPr/>
            </p:nvSpPr>
            <p:spPr>
              <a:xfrm>
                <a:off x="6358855" y="4676115"/>
                <a:ext cx="5496262" cy="672685"/>
              </a:xfrm>
              <a:prstGeom prst="rect">
                <a:avLst/>
              </a:prstGeom>
              <a:noFill/>
            </p:spPr>
            <p:txBody>
              <a:bodyPr wrap="square" rtlCol="0">
                <a:spAutoFit/>
              </a:bodyPr>
              <a:lstStyle/>
              <a:p>
                <a:r>
                  <a:rPr lang="en-US" dirty="0"/>
                  <a:t>Plasma drug concentration with parameters: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=40 </m:t>
                      </m:r>
                      <m:r>
                        <a:rPr lang="en-US" b="0" i="1" smtClean="0">
                          <a:latin typeface="Cambria Math" panose="02040503050406030204" pitchFamily="18" charset="0"/>
                        </a:rPr>
                        <m:t>𝑚𝑔</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r>
                        <a:rPr lang="en-US" b="0" i="1" smtClean="0">
                          <a:latin typeface="Cambria Math" panose="02040503050406030204" pitchFamily="18" charset="0"/>
                        </a:rPr>
                        <m:t>=15</m:t>
                      </m:r>
                      <m:r>
                        <a:rPr lang="en-US" b="0" i="1" smtClean="0">
                          <a:latin typeface="Cambria Math" panose="02040503050406030204" pitchFamily="18" charset="0"/>
                        </a:rPr>
                        <m:t>𝐿</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=0.014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𝑖𝑛</m:t>
                          </m:r>
                        </m:e>
                        <m:sup>
                          <m:r>
                            <a:rPr lang="en-US" b="0" i="1" smtClean="0">
                              <a:latin typeface="Cambria Math" panose="02040503050406030204" pitchFamily="18" charset="0"/>
                            </a:rPr>
                            <m:t>−1</m:t>
                          </m:r>
                        </m:sup>
                      </m:sSup>
                    </m:oMath>
                  </m:oMathPara>
                </a14:m>
                <a:endParaRPr lang="en-US" dirty="0"/>
              </a:p>
            </p:txBody>
          </p:sp>
        </mc:Choice>
        <mc:Fallback xmlns="">
          <p:sp>
            <p:nvSpPr>
              <p:cNvPr id="5" name="TextBox 4">
                <a:extLst>
                  <a:ext uri="{FF2B5EF4-FFF2-40B4-BE49-F238E27FC236}">
                    <a16:creationId xmlns:a16="http://schemas.microsoft.com/office/drawing/2014/main" id="{7097D615-AF52-4E54-B560-D217892A4EB4}"/>
                  </a:ext>
                </a:extLst>
              </p:cNvPr>
              <p:cNvSpPr txBox="1">
                <a:spLocks noRot="1" noChangeAspect="1" noMove="1" noResize="1" noEditPoints="1" noAdjustHandles="1" noChangeArrowheads="1" noChangeShapeType="1" noTextEdit="1"/>
              </p:cNvSpPr>
              <p:nvPr/>
            </p:nvSpPr>
            <p:spPr>
              <a:xfrm>
                <a:off x="6358855" y="4676115"/>
                <a:ext cx="5496262" cy="672685"/>
              </a:xfrm>
              <a:prstGeom prst="rect">
                <a:avLst/>
              </a:prstGeom>
              <a:blipFill>
                <a:blip r:embed="rId4"/>
                <a:stretch>
                  <a:fillRect l="-887" t="-4545" b="-2727"/>
                </a:stretch>
              </a:blipFill>
            </p:spPr>
            <p:txBody>
              <a:bodyPr/>
              <a:lstStyle/>
              <a:p>
                <a:r>
                  <a:rPr lang="en-US">
                    <a:noFill/>
                  </a:rPr>
                  <a:t> </a:t>
                </a:r>
              </a:p>
            </p:txBody>
          </p:sp>
        </mc:Fallback>
      </mc:AlternateContent>
    </p:spTree>
    <p:extLst>
      <p:ext uri="{BB962C8B-B14F-4D97-AF65-F5344CB8AC3E}">
        <p14:creationId xmlns:p14="http://schemas.microsoft.com/office/powerpoint/2010/main" val="306081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One Compartment Model – Continuous Perfusion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let’s assume that the drug is introduced through a continuous perfusion (e.g., IV drip). A mass balance yields: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              </m:t>
                      </m:r>
                    </m:oMath>
                  </m:oMathPara>
                </a14:m>
                <a:endParaRPr lang="en-US" b="0"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r>
                      <a:rPr lang="en-US" i="1">
                        <a:latin typeface="Cambria Math" panose="02040503050406030204" pitchFamily="18" charset="0"/>
                      </a:rPr>
                      <m:t> </m:t>
                    </m:r>
                  </m:oMath>
                </a14:m>
                <a:r>
                  <a:rPr lang="en-US" dirty="0"/>
                  <a:t>is the mass flow rate of the drug administered.</a:t>
                </a:r>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r="-172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E7E809B-C3CC-4B97-B5BD-7499A64DCF60}"/>
              </a:ext>
            </a:extLst>
          </p:cNvPr>
          <p:cNvGrpSpPr/>
          <p:nvPr/>
        </p:nvGrpSpPr>
        <p:grpSpPr>
          <a:xfrm>
            <a:off x="1879501" y="841617"/>
            <a:ext cx="8432997" cy="1820411"/>
            <a:chOff x="1934474" y="1640048"/>
            <a:chExt cx="8432997" cy="1820411"/>
          </a:xfrm>
        </p:grpSpPr>
        <p:sp>
          <p:nvSpPr>
            <p:cNvPr id="3" name="Rectangle 2">
              <a:extLst>
                <a:ext uri="{FF2B5EF4-FFF2-40B4-BE49-F238E27FC236}">
                  <a16:creationId xmlns:a16="http://schemas.microsoft.com/office/drawing/2014/main" id="{5EF2089F-C7C0-44A5-B430-CA5AC8984123}"/>
                </a:ext>
              </a:extLst>
            </p:cNvPr>
            <p:cNvSpPr/>
            <p:nvPr/>
          </p:nvSpPr>
          <p:spPr>
            <a:xfrm>
              <a:off x="4420999" y="1640048"/>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4743975" y="2216379"/>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4743975" y="2216379"/>
                  <a:ext cx="1862356" cy="667747"/>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p:nvPr/>
          </p:nvCxnSpPr>
          <p:spPr>
            <a:xfrm>
              <a:off x="2617365" y="2550253"/>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p:nvPr/>
          </p:nvCxnSpPr>
          <p:spPr>
            <a:xfrm>
              <a:off x="6811861" y="2460057"/>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1934474" y="2090725"/>
              <a:ext cx="1862356"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8505115" y="2088587"/>
              <a:ext cx="1862356" cy="923330"/>
            </a:xfrm>
            <a:prstGeom prst="rect">
              <a:avLst/>
            </a:prstGeom>
            <a:noFill/>
          </p:spPr>
          <p:txBody>
            <a:bodyPr wrap="square" rtlCol="0">
              <a:spAutoFit/>
            </a:bodyPr>
            <a:lstStyle/>
            <a:p>
              <a:pPr algn="ctr"/>
              <a:r>
                <a:rPr lang="en-US" dirty="0"/>
                <a:t>Clearance by inactivation or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6811861" y="2031713"/>
                  <a:ext cx="186235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6811861" y="2031713"/>
                  <a:ext cx="1862356"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36994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One Compartment Model – Continuous Perfusion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𝑡𝑜𝑡𝑎𝑙</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r>
                        <a:rPr lang="en-US" i="1">
                          <a:latin typeface="Cambria Math" panose="02040503050406030204" pitchFamily="18" charset="0"/>
                        </a:rPr>
                        <m:t> </m:t>
                      </m:r>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If we take the Laplace Transform of the equation above: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1" i="1" smtClean="0">
                          <a:latin typeface="Cambria Math" panose="02040503050406030204" pitchFamily="18" charset="0"/>
                        </a:rPr>
                        <m:t>𝑪</m:t>
                      </m:r>
                      <m:r>
                        <a:rPr lang="en-US" b="1"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m:t>
                              </m:r>
                            </m:sup>
                          </m:sSup>
                        </m:e>
                      </m:d>
                      <m:r>
                        <a:rPr lang="en-US" b="1"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oMath>
                  </m:oMathPara>
                </a14:m>
                <a:endParaRPr lang="en-US" dirty="0"/>
              </a:p>
              <a:p>
                <a:pPr marL="0" indent="0">
                  <a:buNone/>
                </a:pPr>
                <a:r>
                  <a:rPr lang="en-US" dirty="0"/>
                  <a:t>Cleaning up the equation we get:</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den>
                      </m:f>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e>
                          </m:d>
                          <m:r>
                            <a:rPr lang="en-US" b="0" i="1" smtClean="0">
                              <a:latin typeface="Cambria Math" panose="02040503050406030204" pitchFamily="18" charset="0"/>
                            </a:rPr>
                            <m:t>𝑠</m:t>
                          </m:r>
                        </m:den>
                      </m:f>
                    </m:oMath>
                  </m:oMathPara>
                </a14:m>
                <a:endParaRPr lang="en-US" b="1" dirty="0"/>
              </a:p>
              <a:p>
                <a:pPr marL="0" indent="0">
                  <a:spcAft>
                    <a:spcPts val="600"/>
                  </a:spcAft>
                  <a:buNone/>
                </a:pPr>
                <a:r>
                  <a:rPr lang="en-US" dirty="0"/>
                  <a:t>We can do partial fractions to get the inverse Laplace transform</a:t>
                </a:r>
              </a:p>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oMath>
                  </m:oMathPara>
                </a14:m>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r>
                            <a:rPr lang="en-US" i="1">
                              <a:latin typeface="Cambria Math" panose="02040503050406030204" pitchFamily="18" charset="0"/>
                            </a:rPr>
                            <m:t>)</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𝑠</m:t>
                          </m:r>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r>
                        <a:rPr lang="en-US" i="1">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𝐵</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𝑠</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ub>
                      </m:sSub>
                      <m:r>
                        <a:rPr lang="en-US" i="1">
                          <a:latin typeface="Cambria Math" panose="02040503050406030204" pitchFamily="18" charset="0"/>
                        </a:rPr>
                        <m:t>=</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den>
                      </m:f>
                    </m:oMath>
                  </m:oMathPara>
                </a14:m>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a:stretch>
              </a:blipFill>
            </p:spPr>
            <p:txBody>
              <a:bodyPr/>
              <a:lstStyle/>
              <a:p>
                <a:r>
                  <a:rPr lang="en-US">
                    <a:noFill/>
                  </a:rPr>
                  <a:t> </a:t>
                </a:r>
              </a:p>
            </p:txBody>
          </p:sp>
        </mc:Fallback>
      </mc:AlternateContent>
    </p:spTree>
    <p:extLst>
      <p:ext uri="{BB962C8B-B14F-4D97-AF65-F5344CB8AC3E}">
        <p14:creationId xmlns:p14="http://schemas.microsoft.com/office/powerpoint/2010/main" val="285405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One Compartment Model – Continuous Perfusion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fontScale="92500" lnSpcReduction="10000"/>
              </a:bodyPr>
              <a:lstStyle/>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den>
                          </m:f>
                        </m:e>
                      </m:d>
                    </m:oMath>
                  </m:oMathPara>
                </a14:m>
                <a:endParaRPr lang="en-US" b="1" dirty="0"/>
              </a:p>
              <a:p>
                <a:pPr marL="0" indent="0">
                  <a:spcAft>
                    <a:spcPts val="600"/>
                  </a:spcAft>
                  <a:buNone/>
                </a:pPr>
                <a:r>
                  <a:rPr lang="en-US" dirty="0"/>
                  <a:t>The inverse Laplace transform is:</a:t>
                </a:r>
              </a:p>
              <a:p>
                <a:pPr marL="0" indent="0">
                  <a:spcAft>
                    <a:spcPts val="600"/>
                  </a:spcAft>
                  <a:buNone/>
                </a:pPr>
                <a:endParaRPr lang="en-US" b="0" dirty="0"/>
              </a:p>
              <a:p>
                <a:pPr marL="0" indent="0">
                  <a:spcAft>
                    <a:spcPts val="600"/>
                  </a:spcAft>
                  <a:buNone/>
                </a:pPr>
                <a:endParaRPr lang="en-US" dirty="0"/>
              </a:p>
              <a:p>
                <a:pPr marL="0" indent="0">
                  <a:spcAft>
                    <a:spcPts val="600"/>
                  </a:spcAft>
                  <a:buNone/>
                </a:pPr>
                <a:r>
                  <a:rPr lang="en-US" dirty="0"/>
                  <a:t>Note: We would have gotten the same equation using convolution:</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m:oMathPara>
                </a14:m>
                <a:endParaRPr lang="en-US" b="0" dirty="0"/>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r>
                            <a:rPr lang="en-US" i="1">
                              <a:latin typeface="Cambria Math" panose="02040503050406030204" pitchFamily="18" charset="0"/>
                            </a:rPr>
                            <m:t>𝑡</m:t>
                          </m:r>
                        </m:sup>
                      </m:sSup>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r>
                        <a:rPr lang="en-US" i="1">
                          <a:latin typeface="Cambria Math" panose="02040503050406030204" pitchFamily="18" charset="0"/>
                        </a:rPr>
                        <m:t> </m:t>
                      </m:r>
                      <m:r>
                        <a:rPr lang="en-US" i="1">
                          <a:latin typeface="Cambria Math" panose="02040503050406030204" pitchFamily="18" charset="0"/>
                        </a:rPr>
                        <m:t>𝑢</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oMath>
                  </m:oMathPara>
                </a14:m>
                <a:endParaRPr lang="en-US" dirty="0">
                  <a:ea typeface="Cambria Math" panose="02040503050406030204" pitchFamily="18" charset="0"/>
                </a:endParaRPr>
              </a:p>
              <a:p>
                <a:pPr marL="0" indent="0">
                  <a:spcAft>
                    <a:spcPts val="600"/>
                  </a:spcAft>
                  <a:buNone/>
                </a:pPr>
                <a:r>
                  <a:rPr lang="en-US" dirty="0"/>
                  <a:t>Which in the s domain:</a:t>
                </a:r>
              </a:p>
              <a:p>
                <a:pPr marL="0" indent="0">
                  <a:spcAft>
                    <a:spcPts val="600"/>
                  </a:spcAf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𝑪</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1" i="1" smtClean="0">
                          <a:latin typeface="Cambria Math" panose="02040503050406030204" pitchFamily="18" charset="0"/>
                        </a:rPr>
                        <m:t>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den>
                          </m:f>
                        </m:e>
                      </m:d>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r>
                                <a:rPr lang="en-US" b="0" i="1" smtClean="0">
                                  <a:latin typeface="Cambria Math" panose="02040503050406030204" pitchFamily="18" charset="0"/>
                                </a:rPr>
                                <m:t>𝑠</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den>
                          </m:f>
                        </m:e>
                      </m:d>
                    </m:oMath>
                  </m:oMathPara>
                </a14:m>
                <a:endParaRPr lang="en-US" b="1"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971"/>
                </a:stretch>
              </a:blipFill>
            </p:spPr>
            <p:txBody>
              <a:bodyPr/>
              <a:lstStyle/>
              <a:p>
                <a:r>
                  <a:rPr lang="en-US">
                    <a:noFill/>
                  </a:rPr>
                  <a:t> </a:t>
                </a:r>
              </a:p>
            </p:txBody>
          </p:sp>
        </mc:Fallback>
      </mc:AlternateContent>
    </p:spTree>
    <p:extLst>
      <p:ext uri="{BB962C8B-B14F-4D97-AF65-F5344CB8AC3E}">
        <p14:creationId xmlns:p14="http://schemas.microsoft.com/office/powerpoint/2010/main" val="302345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One Compartment Model – Continuous Perfusion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5759117" cy="5815464"/>
              </a:xfrm>
            </p:spPr>
            <p:txBody>
              <a:bodyPr>
                <a:normAutofit/>
              </a:bodyPr>
              <a:lstStyle/>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e>
                      </m:d>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pPr marL="0" indent="0">
                  <a:spcAft>
                    <a:spcPts val="600"/>
                  </a:spcAft>
                  <a:buNone/>
                </a:pPr>
                <a:r>
                  <a:rPr lang="en-US" dirty="0"/>
                  <a:t>Note from the graph to the right, the concentration reaches a steady-state concentration.</a:t>
                </a:r>
              </a:p>
              <a:p>
                <a:pPr marL="0" indent="0">
                  <a:spcAft>
                    <a:spcPts val="600"/>
                  </a:spcAft>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𝑑𝑟𝑢𝑔</m:t>
                          </m:r>
                        </m:sub>
                        <m:sup>
                          <m:r>
                            <a:rPr lang="en-US" b="0" i="1" smtClean="0">
                              <a:latin typeface="Cambria Math" panose="02040503050406030204" pitchFamily="18" charset="0"/>
                            </a:rPr>
                            <m:t>𝑆𝑆</m:t>
                          </m:r>
                        </m:sup>
                      </m:sSubSup>
                      <m:r>
                        <a:rPr lang="en-US" b="0" i="1" smtClean="0">
                          <a:latin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a:p>
                <a:pPr marL="0" indent="0">
                  <a:spcAft>
                    <a:spcPts val="600"/>
                  </a:spcAft>
                  <a:buNone/>
                </a:pPr>
                <a:r>
                  <a:rPr lang="en-US" dirty="0"/>
                  <a:t>Once the perfusion stops, the drug will slowly be eliminated</a:t>
                </a:r>
              </a:p>
              <a:p>
                <a:pPr marL="0" indent="0">
                  <a:spcAft>
                    <a:spcPts val="60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𝑑𝑟𝑢𝑔</m:t>
                          </m:r>
                        </m:sub>
                        <m:sup>
                          <m:r>
                            <a:rPr lang="en-US" b="0" i="1" smtClean="0">
                              <a:latin typeface="Cambria Math" panose="02040503050406030204" pitchFamily="18" charset="0"/>
                            </a:rPr>
                            <m:t>𝑆𝑆</m:t>
                          </m:r>
                        </m:sup>
                      </m:sSub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rPr>
                        <m:t>)</m:t>
                      </m:r>
                    </m:oMath>
                  </m:oMathPara>
                </a14:m>
                <a:endParaRPr lang="en-US" dirty="0"/>
              </a:p>
              <a:p>
                <a:pPr marL="0" indent="0">
                  <a:spcAft>
                    <a:spcPts val="600"/>
                  </a:spcAft>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is the time that the perfusion stops (assuming </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𝑑𝑟𝑢𝑔</m:t>
                        </m:r>
                      </m:sub>
                      <m:sup>
                        <m:r>
                          <a:rPr lang="en-US" i="1">
                            <a:latin typeface="Cambria Math" panose="02040503050406030204" pitchFamily="18" charset="0"/>
                          </a:rPr>
                          <m:t>𝑆𝑆</m:t>
                        </m:r>
                      </m:sup>
                    </m:sSubSup>
                  </m:oMath>
                </a14:m>
                <a:r>
                  <a:rPr lang="en-US" dirty="0"/>
                  <a:t> )</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5759117" cy="5815464"/>
              </a:xfrm>
              <a:blipFill>
                <a:blip r:embed="rId2"/>
                <a:stretch>
                  <a:fillRect l="-2116" r="-275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3EF2A4B5-8092-404C-9D36-F4AFD4DE433C}"/>
              </a:ext>
            </a:extLst>
          </p:cNvPr>
          <p:cNvPicPr>
            <a:picLocks noChangeAspect="1"/>
          </p:cNvPicPr>
          <p:nvPr/>
        </p:nvPicPr>
        <p:blipFill>
          <a:blip r:embed="rId3"/>
          <a:stretch>
            <a:fillRect/>
          </a:stretch>
        </p:blipFill>
        <p:spPr>
          <a:xfrm>
            <a:off x="6220942" y="1163613"/>
            <a:ext cx="5773412" cy="312142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56C338-1418-4F4D-8290-130F7BDE0BE9}"/>
                  </a:ext>
                </a:extLst>
              </p:cNvPr>
              <p:cNvSpPr txBox="1"/>
              <p:nvPr/>
            </p:nvSpPr>
            <p:spPr>
              <a:xfrm>
                <a:off x="6096000" y="4311665"/>
                <a:ext cx="5826229" cy="672685"/>
              </a:xfrm>
              <a:prstGeom prst="rect">
                <a:avLst/>
              </a:prstGeom>
              <a:noFill/>
            </p:spPr>
            <p:txBody>
              <a:bodyPr wrap="square" rtlCol="0">
                <a:spAutoFit/>
              </a:bodyPr>
              <a:lstStyle/>
              <a:p>
                <a:r>
                  <a:rPr lang="en-US" dirty="0"/>
                  <a:t>Plasma drug concentration with parameters:</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𝐷</m:t>
                          </m:r>
                        </m:sub>
                      </m:sSub>
                      <m:r>
                        <a:rPr lang="en-US" b="0" i="1" smtClean="0">
                          <a:latin typeface="Cambria Math" panose="02040503050406030204" pitchFamily="18" charset="0"/>
                        </a:rPr>
                        <m:t>=20 </m:t>
                      </m:r>
                      <m:r>
                        <a:rPr lang="en-US" b="0" i="1" smtClean="0">
                          <a:latin typeface="Cambria Math" panose="02040503050406030204" pitchFamily="18" charset="0"/>
                        </a:rPr>
                        <m:t>𝑚𝑔</m:t>
                      </m:r>
                      <m:r>
                        <a:rPr lang="en-US" b="0" i="1" smtClean="0">
                          <a:latin typeface="Cambria Math" panose="02040503050406030204" pitchFamily="18" charset="0"/>
                        </a:rPr>
                        <m:t>/</m:t>
                      </m:r>
                      <m:r>
                        <a:rPr lang="en-US" b="0" i="1" smtClean="0">
                          <a:latin typeface="Cambria Math" panose="02040503050406030204" pitchFamily="18" charset="0"/>
                        </a:rPr>
                        <m:t>𝑚𝑖𝑛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r>
                        <a:rPr lang="en-US" b="0" i="1" smtClean="0">
                          <a:latin typeface="Cambria Math" panose="02040503050406030204" pitchFamily="18" charset="0"/>
                        </a:rPr>
                        <m:t>=15</m:t>
                      </m:r>
                      <m:r>
                        <a:rPr lang="en-US" b="0" i="1" smtClean="0">
                          <a:latin typeface="Cambria Math" panose="02040503050406030204" pitchFamily="18" charset="0"/>
                        </a:rPr>
                        <m:t>𝐿</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=0.014 </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𝑖𝑛</m:t>
                          </m:r>
                        </m:e>
                        <m:sup>
                          <m:r>
                            <a:rPr lang="en-US" b="0" i="1" smtClean="0">
                              <a:latin typeface="Cambria Math" panose="02040503050406030204" pitchFamily="18" charset="0"/>
                            </a:rPr>
                            <m:t>−1</m:t>
                          </m:r>
                        </m:sup>
                      </m:sSup>
                    </m:oMath>
                  </m:oMathPara>
                </a14:m>
                <a:endParaRPr lang="en-US" dirty="0"/>
              </a:p>
            </p:txBody>
          </p:sp>
        </mc:Choice>
        <mc:Fallback xmlns="">
          <p:sp>
            <p:nvSpPr>
              <p:cNvPr id="7" name="TextBox 6">
                <a:extLst>
                  <a:ext uri="{FF2B5EF4-FFF2-40B4-BE49-F238E27FC236}">
                    <a16:creationId xmlns:a16="http://schemas.microsoft.com/office/drawing/2014/main" id="{4F56C338-1418-4F4D-8290-130F7BDE0BE9}"/>
                  </a:ext>
                </a:extLst>
              </p:cNvPr>
              <p:cNvSpPr txBox="1">
                <a:spLocks noRot="1" noChangeAspect="1" noMove="1" noResize="1" noEditPoints="1" noAdjustHandles="1" noChangeArrowheads="1" noChangeShapeType="1" noTextEdit="1"/>
              </p:cNvSpPr>
              <p:nvPr/>
            </p:nvSpPr>
            <p:spPr>
              <a:xfrm>
                <a:off x="6096000" y="4311665"/>
                <a:ext cx="5826229" cy="672685"/>
              </a:xfrm>
              <a:prstGeom prst="rect">
                <a:avLst/>
              </a:prstGeom>
              <a:blipFill>
                <a:blip r:embed="rId4"/>
                <a:stretch>
                  <a:fillRect l="-837" t="-4505" b="-3604"/>
                </a:stretch>
              </a:blipFill>
            </p:spPr>
            <p:txBody>
              <a:bodyPr/>
              <a:lstStyle/>
              <a:p>
                <a:r>
                  <a:rPr lang="en-US">
                    <a:noFill/>
                  </a:rPr>
                  <a:t> </a:t>
                </a:r>
              </a:p>
            </p:txBody>
          </p:sp>
        </mc:Fallback>
      </mc:AlternateContent>
    </p:spTree>
    <p:extLst>
      <p:ext uri="{BB962C8B-B14F-4D97-AF65-F5344CB8AC3E}">
        <p14:creationId xmlns:p14="http://schemas.microsoft.com/office/powerpoint/2010/main" val="37445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One Compartment Model – Drug Absorption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let’s assume that the drug is introduced in the GI tract. Unlike the previous cases, the drug is not introduced directly and the amount that is absorbed will depend on the absorption rate of the drug. A mass balance yields: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r>
                        <a:rPr lang="en-US" b="0" i="1" smtClean="0">
                          <a:latin typeface="Cambria Math" panose="02040503050406030204" pitchFamily="18" charset="0"/>
                        </a:rPr>
                        <m:t>+                </m:t>
                      </m:r>
                    </m:oMath>
                  </m:oMathPara>
                </a14:m>
                <a:endParaRPr lang="en-US" dirty="0"/>
              </a:p>
              <a:p>
                <a:pPr marL="0" indent="0">
                  <a:buNone/>
                </a:pPr>
                <a:r>
                  <a:rPr lang="en-US" dirty="0"/>
                  <a:t>Where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m:t>
                        </m:r>
                      </m:sub>
                    </m:sSub>
                    <m:r>
                      <a:rPr lang="en-US" i="1">
                        <a:latin typeface="Cambria Math" panose="02040503050406030204" pitchFamily="18" charset="0"/>
                      </a:rPr>
                      <m:t> </m:t>
                    </m:r>
                  </m:oMath>
                </a14:m>
                <a:r>
                  <a:rPr lang="en-US" dirty="0"/>
                  <a:t>is the absorption rate (1</a:t>
                </a:r>
                <a:r>
                  <a:rPr lang="en-US" baseline="30000" dirty="0"/>
                  <a:t>st</a:t>
                </a:r>
                <a:r>
                  <a:rPr lang="en-US" dirty="0"/>
                  <a:t> order) constant of the drug,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𝑑𝑟𝑢𝑔</m:t>
                        </m:r>
                      </m:sub>
                    </m:sSub>
                  </m:oMath>
                </a14:m>
                <a:r>
                  <a:rPr lang="en-US" dirty="0"/>
                  <a:t> is the mass of drug remaining to be absorbed.</a:t>
                </a:r>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107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7E7E809B-C3CC-4B97-B5BD-7499A64DCF60}"/>
              </a:ext>
            </a:extLst>
          </p:cNvPr>
          <p:cNvGrpSpPr/>
          <p:nvPr/>
        </p:nvGrpSpPr>
        <p:grpSpPr>
          <a:xfrm>
            <a:off x="1879501" y="841617"/>
            <a:ext cx="8432997" cy="1820411"/>
            <a:chOff x="1934474" y="1640048"/>
            <a:chExt cx="8432997" cy="1820411"/>
          </a:xfrm>
        </p:grpSpPr>
        <p:sp>
          <p:nvSpPr>
            <p:cNvPr id="3" name="Rectangle 2">
              <a:extLst>
                <a:ext uri="{FF2B5EF4-FFF2-40B4-BE49-F238E27FC236}">
                  <a16:creationId xmlns:a16="http://schemas.microsoft.com/office/drawing/2014/main" id="{5EF2089F-C7C0-44A5-B430-CA5AC8984123}"/>
                </a:ext>
              </a:extLst>
            </p:cNvPr>
            <p:cNvSpPr/>
            <p:nvPr/>
          </p:nvSpPr>
          <p:spPr>
            <a:xfrm>
              <a:off x="4420999" y="1640048"/>
              <a:ext cx="2390862" cy="18204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7BF5D0-4551-49AB-8B26-04194D5F3039}"/>
                    </a:ext>
                  </a:extLst>
                </p:cNvPr>
                <p:cNvSpPr txBox="1"/>
                <p:nvPr/>
              </p:nvSpPr>
              <p:spPr>
                <a:xfrm>
                  <a:off x="4743975" y="2216379"/>
                  <a:ext cx="1862356" cy="66774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𝑡𝑜𝑡𝑎𝑙</m:t>
                            </m:r>
                          </m:sub>
                        </m:sSub>
                      </m:oMath>
                    </m:oMathPara>
                  </a14:m>
                  <a:endParaRPr lang="en-US" dirty="0"/>
                </a:p>
              </p:txBody>
            </p:sp>
          </mc:Choice>
          <mc:Fallback xmlns="">
            <p:sp>
              <p:nvSpPr>
                <p:cNvPr id="5" name="TextBox 4">
                  <a:extLst>
                    <a:ext uri="{FF2B5EF4-FFF2-40B4-BE49-F238E27FC236}">
                      <a16:creationId xmlns:a16="http://schemas.microsoft.com/office/drawing/2014/main" id="{FD7BF5D0-4551-49AB-8B26-04194D5F3039}"/>
                    </a:ext>
                  </a:extLst>
                </p:cNvPr>
                <p:cNvSpPr txBox="1">
                  <a:spLocks noRot="1" noChangeAspect="1" noMove="1" noResize="1" noEditPoints="1" noAdjustHandles="1" noChangeArrowheads="1" noChangeShapeType="1" noTextEdit="1"/>
                </p:cNvSpPr>
                <p:nvPr/>
              </p:nvSpPr>
              <p:spPr>
                <a:xfrm>
                  <a:off x="4743975" y="2216379"/>
                  <a:ext cx="1862356" cy="667747"/>
                </a:xfrm>
                <a:prstGeom prst="rect">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B3B8130B-E9D2-4C3B-8B14-F3FA70554AF6}"/>
                </a:ext>
              </a:extLst>
            </p:cNvPr>
            <p:cNvCxnSpPr/>
            <p:nvPr/>
          </p:nvCxnSpPr>
          <p:spPr>
            <a:xfrm>
              <a:off x="2617365" y="2550253"/>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92DF055-008A-4AAC-94B4-B038E511409B}"/>
                </a:ext>
              </a:extLst>
            </p:cNvPr>
            <p:cNvCxnSpPr/>
            <p:nvPr/>
          </p:nvCxnSpPr>
          <p:spPr>
            <a:xfrm>
              <a:off x="6811861" y="2460057"/>
              <a:ext cx="180363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42FB29-34FC-4269-B5F3-DDEFBB0950EA}"/>
                </a:ext>
              </a:extLst>
            </p:cNvPr>
            <p:cNvSpPr txBox="1"/>
            <p:nvPr/>
          </p:nvSpPr>
          <p:spPr>
            <a:xfrm>
              <a:off x="1934474" y="2090725"/>
              <a:ext cx="1862356" cy="369332"/>
            </a:xfrm>
            <a:prstGeom prst="rect">
              <a:avLst/>
            </a:prstGeom>
            <a:noFill/>
          </p:spPr>
          <p:txBody>
            <a:bodyPr wrap="square" rtlCol="0">
              <a:spAutoFit/>
            </a:bodyPr>
            <a:lstStyle/>
            <a:p>
              <a:pPr algn="ctr"/>
              <a:r>
                <a:rPr lang="en-US" dirty="0"/>
                <a:t>Drug</a:t>
              </a:r>
            </a:p>
          </p:txBody>
        </p:sp>
        <p:sp>
          <p:nvSpPr>
            <p:cNvPr id="11" name="TextBox 10">
              <a:extLst>
                <a:ext uri="{FF2B5EF4-FFF2-40B4-BE49-F238E27FC236}">
                  <a16:creationId xmlns:a16="http://schemas.microsoft.com/office/drawing/2014/main" id="{A066852E-C1D1-4187-A666-66695FFBCFAC}"/>
                </a:ext>
              </a:extLst>
            </p:cNvPr>
            <p:cNvSpPr txBox="1"/>
            <p:nvPr/>
          </p:nvSpPr>
          <p:spPr>
            <a:xfrm>
              <a:off x="8505115" y="2088587"/>
              <a:ext cx="1862356" cy="923330"/>
            </a:xfrm>
            <a:prstGeom prst="rect">
              <a:avLst/>
            </a:prstGeom>
            <a:noFill/>
          </p:spPr>
          <p:txBody>
            <a:bodyPr wrap="square" rtlCol="0">
              <a:spAutoFit/>
            </a:bodyPr>
            <a:lstStyle/>
            <a:p>
              <a:pPr algn="ctr"/>
              <a:r>
                <a:rPr lang="en-US" dirty="0"/>
                <a:t>Clearance by inactivation or excretion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4E3F8B-0DD2-49FB-BAC3-62C42DD62C13}"/>
                    </a:ext>
                  </a:extLst>
                </p:cNvPr>
                <p:cNvSpPr txBox="1"/>
                <p:nvPr/>
              </p:nvSpPr>
              <p:spPr>
                <a:xfrm>
                  <a:off x="6811861" y="2031713"/>
                  <a:ext cx="186235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oMath>
                    </m:oMathPara>
                  </a14:m>
                  <a:endParaRPr lang="en-US" dirty="0"/>
                </a:p>
              </p:txBody>
            </p:sp>
          </mc:Choice>
          <mc:Fallback xmlns="">
            <p:sp>
              <p:nvSpPr>
                <p:cNvPr id="12" name="TextBox 11">
                  <a:extLst>
                    <a:ext uri="{FF2B5EF4-FFF2-40B4-BE49-F238E27FC236}">
                      <a16:creationId xmlns:a16="http://schemas.microsoft.com/office/drawing/2014/main" id="{344E3F8B-0DD2-49FB-BAC3-62C42DD62C13}"/>
                    </a:ext>
                  </a:extLst>
                </p:cNvPr>
                <p:cNvSpPr txBox="1">
                  <a:spLocks noRot="1" noChangeAspect="1" noMove="1" noResize="1" noEditPoints="1" noAdjustHandles="1" noChangeArrowheads="1" noChangeShapeType="1" noTextEdit="1"/>
                </p:cNvSpPr>
                <p:nvPr/>
              </p:nvSpPr>
              <p:spPr>
                <a:xfrm>
                  <a:off x="6811861" y="2031713"/>
                  <a:ext cx="1862356"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688439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72646</TotalTime>
  <Words>1678</Words>
  <Application>Microsoft Office PowerPoint</Application>
  <PresentationFormat>Widescreen</PresentationFormat>
  <Paragraphs>309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Symbol</vt:lpstr>
      <vt:lpstr>Office Theme</vt:lpstr>
      <vt:lpstr>BIEN 401  Biomedical Mass Transport  Class 15 Pharmacokinetic Analysis Part 2</vt:lpstr>
      <vt:lpstr>One Compartment Model</vt:lpstr>
      <vt:lpstr>One Compartment Model – IV Injection</vt:lpstr>
      <vt:lpstr>One Compartment Model – IV Injection</vt:lpstr>
      <vt:lpstr>One Compartment Model – Continuous Perfusion</vt:lpstr>
      <vt:lpstr>One Compartment Model – Continuous Perfusion</vt:lpstr>
      <vt:lpstr>One Compartment Model – Continuous Perfusion</vt:lpstr>
      <vt:lpstr>One Compartment Model – Continuous Perfusion</vt:lpstr>
      <vt:lpstr>One Compartment Model – Drug Absorption</vt:lpstr>
      <vt:lpstr>One Compartment Model – Drug Absorption</vt:lpstr>
      <vt:lpstr>One Compartment Model – Drug Absorption</vt:lpstr>
      <vt:lpstr>One Compartment Model – Drug Absorption</vt:lpstr>
      <vt:lpstr>One Compartment Model – Drug Absorption</vt:lpstr>
      <vt:lpstr>One Compartment Model – Drug Absorption</vt:lpstr>
      <vt:lpstr>Two Compartment Model</vt:lpstr>
      <vt:lpstr>Two Compartment Model</vt:lpstr>
      <vt:lpstr>Two Compartment Model</vt:lpstr>
      <vt:lpstr>Two Compartment Model</vt:lpstr>
      <vt:lpstr>Two Compartment Model</vt:lpstr>
      <vt:lpstr>Two Compartment Model</vt:lpstr>
      <vt:lpstr>Two Compartment Model – Drug Absorption</vt:lpstr>
      <vt:lpstr>Nonlinear-Regression Modeling</vt:lpstr>
      <vt:lpstr>Nonlinear-Regression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180</cp:revision>
  <dcterms:created xsi:type="dcterms:W3CDTF">2017-09-06T04:03:01Z</dcterms:created>
  <dcterms:modified xsi:type="dcterms:W3CDTF">2022-04-13T14:36:47Z</dcterms:modified>
</cp:coreProperties>
</file>