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4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06B00-4582-493B-9CCD-51E334A6414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3BEF-D995-4C43-B3D6-5C1257FA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58B-7B08-42C1-AD77-40D0F9E67A06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F4A-3CA0-4A2A-820F-8F52CDFBFDA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E531-1027-4072-80EB-BF6A561BE22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BBB1-C61F-4D37-882F-F157B36D9364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851-E941-4DD8-AB44-75371B29AA1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C36C-3530-4C5A-87BB-482B57872E6C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04A4-3B6E-43E9-9856-E01D6264971E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291B-E9AA-45C3-9D09-63FD9206EA93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7A3A-8CA2-49FF-A884-B9E8DCC0520A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B4B3-F77E-41BA-A6A0-34ADBCE7DB58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9617-9034-4AB9-BA52-B73552CB02F6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BA9B-9802-43F1-A07C-BD21D0CECA04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34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BIEN 401 </a:t>
            </a:r>
            <a:br>
              <a:rPr lang="en-US" sz="3600" dirty="0"/>
            </a:br>
            <a:r>
              <a:rPr lang="en-US" sz="3600" dirty="0"/>
              <a:t>Biomedical Mass Transport</a:t>
            </a:r>
            <a:br>
              <a:rPr lang="en-US" sz="3600" dirty="0"/>
            </a:br>
            <a:br>
              <a:rPr lang="en-US" dirty="0"/>
            </a:br>
            <a:r>
              <a:rPr lang="en-US" dirty="0"/>
              <a:t>Class 16</a:t>
            </a:r>
            <a:br>
              <a:rPr lang="en-US" dirty="0"/>
            </a:br>
            <a:r>
              <a:rPr lang="en-US" dirty="0"/>
              <a:t>Using Simulink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9" y="5383161"/>
            <a:ext cx="11887200" cy="1367262"/>
          </a:xfrm>
        </p:spPr>
        <p:txBody>
          <a:bodyPr>
            <a:normAutofit/>
          </a:bodyPr>
          <a:lstStyle/>
          <a:p>
            <a:r>
              <a:rPr lang="en-US" dirty="0"/>
              <a:t>notes prepared by</a:t>
            </a:r>
          </a:p>
          <a:p>
            <a:r>
              <a:rPr lang="en-US" dirty="0"/>
              <a:t>Dr. Louis Reis</a:t>
            </a:r>
          </a:p>
          <a:p>
            <a:pPr algn="l"/>
            <a:r>
              <a:rPr lang="en-US" sz="1900" dirty="0"/>
              <a:t>Created on 4/16/2022</a:t>
            </a:r>
          </a:p>
        </p:txBody>
      </p:sp>
    </p:spTree>
    <p:extLst>
      <p:ext uri="{BB962C8B-B14F-4D97-AF65-F5344CB8AC3E}">
        <p14:creationId xmlns:p14="http://schemas.microsoft.com/office/powerpoint/2010/main" val="338149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Rapid IV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5317297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Now let’s model a rapid IV injection. There is no Dirac delta (impulse) function,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Instead we can remove the drug perfusion input and change the initial condition for the integrator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𝑎𝑝𝑝𝑎𝑟𝑒𝑛𝑡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8000 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 scope should now show the decay in the concentration profile after the initial bolus injection.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5317297" cy="5815464"/>
              </a:xfrm>
              <a:blipFill>
                <a:blip r:embed="rId2"/>
                <a:stretch>
                  <a:fillRect l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2EE7A9-7AD8-4F9D-9FE9-4B20A8FE6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38" t="20298" r="3601" b="25543"/>
          <a:stretch/>
        </p:blipFill>
        <p:spPr>
          <a:xfrm>
            <a:off x="5855517" y="509823"/>
            <a:ext cx="3565320" cy="2919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F496B-FDD8-447E-A167-BFAE0C2B17AA}"/>
              </a:ext>
            </a:extLst>
          </p:cNvPr>
          <p:cNvSpPr txBox="1"/>
          <p:nvPr/>
        </p:nvSpPr>
        <p:spPr>
          <a:xfrm>
            <a:off x="9078361" y="377609"/>
            <a:ext cx="277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on the integrator block and change the initial condition.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0DFD3F-785E-4748-841F-B28240E1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77" y="3185196"/>
            <a:ext cx="3820547" cy="35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Absorption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5317297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Now let’s model a drug being absorbed from the GI tract.</a:t>
                </a:r>
              </a:p>
              <a:p>
                <a:pPr marL="0" indent="0">
                  <a:buNone/>
                </a:pPr>
                <a:r>
                  <a:rPr lang="en-US" dirty="0"/>
                  <a:t>We will make a loop for modeling the available drug for absorption.</a:t>
                </a:r>
              </a:p>
              <a:p>
                <a:pPr marL="0" indent="0">
                  <a:buNone/>
                </a:pPr>
                <a:r>
                  <a:rPr lang="en-US" dirty="0"/>
                  <a:t>Now the scope shows the rapid absorption of the drug and the slow elimination of it.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5317297" cy="5815464"/>
              </a:xfrm>
              <a:blipFill>
                <a:blip r:embed="rId2"/>
                <a:stretch>
                  <a:fillRect l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78894E0-8A93-442D-B506-041970F1B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30" t="20727" r="19358" b="20619"/>
          <a:stretch/>
        </p:blipFill>
        <p:spPr>
          <a:xfrm>
            <a:off x="6937694" y="767511"/>
            <a:ext cx="3473043" cy="3001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695D2D-FCDB-4A74-910A-6ED8A0F8E2C2}"/>
              </a:ext>
            </a:extLst>
          </p:cNvPr>
          <p:cNvSpPr txBox="1"/>
          <p:nvPr/>
        </p:nvSpPr>
        <p:spPr>
          <a:xfrm>
            <a:off x="9085275" y="664995"/>
            <a:ext cx="27767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 sure to change the initial concentration condition back to 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01636-BBB5-4489-A837-2C055B58623A}"/>
              </a:ext>
            </a:extLst>
          </p:cNvPr>
          <p:cNvSpPr txBox="1"/>
          <p:nvPr/>
        </p:nvSpPr>
        <p:spPr>
          <a:xfrm>
            <a:off x="6162411" y="444346"/>
            <a:ext cx="27767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Change in the initial drug condition to D (40 mg).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7049F-A753-4506-88E1-54B117DF6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77" t="21369" r="19702" b="27234"/>
          <a:stretch/>
        </p:blipFill>
        <p:spPr>
          <a:xfrm>
            <a:off x="5962649" y="3773430"/>
            <a:ext cx="3307710" cy="306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BD8C21-E121-41D9-B98F-BAE17D50B8C2}"/>
              </a:ext>
            </a:extLst>
          </p:cNvPr>
          <p:cNvSpPr txBox="1"/>
          <p:nvPr/>
        </p:nvSpPr>
        <p:spPr>
          <a:xfrm>
            <a:off x="9489345" y="4518702"/>
            <a:ext cx="24565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 window was changed to 300</a:t>
            </a:r>
          </a:p>
        </p:txBody>
      </p:sp>
    </p:spTree>
    <p:extLst>
      <p:ext uri="{BB962C8B-B14F-4D97-AF65-F5344CB8AC3E}">
        <p14:creationId xmlns:p14="http://schemas.microsoft.com/office/powerpoint/2010/main" val="130237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Absorption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5317297" cy="58154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Now modify the model to look at the system when a drug is introduced periodically (once every 200 min).</a:t>
                </a:r>
              </a:p>
              <a:p>
                <a:pPr marL="0" indent="0">
                  <a:buNone/>
                </a:pPr>
                <a:r>
                  <a:rPr lang="en-US" dirty="0"/>
                  <a:t>We will set up a pulse generator to set up a series of impulses.</a:t>
                </a:r>
              </a:p>
              <a:p>
                <a:pPr marL="0" indent="0">
                  <a:buNone/>
                </a:pPr>
                <a:r>
                  <a:rPr lang="en-US" dirty="0"/>
                  <a:t>We will set the drug dosage (40 mg) as the amplitude, and 200 as the period (ignore the seconds).</a:t>
                </a:r>
              </a:p>
              <a:p>
                <a:pPr marL="0" indent="0">
                  <a:buNone/>
                </a:pPr>
                <a:r>
                  <a:rPr lang="en-US" dirty="0"/>
                  <a:t>For the pulse width you will use: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200 is the period size, and the 100 convers it to a percentage.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5317297" cy="5815464"/>
              </a:xfrm>
              <a:blipFill>
                <a:blip r:embed="rId2"/>
                <a:stretch>
                  <a:fillRect l="-2291" t="-2411" r="-2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C9C9EE-17C7-4717-AFAF-8164FA2E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3" y="18255"/>
            <a:ext cx="4992137" cy="2897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C55FE7-C6F0-4112-A23A-1D2DC655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857" y="2656069"/>
            <a:ext cx="3116743" cy="28211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76CC78-87F9-41C7-8505-F0359D0EA6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615" t="21154" r="19946" b="28968"/>
          <a:stretch/>
        </p:blipFill>
        <p:spPr>
          <a:xfrm>
            <a:off x="8770078" y="2968458"/>
            <a:ext cx="3421922" cy="31458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CE02F0-AD0A-4BBF-9BC4-7B90DF79521A}"/>
              </a:ext>
            </a:extLst>
          </p:cNvPr>
          <p:cNvSpPr txBox="1"/>
          <p:nvPr/>
        </p:nvSpPr>
        <p:spPr>
          <a:xfrm>
            <a:off x="5853069" y="1732739"/>
            <a:ext cx="2558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scope attached to the pulse generator shows an impulse train.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2700E-A96E-47FB-853D-ED8A80946353}"/>
              </a:ext>
            </a:extLst>
          </p:cNvPr>
          <p:cNvSpPr txBox="1"/>
          <p:nvPr/>
        </p:nvSpPr>
        <p:spPr>
          <a:xfrm>
            <a:off x="5773330" y="5615582"/>
            <a:ext cx="255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Drug is administered slightly faster than can initially be removed causing a build up.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FA295-0BB8-4C84-A369-D995B82D01B8}"/>
              </a:ext>
            </a:extLst>
          </p:cNvPr>
          <p:cNvSpPr txBox="1"/>
          <p:nvPr/>
        </p:nvSpPr>
        <p:spPr>
          <a:xfrm>
            <a:off x="6963349" y="119190"/>
            <a:ext cx="273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initial condition to 0.</a:t>
            </a:r>
          </a:p>
        </p:txBody>
      </p:sp>
    </p:spTree>
    <p:extLst>
      <p:ext uri="{BB962C8B-B14F-4D97-AF65-F5344CB8AC3E}">
        <p14:creationId xmlns:p14="http://schemas.microsoft.com/office/powerpoint/2010/main" val="223980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Two 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307036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 for a two compartment model we had two expressions, one for the tissue and the other for plasma.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can see both expressions have both concentrations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). We will have two loops running simultaneously in this model.</a:t>
                </a:r>
              </a:p>
              <a:p>
                <a:pPr marL="0" indent="0">
                  <a:buNone/>
                </a:pPr>
                <a:r>
                  <a:rPr lang="en-US" dirty="0"/>
                  <a:t>Model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068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=56800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307036" cy="5815464"/>
              </a:xfrm>
              <a:blipFill>
                <a:blip r:embed="rId2"/>
                <a:stretch>
                  <a:fillRect l="-1078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1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288E54B-BF8F-4ED4-9DAD-381F31DA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3" y="710281"/>
            <a:ext cx="11542049" cy="551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Two 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BF84D-4BB0-4E17-A2E8-A229C92C515A}"/>
              </a:ext>
            </a:extLst>
          </p:cNvPr>
          <p:cNvSpPr/>
          <p:nvPr/>
        </p:nvSpPr>
        <p:spPr>
          <a:xfrm>
            <a:off x="156608" y="2281806"/>
            <a:ext cx="4256001" cy="295292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8E9BD-F88F-49A2-B3DE-E8673AEEEF33}"/>
              </a:ext>
            </a:extLst>
          </p:cNvPr>
          <p:cNvSpPr txBox="1"/>
          <p:nvPr/>
        </p:nvSpPr>
        <p:spPr>
          <a:xfrm>
            <a:off x="8106332" y="1558257"/>
            <a:ext cx="13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Tissue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8CC3F-47C7-48A9-843E-08463AF17ECB}"/>
              </a:ext>
            </a:extLst>
          </p:cNvPr>
          <p:cNvSpPr txBox="1"/>
          <p:nvPr/>
        </p:nvSpPr>
        <p:spPr>
          <a:xfrm>
            <a:off x="8301461" y="4043659"/>
            <a:ext cx="13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CE503-193A-4E40-A6C9-AF3D9B467319}"/>
              </a:ext>
            </a:extLst>
          </p:cNvPr>
          <p:cNvSpPr txBox="1"/>
          <p:nvPr/>
        </p:nvSpPr>
        <p:spPr>
          <a:xfrm>
            <a:off x="1360852" y="1889933"/>
            <a:ext cx="21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Introduced drug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6782-89A9-4530-BD27-93C6EFEFADFF}"/>
              </a:ext>
            </a:extLst>
          </p:cNvPr>
          <p:cNvSpPr txBox="1"/>
          <p:nvPr/>
        </p:nvSpPr>
        <p:spPr>
          <a:xfrm>
            <a:off x="84099" y="5399714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an IV injection into the plasma using the pulse generator (choose a period larger than time window).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A27FE-06F5-4C07-B814-D1325D7C4F0D}"/>
              </a:ext>
            </a:extLst>
          </p:cNvPr>
          <p:cNvSpPr txBox="1"/>
          <p:nvPr/>
        </p:nvSpPr>
        <p:spPr>
          <a:xfrm>
            <a:off x="3402716" y="5399714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the pulse directly into product/division block (drop the k</a:t>
            </a:r>
            <a:r>
              <a:rPr lang="en-US" baseline="-25000" dirty="0"/>
              <a:t>a</a:t>
            </a:r>
            <a:r>
              <a:rPr lang="en-US" dirty="0"/>
              <a:t> input).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19564-A2D8-4737-9551-146E7942E907}"/>
              </a:ext>
            </a:extLst>
          </p:cNvPr>
          <p:cNvSpPr txBox="1"/>
          <p:nvPr/>
        </p:nvSpPr>
        <p:spPr>
          <a:xfrm>
            <a:off x="84099" y="801619"/>
            <a:ext cx="511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keep track of your blocks and paths by adding labels. Remember a node connecting two or more paths is marked by a black dot.</a:t>
            </a:r>
          </a:p>
        </p:txBody>
      </p:sp>
    </p:spTree>
    <p:extLst>
      <p:ext uri="{BB962C8B-B14F-4D97-AF65-F5344CB8AC3E}">
        <p14:creationId xmlns:p14="http://schemas.microsoft.com/office/powerpoint/2010/main" val="386251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Two 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BE9756-2B3C-4DDC-A520-C1B41E69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27" y="1830453"/>
            <a:ext cx="3915597" cy="34642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4B7B46-5584-4B29-A2F6-90EC7802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9" y="880844"/>
            <a:ext cx="3664616" cy="3288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3CEAE2-96F2-466B-AB83-754D3024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176" y="2808199"/>
            <a:ext cx="3915597" cy="35481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2C14F73-A956-4D5E-A80B-07E6DBD9B5DD}"/>
              </a:ext>
            </a:extLst>
          </p:cNvPr>
          <p:cNvSpPr txBox="1"/>
          <p:nvPr/>
        </p:nvSpPr>
        <p:spPr>
          <a:xfrm>
            <a:off x="407846" y="424203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pulse generator shows a single rapid dose of 0.4 mg.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A377F-2327-4FE3-A940-1C30D6F7EED4}"/>
              </a:ext>
            </a:extLst>
          </p:cNvPr>
          <p:cNvSpPr txBox="1"/>
          <p:nvPr/>
        </p:nvSpPr>
        <p:spPr>
          <a:xfrm>
            <a:off x="4607725" y="529468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plasma drug concentration.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D057F-66BE-4BBE-A3F2-503ABA4AD570}"/>
              </a:ext>
            </a:extLst>
          </p:cNvPr>
          <p:cNvSpPr txBox="1"/>
          <p:nvPr/>
        </p:nvSpPr>
        <p:spPr>
          <a:xfrm>
            <a:off x="8954620" y="203276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tissue drug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269940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 fontScale="90000"/>
          </a:bodyPr>
          <a:lstStyle/>
          <a:p>
            <a:r>
              <a:rPr lang="en-US" dirty="0"/>
              <a:t>Two Compartment Model – Multiple Injections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16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C14F73-A956-4D5E-A80B-07E6DBD9B5DD}"/>
              </a:ext>
            </a:extLst>
          </p:cNvPr>
          <p:cNvSpPr txBox="1"/>
          <p:nvPr/>
        </p:nvSpPr>
        <p:spPr>
          <a:xfrm>
            <a:off x="407846" y="424203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pulse generator shows rapid dosages of 0.4 mg every 200 minutes.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A377F-2327-4FE3-A940-1C30D6F7EED4}"/>
              </a:ext>
            </a:extLst>
          </p:cNvPr>
          <p:cNvSpPr txBox="1"/>
          <p:nvPr/>
        </p:nvSpPr>
        <p:spPr>
          <a:xfrm>
            <a:off x="4607725" y="529468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plasma drug concentration showing slight build up in plasma.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D057F-66BE-4BBE-A3F2-503ABA4AD570}"/>
              </a:ext>
            </a:extLst>
          </p:cNvPr>
          <p:cNvSpPr txBox="1"/>
          <p:nvPr/>
        </p:nvSpPr>
        <p:spPr>
          <a:xfrm>
            <a:off x="8837174" y="175576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tissue drug concentration showing massive buildup in tissue.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F0814-A476-4484-BAFE-C1205378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7" y="977774"/>
            <a:ext cx="3556270" cy="3264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A5353-74CB-45E6-A6F7-1F2A5B31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16" y="1872866"/>
            <a:ext cx="3751898" cy="3421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816A7-859B-4965-9E71-A064850C0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010" y="2760744"/>
            <a:ext cx="3919416" cy="35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Two Compartment Model – Drug Absorption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17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C14F73-A956-4D5E-A80B-07E6DBD9B5DD}"/>
              </a:ext>
            </a:extLst>
          </p:cNvPr>
          <p:cNvSpPr txBox="1"/>
          <p:nvPr/>
        </p:nvSpPr>
        <p:spPr>
          <a:xfrm>
            <a:off x="407846" y="424203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appropriate changes to drug function.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A377F-2327-4FE3-A940-1C30D6F7EED4}"/>
              </a:ext>
            </a:extLst>
          </p:cNvPr>
          <p:cNvSpPr txBox="1"/>
          <p:nvPr/>
        </p:nvSpPr>
        <p:spPr>
          <a:xfrm>
            <a:off x="4607725" y="529468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plasma drug concentration.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D057F-66BE-4BBE-A3F2-503ABA4AD570}"/>
              </a:ext>
            </a:extLst>
          </p:cNvPr>
          <p:cNvSpPr txBox="1"/>
          <p:nvPr/>
        </p:nvSpPr>
        <p:spPr>
          <a:xfrm>
            <a:off x="8837174" y="17557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tissue drug concentration.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2EA87-B390-4B0A-85C6-D328EAA8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2" y="2162420"/>
            <a:ext cx="2962813" cy="1956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0E424E-A4A3-4098-A8E0-A3B4B39D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52" y="2154722"/>
            <a:ext cx="3443483" cy="313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7511C-6B3C-4848-AD41-38F27567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32" y="2458403"/>
            <a:ext cx="3995935" cy="36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Autofit/>
          </a:bodyPr>
          <a:lstStyle/>
          <a:p>
            <a:r>
              <a:rPr lang="en-US" sz="3600" dirty="0"/>
              <a:t>Two Compartment Model – Drug Absorption (multiple)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18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C14F73-A956-4D5E-A80B-07E6DBD9B5DD}"/>
              </a:ext>
            </a:extLst>
          </p:cNvPr>
          <p:cNvSpPr txBox="1"/>
          <p:nvPr/>
        </p:nvSpPr>
        <p:spPr>
          <a:xfrm>
            <a:off x="407846" y="424203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appropriate changes to drug function. Scope shows drug (0.4 mg) is taken every 200 minutes.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BA377F-2327-4FE3-A940-1C30D6F7EED4}"/>
              </a:ext>
            </a:extLst>
          </p:cNvPr>
          <p:cNvSpPr txBox="1"/>
          <p:nvPr/>
        </p:nvSpPr>
        <p:spPr>
          <a:xfrm>
            <a:off x="4607725" y="529468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plasma drug concentration.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D057F-66BE-4BBE-A3F2-503ABA4AD570}"/>
              </a:ext>
            </a:extLst>
          </p:cNvPr>
          <p:cNvSpPr txBox="1"/>
          <p:nvPr/>
        </p:nvSpPr>
        <p:spPr>
          <a:xfrm>
            <a:off x="8837174" y="17557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on tissue drug concentration.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D8F14-565D-4F7D-9B7B-1A0A047A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3" y="1112172"/>
            <a:ext cx="3555123" cy="3187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34CDB-E411-49E8-8901-A3BA352A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539" y="1835147"/>
            <a:ext cx="3798922" cy="3459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7751AC-A81E-4406-9002-10B71B76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647" y="2402098"/>
            <a:ext cx="3626063" cy="33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906011"/>
            <a:ext cx="5065627" cy="5815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Simulink is a useful tool embedded in MATLAB that uses block elements to complete certain actions or operations as oppose to the coding language used in MATLAB.</a:t>
            </a:r>
          </a:p>
          <a:p>
            <a:pPr marL="0" indent="0">
              <a:buNone/>
            </a:pPr>
            <a:r>
              <a:rPr lang="en-US" dirty="0"/>
              <a:t>To get started: press the Simulink button at the top.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Open a Blank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1677C2-578E-4D76-845F-FB2199DF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07" y="0"/>
            <a:ext cx="4103810" cy="29234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087BE4-F790-46E8-AEDE-CE9C40A53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09" y="3284607"/>
            <a:ext cx="6357869" cy="26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0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Modeling a Single-Compartment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016917" cy="58154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will first model a single-compartment model in Simulink.</a:t>
                </a:r>
              </a:p>
              <a:p>
                <a:pPr marL="0" indent="0">
                  <a:buNone/>
                </a:pPr>
                <a:r>
                  <a:rPr lang="en-US" dirty="0"/>
                  <a:t>Recall the equations we derived last class:</a:t>
                </a:r>
              </a:p>
              <a:p>
                <a:pPr marL="0" indent="0">
                  <a:buNone/>
                </a:pPr>
                <a:r>
                  <a:rPr lang="en-US" dirty="0"/>
                  <a:t>For an rapid IV injection: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continuous perfusion: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drug absorbed from the GI tract: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016917" cy="5815464"/>
              </a:xfrm>
              <a:blipFill>
                <a:blip r:embed="rId2"/>
                <a:stretch>
                  <a:fillRect l="-996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4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Modeling a Single-Compartment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4" y="906011"/>
                <a:ext cx="3824056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Each of the three equations can be written as a first-order 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use an integrator block and a summing block to model the first ODE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4" y="906011"/>
                <a:ext cx="3824056" cy="5815464"/>
              </a:xfrm>
              <a:blipFill>
                <a:blip r:embed="rId2"/>
                <a:stretch>
                  <a:fillRect l="-3185" t="-1782" r="-4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CEFC6F4-B441-41DE-9937-9AE81CED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76" y="1700598"/>
            <a:ext cx="7248772" cy="429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F7E09-F773-4C6A-BADC-AE69B597CE55}"/>
              </a:ext>
            </a:extLst>
          </p:cNvPr>
          <p:cNvSpPr txBox="1"/>
          <p:nvPr/>
        </p:nvSpPr>
        <p:spPr>
          <a:xfrm>
            <a:off x="9236279" y="859349"/>
            <a:ext cx="2776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of the block elements can be found under “Commonly Used Blocks” or “Math Operations”.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0A18C-A0CC-40E1-B9B8-FD4488E0EC36}"/>
              </a:ext>
            </a:extLst>
          </p:cNvPr>
          <p:cNvSpPr txBox="1"/>
          <p:nvPr/>
        </p:nvSpPr>
        <p:spPr>
          <a:xfrm>
            <a:off x="6066638" y="1347831"/>
            <a:ext cx="1929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change the signs in the summing node by double-clicking on the block.</a:t>
            </a:r>
          </a:p>
        </p:txBody>
      </p:sp>
    </p:spTree>
    <p:extLst>
      <p:ext uri="{BB962C8B-B14F-4D97-AF65-F5344CB8AC3E}">
        <p14:creationId xmlns:p14="http://schemas.microsoft.com/office/powerpoint/2010/main" val="57439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Modeling a Single-Compartment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4" y="906011"/>
                <a:ext cx="3899556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use the “Gain” block to multiply a signal by a constant. In this case, we will use it for the elimination rate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. (We will use a value of 0.015 min</a:t>
                </a:r>
                <a:r>
                  <a:rPr lang="en-US" baseline="30000" dirty="0"/>
                  <a:t>-1</a:t>
                </a:r>
                <a:r>
                  <a:rPr lang="en-US" dirty="0"/>
                  <a:t>.)</a:t>
                </a:r>
              </a:p>
              <a:p>
                <a:pPr marL="0" indent="0">
                  <a:buNone/>
                </a:pPr>
                <a:r>
                  <a:rPr lang="en-US" dirty="0"/>
                  <a:t>We can also name the paths to keep track of our 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4" y="906011"/>
                <a:ext cx="3899556" cy="5815464"/>
              </a:xfrm>
              <a:blipFill>
                <a:blip r:embed="rId2"/>
                <a:stretch>
                  <a:fillRect l="-3125" t="-1782" r="-5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C66F1BE-E53A-4E55-829E-C7FC47AF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62" y="2180297"/>
            <a:ext cx="5728822" cy="30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Modeling a Single-Compartment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4360951" cy="58154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will first model a continuous drug perfusion. Recall the equation looks like: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We will use a step function, along with two constant blocks for the drug dosage and the apparent volume.</a:t>
                </a:r>
              </a:p>
              <a:p>
                <a:pPr marL="0" indent="0">
                  <a:buNone/>
                </a:pPr>
                <a:r>
                  <a:rPr lang="en-US" dirty="0"/>
                  <a:t>For this demo, we will use a drug dosage: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en-US" dirty="0"/>
                  <a:t> and an apparent volume: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(Reminder: MATLAB does not recognize units, so keep track of your units.)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4360951" cy="5815464"/>
              </a:xfrm>
              <a:blipFill>
                <a:blip r:embed="rId2"/>
                <a:stretch>
                  <a:fillRect l="-2514" t="-2201" r="-4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F7245E-682B-4DBC-8311-8BD542C31D2C}"/>
              </a:ext>
            </a:extLst>
          </p:cNvPr>
          <p:cNvSpPr txBox="1"/>
          <p:nvPr/>
        </p:nvSpPr>
        <p:spPr>
          <a:xfrm>
            <a:off x="5368954" y="1096664"/>
            <a:ext cx="277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step and constant blocks can be found under “Sources”.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1638C-7EDD-45CD-8DBB-D54E8CC8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89" y="2040510"/>
            <a:ext cx="7256341" cy="32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5E9673-49AB-4D9F-9D0F-B16594E5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425" y="3429000"/>
            <a:ext cx="3660350" cy="3351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Plotting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393311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 that we have completed the model, we want to see the results. We can add a scope to visualize the plot.</a:t>
                </a:r>
              </a:p>
              <a:p>
                <a:pPr marL="0" indent="0">
                  <a:buNone/>
                </a:pPr>
                <a:r>
                  <a:rPr lang="en-US" dirty="0"/>
                  <a:t>The default is set for 10 time units (in our case this will be in minutes 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). At the top change the time from 10 to 500 and press play.</a:t>
                </a:r>
              </a:p>
              <a:p>
                <a:pPr marL="0" indent="0">
                  <a:buNone/>
                </a:pPr>
                <a:r>
                  <a:rPr lang="en-US" dirty="0"/>
                  <a:t>Double click on the scope to see the concentration profile.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3933113" cy="5815464"/>
              </a:xfrm>
              <a:blipFill>
                <a:blip r:embed="rId3"/>
                <a:stretch>
                  <a:fillRect l="-3101" t="-1782" r="-4806" b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297832-3F76-45C4-9E4F-6882D052A7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14" t="23080" r="3463" b="25330"/>
          <a:stretch/>
        </p:blipFill>
        <p:spPr>
          <a:xfrm>
            <a:off x="4261375" y="655414"/>
            <a:ext cx="7593742" cy="2961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813860-F903-4926-BD50-25BB530C189E}"/>
              </a:ext>
            </a:extLst>
          </p:cNvPr>
          <p:cNvSpPr txBox="1"/>
          <p:nvPr/>
        </p:nvSpPr>
        <p:spPr>
          <a:xfrm>
            <a:off x="9078361" y="596865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block can be found under “Sinks”.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4BEFD-FF8C-4E17-927C-AA874DA60C2E}"/>
              </a:ext>
            </a:extLst>
          </p:cNvPr>
          <p:cNvSpPr txBox="1"/>
          <p:nvPr/>
        </p:nvSpPr>
        <p:spPr>
          <a:xfrm>
            <a:off x="4835554" y="3387959"/>
            <a:ext cx="206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press play from the scope screen.</a:t>
            </a:r>
          </a:p>
        </p:txBody>
      </p:sp>
    </p:spTree>
    <p:extLst>
      <p:ext uri="{BB962C8B-B14F-4D97-AF65-F5344CB8AC3E}">
        <p14:creationId xmlns:p14="http://schemas.microsoft.com/office/powerpoint/2010/main" val="37339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Plotting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906011"/>
            <a:ext cx="5208240" cy="5815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also export the data into MATLAB to be used for further processing, plotting (using better tools), or exporting into Excel.</a:t>
            </a:r>
          </a:p>
          <a:p>
            <a:pPr marL="0" indent="0">
              <a:buNone/>
            </a:pPr>
            <a:r>
              <a:rPr lang="en-US" dirty="0"/>
              <a:t>You can use the “To Workspace” blocks to create variables that can be called in MATLAB. Double-click and change the format from “timeseries” to “array”.</a:t>
            </a:r>
          </a:p>
          <a:p>
            <a:pPr marL="0" indent="0">
              <a:buNone/>
            </a:pPr>
            <a:r>
              <a:rPr lang="en-US" dirty="0"/>
              <a:t>Go to the MATLAB screen and click on “out” in the workspace and you should see the variables. You can also call up the variables (e.g., “</a:t>
            </a:r>
            <a:r>
              <a:rPr lang="en-US" dirty="0" err="1"/>
              <a:t>out.time</a:t>
            </a:r>
            <a:r>
              <a:rPr lang="en-US" dirty="0"/>
              <a:t>”).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8AF8B-B793-47EB-806D-13507745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592" y="1327769"/>
            <a:ext cx="4098544" cy="2531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EAFF1-71C1-4EF6-9E04-A9E2FBD39407}"/>
              </a:ext>
            </a:extLst>
          </p:cNvPr>
          <p:cNvSpPr txBox="1"/>
          <p:nvPr/>
        </p:nvSpPr>
        <p:spPr>
          <a:xfrm>
            <a:off x="5944872" y="516109"/>
            <a:ext cx="277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clock block (under Sources) to input the time count.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91874-D30A-4AAA-80F4-1DE74FAD104D}"/>
              </a:ext>
            </a:extLst>
          </p:cNvPr>
          <p:cNvSpPr txBox="1"/>
          <p:nvPr/>
        </p:nvSpPr>
        <p:spPr>
          <a:xfrm>
            <a:off x="9374320" y="14851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 workspace” blocks can be found under “Sinks”.</a:t>
            </a:r>
          </a:p>
          <a:p>
            <a:r>
              <a:rPr lang="en-US" dirty="0"/>
              <a:t>Double-click and change the variable name.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848909-500D-4496-9B57-2F989976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71" y="3858935"/>
            <a:ext cx="4021249" cy="29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194392-F54A-482C-96AD-BD7A1359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014" y="1168628"/>
            <a:ext cx="5377138" cy="3048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Modeling a Single-Compartment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906011"/>
            <a:ext cx="4360951" cy="5815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show what happens if the perfusion is shut off.</a:t>
            </a:r>
          </a:p>
          <a:p>
            <a:pPr marL="0" indent="0">
              <a:buNone/>
            </a:pPr>
            <a:r>
              <a:rPr lang="en-US" dirty="0"/>
              <a:t>We will add another step function, but this one will drop from 1 to 0 at some future time (300 min).</a:t>
            </a:r>
          </a:p>
          <a:p>
            <a:pPr marL="0" indent="0">
              <a:buNone/>
            </a:pPr>
            <a:r>
              <a:rPr lang="en-US" dirty="0"/>
              <a:t>Now the scope should show the “charging” period where the drug concentration builds up during the perfusion, and then decays when the perfusion shuts off.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7245E-682B-4DBC-8311-8BD542C31D2C}"/>
              </a:ext>
            </a:extLst>
          </p:cNvPr>
          <p:cNvSpPr txBox="1"/>
          <p:nvPr/>
        </p:nvSpPr>
        <p:spPr>
          <a:xfrm>
            <a:off x="8959442" y="877106"/>
            <a:ext cx="2776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few ways to do this. One way is to multiply the original step function by a step down function.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48C96-B987-4F49-B74F-F6E29C65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91" y="3775363"/>
            <a:ext cx="3468184" cy="30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74072</TotalTime>
  <Words>1351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BIEN 401  Biomedical Mass Transport  Class 16 Using Simulink </vt:lpstr>
      <vt:lpstr>Getting Started</vt:lpstr>
      <vt:lpstr>Modeling a Single-Compartment Model</vt:lpstr>
      <vt:lpstr>Modeling a Single-Compartment Model</vt:lpstr>
      <vt:lpstr>Modeling a Single-Compartment Model</vt:lpstr>
      <vt:lpstr>Modeling a Single-Compartment Model</vt:lpstr>
      <vt:lpstr>Plotting and Results</vt:lpstr>
      <vt:lpstr>Plotting and Results</vt:lpstr>
      <vt:lpstr>Modeling a Single-Compartment Model</vt:lpstr>
      <vt:lpstr>Rapid IV Injection</vt:lpstr>
      <vt:lpstr>Absorption</vt:lpstr>
      <vt:lpstr>Absorption</vt:lpstr>
      <vt:lpstr>Two Compartment Model</vt:lpstr>
      <vt:lpstr>Two Compartment Model</vt:lpstr>
      <vt:lpstr>Two Compartment Model</vt:lpstr>
      <vt:lpstr>Two Compartment Model – Multiple Injections</vt:lpstr>
      <vt:lpstr>Two Compartment Model – Drug Absorption</vt:lpstr>
      <vt:lpstr>Two Compartment Model – Drug Absorption (multiple)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2D Concurrent Forces</dc:title>
  <dc:creator>Louis Reis</dc:creator>
  <cp:lastModifiedBy>Louis Reis</cp:lastModifiedBy>
  <cp:revision>181</cp:revision>
  <dcterms:created xsi:type="dcterms:W3CDTF">2017-09-06T04:03:01Z</dcterms:created>
  <dcterms:modified xsi:type="dcterms:W3CDTF">2022-04-19T16:42:12Z</dcterms:modified>
</cp:coreProperties>
</file>