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57" r:id="rId3"/>
    <p:sldId id="281" r:id="rId4"/>
    <p:sldId id="282" r:id="rId5"/>
    <p:sldId id="261" r:id="rId6"/>
    <p:sldId id="263" r:id="rId7"/>
    <p:sldId id="264" r:id="rId8"/>
    <p:sldId id="265" r:id="rId9"/>
    <p:sldId id="283" r:id="rId10"/>
    <p:sldId id="277" r:id="rId11"/>
    <p:sldId id="285"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2460"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06B00-4582-493B-9CCD-51E334A6414F}" type="datetimeFigureOut">
              <a:rPr lang="en-US" smtClean="0"/>
              <a:t>4/21/2022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FD3BEF-D995-4C43-B3D6-5C1257FABF8B}" type="slidenum">
              <a:rPr lang="en-US" smtClean="0"/>
              <a:t>‹#›</a:t>
            </a:fld>
            <a:endParaRPr lang="en-US"/>
          </a:p>
        </p:txBody>
      </p:sp>
    </p:spTree>
    <p:extLst>
      <p:ext uri="{BB962C8B-B14F-4D97-AF65-F5344CB8AC3E}">
        <p14:creationId xmlns:p14="http://schemas.microsoft.com/office/powerpoint/2010/main" val="1659496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2AC558B-7B08-42C1-AD77-40D0F9E67A06}" type="datetime1">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98592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BB8F4A-3CA0-4A2A-820F-8F52CDFBFDA9}" type="datetime1">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179262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17E531-1027-4072-80EB-BF6A561BE222}" type="datetime1">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79266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A2BBB1-C61F-4D37-882F-F157B36D9364}" type="datetime1">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90599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DE3851-E941-4DD8-AB44-75371B29AA1F}" type="datetime1">
              <a:rPr lang="en-US" smtClean="0"/>
              <a:t>4/21/2022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07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D2C36C-3530-4C5A-87BB-482B57872E6C}" type="datetime1">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974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0004A4-3B6E-43E9-9856-E01D6264971E}" type="datetime1">
              <a:rPr lang="en-US" smtClean="0"/>
              <a:t>4/21/2022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27204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05291B-E9AA-45C3-9D09-63FD9206EA93}" type="datetime1">
              <a:rPr lang="en-US" smtClean="0"/>
              <a:t>4/21/2022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92851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927A3A-8CA2-49FF-A884-B9E8DCC0520A}" type="datetime1">
              <a:rPr lang="en-US" smtClean="0"/>
              <a:t>4/21/2022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29006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82B4B3-F77E-41BA-A6A0-34ADBCE7DB58}" type="datetime1">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74127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639617-9034-4AB9-BA52-B73552CB02F6}" type="datetime1">
              <a:rPr lang="en-US" smtClean="0"/>
              <a:t>4/21/2022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1225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1BA9B-9802-43F1-A07C-BD21D0CECA04}" type="datetime1">
              <a:rPr lang="en-US" smtClean="0"/>
              <a:t>4/21/2022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15DFD-6C1C-4A9D-8D7E-1865959FB6F5}" type="slidenum">
              <a:rPr lang="en-US" smtClean="0"/>
              <a:t>‹#›</a:t>
            </a:fld>
            <a:endParaRPr lang="en-US"/>
          </a:p>
        </p:txBody>
      </p:sp>
    </p:spTree>
    <p:extLst>
      <p:ext uri="{BB962C8B-B14F-4D97-AF65-F5344CB8AC3E}">
        <p14:creationId xmlns:p14="http://schemas.microsoft.com/office/powerpoint/2010/main" val="3094539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43474"/>
            <a:ext cx="9144000" cy="2387600"/>
          </a:xfrm>
        </p:spPr>
        <p:txBody>
          <a:bodyPr>
            <a:normAutofit fontScale="90000"/>
          </a:bodyPr>
          <a:lstStyle/>
          <a:p>
            <a:r>
              <a:rPr lang="en-US" sz="3600" dirty="0"/>
              <a:t>BIEN 401 </a:t>
            </a:r>
            <a:br>
              <a:rPr lang="en-US" sz="3600" dirty="0"/>
            </a:br>
            <a:r>
              <a:rPr lang="en-US" sz="3600" dirty="0"/>
              <a:t>Biomedical Mass Transport</a:t>
            </a:r>
            <a:br>
              <a:rPr lang="en-US" sz="3600" dirty="0"/>
            </a:br>
            <a:br>
              <a:rPr lang="en-US" dirty="0"/>
            </a:br>
            <a:r>
              <a:rPr lang="en-US" dirty="0"/>
              <a:t>Class 17</a:t>
            </a:r>
            <a:br>
              <a:rPr lang="en-US" dirty="0"/>
            </a:br>
            <a:r>
              <a:rPr lang="en-US" dirty="0"/>
              <a:t>Exam 2 Review</a:t>
            </a:r>
          </a:p>
        </p:txBody>
      </p:sp>
      <p:sp>
        <p:nvSpPr>
          <p:cNvPr id="3" name="Subtitle 2"/>
          <p:cNvSpPr>
            <a:spLocks noGrp="1"/>
          </p:cNvSpPr>
          <p:nvPr>
            <p:ph type="subTitle" idx="1"/>
          </p:nvPr>
        </p:nvSpPr>
        <p:spPr>
          <a:xfrm>
            <a:off x="188259" y="5383161"/>
            <a:ext cx="11887200" cy="1367262"/>
          </a:xfrm>
        </p:spPr>
        <p:txBody>
          <a:bodyPr>
            <a:normAutofit/>
          </a:bodyPr>
          <a:lstStyle/>
          <a:p>
            <a:r>
              <a:rPr lang="en-US" dirty="0"/>
              <a:t>notes prepared by</a:t>
            </a:r>
          </a:p>
          <a:p>
            <a:r>
              <a:rPr lang="en-US" dirty="0"/>
              <a:t>Dr. Louis Reis</a:t>
            </a:r>
          </a:p>
          <a:p>
            <a:pPr algn="l"/>
            <a:r>
              <a:rPr lang="en-US" sz="1900" dirty="0"/>
              <a:t>Created on 4/20/2022</a:t>
            </a:r>
          </a:p>
        </p:txBody>
      </p:sp>
    </p:spTree>
    <p:extLst>
      <p:ext uri="{BB962C8B-B14F-4D97-AF65-F5344CB8AC3E}">
        <p14:creationId xmlns:p14="http://schemas.microsoft.com/office/powerpoint/2010/main" val="338149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4</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Consider the oxygen transport within a flat disk-shaped tumor of total thickness 250 </a:t>
            </a:r>
            <a:r>
              <a:rPr lang="en-US" dirty="0">
                <a:latin typeface="Symbol" panose="05050102010706020507" pitchFamily="18" charset="2"/>
              </a:rPr>
              <a:t>m</a:t>
            </a:r>
            <a:r>
              <a:rPr lang="en-US" dirty="0"/>
              <a:t>m. The surfaces of the tumor are covered with capillaries such that the oxygen concentration at the surface of the tumor is equal to 120 </a:t>
            </a:r>
            <a:r>
              <a:rPr lang="en-US" dirty="0" err="1">
                <a:latin typeface="Symbol" panose="05050102010706020507" pitchFamily="18" charset="2"/>
              </a:rPr>
              <a:t>m</a:t>
            </a:r>
            <a:r>
              <a:rPr lang="en-US" dirty="0" err="1"/>
              <a:t>M.</a:t>
            </a:r>
            <a:r>
              <a:rPr lang="en-US" dirty="0"/>
              <a:t> A microelectrode placed at the center of the tumor is 15 mmHg, and a tissue sample indicated that the volume fraction of the tumor cells was equal to 0.45. Assume the Henry constant is 0.74 mmHg/</a:t>
            </a:r>
            <a:r>
              <a:rPr lang="en-US" dirty="0" err="1">
                <a:latin typeface="Symbol" panose="05050102010706020507" pitchFamily="18" charset="2"/>
              </a:rPr>
              <a:t>m</a:t>
            </a:r>
            <a:r>
              <a:rPr lang="en-US" dirty="0" err="1"/>
              <a:t>M.</a:t>
            </a:r>
            <a:r>
              <a:rPr lang="en-US" dirty="0"/>
              <a:t> The diffusivity of oxygen in the tumor can be assumed to be 1.67 x 10</a:t>
            </a:r>
            <a:r>
              <a:rPr lang="en-US" baseline="30000" dirty="0"/>
              <a:t>-5</a:t>
            </a:r>
            <a:r>
              <a:rPr lang="en-US" dirty="0"/>
              <a:t> cm</a:t>
            </a:r>
            <a:r>
              <a:rPr lang="en-US" baseline="30000" dirty="0"/>
              <a:t>2</a:t>
            </a:r>
            <a:r>
              <a:rPr lang="en-US" dirty="0"/>
              <a:t>/s. Determine the oxygen consumption rate of the tumor cells.  </a:t>
            </a:r>
          </a:p>
          <a:p>
            <a:pPr marL="0" indent="0">
              <a:buNone/>
            </a:pPr>
            <a:endParaRPr lang="en-US"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10</a:t>
            </a:fld>
            <a:endParaRPr lang="en-US"/>
          </a:p>
        </p:txBody>
      </p:sp>
    </p:spTree>
    <p:extLst>
      <p:ext uri="{BB962C8B-B14F-4D97-AF65-F5344CB8AC3E}">
        <p14:creationId xmlns:p14="http://schemas.microsoft.com/office/powerpoint/2010/main" val="2405331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4 Solution </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endParaRPr lang="en-US" dirty="0">
              <a:ea typeface="Cambria Math" panose="020405030504060302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11</a:t>
            </a:fld>
            <a:endParaRPr lang="en-US"/>
          </a:p>
        </p:txBody>
      </p:sp>
    </p:spTree>
    <p:extLst>
      <p:ext uri="{BB962C8B-B14F-4D97-AF65-F5344CB8AC3E}">
        <p14:creationId xmlns:p14="http://schemas.microsoft.com/office/powerpoint/2010/main" val="191882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5</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Consider the two-compartment model shown below. Write out the material balances for the two compartments assuming the drug is administered as a bolus injection.</a:t>
            </a:r>
          </a:p>
          <a:p>
            <a:pPr marL="0" indent="0">
              <a:buNone/>
            </a:pP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12</a:t>
            </a:fld>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AB0DA93-B7FE-48F6-B236-35108A9ED017}"/>
                  </a:ext>
                </a:extLst>
              </p:cNvPr>
              <p:cNvSpPr txBox="1"/>
              <p:nvPr/>
            </p:nvSpPr>
            <p:spPr>
              <a:xfrm>
                <a:off x="2801923" y="3288484"/>
                <a:ext cx="1812022" cy="1200329"/>
              </a:xfrm>
              <a:prstGeom prst="rect">
                <a:avLst/>
              </a:prstGeom>
              <a:noFill/>
              <a:ln w="25400">
                <a:solidFill>
                  <a:schemeClr val="tx1"/>
                </a:solidFill>
              </a:ln>
            </p:spPr>
            <p:txBody>
              <a:bodyPr wrap="square" rtlCol="0">
                <a:spAutoFit/>
              </a:bodyPr>
              <a:lstStyle/>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oMath>
                  </m:oMathPara>
                </a14:m>
                <a:endParaRPr lang="en-US" dirty="0"/>
              </a:p>
              <a:p>
                <a:pPr algn="ctr"/>
                <a:endParaRPr lang="en-US" dirty="0"/>
              </a:p>
            </p:txBody>
          </p:sp>
        </mc:Choice>
        <mc:Fallback>
          <p:sp>
            <p:nvSpPr>
              <p:cNvPr id="5" name="TextBox 4">
                <a:extLst>
                  <a:ext uri="{FF2B5EF4-FFF2-40B4-BE49-F238E27FC236}">
                    <a16:creationId xmlns:a16="http://schemas.microsoft.com/office/drawing/2014/main" id="{3AB0DA93-B7FE-48F6-B236-35108A9ED017}"/>
                  </a:ext>
                </a:extLst>
              </p:cNvPr>
              <p:cNvSpPr txBox="1">
                <a:spLocks noRot="1" noChangeAspect="1" noMove="1" noResize="1" noEditPoints="1" noAdjustHandles="1" noChangeArrowheads="1" noChangeShapeType="1" noTextEdit="1"/>
              </p:cNvSpPr>
              <p:nvPr/>
            </p:nvSpPr>
            <p:spPr>
              <a:xfrm>
                <a:off x="2801923" y="3288484"/>
                <a:ext cx="1812022" cy="1200329"/>
              </a:xfrm>
              <a:prstGeom prst="rect">
                <a:avLst/>
              </a:prstGeom>
              <a:blipFill>
                <a:blip r:embed="rId2"/>
                <a:stretch>
                  <a:fillRect/>
                </a:stretch>
              </a:blipFill>
              <a:ln w="25400">
                <a:solidFill>
                  <a:schemeClr val="tx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91FFE90-0643-4040-BBF3-873F3386D028}"/>
                  </a:ext>
                </a:extLst>
              </p:cNvPr>
              <p:cNvSpPr txBox="1"/>
              <p:nvPr/>
            </p:nvSpPr>
            <p:spPr>
              <a:xfrm>
                <a:off x="6435754" y="3288484"/>
                <a:ext cx="1812022" cy="1200329"/>
              </a:xfrm>
              <a:prstGeom prst="rect">
                <a:avLst/>
              </a:prstGeom>
              <a:noFill/>
              <a:ln w="25400">
                <a:solidFill>
                  <a:schemeClr val="tx1"/>
                </a:solidFill>
              </a:ln>
            </p:spPr>
            <p:txBody>
              <a:bodyPr wrap="square" rtlCol="0">
                <a:spAutoFit/>
              </a:bodyPr>
              <a:lstStyle/>
              <a:p>
                <a:pPr algn="ctr"/>
                <a:endParaRPr lang="en-US"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m:oMathPara>
                </a14:m>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oMath>
                  </m:oMathPara>
                </a14:m>
                <a:endParaRPr lang="en-US" dirty="0"/>
              </a:p>
              <a:p>
                <a:pPr algn="ctr"/>
                <a:endParaRPr lang="en-US" dirty="0"/>
              </a:p>
            </p:txBody>
          </p:sp>
        </mc:Choice>
        <mc:Fallback>
          <p:sp>
            <p:nvSpPr>
              <p:cNvPr id="6" name="TextBox 5">
                <a:extLst>
                  <a:ext uri="{FF2B5EF4-FFF2-40B4-BE49-F238E27FC236}">
                    <a16:creationId xmlns:a16="http://schemas.microsoft.com/office/drawing/2014/main" id="{A91FFE90-0643-4040-BBF3-873F3386D028}"/>
                  </a:ext>
                </a:extLst>
              </p:cNvPr>
              <p:cNvSpPr txBox="1">
                <a:spLocks noRot="1" noChangeAspect="1" noMove="1" noResize="1" noEditPoints="1" noAdjustHandles="1" noChangeArrowheads="1" noChangeShapeType="1" noTextEdit="1"/>
              </p:cNvSpPr>
              <p:nvPr/>
            </p:nvSpPr>
            <p:spPr>
              <a:xfrm>
                <a:off x="6435754" y="3288484"/>
                <a:ext cx="1812022" cy="1200329"/>
              </a:xfrm>
              <a:prstGeom prst="rect">
                <a:avLst/>
              </a:prstGeom>
              <a:blipFill>
                <a:blip r:embed="rId3"/>
                <a:stretch>
                  <a:fillRect/>
                </a:stretch>
              </a:blipFill>
              <a:ln w="25400">
                <a:solidFill>
                  <a:schemeClr val="tx1"/>
                </a:solid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945EC4F6-A632-4F3C-BE19-92E5507EF8C3}"/>
              </a:ext>
            </a:extLst>
          </p:cNvPr>
          <p:cNvCxnSpPr>
            <a:endCxn id="5" idx="1"/>
          </p:cNvCxnSpPr>
          <p:nvPr/>
        </p:nvCxnSpPr>
        <p:spPr>
          <a:xfrm>
            <a:off x="2021747" y="3888648"/>
            <a:ext cx="78017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8D11097-F31C-451B-92DB-F10C5B11FEFD}"/>
              </a:ext>
            </a:extLst>
          </p:cNvPr>
          <p:cNvCxnSpPr>
            <a:cxnSpLocks/>
          </p:cNvCxnSpPr>
          <p:nvPr/>
        </p:nvCxnSpPr>
        <p:spPr>
          <a:xfrm>
            <a:off x="4613945" y="4153016"/>
            <a:ext cx="18218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583B3E6-54A5-4D75-AD21-2BDBCCAA89ED}"/>
              </a:ext>
            </a:extLst>
          </p:cNvPr>
          <p:cNvCxnSpPr>
            <a:cxnSpLocks/>
          </p:cNvCxnSpPr>
          <p:nvPr/>
        </p:nvCxnSpPr>
        <p:spPr>
          <a:xfrm flipH="1">
            <a:off x="4613944" y="3530975"/>
            <a:ext cx="18218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C168B56-FBDC-4A7F-9A00-4E6DEA216F71}"/>
              </a:ext>
            </a:extLst>
          </p:cNvPr>
          <p:cNvCxnSpPr>
            <a:cxnSpLocks/>
          </p:cNvCxnSpPr>
          <p:nvPr/>
        </p:nvCxnSpPr>
        <p:spPr>
          <a:xfrm rot="5400000">
            <a:off x="3317846" y="4878901"/>
            <a:ext cx="78017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F941A76-BABB-4E59-BEBE-243ADA824FE3}"/>
              </a:ext>
            </a:extLst>
          </p:cNvPr>
          <p:cNvCxnSpPr>
            <a:cxnSpLocks/>
          </p:cNvCxnSpPr>
          <p:nvPr/>
        </p:nvCxnSpPr>
        <p:spPr>
          <a:xfrm rot="5400000">
            <a:off x="6951679" y="4878901"/>
            <a:ext cx="780176"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38188B9-3D5F-45A1-A827-365EAED0222D}"/>
              </a:ext>
            </a:extLst>
          </p:cNvPr>
          <p:cNvSpPr txBox="1"/>
          <p:nvPr/>
        </p:nvSpPr>
        <p:spPr>
          <a:xfrm>
            <a:off x="1846977" y="3507562"/>
            <a:ext cx="803945" cy="369332"/>
          </a:xfrm>
          <a:prstGeom prst="rect">
            <a:avLst/>
          </a:prstGeom>
          <a:noFill/>
        </p:spPr>
        <p:txBody>
          <a:bodyPr wrap="square" rtlCol="0">
            <a:spAutoFit/>
          </a:bodyPr>
          <a:lstStyle/>
          <a:p>
            <a:r>
              <a:rPr lang="en-US" dirty="0"/>
              <a:t>drug</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C6A7C0AB-E84B-498F-8F2A-DB3DD9C202EE}"/>
                  </a:ext>
                </a:extLst>
              </p:cNvPr>
              <p:cNvSpPr txBox="1"/>
              <p:nvPr/>
            </p:nvSpPr>
            <p:spPr>
              <a:xfrm>
                <a:off x="3338817" y="4835795"/>
                <a:ext cx="1275127"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r>
                            <a:rPr lang="en-US" b="0" i="1" smtClean="0">
                              <a:latin typeface="Cambria Math" panose="02040503050406030204" pitchFamily="18" charset="0"/>
                            </a:rPr>
                            <m:t>1</m:t>
                          </m:r>
                        </m:sub>
                      </m:sSub>
                    </m:oMath>
                  </m:oMathPara>
                </a14:m>
                <a:endParaRPr lang="en-US" dirty="0"/>
              </a:p>
            </p:txBody>
          </p:sp>
        </mc:Choice>
        <mc:Fallback>
          <p:sp>
            <p:nvSpPr>
              <p:cNvPr id="15" name="TextBox 14">
                <a:extLst>
                  <a:ext uri="{FF2B5EF4-FFF2-40B4-BE49-F238E27FC236}">
                    <a16:creationId xmlns:a16="http://schemas.microsoft.com/office/drawing/2014/main" id="{C6A7C0AB-E84B-498F-8F2A-DB3DD9C202EE}"/>
                  </a:ext>
                </a:extLst>
              </p:cNvPr>
              <p:cNvSpPr txBox="1">
                <a:spLocks noRot="1" noChangeAspect="1" noMove="1" noResize="1" noEditPoints="1" noAdjustHandles="1" noChangeArrowheads="1" noChangeShapeType="1" noTextEdit="1"/>
              </p:cNvSpPr>
              <p:nvPr/>
            </p:nvSpPr>
            <p:spPr>
              <a:xfrm>
                <a:off x="3338817" y="4835795"/>
                <a:ext cx="1275127"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067CBD5-F90C-4EAD-AA54-413AF0232543}"/>
                  </a:ext>
                </a:extLst>
              </p:cNvPr>
              <p:cNvSpPr txBox="1"/>
              <p:nvPr/>
            </p:nvSpPr>
            <p:spPr>
              <a:xfrm>
                <a:off x="7014593" y="4820802"/>
                <a:ext cx="1275127"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r>
                            <a:rPr lang="en-US" b="0" i="1" smtClean="0">
                              <a:latin typeface="Cambria Math" panose="02040503050406030204" pitchFamily="18" charset="0"/>
                            </a:rPr>
                            <m:t>2</m:t>
                          </m:r>
                        </m:sub>
                      </m:sSub>
                    </m:oMath>
                  </m:oMathPara>
                </a14:m>
                <a:endParaRPr lang="en-US" dirty="0"/>
              </a:p>
            </p:txBody>
          </p:sp>
        </mc:Choice>
        <mc:Fallback>
          <p:sp>
            <p:nvSpPr>
              <p:cNvPr id="16" name="TextBox 15">
                <a:extLst>
                  <a:ext uri="{FF2B5EF4-FFF2-40B4-BE49-F238E27FC236}">
                    <a16:creationId xmlns:a16="http://schemas.microsoft.com/office/drawing/2014/main" id="{D067CBD5-F90C-4EAD-AA54-413AF0232543}"/>
                  </a:ext>
                </a:extLst>
              </p:cNvPr>
              <p:cNvSpPr txBox="1">
                <a:spLocks noRot="1" noChangeAspect="1" noMove="1" noResize="1" noEditPoints="1" noAdjustHandles="1" noChangeArrowheads="1" noChangeShapeType="1" noTextEdit="1"/>
              </p:cNvSpPr>
              <p:nvPr/>
            </p:nvSpPr>
            <p:spPr>
              <a:xfrm>
                <a:off x="7014593" y="4820802"/>
                <a:ext cx="127512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8E814711-E88A-4CC5-9053-89708E7687E8}"/>
                  </a:ext>
                </a:extLst>
              </p:cNvPr>
              <p:cNvSpPr txBox="1"/>
              <p:nvPr/>
            </p:nvSpPr>
            <p:spPr>
              <a:xfrm>
                <a:off x="4850238" y="4169900"/>
                <a:ext cx="1275127"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12</m:t>
                          </m:r>
                        </m:sub>
                      </m:sSub>
                    </m:oMath>
                  </m:oMathPara>
                </a14:m>
                <a:endParaRPr lang="en-US" dirty="0"/>
              </a:p>
            </p:txBody>
          </p:sp>
        </mc:Choice>
        <mc:Fallback>
          <p:sp>
            <p:nvSpPr>
              <p:cNvPr id="17" name="TextBox 16">
                <a:extLst>
                  <a:ext uri="{FF2B5EF4-FFF2-40B4-BE49-F238E27FC236}">
                    <a16:creationId xmlns:a16="http://schemas.microsoft.com/office/drawing/2014/main" id="{8E814711-E88A-4CC5-9053-89708E7687E8}"/>
                  </a:ext>
                </a:extLst>
              </p:cNvPr>
              <p:cNvSpPr txBox="1">
                <a:spLocks noRot="1" noChangeAspect="1" noMove="1" noResize="1" noEditPoints="1" noAdjustHandles="1" noChangeArrowheads="1" noChangeShapeType="1" noTextEdit="1"/>
              </p:cNvSpPr>
              <p:nvPr/>
            </p:nvSpPr>
            <p:spPr>
              <a:xfrm>
                <a:off x="4850238" y="4169900"/>
                <a:ext cx="1275127"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1F804E61-E2E9-4EB3-86F8-C11D230436F1}"/>
                  </a:ext>
                </a:extLst>
              </p:cNvPr>
              <p:cNvSpPr txBox="1"/>
              <p:nvPr/>
            </p:nvSpPr>
            <p:spPr>
              <a:xfrm>
                <a:off x="4867013" y="3144760"/>
                <a:ext cx="1275127"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21</m:t>
                          </m:r>
                        </m:sub>
                      </m:sSub>
                    </m:oMath>
                  </m:oMathPara>
                </a14:m>
                <a:endParaRPr lang="en-US" dirty="0"/>
              </a:p>
            </p:txBody>
          </p:sp>
        </mc:Choice>
        <mc:Fallback>
          <p:sp>
            <p:nvSpPr>
              <p:cNvPr id="18" name="TextBox 17">
                <a:extLst>
                  <a:ext uri="{FF2B5EF4-FFF2-40B4-BE49-F238E27FC236}">
                    <a16:creationId xmlns:a16="http://schemas.microsoft.com/office/drawing/2014/main" id="{1F804E61-E2E9-4EB3-86F8-C11D230436F1}"/>
                  </a:ext>
                </a:extLst>
              </p:cNvPr>
              <p:cNvSpPr txBox="1">
                <a:spLocks noRot="1" noChangeAspect="1" noMove="1" noResize="1" noEditPoints="1" noAdjustHandles="1" noChangeArrowheads="1" noChangeShapeType="1" noTextEdit="1"/>
              </p:cNvSpPr>
              <p:nvPr/>
            </p:nvSpPr>
            <p:spPr>
              <a:xfrm>
                <a:off x="4867013" y="3144760"/>
                <a:ext cx="1275127" cy="36933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65788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5 Solution</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endParaRPr lang="en-US"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13</a:t>
            </a:fld>
            <a:endParaRPr lang="en-US"/>
          </a:p>
        </p:txBody>
      </p:sp>
    </p:spTree>
    <p:extLst>
      <p:ext uri="{BB962C8B-B14F-4D97-AF65-F5344CB8AC3E}">
        <p14:creationId xmlns:p14="http://schemas.microsoft.com/office/powerpoint/2010/main" val="151673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1</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285226" y="977773"/>
            <a:ext cx="11669085" cy="5532083"/>
          </a:xfrm>
        </p:spPr>
        <p:txBody>
          <a:bodyPr>
            <a:normAutofit/>
          </a:bodyPr>
          <a:lstStyle/>
          <a:p>
            <a:pPr marL="0" indent="0">
              <a:buNone/>
            </a:pPr>
            <a:r>
              <a:rPr lang="en-US" sz="2400" dirty="0"/>
              <a:t>A sinning disk is being proposed as a room deodorizer. The deodorizer is basically a small cylindrical disk 5 cm in diameter. One side of the disk is coated with a layer of a volatile substance that smells really good. The disk will rotate at 300 RPM, and the average rom temperature is 20</a:t>
            </a:r>
            <a:r>
              <a:rPr lang="en-US" sz="2400" baseline="30000" dirty="0"/>
              <a:t>o</a:t>
            </a:r>
            <a:r>
              <a:rPr lang="en-US" sz="2400" dirty="0"/>
              <a:t>C. The saturation concentration of the volatile substance in air at these conditions is 3 x 10</a:t>
            </a:r>
            <a:r>
              <a:rPr lang="en-US" sz="2400" baseline="30000" dirty="0"/>
              <a:t>-8</a:t>
            </a:r>
            <a:r>
              <a:rPr lang="en-US" sz="2400" dirty="0"/>
              <a:t> mol/cm</a:t>
            </a:r>
            <a:r>
              <a:rPr lang="en-US" sz="2400" baseline="30000" dirty="0"/>
              <a:t>3</a:t>
            </a:r>
            <a:r>
              <a:rPr lang="en-US" sz="2400" dirty="0"/>
              <a:t>, and the diffusivity of the volatile substance in air is 0.06 cm</a:t>
            </a:r>
            <a:r>
              <a:rPr lang="en-US" sz="2400" baseline="30000" dirty="0"/>
              <a:t>2</a:t>
            </a:r>
            <a:r>
              <a:rPr lang="en-US" sz="2400" dirty="0"/>
              <a:t>/s. The kinematic viscosity of the air is 0.151 cm</a:t>
            </a:r>
            <a:r>
              <a:rPr lang="en-US" sz="2400" baseline="30000" dirty="0"/>
              <a:t>2</a:t>
            </a:r>
            <a:r>
              <a:rPr lang="en-US" sz="2400" dirty="0"/>
              <a:t>/s. The volatile substance has a density of 1.1 g/cm</a:t>
            </a:r>
            <a:r>
              <a:rPr lang="en-US" sz="2400" baseline="30000" dirty="0"/>
              <a:t>3</a:t>
            </a:r>
            <a:r>
              <a:rPr lang="en-US" sz="2400" dirty="0"/>
              <a:t> and a molecular weight of 173 g/mol.</a:t>
            </a:r>
          </a:p>
          <a:p>
            <a:pPr marL="0" indent="0">
              <a:buNone/>
            </a:pPr>
            <a:r>
              <a:rPr lang="en-US" sz="2400" dirty="0"/>
              <a:t>Estimate how long it will take for the average thickness of the volatile substance layer to decrease by 1 mm. </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a:t>
            </a:fld>
            <a:endParaRPr lang="en-US"/>
          </a:p>
        </p:txBody>
      </p:sp>
    </p:spTree>
    <p:extLst>
      <p:ext uri="{BB962C8B-B14F-4D97-AF65-F5344CB8AC3E}">
        <p14:creationId xmlns:p14="http://schemas.microsoft.com/office/powerpoint/2010/main" val="2097396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1 Solution</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3</a:t>
            </a:fld>
            <a:endParaRPr lang="en-US"/>
          </a:p>
        </p:txBody>
      </p:sp>
    </p:spTree>
    <p:extLst>
      <p:ext uri="{BB962C8B-B14F-4D97-AF65-F5344CB8AC3E}">
        <p14:creationId xmlns:p14="http://schemas.microsoft.com/office/powerpoint/2010/main" val="1167509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1 Solution</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4</a:t>
            </a:fld>
            <a:endParaRPr lang="en-US"/>
          </a:p>
        </p:txBody>
      </p:sp>
    </p:spTree>
    <p:extLst>
      <p:ext uri="{BB962C8B-B14F-4D97-AF65-F5344CB8AC3E}">
        <p14:creationId xmlns:p14="http://schemas.microsoft.com/office/powerpoint/2010/main" val="2266530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2</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A well-mixed protein solution is being filtered across a semipermeable membrane. The pores in the membrane have an average radius of 3.6 nm, and the radius of the protein molecule is 2.2 nm. The protein concentration in the bulk solution of 1.5 g/L. The protein’s mass transfer coefficient is 3.5 x 10</a:t>
            </a:r>
            <a:r>
              <a:rPr lang="en-US" baseline="30000" dirty="0"/>
              <a:t>-4</a:t>
            </a:r>
            <a:r>
              <a:rPr lang="en-US" dirty="0"/>
              <a:t> cm/s, and the filtration flux of the protein solution across the membrane is 1.5 x 10</a:t>
            </a:r>
            <a:r>
              <a:rPr lang="en-US" baseline="30000" dirty="0"/>
              <a:t>-4</a:t>
            </a:r>
            <a:r>
              <a:rPr lang="en-US" dirty="0"/>
              <a:t> cm/s. Determine the concentration of the protein in the filtrate solution. </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5</a:t>
            </a:fld>
            <a:endParaRPr lang="en-US"/>
          </a:p>
        </p:txBody>
      </p:sp>
    </p:spTree>
    <p:extLst>
      <p:ext uri="{BB962C8B-B14F-4D97-AF65-F5344CB8AC3E}">
        <p14:creationId xmlns:p14="http://schemas.microsoft.com/office/powerpoint/2010/main" val="1463648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2 Solution </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6</a:t>
            </a:fld>
            <a:endParaRPr lang="en-US"/>
          </a:p>
        </p:txBody>
      </p:sp>
    </p:spTree>
    <p:extLst>
      <p:ext uri="{BB962C8B-B14F-4D97-AF65-F5344CB8AC3E}">
        <p14:creationId xmlns:p14="http://schemas.microsoft.com/office/powerpoint/2010/main" val="330218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3</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Determine the membrane permeability for a spherically shaped molecule with a molecular weight of 35 </a:t>
            </a:r>
            <a:r>
              <a:rPr lang="en-US" dirty="0" err="1"/>
              <a:t>kDa</a:t>
            </a:r>
            <a:r>
              <a:rPr lang="en-US" dirty="0"/>
              <a:t> through a membrane with straight cylindrical pores that are 8 nm in diameter. The porosity of the membrane is 0.4 and the thickness of the membrane is 40 </a:t>
            </a:r>
            <a:r>
              <a:rPr lang="en-US" dirty="0">
                <a:latin typeface="Symbol" panose="05050102010706020507" pitchFamily="18" charset="2"/>
              </a:rPr>
              <a:t>m</a:t>
            </a:r>
            <a:r>
              <a:rPr lang="en-US" dirty="0"/>
              <a:t>m. Assume the fluid is water at 37</a:t>
            </a:r>
            <a:r>
              <a:rPr lang="en-US" baseline="30000" dirty="0"/>
              <a:t>o</a:t>
            </a:r>
            <a:r>
              <a:rPr lang="en-US" dirty="0"/>
              <a:t>C. </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7</a:t>
            </a:fld>
            <a:endParaRPr lang="en-US"/>
          </a:p>
        </p:txBody>
      </p:sp>
    </p:spTree>
    <p:extLst>
      <p:ext uri="{BB962C8B-B14F-4D97-AF65-F5344CB8AC3E}">
        <p14:creationId xmlns:p14="http://schemas.microsoft.com/office/powerpoint/2010/main" val="581531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3 Solution</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endParaRPr lang="en-US"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8</a:t>
            </a:fld>
            <a:endParaRPr lang="en-US"/>
          </a:p>
        </p:txBody>
      </p:sp>
    </p:spTree>
    <p:extLst>
      <p:ext uri="{BB962C8B-B14F-4D97-AF65-F5344CB8AC3E}">
        <p14:creationId xmlns:p14="http://schemas.microsoft.com/office/powerpoint/2010/main" val="411020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3 Solution</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endParaRPr lang="en-US"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9</a:t>
            </a:fld>
            <a:endParaRPr lang="en-US"/>
          </a:p>
        </p:txBody>
      </p:sp>
    </p:spTree>
    <p:extLst>
      <p:ext uri="{BB962C8B-B14F-4D97-AF65-F5344CB8AC3E}">
        <p14:creationId xmlns:p14="http://schemas.microsoft.com/office/powerpoint/2010/main" val="263683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69003</TotalTime>
  <Words>509</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Symbol</vt:lpstr>
      <vt:lpstr>Office Theme</vt:lpstr>
      <vt:lpstr>BIEN 401  Biomedical Mass Transport  Class 17 Exam 2 Review</vt:lpstr>
      <vt:lpstr>Problem 1</vt:lpstr>
      <vt:lpstr>Problem 1 Solution</vt:lpstr>
      <vt:lpstr>Problem 1 Solution</vt:lpstr>
      <vt:lpstr>Problem 2</vt:lpstr>
      <vt:lpstr>Problem 2 Solution </vt:lpstr>
      <vt:lpstr>Problem 3</vt:lpstr>
      <vt:lpstr>Problem 3 Solution</vt:lpstr>
      <vt:lpstr>Problem 3 Solution</vt:lpstr>
      <vt:lpstr>Problem 4</vt:lpstr>
      <vt:lpstr>Problem 4 Solution </vt:lpstr>
      <vt:lpstr>Problem 5</vt:lpstr>
      <vt:lpstr>Problem 5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 2D Concurrent Forces</dc:title>
  <dc:creator>Louis Reis</dc:creator>
  <cp:lastModifiedBy>Louis Reis</cp:lastModifiedBy>
  <cp:revision>146</cp:revision>
  <dcterms:created xsi:type="dcterms:W3CDTF">2017-09-06T04:03:01Z</dcterms:created>
  <dcterms:modified xsi:type="dcterms:W3CDTF">2022-04-22T06:42:18Z</dcterms:modified>
</cp:coreProperties>
</file>