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1"/>
  </p:notesMasterIdLst>
  <p:sldIdLst>
    <p:sldId id="256" r:id="rId2"/>
    <p:sldId id="279" r:id="rId3"/>
    <p:sldId id="280" r:id="rId4"/>
    <p:sldId id="281" r:id="rId5"/>
    <p:sldId id="267" r:id="rId6"/>
    <p:sldId id="331" r:id="rId7"/>
    <p:sldId id="332" r:id="rId8"/>
    <p:sldId id="333" r:id="rId9"/>
    <p:sldId id="334" r:id="rId10"/>
    <p:sldId id="335" r:id="rId11"/>
    <p:sldId id="336" r:id="rId12"/>
    <p:sldId id="337" r:id="rId13"/>
    <p:sldId id="338" r:id="rId14"/>
    <p:sldId id="339" r:id="rId15"/>
    <p:sldId id="340" r:id="rId16"/>
    <p:sldId id="341" r:id="rId17"/>
    <p:sldId id="342" r:id="rId18"/>
    <p:sldId id="344" r:id="rId19"/>
    <p:sldId id="343" r:id="rId20"/>
    <p:sldId id="345" r:id="rId21"/>
    <p:sldId id="346" r:id="rId22"/>
    <p:sldId id="347" r:id="rId23"/>
    <p:sldId id="348" r:id="rId24"/>
    <p:sldId id="349" r:id="rId25"/>
    <p:sldId id="350" r:id="rId26"/>
    <p:sldId id="351" r:id="rId27"/>
    <p:sldId id="352" r:id="rId28"/>
    <p:sldId id="353" r:id="rId29"/>
    <p:sldId id="35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2460" autoAdjust="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C06B00-4582-493B-9CCD-51E334A6414F}" type="datetimeFigureOut">
              <a:rPr lang="en-US" smtClean="0"/>
              <a:t>4/27/2022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FD3BEF-D995-4C43-B3D6-5C1257FABF8B}" type="slidenum">
              <a:rPr lang="en-US" smtClean="0"/>
              <a:t>‹#›</a:t>
            </a:fld>
            <a:endParaRPr lang="en-US"/>
          </a:p>
        </p:txBody>
      </p:sp>
    </p:spTree>
    <p:extLst>
      <p:ext uri="{BB962C8B-B14F-4D97-AF65-F5344CB8AC3E}">
        <p14:creationId xmlns:p14="http://schemas.microsoft.com/office/powerpoint/2010/main" val="1659496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2AC558B-7B08-42C1-AD77-40D0F9E67A06}" type="datetime1">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598592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BB8F4A-3CA0-4A2A-820F-8F52CDFBFDA9}" type="datetime1">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179262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17E531-1027-4072-80EB-BF6A561BE222}" type="datetime1">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792663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A2BBB1-C61F-4D37-882F-F157B36D9364}" type="datetime1">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905992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DE3851-E941-4DD8-AB44-75371B29AA1F}" type="datetime1">
              <a:rPr lang="en-US" smtClean="0"/>
              <a:t>4/27/2022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73078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D2C36C-3530-4C5A-87BB-482B57872E6C}" type="datetime1">
              <a:rPr lang="en-US" smtClean="0"/>
              <a:t>4/27/2022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739747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D0004A4-3B6E-43E9-9856-E01D6264971E}" type="datetime1">
              <a:rPr lang="en-US" smtClean="0"/>
              <a:t>4/27/2022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272046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C05291B-E9AA-45C3-9D09-63FD9206EA93}" type="datetime1">
              <a:rPr lang="en-US" smtClean="0"/>
              <a:t>4/27/2022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1928517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927A3A-8CA2-49FF-A884-B9E8DCC0520A}" type="datetime1">
              <a:rPr lang="en-US" smtClean="0"/>
              <a:t>4/27/2022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290067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82B4B3-F77E-41BA-A6A0-34ADBCE7DB58}" type="datetime1">
              <a:rPr lang="en-US" smtClean="0"/>
              <a:t>4/27/2022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1741272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639617-9034-4AB9-BA52-B73552CB02F6}" type="datetime1">
              <a:rPr lang="en-US" smtClean="0"/>
              <a:t>4/27/2022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512253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51BA9B-9802-43F1-A07C-BD21D0CECA04}" type="datetime1">
              <a:rPr lang="en-US" smtClean="0"/>
              <a:t>4/27/2022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C15DFD-6C1C-4A9D-8D7E-1865959FB6F5}" type="slidenum">
              <a:rPr lang="en-US" smtClean="0"/>
              <a:t>‹#›</a:t>
            </a:fld>
            <a:endParaRPr lang="en-US"/>
          </a:p>
        </p:txBody>
      </p:sp>
    </p:spTree>
    <p:extLst>
      <p:ext uri="{BB962C8B-B14F-4D97-AF65-F5344CB8AC3E}">
        <p14:creationId xmlns:p14="http://schemas.microsoft.com/office/powerpoint/2010/main" val="3094539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143474"/>
            <a:ext cx="9144000" cy="2387600"/>
          </a:xfrm>
        </p:spPr>
        <p:txBody>
          <a:bodyPr>
            <a:normAutofit fontScale="90000"/>
          </a:bodyPr>
          <a:lstStyle/>
          <a:p>
            <a:r>
              <a:rPr lang="en-US" sz="3600" dirty="0"/>
              <a:t>BIEN 401 </a:t>
            </a:r>
            <a:br>
              <a:rPr lang="en-US" sz="3600" dirty="0"/>
            </a:br>
            <a:r>
              <a:rPr lang="en-US" sz="3600" dirty="0"/>
              <a:t>Biomedical Mass Transport</a:t>
            </a:r>
            <a:br>
              <a:rPr lang="en-US" sz="3600" dirty="0"/>
            </a:br>
            <a:br>
              <a:rPr lang="en-US" dirty="0"/>
            </a:br>
            <a:r>
              <a:rPr lang="en-US" dirty="0"/>
              <a:t>Class 18</a:t>
            </a:r>
            <a:br>
              <a:rPr lang="en-US" dirty="0"/>
            </a:br>
            <a:r>
              <a:rPr lang="en-US" dirty="0"/>
              <a:t>Extracorporeal Devices</a:t>
            </a:r>
          </a:p>
        </p:txBody>
      </p:sp>
      <p:sp>
        <p:nvSpPr>
          <p:cNvPr id="3" name="Subtitle 2"/>
          <p:cNvSpPr>
            <a:spLocks noGrp="1"/>
          </p:cNvSpPr>
          <p:nvPr>
            <p:ph type="subTitle" idx="1"/>
          </p:nvPr>
        </p:nvSpPr>
        <p:spPr>
          <a:xfrm>
            <a:off x="188259" y="5383161"/>
            <a:ext cx="11887200" cy="1367262"/>
          </a:xfrm>
        </p:spPr>
        <p:txBody>
          <a:bodyPr>
            <a:normAutofit/>
          </a:bodyPr>
          <a:lstStyle/>
          <a:p>
            <a:r>
              <a:rPr lang="en-US" dirty="0"/>
              <a:t>notes prepared by</a:t>
            </a:r>
          </a:p>
          <a:p>
            <a:r>
              <a:rPr lang="en-US" dirty="0"/>
              <a:t>Dr. Louis Reis</a:t>
            </a:r>
          </a:p>
          <a:p>
            <a:pPr algn="l"/>
            <a:r>
              <a:rPr lang="en-US" sz="1900" dirty="0"/>
              <a:t>Created on 4/23/2022</a:t>
            </a:r>
          </a:p>
        </p:txBody>
      </p:sp>
    </p:spTree>
    <p:extLst>
      <p:ext uri="{BB962C8B-B14F-4D97-AF65-F5344CB8AC3E}">
        <p14:creationId xmlns:p14="http://schemas.microsoft.com/office/powerpoint/2010/main" val="3381493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Hemodialysis</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10</a:t>
            </a:fld>
            <a:endParaRPr lang="en-US"/>
          </a:p>
        </p:txBody>
      </p:sp>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192948" y="906011"/>
            <a:ext cx="7264866" cy="5815464"/>
          </a:xfrm>
        </p:spPr>
        <p:txBody>
          <a:bodyPr>
            <a:normAutofit fontScale="92500" lnSpcReduction="10000"/>
          </a:bodyPr>
          <a:lstStyle/>
          <a:p>
            <a:pPr marL="0" indent="0">
              <a:buNone/>
            </a:pPr>
            <a:r>
              <a:rPr lang="en-US" dirty="0"/>
              <a:t>Heparinized blood (blood infused with anti-coagulant heparin) flows into hemodialyzer.</a:t>
            </a:r>
          </a:p>
          <a:p>
            <a:pPr marL="0" indent="0">
              <a:buNone/>
            </a:pPr>
            <a:r>
              <a:rPr lang="en-US" dirty="0"/>
              <a:t>In the hemodialyzer, the __________ or exchange fluid is separated from the blood by a semipermeable membrane. </a:t>
            </a:r>
          </a:p>
          <a:p>
            <a:pPr marL="0" indent="0">
              <a:buNone/>
            </a:pPr>
            <a:r>
              <a:rPr lang="en-US" dirty="0"/>
              <a:t>A variety of flow patterns and membrane patterns can be used.</a:t>
            </a:r>
          </a:p>
          <a:p>
            <a:pPr marL="0" indent="0">
              <a:buNone/>
            </a:pPr>
            <a:r>
              <a:rPr lang="en-US" dirty="0"/>
              <a:t>Membranes originally were made of cellulose and cellulose acetate; modern membranes are mad of polycarbonate, ___________, polyacrylonitrile, and other synthetic polymers.</a:t>
            </a:r>
          </a:p>
          <a:p>
            <a:pPr marL="0" indent="0">
              <a:buNone/>
            </a:pPr>
            <a:r>
              <a:rPr lang="en-US" dirty="0"/>
              <a:t>The total membrane surface area is between 1-2 m</a:t>
            </a:r>
            <a:r>
              <a:rPr lang="en-US" baseline="30000" dirty="0"/>
              <a:t>2</a:t>
            </a:r>
            <a:r>
              <a:rPr lang="en-US" dirty="0"/>
              <a:t>.</a:t>
            </a:r>
          </a:p>
          <a:p>
            <a:pPr marL="0" indent="0">
              <a:buNone/>
            </a:pPr>
            <a:r>
              <a:rPr lang="en-US" dirty="0"/>
              <a:t>Blood flow rates through the dialyzer are in the range of 100s of mL/min; the flow of the dialysate is usually twice that of blood.</a:t>
            </a:r>
          </a:p>
          <a:p>
            <a:pPr marL="0" indent="0">
              <a:buNone/>
            </a:pPr>
            <a:endParaRPr lang="en-US" dirty="0"/>
          </a:p>
          <a:p>
            <a:pPr marL="0" indent="0">
              <a:spcAft>
                <a:spcPts val="600"/>
              </a:spcAft>
              <a:buNone/>
            </a:pPr>
            <a:endParaRPr lang="en-US" dirty="0"/>
          </a:p>
        </p:txBody>
      </p:sp>
      <p:pic>
        <p:nvPicPr>
          <p:cNvPr id="3" name="Picture 2">
            <a:extLst>
              <a:ext uri="{FF2B5EF4-FFF2-40B4-BE49-F238E27FC236}">
                <a16:creationId xmlns:a16="http://schemas.microsoft.com/office/drawing/2014/main" id="{A88CAADE-0532-4A5E-89CF-22A4620675F2}"/>
              </a:ext>
            </a:extLst>
          </p:cNvPr>
          <p:cNvPicPr>
            <a:picLocks noChangeAspect="1"/>
          </p:cNvPicPr>
          <p:nvPr/>
        </p:nvPicPr>
        <p:blipFill>
          <a:blip r:embed="rId2"/>
          <a:stretch>
            <a:fillRect/>
          </a:stretch>
        </p:blipFill>
        <p:spPr>
          <a:xfrm>
            <a:off x="7619551" y="1241570"/>
            <a:ext cx="4480170" cy="3252413"/>
          </a:xfrm>
          <a:prstGeom prst="rect">
            <a:avLst/>
          </a:prstGeom>
        </p:spPr>
      </p:pic>
    </p:spTree>
    <p:extLst>
      <p:ext uri="{BB962C8B-B14F-4D97-AF65-F5344CB8AC3E}">
        <p14:creationId xmlns:p14="http://schemas.microsoft.com/office/powerpoint/2010/main" val="1321511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Dialysate Composition</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11</a:t>
            </a:fld>
            <a:endParaRPr lang="en-US"/>
          </a:p>
        </p:txBody>
      </p:sp>
      <p:pic>
        <p:nvPicPr>
          <p:cNvPr id="5" name="Picture 4">
            <a:extLst>
              <a:ext uri="{FF2B5EF4-FFF2-40B4-BE49-F238E27FC236}">
                <a16:creationId xmlns:a16="http://schemas.microsoft.com/office/drawing/2014/main" id="{F692B95A-972D-409E-8172-331D1ACF1F54}"/>
              </a:ext>
            </a:extLst>
          </p:cNvPr>
          <p:cNvPicPr>
            <a:picLocks noChangeAspect="1"/>
          </p:cNvPicPr>
          <p:nvPr/>
        </p:nvPicPr>
        <p:blipFill>
          <a:blip r:embed="rId2"/>
          <a:stretch>
            <a:fillRect/>
          </a:stretch>
        </p:blipFill>
        <p:spPr>
          <a:xfrm>
            <a:off x="131547" y="701743"/>
            <a:ext cx="8834416" cy="5790679"/>
          </a:xfrm>
          <a:prstGeom prst="rect">
            <a:avLst/>
          </a:prstGeom>
        </p:spPr>
      </p:pic>
      <p:sp>
        <p:nvSpPr>
          <p:cNvPr id="9" name="TextBox 8">
            <a:extLst>
              <a:ext uri="{FF2B5EF4-FFF2-40B4-BE49-F238E27FC236}">
                <a16:creationId xmlns:a16="http://schemas.microsoft.com/office/drawing/2014/main" id="{BFCA3A4E-4779-458F-BF8D-3C288C7C96CA}"/>
              </a:ext>
            </a:extLst>
          </p:cNvPr>
          <p:cNvSpPr txBox="1"/>
          <p:nvPr/>
        </p:nvSpPr>
        <p:spPr>
          <a:xfrm>
            <a:off x="7881163" y="729126"/>
            <a:ext cx="3330430" cy="646331"/>
          </a:xfrm>
          <a:prstGeom prst="rect">
            <a:avLst/>
          </a:prstGeom>
          <a:noFill/>
        </p:spPr>
        <p:txBody>
          <a:bodyPr wrap="square" rtlCol="0">
            <a:spAutoFit/>
          </a:bodyPr>
          <a:lstStyle/>
          <a:p>
            <a:r>
              <a:rPr lang="en-US" dirty="0"/>
              <a:t>Goal of hemodialysis is to return the uremic plasma to normal.</a:t>
            </a:r>
          </a:p>
        </p:txBody>
      </p:sp>
      <p:sp>
        <p:nvSpPr>
          <p:cNvPr id="10" name="TextBox 9">
            <a:extLst>
              <a:ext uri="{FF2B5EF4-FFF2-40B4-BE49-F238E27FC236}">
                <a16:creationId xmlns:a16="http://schemas.microsoft.com/office/drawing/2014/main" id="{0299369A-4C3D-416F-82CD-6802EC5EE582}"/>
              </a:ext>
            </a:extLst>
          </p:cNvPr>
          <p:cNvSpPr txBox="1"/>
          <p:nvPr/>
        </p:nvSpPr>
        <p:spPr>
          <a:xfrm>
            <a:off x="7236783" y="2756896"/>
            <a:ext cx="4823670" cy="1477328"/>
          </a:xfrm>
          <a:prstGeom prst="rect">
            <a:avLst/>
          </a:prstGeom>
          <a:noFill/>
        </p:spPr>
        <p:txBody>
          <a:bodyPr wrap="square" rtlCol="0">
            <a:spAutoFit/>
          </a:bodyPr>
          <a:lstStyle/>
          <a:p>
            <a:r>
              <a:rPr lang="en-US" dirty="0"/>
              <a:t>Removing waste products too quickly can lead to _______________ syndrome, which may lead to increase water flow from the plasma to the cerebrospinal fluid causing increase pressure in the cranial cavity.</a:t>
            </a:r>
          </a:p>
        </p:txBody>
      </p:sp>
      <p:sp>
        <p:nvSpPr>
          <p:cNvPr id="11" name="TextBox 10">
            <a:extLst>
              <a:ext uri="{FF2B5EF4-FFF2-40B4-BE49-F238E27FC236}">
                <a16:creationId xmlns:a16="http://schemas.microsoft.com/office/drawing/2014/main" id="{F098516A-92AF-4889-86B1-E5868455E559}"/>
              </a:ext>
            </a:extLst>
          </p:cNvPr>
          <p:cNvSpPr txBox="1"/>
          <p:nvPr/>
        </p:nvSpPr>
        <p:spPr>
          <a:xfrm>
            <a:off x="6318188" y="1451048"/>
            <a:ext cx="3330430" cy="1200329"/>
          </a:xfrm>
          <a:prstGeom prst="rect">
            <a:avLst/>
          </a:prstGeom>
          <a:noFill/>
        </p:spPr>
        <p:txBody>
          <a:bodyPr wrap="square" rtlCol="0">
            <a:spAutoFit/>
          </a:bodyPr>
          <a:lstStyle/>
          <a:p>
            <a:r>
              <a:rPr lang="en-US" dirty="0"/>
              <a:t>To maintain a health pH and decrease the acidity of the plasma, HCO</a:t>
            </a:r>
            <a:r>
              <a:rPr lang="en-US" baseline="-25000" dirty="0"/>
              <a:t>3</a:t>
            </a:r>
            <a:r>
              <a:rPr lang="en-US" baseline="30000" dirty="0"/>
              <a:t>-</a:t>
            </a:r>
            <a:r>
              <a:rPr lang="en-US" dirty="0"/>
              <a:t> is added to the dialysate.</a:t>
            </a:r>
          </a:p>
        </p:txBody>
      </p:sp>
      <p:sp>
        <p:nvSpPr>
          <p:cNvPr id="12" name="TextBox 11">
            <a:extLst>
              <a:ext uri="{FF2B5EF4-FFF2-40B4-BE49-F238E27FC236}">
                <a16:creationId xmlns:a16="http://schemas.microsoft.com/office/drawing/2014/main" id="{CF5DE0D6-D4E6-463E-B3E2-BBB707767FA0}"/>
              </a:ext>
            </a:extLst>
          </p:cNvPr>
          <p:cNvSpPr txBox="1"/>
          <p:nvPr/>
        </p:nvSpPr>
        <p:spPr>
          <a:xfrm>
            <a:off x="873209" y="5817071"/>
            <a:ext cx="8673169" cy="923330"/>
          </a:xfrm>
          <a:prstGeom prst="rect">
            <a:avLst/>
          </a:prstGeom>
          <a:noFill/>
        </p:spPr>
        <p:txBody>
          <a:bodyPr wrap="square" rtlCol="0">
            <a:spAutoFit/>
          </a:bodyPr>
          <a:lstStyle/>
          <a:p>
            <a:r>
              <a:rPr lang="en-US" dirty="0"/>
              <a:t>Given the additional proteins in blood that will create an osmotic pressure that draws water from the dialysate into blood, the dialysate is operated at a slight ____________, in order for excess water to be removed properly.</a:t>
            </a:r>
          </a:p>
        </p:txBody>
      </p:sp>
      <p:sp>
        <p:nvSpPr>
          <p:cNvPr id="13" name="TextBox 12">
            <a:extLst>
              <a:ext uri="{FF2B5EF4-FFF2-40B4-BE49-F238E27FC236}">
                <a16:creationId xmlns:a16="http://schemas.microsoft.com/office/drawing/2014/main" id="{8D4BD904-E099-4608-8422-213AC1103D50}"/>
              </a:ext>
            </a:extLst>
          </p:cNvPr>
          <p:cNvSpPr txBox="1"/>
          <p:nvPr/>
        </p:nvSpPr>
        <p:spPr>
          <a:xfrm>
            <a:off x="6559836" y="4271381"/>
            <a:ext cx="3330430" cy="646331"/>
          </a:xfrm>
          <a:prstGeom prst="rect">
            <a:avLst/>
          </a:prstGeom>
          <a:noFill/>
        </p:spPr>
        <p:txBody>
          <a:bodyPr wrap="square" rtlCol="0">
            <a:spAutoFit/>
          </a:bodyPr>
          <a:lstStyle/>
          <a:p>
            <a:r>
              <a:rPr lang="en-US" dirty="0"/>
              <a:t>It is critical to remove as much urea and creatine as possible</a:t>
            </a:r>
          </a:p>
        </p:txBody>
      </p:sp>
    </p:spTree>
    <p:extLst>
      <p:ext uri="{BB962C8B-B14F-4D97-AF65-F5344CB8AC3E}">
        <p14:creationId xmlns:p14="http://schemas.microsoft.com/office/powerpoint/2010/main" val="1445897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Ultrafiltration</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12</a:t>
            </a:fld>
            <a:endParaRPr lang="en-US"/>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192947" y="906011"/>
                <a:ext cx="11417415" cy="5815464"/>
              </a:xfrm>
            </p:spPr>
            <p:txBody>
              <a:bodyPr>
                <a:normAutofit fontScale="92500" lnSpcReduction="20000"/>
              </a:bodyPr>
              <a:lstStyle/>
              <a:p>
                <a:pPr marL="0" indent="0">
                  <a:buNone/>
                </a:pPr>
                <a:r>
                  <a:rPr lang="en-US" dirty="0"/>
                  <a:t>Recall the equation we used for calculating the flux of water across a membrane due to filtration: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𝑝</m:t>
                          </m:r>
                        </m:sub>
                      </m:sSub>
                      <m:r>
                        <a:rPr lang="en-US" b="0" i="1" smtClean="0">
                          <a:latin typeface="Cambria Math" panose="02040503050406030204" pitchFamily="18" charset="0"/>
                        </a:rPr>
                        <m:t>𝑆</m:t>
                      </m:r>
                      <m:r>
                        <a:rPr lang="en-US" b="0" i="1" smtClean="0">
                          <a:latin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𝑃</m:t>
                          </m:r>
                        </m:e>
                        <m:sub>
                          <m:r>
                            <a:rPr lang="en-US" b="0" i="1" smtClean="0">
                              <a:latin typeface="Cambria Math" panose="02040503050406030204" pitchFamily="18" charset="0"/>
                              <a:ea typeface="Cambria Math" panose="02040503050406030204" pitchFamily="18" charset="0"/>
                            </a:rPr>
                            <m:t>𝑚𝑒𝑎𝑛</m:t>
                          </m:r>
                        </m:sub>
                      </m:sSub>
                      <m:r>
                        <a:rPr lang="en-US" b="0" i="1" smtClean="0">
                          <a:latin typeface="Cambria Math" panose="02040503050406030204" pitchFamily="18" charset="0"/>
                          <a:ea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Π</m:t>
                      </m:r>
                      <m:r>
                        <a:rPr lang="en-US" b="0" i="1" smtClean="0">
                          <a:latin typeface="Cambria Math" panose="02040503050406030204" pitchFamily="18" charset="0"/>
                          <a:ea typeface="Cambria Math" panose="02040503050406030204" pitchFamily="18" charset="0"/>
                        </a:rPr>
                        <m:t>)</m:t>
                      </m:r>
                    </m:oMath>
                  </m:oMathPara>
                </a14:m>
                <a:endParaRPr lang="en-US" dirty="0"/>
              </a:p>
              <a:p>
                <a:pPr marL="0" indent="0">
                  <a:buNone/>
                </a:pPr>
                <a:r>
                  <a:rPr lang="en-US" dirty="0"/>
                  <a:t>Since the dialysate usually does not contain large macromolecules that are impermeable, the osmotic pressure difference is approximately:</a:t>
                </a:r>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r>
                        <m:rPr>
                          <m:sty m:val="p"/>
                        </m:rPr>
                        <a:rPr lang="el-GR" i="1" smtClean="0">
                          <a:latin typeface="Cambria Math" panose="02040503050406030204" pitchFamily="18" charset="0"/>
                          <a:ea typeface="Cambria Math" panose="02040503050406030204" pitchFamily="18" charset="0"/>
                        </a:rPr>
                        <m:t>Π</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m:rPr>
                              <m:sty m:val="p"/>
                            </m:rPr>
                            <a:rPr lang="el-GR" i="1" smtClean="0">
                              <a:latin typeface="Cambria Math" panose="02040503050406030204" pitchFamily="18" charset="0"/>
                              <a:ea typeface="Cambria Math" panose="02040503050406030204" pitchFamily="18" charset="0"/>
                            </a:rPr>
                            <m:t>Π</m:t>
                          </m:r>
                        </m:e>
                        <m:sub>
                          <m:r>
                            <a:rPr lang="en-US" b="0" i="1" smtClean="0">
                              <a:latin typeface="Cambria Math" panose="02040503050406030204" pitchFamily="18" charset="0"/>
                              <a:ea typeface="Cambria Math" panose="02040503050406030204" pitchFamily="18" charset="0"/>
                            </a:rPr>
                            <m:t>𝑝𝑙𝑎𝑠𝑚𝑎</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28 </m:t>
                      </m:r>
                      <m:r>
                        <a:rPr lang="en-US" b="0" i="1" smtClean="0">
                          <a:latin typeface="Cambria Math" panose="02040503050406030204" pitchFamily="18" charset="0"/>
                          <a:ea typeface="Cambria Math" panose="02040503050406030204" pitchFamily="18" charset="0"/>
                        </a:rPr>
                        <m:t>𝑚𝑚𝐻𝑔</m:t>
                      </m:r>
                    </m:oMath>
                  </m:oMathPara>
                </a14:m>
                <a:endParaRPr lang="en-US" dirty="0"/>
              </a:p>
              <a:p>
                <a:pPr marL="0" indent="0">
                  <a:buNone/>
                </a:pPr>
                <a:r>
                  <a:rPr lang="en-US" dirty="0"/>
                  <a:t>The mean hydrostatic pressure difference between the blood and dialysate can be approximated as:</a:t>
                </a:r>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𝑃</m:t>
                          </m:r>
                        </m:e>
                        <m:sub>
                          <m:r>
                            <a:rPr lang="en-US" b="0" i="1" smtClean="0">
                              <a:latin typeface="Cambria Math" panose="02040503050406030204" pitchFamily="18" charset="0"/>
                              <a:ea typeface="Cambria Math" panose="02040503050406030204" pitchFamily="18" charset="0"/>
                            </a:rPr>
                            <m:t>𝑚𝑒𝑎𝑛</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𝑃</m:t>
                          </m:r>
                        </m:e>
                        <m:sub>
                          <m:r>
                            <a:rPr lang="en-US" b="0" i="1" smtClean="0">
                              <a:latin typeface="Cambria Math" panose="02040503050406030204" pitchFamily="18" charset="0"/>
                              <a:ea typeface="Cambria Math" panose="02040503050406030204" pitchFamily="18" charset="0"/>
                            </a:rPr>
                            <m:t>𝐵</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𝑚𝑒𝑎𝑛</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𝑃</m:t>
                          </m:r>
                        </m:e>
                        <m:sub>
                          <m:r>
                            <a:rPr lang="en-US" b="0" i="1" smtClean="0">
                              <a:latin typeface="Cambria Math" panose="02040503050406030204" pitchFamily="18" charset="0"/>
                              <a:ea typeface="Cambria Math" panose="02040503050406030204" pitchFamily="18" charset="0"/>
                            </a:rPr>
                            <m:t>𝐷</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𝑚𝑒𝑎𝑛</m:t>
                          </m:r>
                        </m:sub>
                      </m:sSub>
                      <m:r>
                        <a:rPr lang="en-US" b="0" i="1" smtClean="0">
                          <a:latin typeface="Cambria Math" panose="02040503050406030204" pitchFamily="18" charset="0"/>
                          <a:ea typeface="Cambria Math" panose="02040503050406030204" pitchFamily="18" charset="0"/>
                        </a:rPr>
                        <m:t>=                                  </m:t>
                      </m:r>
                    </m:oMath>
                  </m:oMathPara>
                </a14:m>
                <a:endParaRPr lang="en-US" dirty="0"/>
              </a:p>
              <a:p>
                <a:pPr marL="0" indent="0">
                  <a:buNone/>
                </a:pPr>
                <a:endParaRPr lang="en-US" dirty="0"/>
              </a:p>
              <a:p>
                <a:pPr marL="0" indent="0">
                  <a:buNone/>
                </a:pPr>
                <a:r>
                  <a:rPr lang="en-US" dirty="0"/>
                  <a:t>Typically the pressure drop on the blood side is about 20 mmHg, and the pressure drop on the dialysate side is 50 mmHg. The dialysate pressure usually operates below atmospheric conditions (i.e., negative gauge pressure). </a:t>
                </a:r>
              </a:p>
              <a:p>
                <a:pPr marL="0" indent="0">
                  <a:buNone/>
                </a:pPr>
                <a:r>
                  <a:rPr lang="en-US" dirty="0"/>
                  <a:t>The hydraulic conductance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𝑝</m:t>
                        </m:r>
                      </m:sub>
                    </m:sSub>
                  </m:oMath>
                </a14:m>
                <a:r>
                  <a:rPr lang="en-US" dirty="0"/>
                  <a:t> is approximately 3 mL/(</a:t>
                </a:r>
                <a:r>
                  <a:rPr lang="en-US" dirty="0" err="1"/>
                  <a:t>hr</a:t>
                </a:r>
                <a:r>
                  <a:rPr lang="en-US" dirty="0"/>
                  <a:t> m</a:t>
                </a:r>
                <a:r>
                  <a:rPr lang="en-US" baseline="30000" dirty="0"/>
                  <a:t>2</a:t>
                </a:r>
                <a:r>
                  <a:rPr lang="en-US" dirty="0"/>
                  <a:t> mmHg), but high flux membranes can be as high as 20. Protein deposition on the blood side of the membrane can steadily reduce the hydraulic conductance over time.</a:t>
                </a:r>
              </a:p>
              <a:p>
                <a:pPr marL="0" indent="0">
                  <a:buNone/>
                </a:pPr>
                <a:endParaRPr lang="en-US" dirty="0"/>
              </a:p>
              <a:p>
                <a:pPr marL="0" indent="0">
                  <a:spcAft>
                    <a:spcPts val="600"/>
                  </a:spcAft>
                  <a:buNone/>
                </a:pPr>
                <a:endParaRPr lang="en-US" dirty="0"/>
              </a:p>
            </p:txBody>
          </p:sp>
        </mc:Choice>
        <mc:Fallback xmlns="">
          <p:sp>
            <p:nvSpPr>
              <p:cNvPr id="6" name="Content Placeholder 5">
                <a:extLst>
                  <a:ext uri="{FF2B5EF4-FFF2-40B4-BE49-F238E27FC236}">
                    <a16:creationId xmlns:a16="http://schemas.microsoft.com/office/drawing/2014/main" id="{21458DC8-4E3C-4C52-9138-B802557A86E4}"/>
                  </a:ext>
                </a:extLst>
              </p:cNvPr>
              <p:cNvSpPr>
                <a:spLocks noGrp="1" noRot="1" noChangeAspect="1" noMove="1" noResize="1" noEditPoints="1" noAdjustHandles="1" noChangeArrowheads="1" noChangeShapeType="1" noTextEdit="1"/>
              </p:cNvSpPr>
              <p:nvPr>
                <p:ph idx="1"/>
              </p:nvPr>
            </p:nvSpPr>
            <p:spPr>
              <a:xfrm>
                <a:off x="192947" y="906011"/>
                <a:ext cx="11417415" cy="5815464"/>
              </a:xfrm>
              <a:blipFill>
                <a:blip r:embed="rId2"/>
                <a:stretch>
                  <a:fillRect l="-961" t="-2725"/>
                </a:stretch>
              </a:blipFill>
            </p:spPr>
            <p:txBody>
              <a:bodyPr/>
              <a:lstStyle/>
              <a:p>
                <a:r>
                  <a:rPr lang="en-US">
                    <a:noFill/>
                  </a:rPr>
                  <a:t> </a:t>
                </a:r>
              </a:p>
            </p:txBody>
          </p:sp>
        </mc:Fallback>
      </mc:AlternateContent>
    </p:spTree>
    <p:extLst>
      <p:ext uri="{BB962C8B-B14F-4D97-AF65-F5344CB8AC3E}">
        <p14:creationId xmlns:p14="http://schemas.microsoft.com/office/powerpoint/2010/main" val="1475661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Autofit/>
          </a:bodyPr>
          <a:lstStyle/>
          <a:p>
            <a:r>
              <a:rPr lang="en-US" sz="3200" dirty="0"/>
              <a:t>Pharmacokinetic Model of Urea Production and Removal</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13</a:t>
            </a:fld>
            <a:endParaRPr lang="en-US"/>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192947" y="906011"/>
                <a:ext cx="11417415" cy="5815464"/>
              </a:xfrm>
            </p:spPr>
            <p:txBody>
              <a:bodyPr>
                <a:normAutofit fontScale="92500"/>
              </a:bodyPr>
              <a:lstStyle/>
              <a:p>
                <a:pPr marL="0" indent="0">
                  <a:buNone/>
                </a:pPr>
                <a:r>
                  <a:rPr lang="en-US" dirty="0"/>
                  <a:t>If we look at a single compartment model for urea production, we can develop the simple model:</a:t>
                </a:r>
              </a:p>
              <a:p>
                <a:pPr marL="0" indent="0">
                  <a:buNone/>
                </a:pPr>
                <a:endParaRPr lang="en-US" dirty="0"/>
              </a:p>
              <a:p>
                <a:pPr marL="0" indent="0">
                  <a:buNone/>
                </a:pPr>
                <a:endParaRPr lang="en-US" dirty="0"/>
              </a:p>
              <a:p>
                <a:pPr marL="0" indent="0">
                  <a:buNone/>
                </a:pPr>
                <a:r>
                  <a:rPr lang="en-US" dirty="0"/>
                  <a:t>A mass balance of the system shows: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𝑎𝑝𝑝𝑎𝑟𝑒𝑛𝑡</m:t>
                          </m:r>
                        </m:sub>
                      </m:sSub>
                      <m:f>
                        <m:fPr>
                          <m:ctrlPr>
                            <a:rPr lang="en-US" b="0" i="1" smtClean="0">
                              <a:latin typeface="Cambria Math" panose="02040503050406030204" pitchFamily="18" charset="0"/>
                            </a:rPr>
                          </m:ctrlPr>
                        </m:fPr>
                        <m:num>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𝑢𝑟𝑒𝑎</m:t>
                              </m:r>
                            </m:sub>
                          </m:sSub>
                        </m:num>
                        <m:den>
                          <m:r>
                            <a:rPr lang="en-US" b="0" i="1" smtClean="0">
                              <a:latin typeface="Cambria Math" panose="02040503050406030204" pitchFamily="18" charset="0"/>
                            </a:rPr>
                            <m:t>𝑑𝑡</m:t>
                          </m:r>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𝑚</m:t>
                              </m:r>
                            </m:e>
                          </m:acc>
                        </m:e>
                        <m:sub>
                          <m:r>
                            <a:rPr lang="en-US" b="0" i="1" smtClean="0">
                              <a:latin typeface="Cambria Math" panose="02040503050406030204" pitchFamily="18" charset="0"/>
                            </a:rPr>
                            <m:t>𝑢𝑟𝑒𝑎</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𝑎𝑝𝑝𝑎𝑟𝑒𝑛𝑡</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𝑒</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𝑢𝑟𝑒𝑎</m:t>
                          </m:r>
                        </m:sub>
                      </m:sSub>
                    </m:oMath>
                  </m:oMathPara>
                </a14:m>
                <a:endParaRPr lang="en-US" dirty="0"/>
              </a:p>
              <a:p>
                <a:pPr marL="0" indent="0">
                  <a:buNone/>
                </a:pPr>
                <a:r>
                  <a:rPr lang="en-US" dirty="0"/>
                  <a:t>Which would yield the following concentration profile:</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𝑢𝑟𝑒𝑎</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𝐶</m:t>
                          </m:r>
                        </m:e>
                        <m:sub>
                          <m:r>
                            <a:rPr lang="en-US" b="0" i="1" smtClean="0">
                              <a:latin typeface="Cambria Math" panose="02040503050406030204" pitchFamily="18" charset="0"/>
                            </a:rPr>
                            <m:t>𝑢𝑟𝑒𝑎</m:t>
                          </m:r>
                        </m:sub>
                        <m:sup>
                          <m:r>
                            <a:rPr lang="en-US" b="0" i="1" smtClean="0">
                              <a:latin typeface="Cambria Math" panose="02040503050406030204" pitchFamily="18" charset="0"/>
                            </a:rPr>
                            <m:t>0</m:t>
                          </m:r>
                        </m:sup>
                      </m:sSubSup>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𝑒</m:t>
                              </m:r>
                            </m:sub>
                          </m:sSub>
                          <m:r>
                            <a:rPr lang="en-US" b="0" i="1" smtClean="0">
                              <a:latin typeface="Cambria Math" panose="02040503050406030204" pitchFamily="18" charset="0"/>
                            </a:rPr>
                            <m:t>𝑡</m:t>
                          </m:r>
                        </m:sup>
                      </m:sSup>
                      <m:r>
                        <a:rPr lang="en-US" b="0" i="1" smtClean="0">
                          <a:latin typeface="Cambria Math" panose="02040503050406030204" pitchFamily="18" charset="0"/>
                        </a:rPr>
                        <m:t>+</m:t>
                      </m:r>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𝑚</m:t>
                                      </m:r>
                                    </m:e>
                                  </m:acc>
                                </m:e>
                                <m:sub>
                                  <m:r>
                                    <a:rPr lang="en-US" i="1">
                                      <a:latin typeface="Cambria Math" panose="02040503050406030204" pitchFamily="18" charset="0"/>
                                    </a:rPr>
                                    <m:t>𝑢𝑟𝑒𝑎</m:t>
                                  </m:r>
                                </m:sub>
                              </m:sSub>
                            </m:num>
                            <m:den>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𝑎𝑝𝑝𝑎𝑟𝑒𝑛𝑡</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𝑒</m:t>
                                  </m:r>
                                </m:sub>
                              </m:sSub>
                            </m:den>
                          </m:f>
                        </m:e>
                      </m:d>
                      <m:d>
                        <m:dPr>
                          <m:ctrlPr>
                            <a:rPr lang="en-US" b="0" i="1" smtClean="0">
                              <a:latin typeface="Cambria Math" panose="02040503050406030204" pitchFamily="18" charset="0"/>
                            </a:rPr>
                          </m:ctrlPr>
                        </m:dPr>
                        <m:e>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𝑒</m:t>
                                  </m:r>
                                </m:sub>
                              </m:sSub>
                              <m:r>
                                <a:rPr lang="en-US" b="0" i="1" smtClean="0">
                                  <a:latin typeface="Cambria Math" panose="02040503050406030204" pitchFamily="18" charset="0"/>
                                </a:rPr>
                                <m:t>𝑡</m:t>
                              </m:r>
                            </m:sup>
                          </m:sSup>
                        </m:e>
                      </m:d>
                    </m:oMath>
                  </m:oMathPara>
                </a14:m>
                <a:endParaRPr lang="en-US" dirty="0"/>
              </a:p>
              <a:p>
                <a:pPr marL="0" indent="0">
                  <a:buNone/>
                </a:pPr>
                <a:r>
                  <a:rPr lang="en-US" dirty="0"/>
                  <a:t>If we are looking at a patient that is treated with hemodialysis, then during the time periods between treatments, the concentration of urea increases linearly.</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𝑢𝑟𝑒𝑎</m:t>
                          </m:r>
                        </m:sub>
                      </m:sSub>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𝐶</m:t>
                          </m:r>
                        </m:e>
                        <m:sub>
                          <m:r>
                            <a:rPr lang="en-US" i="1">
                              <a:latin typeface="Cambria Math" panose="02040503050406030204" pitchFamily="18" charset="0"/>
                            </a:rPr>
                            <m:t>𝑢𝑟𝑒𝑎</m:t>
                          </m:r>
                        </m:sub>
                        <m:sup>
                          <m:r>
                            <a:rPr lang="en-US" b="0" i="1" smtClean="0">
                              <a:latin typeface="Cambria Math" panose="02040503050406030204" pitchFamily="18" charset="0"/>
                            </a:rPr>
                            <m:t>𝑒𝑛𝑑</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𝑑𝑖𝑎𝑙𝑦𝑠𝑖𝑠</m:t>
                          </m:r>
                        </m:sup>
                      </m:sSubSup>
                      <m:r>
                        <a:rPr lang="en-US" i="1">
                          <a:latin typeface="Cambria Math" panose="02040503050406030204" pitchFamily="18" charset="0"/>
                        </a:rPr>
                        <m:t> +</m:t>
                      </m:r>
                      <m:r>
                        <a:rPr lang="en-US" i="1" smtClean="0">
                          <a:latin typeface="Cambria Math" panose="02040503050406030204" pitchFamily="18" charset="0"/>
                        </a:rPr>
                        <m:t> </m:t>
                      </m:r>
                      <m:r>
                        <a:rPr lang="en-US" b="0" i="1" smtClean="0">
                          <a:latin typeface="Cambria Math" panose="02040503050406030204" pitchFamily="18" charset="0"/>
                        </a:rPr>
                        <m:t>                          </m:t>
                      </m:r>
                    </m:oMath>
                  </m:oMathPara>
                </a14:m>
                <a:endParaRPr lang="en-US" dirty="0"/>
              </a:p>
              <a:p>
                <a:pPr marL="0" indent="0">
                  <a:buNone/>
                </a:pPr>
                <a:endParaRPr lang="en-US" dirty="0"/>
              </a:p>
              <a:p>
                <a:pPr marL="0" indent="0">
                  <a:spcAft>
                    <a:spcPts val="600"/>
                  </a:spcAft>
                  <a:buNone/>
                </a:pPr>
                <a:endParaRPr lang="en-US" dirty="0"/>
              </a:p>
            </p:txBody>
          </p:sp>
        </mc:Choice>
        <mc:Fallback xmlns="">
          <p:sp>
            <p:nvSpPr>
              <p:cNvPr id="6" name="Content Placeholder 5">
                <a:extLst>
                  <a:ext uri="{FF2B5EF4-FFF2-40B4-BE49-F238E27FC236}">
                    <a16:creationId xmlns:a16="http://schemas.microsoft.com/office/drawing/2014/main" id="{21458DC8-4E3C-4C52-9138-B802557A86E4}"/>
                  </a:ext>
                </a:extLst>
              </p:cNvPr>
              <p:cNvSpPr>
                <a:spLocks noGrp="1" noRot="1" noChangeAspect="1" noMove="1" noResize="1" noEditPoints="1" noAdjustHandles="1" noChangeArrowheads="1" noChangeShapeType="1" noTextEdit="1"/>
              </p:cNvSpPr>
              <p:nvPr>
                <p:ph idx="1"/>
              </p:nvPr>
            </p:nvSpPr>
            <p:spPr>
              <a:xfrm>
                <a:off x="192947" y="906011"/>
                <a:ext cx="11417415" cy="5815464"/>
              </a:xfrm>
              <a:blipFill>
                <a:blip r:embed="rId2"/>
                <a:stretch>
                  <a:fillRect l="-961" t="-1677" r="-1388"/>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A1D27AAA-055B-4A7A-9D13-CB348488EBD2}"/>
              </a:ext>
            </a:extLst>
          </p:cNvPr>
          <p:cNvGrpSpPr/>
          <p:nvPr/>
        </p:nvGrpSpPr>
        <p:grpSpPr>
          <a:xfrm>
            <a:off x="5615664" y="1462319"/>
            <a:ext cx="5444104" cy="1813422"/>
            <a:chOff x="2872464" y="1797879"/>
            <a:chExt cx="5444104" cy="1813422"/>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74DEBA2-5D4B-4693-879C-E81E9F6D93D0}"/>
                    </a:ext>
                  </a:extLst>
                </p:cNvPr>
                <p:cNvSpPr txBox="1"/>
                <p:nvPr/>
              </p:nvSpPr>
              <p:spPr>
                <a:xfrm>
                  <a:off x="5674142" y="1797879"/>
                  <a:ext cx="1752600" cy="1071127"/>
                </a:xfrm>
                <a:prstGeom prst="rect">
                  <a:avLst/>
                </a:prstGeom>
                <a:noFill/>
                <a:ln w="28575">
                  <a:solidFill>
                    <a:schemeClr val="tx1"/>
                  </a:solidFill>
                </a:ln>
              </p:spPr>
              <p:txBody>
                <a:bodyPr wrap="square" rtlCol="0">
                  <a:spAutoFit/>
                </a:bodyPr>
                <a:lstStyle/>
                <a:p>
                  <a:endParaRPr lang="en-US" sz="800"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𝑉</m:t>
                            </m:r>
                          </m:e>
                          <m:sub>
                            <m:r>
                              <m:rPr>
                                <m:sty m:val="p"/>
                              </m:rPr>
                              <a:rPr lang="en-US" b="0" i="0" smtClean="0">
                                <a:latin typeface="Cambria Math" panose="02040503050406030204" pitchFamily="18" charset="0"/>
                                <a:cs typeface="Times New Roman" panose="02020603050405020304" pitchFamily="18" charset="0"/>
                              </a:rPr>
                              <m:t>apparent</m:t>
                            </m:r>
                          </m:sub>
                        </m:sSub>
                        <m:r>
                          <a:rPr lang="en-US" b="0" i="1" smtClean="0">
                            <a:latin typeface="Cambria Math" panose="02040503050406030204" pitchFamily="18" charset="0"/>
                            <a:cs typeface="Times New Roman" panose="02020603050405020304" pitchFamily="18" charset="0"/>
                          </a:rPr>
                          <m:t>;  </m:t>
                        </m:r>
                        <m:sSub>
                          <m:sSubPr>
                            <m:ctrlPr>
                              <a:rPr lang="en-US" b="0" i="1" smtClean="0">
                                <a:latin typeface="Cambria Math" panose="02040503050406030204" pitchFamily="18" charset="0"/>
                                <a:cs typeface="Times New Roman" panose="02020603050405020304" pitchFamily="18" charset="0"/>
                              </a:rPr>
                            </m:ctrlPr>
                          </m:sSubPr>
                          <m:e>
                            <m:r>
                              <a:rPr lang="en-US" b="0" i="1" smtClean="0">
                                <a:latin typeface="Cambria Math" panose="02040503050406030204" pitchFamily="18" charset="0"/>
                                <a:cs typeface="Times New Roman" panose="02020603050405020304" pitchFamily="18" charset="0"/>
                              </a:rPr>
                              <m:t>𝐶</m:t>
                            </m:r>
                          </m:e>
                          <m:sub>
                            <m:r>
                              <m:rPr>
                                <m:sty m:val="p"/>
                              </m:rPr>
                              <a:rPr lang="en-US" b="0" i="0" smtClean="0">
                                <a:latin typeface="Cambria Math" panose="02040503050406030204" pitchFamily="18" charset="0"/>
                                <a:cs typeface="Times New Roman" panose="02020603050405020304" pitchFamily="18" charset="0"/>
                              </a:rPr>
                              <m:t>total</m:t>
                            </m:r>
                          </m:sub>
                        </m:sSub>
                      </m:oMath>
                    </m:oMathPara>
                  </a14:m>
                  <a:endParaRPr lang="en-US" b="0"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(Body)</a:t>
                  </a:r>
                </a:p>
                <a:p>
                  <a:endParaRPr lang="en-US" dirty="0"/>
                </a:p>
              </p:txBody>
            </p:sp>
          </mc:Choice>
          <mc:Fallback xmlns="">
            <p:sp>
              <p:nvSpPr>
                <p:cNvPr id="5" name="TextBox 4">
                  <a:extLst>
                    <a:ext uri="{FF2B5EF4-FFF2-40B4-BE49-F238E27FC236}">
                      <a16:creationId xmlns:a16="http://schemas.microsoft.com/office/drawing/2014/main" id="{F74DEBA2-5D4B-4693-879C-E81E9F6D93D0}"/>
                    </a:ext>
                  </a:extLst>
                </p:cNvPr>
                <p:cNvSpPr txBox="1">
                  <a:spLocks noRot="1" noChangeAspect="1" noMove="1" noResize="1" noEditPoints="1" noAdjustHandles="1" noChangeArrowheads="1" noChangeShapeType="1" noTextEdit="1"/>
                </p:cNvSpPr>
                <p:nvPr/>
              </p:nvSpPr>
              <p:spPr>
                <a:xfrm>
                  <a:off x="5674142" y="1797879"/>
                  <a:ext cx="1752600" cy="1071127"/>
                </a:xfrm>
                <a:prstGeom prst="rect">
                  <a:avLst/>
                </a:prstGeom>
                <a:blipFill>
                  <a:blip r:embed="rId3"/>
                  <a:stretch>
                    <a:fillRect/>
                  </a:stretch>
                </a:blipFill>
                <a:ln w="28575">
                  <a:solidFill>
                    <a:schemeClr val="tx1"/>
                  </a:solidFill>
                </a:ln>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972C77C5-5713-427A-B405-071818C704E9}"/>
                </a:ext>
              </a:extLst>
            </p:cNvPr>
            <p:cNvCxnSpPr/>
            <p:nvPr/>
          </p:nvCxnSpPr>
          <p:spPr>
            <a:xfrm>
              <a:off x="6559968" y="2867297"/>
              <a:ext cx="0" cy="5939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AE57B6F-9B3A-460D-8FA5-0DFFD8CA3D21}"/>
                    </a:ext>
                  </a:extLst>
                </p:cNvPr>
                <p:cNvSpPr txBox="1"/>
                <p:nvPr/>
              </p:nvSpPr>
              <p:spPr>
                <a:xfrm>
                  <a:off x="2872464" y="2080455"/>
                  <a:ext cx="2599944" cy="646331"/>
                </a:xfrm>
                <a:prstGeom prst="rect">
                  <a:avLst/>
                </a:prstGeom>
                <a:noFill/>
              </p:spPr>
              <p:txBody>
                <a:bodyPr wrap="square" rtlCol="0">
                  <a:spAutoFit/>
                </a:bodyPr>
                <a:lstStyle/>
                <a:p>
                  <a:r>
                    <a:rPr lang="en-US" b="0" dirty="0">
                      <a:latin typeface="Times New Roman" panose="02020603050405020304" pitchFamily="18" charset="0"/>
                      <a:cs typeface="Times New Roman" panose="02020603050405020304" pitchFamily="18" charset="0"/>
                    </a:rPr>
                    <a:t>Production of urea</a:t>
                  </a:r>
                  <a:r>
                    <a:rPr lang="en-US" b="0" dirty="0"/>
                    <a: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𝑚</m:t>
                          </m:r>
                        </m:e>
                      </m:acc>
                    </m:oMath>
                  </a14:m>
                  <a:endParaRPr lang="en-US" dirty="0"/>
                </a:p>
                <a:p>
                  <a:r>
                    <a:rPr lang="en-US" dirty="0"/>
                    <a:t>(approximately 10 g/day)</a:t>
                  </a:r>
                </a:p>
              </p:txBody>
            </p:sp>
          </mc:Choice>
          <mc:Fallback xmlns="">
            <p:sp>
              <p:nvSpPr>
                <p:cNvPr id="8" name="TextBox 7">
                  <a:extLst>
                    <a:ext uri="{FF2B5EF4-FFF2-40B4-BE49-F238E27FC236}">
                      <a16:creationId xmlns:a16="http://schemas.microsoft.com/office/drawing/2014/main" id="{EAE57B6F-9B3A-460D-8FA5-0DFFD8CA3D21}"/>
                    </a:ext>
                  </a:extLst>
                </p:cNvPr>
                <p:cNvSpPr txBox="1">
                  <a:spLocks noRot="1" noChangeAspect="1" noMove="1" noResize="1" noEditPoints="1" noAdjustHandles="1" noChangeArrowheads="1" noChangeShapeType="1" noTextEdit="1"/>
                </p:cNvSpPr>
                <p:nvPr/>
              </p:nvSpPr>
              <p:spPr>
                <a:xfrm>
                  <a:off x="2872464" y="2080455"/>
                  <a:ext cx="2599944" cy="646331"/>
                </a:xfrm>
                <a:prstGeom prst="rect">
                  <a:avLst/>
                </a:prstGeom>
                <a:blipFill>
                  <a:blip r:embed="rId4"/>
                  <a:stretch>
                    <a:fillRect l="-1874" t="-5660" b="-14151"/>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D53C6BD2-3549-4DBE-A976-6CD8FB85EE48}"/>
                </a:ext>
              </a:extLst>
            </p:cNvPr>
            <p:cNvCxnSpPr/>
            <p:nvPr/>
          </p:nvCxnSpPr>
          <p:spPr>
            <a:xfrm rot="16200000">
              <a:off x="5377158" y="1968137"/>
              <a:ext cx="0" cy="59396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CA01935-5127-4105-9260-1240F964001B}"/>
                    </a:ext>
                  </a:extLst>
                </p:cNvPr>
                <p:cNvSpPr txBox="1"/>
                <p:nvPr/>
              </p:nvSpPr>
              <p:spPr>
                <a:xfrm>
                  <a:off x="6536916" y="2918034"/>
                  <a:ext cx="1779652" cy="69326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𝑒</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m:rPr>
                                    <m:nor/>
                                  </m:rPr>
                                  <a:rPr lang="en-US" b="0" i="0" smtClean="0">
                                    <a:latin typeface="Cambria Math" panose="02040503050406030204" pitchFamily="18" charset="0"/>
                                  </a:rPr>
                                  <m:t>CL</m:t>
                                </m:r>
                              </m:e>
                              <m:sub>
                                <m:r>
                                  <a:rPr lang="en-US" b="0" i="1" smtClean="0">
                                    <a:latin typeface="Cambria Math" panose="02040503050406030204" pitchFamily="18" charset="0"/>
                                  </a:rPr>
                                  <m:t>𝑑</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m:rPr>
                                    <m:sty m:val="p"/>
                                  </m:rPr>
                                  <a:rPr lang="en-US" b="0" i="0" smtClean="0">
                                    <a:latin typeface="Cambria Math" panose="02040503050406030204" pitchFamily="18" charset="0"/>
                                  </a:rPr>
                                  <m:t>apparent</m:t>
                                </m:r>
                              </m:sub>
                            </m:sSub>
                          </m:den>
                        </m:f>
                      </m:oMath>
                    </m:oMathPara>
                  </a14:m>
                  <a:endParaRPr lang="en-US" dirty="0"/>
                </a:p>
              </p:txBody>
            </p:sp>
          </mc:Choice>
          <mc:Fallback xmlns="">
            <p:sp>
              <p:nvSpPr>
                <p:cNvPr id="10" name="TextBox 9">
                  <a:extLst>
                    <a:ext uri="{FF2B5EF4-FFF2-40B4-BE49-F238E27FC236}">
                      <a16:creationId xmlns:a16="http://schemas.microsoft.com/office/drawing/2014/main" id="{5CA01935-5127-4105-9260-1240F964001B}"/>
                    </a:ext>
                  </a:extLst>
                </p:cNvPr>
                <p:cNvSpPr txBox="1">
                  <a:spLocks noRot="1" noChangeAspect="1" noMove="1" noResize="1" noEditPoints="1" noAdjustHandles="1" noChangeArrowheads="1" noChangeShapeType="1" noTextEdit="1"/>
                </p:cNvSpPr>
                <p:nvPr/>
              </p:nvSpPr>
              <p:spPr>
                <a:xfrm>
                  <a:off x="6536916" y="2918034"/>
                  <a:ext cx="1779652" cy="693267"/>
                </a:xfrm>
                <a:prstGeom prst="rect">
                  <a:avLst/>
                </a:prstGeom>
                <a:blipFill>
                  <a:blip r:embed="rId5"/>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3131022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Solute Transfer</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14</a:t>
            </a:fld>
            <a:endParaRPr lang="en-US"/>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192947" y="906011"/>
                <a:ext cx="11417415" cy="5815464"/>
              </a:xfrm>
            </p:spPr>
            <p:txBody>
              <a:bodyPr>
                <a:normAutofit/>
              </a:bodyPr>
              <a:lstStyle/>
              <a:p>
                <a:pPr marL="0" indent="0">
                  <a:buNone/>
                </a:pPr>
                <a:r>
                  <a:rPr lang="en-US" dirty="0"/>
                  <a:t>Consider the model of a hemodialyzer shown below:</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The solute mass transfer rate from the blood to the dialysate can easily be calculated through a mass balance on the system:</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𝑚</m:t>
                              </m:r>
                            </m:e>
                          </m:acc>
                        </m:e>
                        <m:sub>
                          <m:r>
                            <a:rPr lang="en-US" b="0" i="1" smtClean="0">
                              <a:latin typeface="Cambria Math" panose="02040503050406030204" pitchFamily="18" charset="0"/>
                            </a:rPr>
                            <m:t>𝑖</m:t>
                          </m:r>
                        </m:sub>
                      </m:sSub>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𝑄</m:t>
                          </m:r>
                        </m:e>
                        <m:sub>
                          <m:r>
                            <a:rPr lang="en-US" b="0" i="1" smtClean="0">
                              <a:latin typeface="Cambria Math" panose="02040503050406030204" pitchFamily="18" charset="0"/>
                            </a:rPr>
                            <m:t>𝐵</m:t>
                          </m:r>
                        </m:sub>
                        <m:sup>
                          <m:r>
                            <m:rPr>
                              <m:sty m:val="p"/>
                            </m:rPr>
                            <a:rPr lang="en-US" b="0" i="0" smtClean="0">
                              <a:latin typeface="Cambria Math" panose="02040503050406030204" pitchFamily="18" charset="0"/>
                            </a:rPr>
                            <m:t>in</m:t>
                          </m:r>
                        </m:sup>
                      </m:sSub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𝐶</m:t>
                          </m:r>
                        </m:e>
                        <m:sub>
                          <m:r>
                            <a:rPr lang="en-US" b="0" i="1" smtClean="0">
                              <a:latin typeface="Cambria Math" panose="02040503050406030204" pitchFamily="18" charset="0"/>
                            </a:rPr>
                            <m:t>𝐵𝑖</m:t>
                          </m:r>
                        </m:sub>
                        <m:sup>
                          <m:r>
                            <m:rPr>
                              <m:sty m:val="p"/>
                            </m:rPr>
                            <a:rPr lang="en-US" b="0" i="0" smtClean="0">
                              <a:latin typeface="Cambria Math" panose="02040503050406030204" pitchFamily="18" charset="0"/>
                            </a:rPr>
                            <m:t>in</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𝑄</m:t>
                          </m:r>
                        </m:e>
                        <m:sub>
                          <m:r>
                            <a:rPr lang="en-US" b="0" i="1" smtClean="0">
                              <a:latin typeface="Cambria Math" panose="02040503050406030204" pitchFamily="18" charset="0"/>
                            </a:rPr>
                            <m:t>𝐵</m:t>
                          </m:r>
                        </m:sub>
                        <m:sup>
                          <m:r>
                            <m:rPr>
                              <m:sty m:val="p"/>
                            </m:rPr>
                            <a:rPr lang="en-US" b="0" i="0" smtClean="0">
                              <a:latin typeface="Cambria Math" panose="02040503050406030204" pitchFamily="18" charset="0"/>
                            </a:rPr>
                            <m:t>out</m:t>
                          </m:r>
                        </m:sup>
                      </m:sSub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𝐶</m:t>
                          </m:r>
                        </m:e>
                        <m:sub>
                          <m:r>
                            <a:rPr lang="en-US" b="0" i="1" smtClean="0">
                              <a:latin typeface="Cambria Math" panose="02040503050406030204" pitchFamily="18" charset="0"/>
                            </a:rPr>
                            <m:t>𝐵𝑖</m:t>
                          </m:r>
                        </m:sub>
                        <m:sup>
                          <m:r>
                            <m:rPr>
                              <m:sty m:val="p"/>
                            </m:rPr>
                            <a:rPr lang="en-US" b="0" i="0" smtClean="0">
                              <a:latin typeface="Cambria Math" panose="02040503050406030204" pitchFamily="18" charset="0"/>
                            </a:rPr>
                            <m:t>out</m:t>
                          </m:r>
                        </m:sup>
                      </m:sSubSup>
                      <m:r>
                        <a:rPr lang="en-US" b="0" i="1" smtClean="0">
                          <a:latin typeface="Cambria Math" panose="02040503050406030204" pitchFamily="18" charset="0"/>
                        </a:rPr>
                        <m:t>=−</m:t>
                      </m:r>
                      <m:d>
                        <m:dPr>
                          <m:ctrlPr>
                            <a:rPr lang="en-US" b="0" i="1" smtClean="0">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panose="02040503050406030204" pitchFamily="18" charset="0"/>
                                </a:rPr>
                                <m:t>𝑄</m:t>
                              </m:r>
                            </m:e>
                            <m:sub>
                              <m:r>
                                <a:rPr lang="en-US" b="0" i="1" smtClean="0">
                                  <a:latin typeface="Cambria Math" panose="02040503050406030204" pitchFamily="18" charset="0"/>
                                </a:rPr>
                                <m:t>𝐷</m:t>
                              </m:r>
                            </m:sub>
                            <m:sup>
                              <m:r>
                                <m:rPr>
                                  <m:sty m:val="p"/>
                                </m:rPr>
                                <a:rPr lang="en-US">
                                  <a:latin typeface="Cambria Math" panose="02040503050406030204" pitchFamily="18" charset="0"/>
                                </a:rPr>
                                <m:t>in</m:t>
                              </m:r>
                            </m:sup>
                          </m:sSubSup>
                          <m:sSubSup>
                            <m:sSubSupPr>
                              <m:ctrlPr>
                                <a:rPr lang="en-US" i="1">
                                  <a:latin typeface="Cambria Math" panose="02040503050406030204" pitchFamily="18" charset="0"/>
                                </a:rPr>
                              </m:ctrlPr>
                            </m:sSubSupPr>
                            <m:e>
                              <m:r>
                                <a:rPr lang="en-US" i="1">
                                  <a:latin typeface="Cambria Math" panose="02040503050406030204" pitchFamily="18" charset="0"/>
                                </a:rPr>
                                <m:t>𝐶</m:t>
                              </m:r>
                            </m:e>
                            <m:sub>
                              <m:r>
                                <a:rPr lang="en-US" b="0" i="1" smtClean="0">
                                  <a:latin typeface="Cambria Math" panose="02040503050406030204" pitchFamily="18" charset="0"/>
                                </a:rPr>
                                <m:t>𝐷</m:t>
                              </m:r>
                              <m:r>
                                <a:rPr lang="en-US" i="1">
                                  <a:latin typeface="Cambria Math" panose="02040503050406030204" pitchFamily="18" charset="0"/>
                                </a:rPr>
                                <m:t>𝑖</m:t>
                              </m:r>
                            </m:sub>
                            <m:sup>
                              <m:r>
                                <m:rPr>
                                  <m:sty m:val="p"/>
                                </m:rPr>
                                <a:rPr lang="en-US">
                                  <a:latin typeface="Cambria Math" panose="02040503050406030204" pitchFamily="18" charset="0"/>
                                </a:rPr>
                                <m:t>in</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𝑄</m:t>
                              </m:r>
                            </m:e>
                            <m:sub>
                              <m:r>
                                <a:rPr lang="en-US" b="0" i="1" smtClean="0">
                                  <a:latin typeface="Cambria Math" panose="02040503050406030204" pitchFamily="18" charset="0"/>
                                </a:rPr>
                                <m:t>𝐷</m:t>
                              </m:r>
                            </m:sub>
                            <m:sup>
                              <m:r>
                                <m:rPr>
                                  <m:sty m:val="p"/>
                                </m:rPr>
                                <a:rPr lang="en-US">
                                  <a:latin typeface="Cambria Math" panose="02040503050406030204" pitchFamily="18" charset="0"/>
                                </a:rPr>
                                <m:t>out</m:t>
                              </m:r>
                            </m:sup>
                          </m:sSubSup>
                          <m:sSubSup>
                            <m:sSubSupPr>
                              <m:ctrlPr>
                                <a:rPr lang="en-US" i="1">
                                  <a:latin typeface="Cambria Math" panose="02040503050406030204" pitchFamily="18" charset="0"/>
                                </a:rPr>
                              </m:ctrlPr>
                            </m:sSubSupPr>
                            <m:e>
                              <m:r>
                                <a:rPr lang="en-US" i="1">
                                  <a:latin typeface="Cambria Math" panose="02040503050406030204" pitchFamily="18" charset="0"/>
                                </a:rPr>
                                <m:t>𝐶</m:t>
                              </m:r>
                            </m:e>
                            <m:sub>
                              <m:r>
                                <a:rPr lang="en-US" b="0" i="1" smtClean="0">
                                  <a:latin typeface="Cambria Math" panose="02040503050406030204" pitchFamily="18" charset="0"/>
                                </a:rPr>
                                <m:t>𝐷</m:t>
                              </m:r>
                              <m:r>
                                <a:rPr lang="en-US" i="1">
                                  <a:latin typeface="Cambria Math" panose="02040503050406030204" pitchFamily="18" charset="0"/>
                                </a:rPr>
                                <m:t>𝑖</m:t>
                              </m:r>
                            </m:sub>
                            <m:sup>
                              <m:r>
                                <m:rPr>
                                  <m:sty m:val="p"/>
                                </m:rPr>
                                <a:rPr lang="en-US">
                                  <a:latin typeface="Cambria Math" panose="02040503050406030204" pitchFamily="18" charset="0"/>
                                </a:rPr>
                                <m:t>out</m:t>
                              </m:r>
                            </m:sup>
                          </m:sSubSup>
                        </m:e>
                      </m:d>
                    </m:oMath>
                  </m:oMathPara>
                </a14:m>
                <a:endParaRPr lang="en-US" dirty="0"/>
              </a:p>
              <a:p>
                <a:pPr marL="0" indent="0">
                  <a:buNone/>
                </a:pPr>
                <a:r>
                  <a:rPr lang="en-US" dirty="0"/>
                  <a:t> </a:t>
                </a:r>
              </a:p>
              <a:p>
                <a:pPr marL="0" indent="0">
                  <a:buNone/>
                </a:pPr>
                <a:endParaRPr lang="en-US" dirty="0"/>
              </a:p>
              <a:p>
                <a:pPr marL="0" indent="0">
                  <a:spcAft>
                    <a:spcPts val="600"/>
                  </a:spcAft>
                  <a:buNone/>
                </a:pPr>
                <a:endParaRPr lang="en-US" dirty="0"/>
              </a:p>
            </p:txBody>
          </p:sp>
        </mc:Choice>
        <mc:Fallback xmlns="">
          <p:sp>
            <p:nvSpPr>
              <p:cNvPr id="6" name="Content Placeholder 5">
                <a:extLst>
                  <a:ext uri="{FF2B5EF4-FFF2-40B4-BE49-F238E27FC236}">
                    <a16:creationId xmlns:a16="http://schemas.microsoft.com/office/drawing/2014/main" id="{21458DC8-4E3C-4C52-9138-B802557A86E4}"/>
                  </a:ext>
                </a:extLst>
              </p:cNvPr>
              <p:cNvSpPr>
                <a:spLocks noGrp="1" noRot="1" noChangeAspect="1" noMove="1" noResize="1" noEditPoints="1" noAdjustHandles="1" noChangeArrowheads="1" noChangeShapeType="1" noTextEdit="1"/>
              </p:cNvSpPr>
              <p:nvPr>
                <p:ph idx="1"/>
              </p:nvPr>
            </p:nvSpPr>
            <p:spPr>
              <a:xfrm>
                <a:off x="192947" y="906011"/>
                <a:ext cx="11417415" cy="5815464"/>
              </a:xfrm>
              <a:blipFill>
                <a:blip r:embed="rId2"/>
                <a:stretch>
                  <a:fillRect l="-1121" t="-1782"/>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038FCEFD-7093-4FF0-826A-08C2D6C58B9E}"/>
              </a:ext>
            </a:extLst>
          </p:cNvPr>
          <p:cNvPicPr>
            <a:picLocks noChangeAspect="1"/>
          </p:cNvPicPr>
          <p:nvPr/>
        </p:nvPicPr>
        <p:blipFill>
          <a:blip r:embed="rId3"/>
          <a:stretch>
            <a:fillRect/>
          </a:stretch>
        </p:blipFill>
        <p:spPr>
          <a:xfrm>
            <a:off x="3546035" y="1330422"/>
            <a:ext cx="4415117" cy="2685765"/>
          </a:xfrm>
          <a:prstGeom prst="rect">
            <a:avLst/>
          </a:prstGeom>
        </p:spPr>
      </p:pic>
    </p:spTree>
    <p:extLst>
      <p:ext uri="{BB962C8B-B14F-4D97-AF65-F5344CB8AC3E}">
        <p14:creationId xmlns:p14="http://schemas.microsoft.com/office/powerpoint/2010/main" val="3513286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Clearance and </a:t>
            </a:r>
            <a:r>
              <a:rPr lang="en-US" dirty="0" err="1"/>
              <a:t>Dialysance</a:t>
            </a:r>
            <a:endParaRPr lang="en-US" dirty="0"/>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15</a:t>
            </a:fld>
            <a:endParaRPr lang="en-US"/>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192947" y="906011"/>
                <a:ext cx="11417415" cy="5815464"/>
              </a:xfrm>
            </p:spPr>
            <p:txBody>
              <a:bodyPr>
                <a:normAutofit/>
              </a:bodyPr>
              <a:lstStyle/>
              <a:p>
                <a:pPr marL="0" indent="0">
                  <a:buNone/>
                </a:pPr>
                <a:r>
                  <a:rPr lang="en-US" dirty="0"/>
                  <a:t>The clearance of the dialyzer for a particular solute (e.g., urea) is defined as the volumetric flow rate of entering blood that is completely cleared of the solute: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oMath>
                  </m:oMathPara>
                </a14:m>
                <a:endParaRPr lang="en-US" dirty="0"/>
              </a:p>
              <a:p>
                <a:pPr marL="0" indent="0">
                  <a:buNone/>
                </a:pPr>
                <a:r>
                  <a:rPr lang="en-US" dirty="0"/>
                  <a:t>For urea, uric acid, and creatine, the clearance is very high (on order of 100s of mL/min); for larger solutes the clearance will be lower.</a:t>
                </a:r>
              </a:p>
              <a:p>
                <a:pPr marL="0" indent="0">
                  <a:buNone/>
                </a:pPr>
                <a:r>
                  <a:rPr lang="en-US" dirty="0"/>
                  <a:t>_____________ can be also used to describe the characteristics of a dialyzer for solute removal.</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oMath>
                  </m:oMathPara>
                </a14:m>
                <a:endParaRPr lang="en-US" b="0" dirty="0"/>
              </a:p>
              <a:p>
                <a:pPr marL="0" indent="0">
                  <a:buNone/>
                </a:pPr>
                <a:endParaRPr lang="en-US" dirty="0"/>
              </a:p>
              <a:p>
                <a:pPr marL="0" indent="0">
                  <a:buNone/>
                </a:pPr>
                <a:r>
                  <a:rPr lang="en-US" dirty="0"/>
                  <a:t>Note, if the initial inlet concentration of the solute in the dialyzer is 0, then the </a:t>
                </a:r>
                <a:r>
                  <a:rPr lang="en-US" dirty="0" err="1"/>
                  <a:t>dialysance</a:t>
                </a:r>
                <a:r>
                  <a:rPr lang="en-US" dirty="0"/>
                  <a:t> (for a single pass dialyzer) is equivalent to the clearance.</a:t>
                </a:r>
              </a:p>
              <a:p>
                <a:pPr marL="0" indent="0">
                  <a:buNone/>
                </a:pPr>
                <a:r>
                  <a:rPr lang="en-US" dirty="0"/>
                  <a:t> </a:t>
                </a:r>
              </a:p>
              <a:p>
                <a:pPr marL="0" indent="0">
                  <a:buNone/>
                </a:pPr>
                <a:endParaRPr lang="en-US" dirty="0"/>
              </a:p>
              <a:p>
                <a:pPr marL="0" indent="0">
                  <a:spcAft>
                    <a:spcPts val="600"/>
                  </a:spcAft>
                  <a:buNone/>
                </a:pPr>
                <a:endParaRPr lang="en-US" dirty="0"/>
              </a:p>
            </p:txBody>
          </p:sp>
        </mc:Choice>
        <mc:Fallback xmlns="">
          <p:sp>
            <p:nvSpPr>
              <p:cNvPr id="6" name="Content Placeholder 5">
                <a:extLst>
                  <a:ext uri="{FF2B5EF4-FFF2-40B4-BE49-F238E27FC236}">
                    <a16:creationId xmlns:a16="http://schemas.microsoft.com/office/drawing/2014/main" id="{21458DC8-4E3C-4C52-9138-B802557A86E4}"/>
                  </a:ext>
                </a:extLst>
              </p:cNvPr>
              <p:cNvSpPr>
                <a:spLocks noGrp="1" noRot="1" noChangeAspect="1" noMove="1" noResize="1" noEditPoints="1" noAdjustHandles="1" noChangeArrowheads="1" noChangeShapeType="1" noTextEdit="1"/>
              </p:cNvSpPr>
              <p:nvPr>
                <p:ph idx="1"/>
              </p:nvPr>
            </p:nvSpPr>
            <p:spPr>
              <a:xfrm>
                <a:off x="192947" y="906011"/>
                <a:ext cx="11417415" cy="5815464"/>
              </a:xfrm>
              <a:blipFill>
                <a:blip r:embed="rId2"/>
                <a:stretch>
                  <a:fillRect l="-1121" t="-1782"/>
                </a:stretch>
              </a:blipFill>
            </p:spPr>
            <p:txBody>
              <a:bodyPr/>
              <a:lstStyle/>
              <a:p>
                <a:r>
                  <a:rPr lang="en-US">
                    <a:noFill/>
                  </a:rPr>
                  <a:t> </a:t>
                </a:r>
              </a:p>
            </p:txBody>
          </p:sp>
        </mc:Fallback>
      </mc:AlternateContent>
    </p:spTree>
    <p:extLst>
      <p:ext uri="{BB962C8B-B14F-4D97-AF65-F5344CB8AC3E}">
        <p14:creationId xmlns:p14="http://schemas.microsoft.com/office/powerpoint/2010/main" val="1109131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Solute Transfer</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16</a:t>
            </a:fld>
            <a:endParaRPr lang="en-US"/>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192947" y="906011"/>
                <a:ext cx="11417415" cy="5815464"/>
              </a:xfrm>
            </p:spPr>
            <p:txBody>
              <a:bodyPr>
                <a:normAutofit/>
              </a:bodyPr>
              <a:lstStyle/>
              <a:p>
                <a:pPr marL="0" indent="0">
                  <a:buNone/>
                </a:pPr>
                <a:r>
                  <a:rPr lang="en-US" dirty="0"/>
                  <a:t>Performing a shell mass balance on the hemodialyzer (at the membrane), the concentrations of solute in the blood and dialysate can be modeled as:</a:t>
                </a:r>
              </a:p>
              <a:p>
                <a:pPr marL="0" indent="0">
                  <a:buNone/>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𝑄</m:t>
                          </m:r>
                        </m:e>
                        <m:sub>
                          <m:r>
                            <a:rPr lang="en-US" sz="2800" b="0" i="1" dirty="0" smtClean="0">
                              <a:latin typeface="Cambria Math" panose="02040503050406030204" pitchFamily="18" charset="0"/>
                            </a:rPr>
                            <m:t>𝑏</m:t>
                          </m:r>
                        </m:sub>
                      </m:sSub>
                      <m:f>
                        <m:fPr>
                          <m:ctrlPr>
                            <a:rPr lang="en-US" sz="2800" b="0" i="1" dirty="0" smtClean="0">
                              <a:latin typeface="Cambria Math" panose="02040503050406030204" pitchFamily="18" charset="0"/>
                            </a:rPr>
                          </m:ctrlPr>
                        </m:fPr>
                        <m:num>
                          <m:r>
                            <a:rPr lang="en-US" sz="2800" b="0" i="1" dirty="0" smtClean="0">
                              <a:latin typeface="Cambria Math" panose="02040503050406030204" pitchFamily="18" charset="0"/>
                            </a:rPr>
                            <m:t>𝑑</m:t>
                          </m:r>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𝐶</m:t>
                              </m:r>
                            </m:e>
                            <m:sub>
                              <m:r>
                                <a:rPr lang="en-US" sz="2800" b="0" i="1" dirty="0" smtClean="0">
                                  <a:latin typeface="Cambria Math" panose="02040503050406030204" pitchFamily="18" charset="0"/>
                                </a:rPr>
                                <m:t>𝑏</m:t>
                              </m:r>
                            </m:sub>
                          </m:sSub>
                        </m:num>
                        <m:den>
                          <m:r>
                            <a:rPr lang="en-US" sz="2800" b="0" i="1" dirty="0" smtClean="0">
                              <a:latin typeface="Cambria Math" panose="02040503050406030204" pitchFamily="18" charset="0"/>
                            </a:rPr>
                            <m:t>𝑑𝑥</m:t>
                          </m:r>
                        </m:den>
                      </m:f>
                      <m:r>
                        <a:rPr lang="en-US" sz="2800" b="0" i="1" dirty="0" smtClean="0">
                          <a:latin typeface="Cambria Math" panose="02040503050406030204" pitchFamily="18" charset="0"/>
                        </a:rPr>
                        <m:t>=−</m:t>
                      </m:r>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𝐾</m:t>
                          </m:r>
                        </m:e>
                        <m:sub>
                          <m:r>
                            <a:rPr lang="en-US" sz="2800" b="0" i="1" dirty="0" smtClean="0">
                              <a:latin typeface="Cambria Math" panose="02040503050406030204" pitchFamily="18" charset="0"/>
                            </a:rPr>
                            <m:t>0</m:t>
                          </m:r>
                        </m:sub>
                      </m:sSub>
                      <m:r>
                        <a:rPr lang="en-US" sz="2800" b="0" i="1" dirty="0" smtClean="0">
                          <a:latin typeface="Cambria Math" panose="02040503050406030204" pitchFamily="18" charset="0"/>
                        </a:rPr>
                        <m:t>𝑊</m:t>
                      </m:r>
                      <m:d>
                        <m:dPr>
                          <m:ctrlPr>
                            <a:rPr lang="en-US" sz="2800" b="0" i="1" dirty="0" smtClean="0">
                              <a:latin typeface="Cambria Math" panose="02040503050406030204" pitchFamily="18" charset="0"/>
                            </a:rPr>
                          </m:ctrlPr>
                        </m:dPr>
                        <m:e>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𝐶</m:t>
                              </m:r>
                            </m:e>
                            <m:sub>
                              <m:r>
                                <a:rPr lang="en-US" sz="2800" b="0" i="1" dirty="0" smtClean="0">
                                  <a:latin typeface="Cambria Math" panose="02040503050406030204" pitchFamily="18" charset="0"/>
                                </a:rPr>
                                <m:t>𝑏</m:t>
                              </m:r>
                            </m:sub>
                          </m:sSub>
                          <m:r>
                            <a:rPr lang="en-US" sz="2800" b="0" i="1" dirty="0" smtClean="0">
                              <a:latin typeface="Cambria Math" panose="02040503050406030204" pitchFamily="18" charset="0"/>
                            </a:rPr>
                            <m:t>−</m:t>
                          </m:r>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𝐶</m:t>
                              </m:r>
                            </m:e>
                            <m:sub>
                              <m:r>
                                <a:rPr lang="en-US" sz="2800" b="0" i="1" dirty="0" smtClean="0">
                                  <a:latin typeface="Cambria Math" panose="02040503050406030204" pitchFamily="18" charset="0"/>
                                </a:rPr>
                                <m:t>𝑑</m:t>
                              </m:r>
                            </m:sub>
                          </m:sSub>
                        </m:e>
                      </m:d>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𝑄</m:t>
                          </m:r>
                        </m:e>
                        <m:sub>
                          <m:r>
                            <a:rPr lang="en-US" sz="2800" b="0" i="1" dirty="0" smtClean="0">
                              <a:latin typeface="Cambria Math" panose="02040503050406030204" pitchFamily="18" charset="0"/>
                            </a:rPr>
                            <m:t>𝑑</m:t>
                          </m:r>
                        </m:sub>
                      </m:sSub>
                      <m:f>
                        <m:fPr>
                          <m:ctrlPr>
                            <a:rPr lang="en-US" sz="2800" b="0" i="1" dirty="0" smtClean="0">
                              <a:latin typeface="Cambria Math" panose="02040503050406030204" pitchFamily="18" charset="0"/>
                            </a:rPr>
                          </m:ctrlPr>
                        </m:fPr>
                        <m:num>
                          <m:r>
                            <a:rPr lang="en-US" sz="2800" b="0" i="1" dirty="0" smtClean="0">
                              <a:latin typeface="Cambria Math" panose="02040503050406030204" pitchFamily="18" charset="0"/>
                            </a:rPr>
                            <m:t>𝑑</m:t>
                          </m:r>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𝐶</m:t>
                              </m:r>
                            </m:e>
                            <m:sub>
                              <m:r>
                                <a:rPr lang="en-US" sz="2800" b="0" i="1" dirty="0" smtClean="0">
                                  <a:latin typeface="Cambria Math" panose="02040503050406030204" pitchFamily="18" charset="0"/>
                                </a:rPr>
                                <m:t>𝑑</m:t>
                              </m:r>
                            </m:sub>
                          </m:sSub>
                        </m:num>
                        <m:den>
                          <m:r>
                            <a:rPr lang="en-US" sz="2800" b="0" i="1" dirty="0" smtClean="0">
                              <a:latin typeface="Cambria Math" panose="02040503050406030204" pitchFamily="18" charset="0"/>
                            </a:rPr>
                            <m:t>𝑑𝑥</m:t>
                          </m:r>
                        </m:den>
                      </m:f>
                      <m:r>
                        <a:rPr lang="en-US" sz="2800" b="0" i="1" dirty="0" smtClean="0">
                          <a:latin typeface="Cambria Math" panose="02040503050406030204" pitchFamily="18" charset="0"/>
                        </a:rPr>
                        <m:t>=</m:t>
                      </m:r>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𝐾</m:t>
                          </m:r>
                        </m:e>
                        <m:sub>
                          <m:r>
                            <a:rPr lang="en-US" sz="2800" b="0" i="1" dirty="0" smtClean="0">
                              <a:latin typeface="Cambria Math" panose="02040503050406030204" pitchFamily="18" charset="0"/>
                            </a:rPr>
                            <m:t>0</m:t>
                          </m:r>
                        </m:sub>
                      </m:sSub>
                      <m:r>
                        <a:rPr lang="en-US" sz="2800" b="0" i="1" dirty="0" smtClean="0">
                          <a:latin typeface="Cambria Math" panose="02040503050406030204" pitchFamily="18" charset="0"/>
                        </a:rPr>
                        <m:t>𝑊</m:t>
                      </m:r>
                      <m:d>
                        <m:dPr>
                          <m:ctrlPr>
                            <a:rPr lang="en-US" sz="2800" b="0" i="1" dirty="0" smtClean="0">
                              <a:latin typeface="Cambria Math" panose="02040503050406030204" pitchFamily="18" charset="0"/>
                            </a:rPr>
                          </m:ctrlPr>
                        </m:dPr>
                        <m:e>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𝐶</m:t>
                              </m:r>
                            </m:e>
                            <m:sub>
                              <m:r>
                                <a:rPr lang="en-US" sz="2800" b="0" i="1" dirty="0" smtClean="0">
                                  <a:latin typeface="Cambria Math" panose="02040503050406030204" pitchFamily="18" charset="0"/>
                                </a:rPr>
                                <m:t>𝑏</m:t>
                              </m:r>
                            </m:sub>
                          </m:sSub>
                          <m:r>
                            <a:rPr lang="en-US" sz="2800" b="0" i="1" dirty="0" smtClean="0">
                              <a:latin typeface="Cambria Math" panose="02040503050406030204" pitchFamily="18" charset="0"/>
                            </a:rPr>
                            <m:t>−</m:t>
                          </m:r>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𝐶</m:t>
                              </m:r>
                            </m:e>
                            <m:sub>
                              <m:r>
                                <a:rPr lang="en-US" sz="2800" b="0" i="1" dirty="0" smtClean="0">
                                  <a:latin typeface="Cambria Math" panose="02040503050406030204" pitchFamily="18" charset="0"/>
                                </a:rPr>
                                <m:t>𝑑</m:t>
                              </m:r>
                            </m:sub>
                          </m:sSub>
                        </m:e>
                      </m:d>
                    </m:oMath>
                  </m:oMathPara>
                </a14:m>
                <a:endParaRPr lang="en-US" dirty="0"/>
              </a:p>
              <a:p>
                <a:pPr marL="0" indent="0">
                  <a:buNone/>
                </a:pPr>
                <a:endParaRPr lang="en-US" dirty="0"/>
              </a:p>
              <a:p>
                <a:pPr marL="0" indent="0">
                  <a:buNone/>
                </a:pPr>
                <a:r>
                  <a:rPr lang="en-US" dirty="0"/>
                  <a:t>Where </a:t>
                </a:r>
                <a14:m>
                  <m:oMath xmlns:m="http://schemas.openxmlformats.org/officeDocument/2006/math">
                    <m:r>
                      <a:rPr lang="en-US" b="0" i="1" smtClean="0">
                        <a:latin typeface="Cambria Math" panose="02040503050406030204" pitchFamily="18" charset="0"/>
                      </a:rPr>
                      <m:t>𝑊</m:t>
                    </m:r>
                  </m:oMath>
                </a14:m>
                <a:r>
                  <a:rPr lang="en-US" dirty="0"/>
                  <a:t> is the area of the membrane per unit of length (i.e., </a:t>
                </a:r>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𝑆</m:t>
                    </m:r>
                  </m:oMath>
                </a14:m>
                <a:r>
                  <a:rPr lang="en-US" dirty="0"/>
                  <a:t>) </a:t>
                </a:r>
              </a:p>
              <a:p>
                <a:pPr marL="0" indent="0">
                  <a:buNone/>
                </a:pPr>
                <a:r>
                  <a:rPr lang="en-US" dirty="0"/>
                  <a:t>Adding the two equations above, we get:</a:t>
                </a:r>
              </a:p>
              <a:p>
                <a:pPr marL="0" indent="0">
                  <a:buNone/>
                </a:pPr>
                <a:endParaRPr lang="en-US" sz="2800" b="0" dirty="0"/>
              </a:p>
              <a:p>
                <a:pPr marL="0" indent="0">
                  <a:buNone/>
                </a:pPr>
                <a:endParaRPr lang="en-US" dirty="0"/>
              </a:p>
              <a:p>
                <a:pPr marL="0" indent="0">
                  <a:spcAft>
                    <a:spcPts val="600"/>
                  </a:spcAft>
                  <a:buNone/>
                </a:pPr>
                <a:endParaRPr lang="en-US" dirty="0"/>
              </a:p>
            </p:txBody>
          </p:sp>
        </mc:Choice>
        <mc:Fallback xmlns="">
          <p:sp>
            <p:nvSpPr>
              <p:cNvPr id="6" name="Content Placeholder 5">
                <a:extLst>
                  <a:ext uri="{FF2B5EF4-FFF2-40B4-BE49-F238E27FC236}">
                    <a16:creationId xmlns:a16="http://schemas.microsoft.com/office/drawing/2014/main" id="{21458DC8-4E3C-4C52-9138-B802557A86E4}"/>
                  </a:ext>
                </a:extLst>
              </p:cNvPr>
              <p:cNvSpPr>
                <a:spLocks noGrp="1" noRot="1" noChangeAspect="1" noMove="1" noResize="1" noEditPoints="1" noAdjustHandles="1" noChangeArrowheads="1" noChangeShapeType="1" noTextEdit="1"/>
              </p:cNvSpPr>
              <p:nvPr>
                <p:ph idx="1"/>
              </p:nvPr>
            </p:nvSpPr>
            <p:spPr>
              <a:xfrm>
                <a:off x="192947" y="906011"/>
                <a:ext cx="11417415" cy="5815464"/>
              </a:xfrm>
              <a:blipFill>
                <a:blip r:embed="rId2"/>
                <a:stretch>
                  <a:fillRect l="-1121" t="-1782" r="-854"/>
                </a:stretch>
              </a:blipFill>
            </p:spPr>
            <p:txBody>
              <a:bodyPr/>
              <a:lstStyle/>
              <a:p>
                <a:r>
                  <a:rPr lang="en-US">
                    <a:noFill/>
                  </a:rPr>
                  <a:t> </a:t>
                </a:r>
              </a:p>
            </p:txBody>
          </p:sp>
        </mc:Fallback>
      </mc:AlternateContent>
    </p:spTree>
    <p:extLst>
      <p:ext uri="{BB962C8B-B14F-4D97-AF65-F5344CB8AC3E}">
        <p14:creationId xmlns:p14="http://schemas.microsoft.com/office/powerpoint/2010/main" val="77919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Solute Transfer</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17</a:t>
            </a:fld>
            <a:endParaRPr lang="en-US"/>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192947" y="906011"/>
                <a:ext cx="11417415" cy="5815464"/>
              </a:xfrm>
            </p:spPr>
            <p:txBody>
              <a:bodyPr>
                <a:normAutofit/>
              </a:bodyPr>
              <a:lstStyle/>
              <a:p>
                <a:pPr marL="0" indent="0">
                  <a:buNone/>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𝑄</m:t>
                          </m:r>
                        </m:e>
                        <m:sub>
                          <m:r>
                            <a:rPr lang="en-US" sz="2800" b="0" i="1" smtClean="0">
                              <a:latin typeface="Cambria Math" panose="02040503050406030204" pitchFamily="18" charset="0"/>
                            </a:rPr>
                            <m:t>𝑑</m:t>
                          </m:r>
                        </m:sub>
                      </m:sSub>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𝑑</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𝐶</m:t>
                              </m:r>
                            </m:e>
                            <m:sub>
                              <m:r>
                                <a:rPr lang="en-US" sz="2800" b="0" i="1" smtClean="0">
                                  <a:latin typeface="Cambria Math" panose="02040503050406030204" pitchFamily="18" charset="0"/>
                                </a:rPr>
                                <m:t>𝑑</m:t>
                              </m:r>
                            </m:sub>
                          </m:sSub>
                        </m:num>
                        <m:den>
                          <m:r>
                            <a:rPr lang="en-US" sz="2800" b="0" i="1" smtClean="0">
                              <a:latin typeface="Cambria Math" panose="02040503050406030204" pitchFamily="18" charset="0"/>
                            </a:rPr>
                            <m:t>𝑑𝑥</m:t>
                          </m:r>
                        </m:den>
                      </m:f>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𝑄</m:t>
                          </m:r>
                        </m:e>
                        <m:sub>
                          <m:r>
                            <a:rPr lang="en-US" sz="2800" b="0" i="1" smtClean="0">
                              <a:latin typeface="Cambria Math" panose="02040503050406030204" pitchFamily="18" charset="0"/>
                            </a:rPr>
                            <m:t>𝑏</m:t>
                          </m:r>
                        </m:sub>
                      </m:sSub>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𝑑</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𝐶</m:t>
                              </m:r>
                            </m:e>
                            <m:sub>
                              <m:r>
                                <a:rPr lang="en-US" sz="2800" b="0" i="1" smtClean="0">
                                  <a:latin typeface="Cambria Math" panose="02040503050406030204" pitchFamily="18" charset="0"/>
                                </a:rPr>
                                <m:t>𝑏</m:t>
                              </m:r>
                            </m:sub>
                          </m:sSub>
                        </m:num>
                        <m:den>
                          <m:r>
                            <a:rPr lang="en-US" sz="2800" b="0" i="1" smtClean="0">
                              <a:latin typeface="Cambria Math" panose="02040503050406030204" pitchFamily="18" charset="0"/>
                            </a:rPr>
                            <m:t>𝑑𝑥</m:t>
                          </m:r>
                        </m:den>
                      </m:f>
                    </m:oMath>
                  </m:oMathPara>
                </a14:m>
                <a:endParaRPr lang="en-US" dirty="0"/>
              </a:p>
              <a:p>
                <a:pPr marL="0" indent="0">
                  <a:spcAft>
                    <a:spcPts val="600"/>
                  </a:spcAft>
                  <a:buNone/>
                </a:pPr>
                <a:r>
                  <a:rPr lang="en-US" dirty="0"/>
                  <a:t>Multiplying both sides by dx and then integrating (use boundary condition </a:t>
                </a:r>
                <a14:m>
                  <m:oMath xmlns:m="http://schemas.openxmlformats.org/officeDocument/2006/math">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=0</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e>
                      <m:sup>
                        <m:r>
                          <a:rPr lang="en-US" b="0" i="1" smtClean="0">
                            <a:latin typeface="Cambria Math" panose="02040503050406030204" pitchFamily="18" charset="0"/>
                          </a:rPr>
                          <m:t>𝑖𝑛</m:t>
                        </m:r>
                      </m:sup>
                    </m:sSup>
                  </m:oMath>
                </a14:m>
                <a:r>
                  <a:rPr lang="en-US" dirty="0"/>
                  <a:t>), we get:</a:t>
                </a:r>
              </a:p>
              <a:p>
                <a:pPr marL="0" indent="0">
                  <a:buNone/>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𝑄</m:t>
                          </m:r>
                        </m:e>
                        <m:sub>
                          <m:r>
                            <a:rPr lang="en-US" sz="2800" b="0" i="1" smtClean="0">
                              <a:latin typeface="Cambria Math" panose="02040503050406030204" pitchFamily="18" charset="0"/>
                            </a:rPr>
                            <m:t>𝑑</m:t>
                          </m:r>
                        </m:sub>
                      </m:sSub>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𝐶</m:t>
                              </m:r>
                            </m:e>
                            <m:sub>
                              <m:r>
                                <a:rPr lang="en-US" sz="2800" b="0" i="1" smtClean="0">
                                  <a:latin typeface="Cambria Math" panose="02040503050406030204" pitchFamily="18" charset="0"/>
                                </a:rPr>
                                <m:t>𝑑</m:t>
                              </m:r>
                            </m:sub>
                          </m:sSub>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e>
                          </m:d>
                          <m:r>
                            <a:rPr lang="en-US" sz="2800" b="0" i="1" smtClean="0">
                              <a:latin typeface="Cambria Math" panose="02040503050406030204" pitchFamily="18" charset="0"/>
                            </a:rPr>
                            <m:t>−</m:t>
                          </m:r>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𝐶</m:t>
                              </m:r>
                            </m:e>
                            <m:sub>
                              <m:r>
                                <a:rPr lang="en-US" sz="2800" b="0" i="1" smtClean="0">
                                  <a:latin typeface="Cambria Math" panose="02040503050406030204" pitchFamily="18" charset="0"/>
                                </a:rPr>
                                <m:t>𝑑</m:t>
                              </m:r>
                            </m:sub>
                            <m:sup>
                              <m:r>
                                <m:rPr>
                                  <m:sty m:val="p"/>
                                </m:rPr>
                                <a:rPr lang="en-US" sz="2800" b="0" i="0" smtClean="0">
                                  <a:latin typeface="Cambria Math" panose="02040503050406030204" pitchFamily="18" charset="0"/>
                                </a:rPr>
                                <m:t>in</m:t>
                              </m:r>
                            </m:sup>
                          </m:sSubSup>
                        </m:e>
                      </m:d>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r>
                            <a:rPr lang="en-US" sz="2800" b="0" i="1" smtClean="0">
                              <a:latin typeface="Cambria Math" panose="02040503050406030204" pitchFamily="18" charset="0"/>
                            </a:rPr>
                            <m:t>𝑄</m:t>
                          </m:r>
                        </m:e>
                        <m:sub>
                          <m:r>
                            <a:rPr lang="en-US" sz="2800" b="0" i="1" smtClean="0">
                              <a:latin typeface="Cambria Math" panose="02040503050406030204" pitchFamily="18" charset="0"/>
                            </a:rPr>
                            <m:t>𝑏</m:t>
                          </m:r>
                        </m:sub>
                      </m:sSub>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𝐶</m:t>
                              </m:r>
                            </m:e>
                            <m:sub>
                              <m:r>
                                <a:rPr lang="en-US" sz="2800" b="0" i="1" smtClean="0">
                                  <a:latin typeface="Cambria Math" panose="02040503050406030204" pitchFamily="18" charset="0"/>
                                </a:rPr>
                                <m:t>𝑏</m:t>
                              </m:r>
                            </m:sub>
                          </m:sSub>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e>
                          </m:d>
                          <m:r>
                            <a:rPr lang="en-US" sz="2800" b="0" i="1" smtClean="0">
                              <a:latin typeface="Cambria Math" panose="02040503050406030204" pitchFamily="18" charset="0"/>
                            </a:rPr>
                            <m:t>−</m:t>
                          </m:r>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𝐶</m:t>
                              </m:r>
                            </m:e>
                            <m:sub>
                              <m:r>
                                <a:rPr lang="en-US" sz="2800" b="0" i="1" smtClean="0">
                                  <a:latin typeface="Cambria Math" panose="02040503050406030204" pitchFamily="18" charset="0"/>
                                </a:rPr>
                                <m:t>𝑏</m:t>
                              </m:r>
                            </m:sub>
                            <m:sup>
                              <m:r>
                                <m:rPr>
                                  <m:sty m:val="p"/>
                                </m:rPr>
                                <a:rPr lang="en-US" sz="2800" b="0" i="0" smtClean="0">
                                  <a:latin typeface="Cambria Math" panose="02040503050406030204" pitchFamily="18" charset="0"/>
                                </a:rPr>
                                <m:t>in</m:t>
                              </m:r>
                            </m:sup>
                          </m:sSubSup>
                        </m:e>
                      </m:d>
                    </m:oMath>
                  </m:oMathPara>
                </a14:m>
                <a:endParaRPr lang="en-US" sz="2800" dirty="0"/>
              </a:p>
              <a:p>
                <a:pPr marL="0" indent="0">
                  <a:buNone/>
                </a:pPr>
                <a:r>
                  <a:rPr lang="en-US" sz="2800" dirty="0"/>
                  <a:t>Rearrange</a:t>
                </a:r>
              </a:p>
              <a:p>
                <a:pPr marL="0" indent="0">
                  <a:buNone/>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𝐶</m:t>
                          </m:r>
                        </m:e>
                        <m:sub>
                          <m:r>
                            <a:rPr lang="en-US" sz="2800" b="0" i="1" smtClean="0">
                              <a:latin typeface="Cambria Math" panose="02040503050406030204" pitchFamily="18" charset="0"/>
                            </a:rPr>
                            <m:t>𝑑</m:t>
                          </m:r>
                        </m:sub>
                      </m:sSub>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e>
                      </m:d>
                      <m:r>
                        <a:rPr lang="en-US" sz="2800" b="0" i="1" smtClean="0">
                          <a:latin typeface="Cambria Math" panose="02040503050406030204" pitchFamily="18" charset="0"/>
                        </a:rPr>
                        <m:t>=</m:t>
                      </m:r>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𝐶</m:t>
                          </m:r>
                        </m:e>
                        <m:sub>
                          <m:r>
                            <a:rPr lang="en-US" sz="2800" b="0" i="1" smtClean="0">
                              <a:latin typeface="Cambria Math" panose="02040503050406030204" pitchFamily="18" charset="0"/>
                            </a:rPr>
                            <m:t>𝑑</m:t>
                          </m:r>
                        </m:sub>
                        <m:sup>
                          <m:r>
                            <m:rPr>
                              <m:sty m:val="p"/>
                            </m:rPr>
                            <a:rPr lang="en-US" sz="2800" b="0" i="0" smtClean="0">
                              <a:latin typeface="Cambria Math" panose="02040503050406030204" pitchFamily="18" charset="0"/>
                            </a:rPr>
                            <m:t>in</m:t>
                          </m:r>
                        </m:sup>
                      </m:sSubSup>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𝑄</m:t>
                              </m:r>
                            </m:e>
                            <m:sub>
                              <m:r>
                                <a:rPr lang="en-US" sz="2800" b="0" i="1" smtClean="0">
                                  <a:latin typeface="Cambria Math" panose="02040503050406030204" pitchFamily="18" charset="0"/>
                                </a:rPr>
                                <m:t>𝑏</m:t>
                              </m:r>
                            </m:sub>
                          </m:sSub>
                        </m:num>
                        <m:den>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𝑄</m:t>
                              </m:r>
                            </m:e>
                            <m:sub>
                              <m:r>
                                <a:rPr lang="en-US" sz="2800" b="0" i="1" smtClean="0">
                                  <a:latin typeface="Cambria Math" panose="02040503050406030204" pitchFamily="18" charset="0"/>
                                </a:rPr>
                                <m:t>𝑑</m:t>
                              </m:r>
                            </m:sub>
                          </m:sSub>
                        </m:den>
                      </m:f>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𝐶</m:t>
                              </m:r>
                            </m:e>
                            <m:sub>
                              <m:r>
                                <a:rPr lang="en-US" sz="2800" b="0" i="1" smtClean="0">
                                  <a:latin typeface="Cambria Math" panose="02040503050406030204" pitchFamily="18" charset="0"/>
                                </a:rPr>
                                <m:t>𝑏</m:t>
                              </m:r>
                            </m:sub>
                          </m:sSub>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e>
                          </m:d>
                          <m:r>
                            <a:rPr lang="en-US" sz="2800" b="0" i="1" smtClean="0">
                              <a:latin typeface="Cambria Math" panose="02040503050406030204" pitchFamily="18" charset="0"/>
                            </a:rPr>
                            <m:t>−</m:t>
                          </m:r>
                          <m:sSubSup>
                            <m:sSubSupPr>
                              <m:ctrlPr>
                                <a:rPr lang="en-US" sz="2800" b="0" i="1" smtClean="0">
                                  <a:latin typeface="Cambria Math" panose="02040503050406030204" pitchFamily="18" charset="0"/>
                                </a:rPr>
                              </m:ctrlPr>
                            </m:sSubSupPr>
                            <m:e>
                              <m:r>
                                <a:rPr lang="en-US" sz="2800" b="0" i="1" smtClean="0">
                                  <a:latin typeface="Cambria Math" panose="02040503050406030204" pitchFamily="18" charset="0"/>
                                </a:rPr>
                                <m:t>𝐶</m:t>
                              </m:r>
                            </m:e>
                            <m:sub>
                              <m:r>
                                <a:rPr lang="en-US" sz="2800" b="0" i="1" smtClean="0">
                                  <a:latin typeface="Cambria Math" panose="02040503050406030204" pitchFamily="18" charset="0"/>
                                </a:rPr>
                                <m:t>𝑏</m:t>
                              </m:r>
                            </m:sub>
                            <m:sup>
                              <m:r>
                                <m:rPr>
                                  <m:sty m:val="p"/>
                                </m:rPr>
                                <a:rPr lang="en-US" sz="2800" b="0" i="0" smtClean="0">
                                  <a:latin typeface="Cambria Math" panose="02040503050406030204" pitchFamily="18" charset="0"/>
                                </a:rPr>
                                <m:t>in</m:t>
                              </m:r>
                            </m:sup>
                          </m:sSubSup>
                        </m:e>
                      </m:d>
                    </m:oMath>
                  </m:oMathPara>
                </a14:m>
                <a:endParaRPr lang="en-US" sz="2800" dirty="0"/>
              </a:p>
              <a:p>
                <a:pPr marL="0" indent="0">
                  <a:buNone/>
                </a:pPr>
                <a:r>
                  <a:rPr lang="en-US" sz="2800" dirty="0"/>
                  <a:t>or, with </a:t>
                </a:r>
                <a14:m>
                  <m:oMath xmlns:m="http://schemas.openxmlformats.org/officeDocument/2006/math">
                    <m:r>
                      <a:rPr lang="en-US" sz="2800" i="1">
                        <a:latin typeface="Cambria Math" panose="02040503050406030204" pitchFamily="18" charset="0"/>
                      </a:rPr>
                      <m:t>𝑧</m:t>
                    </m:r>
                    <m:r>
                      <a:rPr lang="en-US" sz="2800" i="1">
                        <a:latin typeface="Cambria Math" panose="02040503050406030204" pitchFamily="18" charset="0"/>
                      </a:rPr>
                      <m:t>≡ </m:t>
                    </m:r>
                  </m:oMath>
                </a14:m>
                <a:endParaRPr lang="en-US" sz="2800" dirty="0"/>
              </a:p>
              <a:p>
                <a:pPr marL="0" indent="0">
                  <a:buNone/>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𝐶</m:t>
                          </m:r>
                        </m:e>
                        <m:sub>
                          <m:r>
                            <a:rPr lang="en-US" sz="2800" i="1">
                              <a:latin typeface="Cambria Math" panose="02040503050406030204" pitchFamily="18" charset="0"/>
                            </a:rPr>
                            <m:t>𝑑</m:t>
                          </m:r>
                        </m:sub>
                      </m:sSub>
                      <m:d>
                        <m:dPr>
                          <m:ctrlPr>
                            <a:rPr lang="en-US" sz="2800" i="1">
                              <a:latin typeface="Cambria Math" panose="02040503050406030204" pitchFamily="18" charset="0"/>
                            </a:rPr>
                          </m:ctrlPr>
                        </m:dPr>
                        <m:e>
                          <m:r>
                            <a:rPr lang="en-US" sz="2800" i="1">
                              <a:latin typeface="Cambria Math" panose="02040503050406030204" pitchFamily="18" charset="0"/>
                            </a:rPr>
                            <m:t>𝑥</m:t>
                          </m:r>
                        </m:e>
                      </m:d>
                      <m:r>
                        <a:rPr lang="en-US" sz="2800" i="1">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𝐶</m:t>
                          </m:r>
                        </m:e>
                        <m:sub>
                          <m:r>
                            <a:rPr lang="en-US" sz="2800" i="1">
                              <a:latin typeface="Cambria Math" panose="02040503050406030204" pitchFamily="18" charset="0"/>
                            </a:rPr>
                            <m:t>𝑑</m:t>
                          </m:r>
                        </m:sub>
                        <m:sup>
                          <m:r>
                            <m:rPr>
                              <m:sty m:val="p"/>
                            </m:rPr>
                            <a:rPr lang="en-US" sz="2800">
                              <a:latin typeface="Cambria Math" panose="02040503050406030204" pitchFamily="18" charset="0"/>
                            </a:rPr>
                            <m:t>in</m:t>
                          </m:r>
                        </m:sup>
                      </m:sSubSup>
                      <m:r>
                        <a:rPr lang="en-US" sz="2800" b="0" i="1" smtClean="0">
                          <a:latin typeface="Cambria Math" panose="02040503050406030204" pitchFamily="18" charset="0"/>
                        </a:rPr>
                        <m:t>−</m:t>
                      </m:r>
                      <m:r>
                        <a:rPr lang="en-US" sz="2800" b="0" i="1" smtClean="0">
                          <a:latin typeface="Cambria Math" panose="02040503050406030204" pitchFamily="18" charset="0"/>
                        </a:rPr>
                        <m:t>𝑧</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𝐶</m:t>
                              </m:r>
                            </m:e>
                            <m:sub>
                              <m:r>
                                <a:rPr lang="en-US" sz="2800" i="1">
                                  <a:latin typeface="Cambria Math" panose="02040503050406030204" pitchFamily="18" charset="0"/>
                                </a:rPr>
                                <m:t>𝑏</m:t>
                              </m:r>
                            </m:sub>
                          </m:sSub>
                          <m:d>
                            <m:dPr>
                              <m:ctrlPr>
                                <a:rPr lang="en-US" sz="2800" i="1">
                                  <a:latin typeface="Cambria Math" panose="02040503050406030204" pitchFamily="18" charset="0"/>
                                </a:rPr>
                              </m:ctrlPr>
                            </m:dPr>
                            <m:e>
                              <m:r>
                                <a:rPr lang="en-US" sz="2800" i="1">
                                  <a:latin typeface="Cambria Math" panose="02040503050406030204" pitchFamily="18" charset="0"/>
                                </a:rPr>
                                <m:t>𝑥</m:t>
                              </m:r>
                            </m:e>
                          </m:d>
                          <m:r>
                            <a:rPr lang="en-US" sz="2800" i="1">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𝐶</m:t>
                              </m:r>
                            </m:e>
                            <m:sub>
                              <m:r>
                                <a:rPr lang="en-US" sz="2800" i="1">
                                  <a:latin typeface="Cambria Math" panose="02040503050406030204" pitchFamily="18" charset="0"/>
                                </a:rPr>
                                <m:t>𝑏</m:t>
                              </m:r>
                            </m:sub>
                            <m:sup>
                              <m:r>
                                <m:rPr>
                                  <m:sty m:val="p"/>
                                </m:rPr>
                                <a:rPr lang="en-US" sz="2800">
                                  <a:latin typeface="Cambria Math" panose="02040503050406030204" pitchFamily="18" charset="0"/>
                                </a:rPr>
                                <m:t>in</m:t>
                              </m:r>
                            </m:sup>
                          </m:sSubSup>
                        </m:e>
                      </m:d>
                    </m:oMath>
                  </m:oMathPara>
                </a14:m>
                <a:endParaRPr lang="en-US" dirty="0"/>
              </a:p>
            </p:txBody>
          </p:sp>
        </mc:Choice>
        <mc:Fallback xmlns="">
          <p:sp>
            <p:nvSpPr>
              <p:cNvPr id="6" name="Content Placeholder 5">
                <a:extLst>
                  <a:ext uri="{FF2B5EF4-FFF2-40B4-BE49-F238E27FC236}">
                    <a16:creationId xmlns:a16="http://schemas.microsoft.com/office/drawing/2014/main" id="{21458DC8-4E3C-4C52-9138-B802557A86E4}"/>
                  </a:ext>
                </a:extLst>
              </p:cNvPr>
              <p:cNvSpPr>
                <a:spLocks noGrp="1" noRot="1" noChangeAspect="1" noMove="1" noResize="1" noEditPoints="1" noAdjustHandles="1" noChangeArrowheads="1" noChangeShapeType="1" noTextEdit="1"/>
              </p:cNvSpPr>
              <p:nvPr>
                <p:ph idx="1"/>
              </p:nvPr>
            </p:nvSpPr>
            <p:spPr>
              <a:xfrm>
                <a:off x="192947" y="906011"/>
                <a:ext cx="11417415" cy="5815464"/>
              </a:xfrm>
              <a:blipFill>
                <a:blip r:embed="rId2"/>
                <a:stretch>
                  <a:fillRect l="-1121"/>
                </a:stretch>
              </a:blipFill>
            </p:spPr>
            <p:txBody>
              <a:bodyPr/>
              <a:lstStyle/>
              <a:p>
                <a:r>
                  <a:rPr lang="en-US">
                    <a:noFill/>
                  </a:rPr>
                  <a:t> </a:t>
                </a:r>
              </a:p>
            </p:txBody>
          </p:sp>
        </mc:Fallback>
      </mc:AlternateContent>
    </p:spTree>
    <p:extLst>
      <p:ext uri="{BB962C8B-B14F-4D97-AF65-F5344CB8AC3E}">
        <p14:creationId xmlns:p14="http://schemas.microsoft.com/office/powerpoint/2010/main" val="133751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Solute Transfer</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18</a:t>
            </a:fld>
            <a:endParaRPr lang="en-US"/>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192947" y="906011"/>
                <a:ext cx="11417415" cy="5815464"/>
              </a:xfrm>
            </p:spPr>
            <p:txBody>
              <a:bodyPr>
                <a:normAutofit/>
              </a:bodyPr>
              <a:lstStyle/>
              <a:p>
                <a:pPr marL="0" indent="0">
                  <a:buNone/>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𝐶</m:t>
                          </m:r>
                        </m:e>
                        <m:sub>
                          <m:r>
                            <a:rPr lang="en-US" sz="2800" i="1">
                              <a:latin typeface="Cambria Math" panose="02040503050406030204" pitchFamily="18" charset="0"/>
                            </a:rPr>
                            <m:t>𝑑</m:t>
                          </m:r>
                        </m:sub>
                      </m:sSub>
                      <m:d>
                        <m:dPr>
                          <m:ctrlPr>
                            <a:rPr lang="en-US" sz="2800" i="1">
                              <a:latin typeface="Cambria Math" panose="02040503050406030204" pitchFamily="18" charset="0"/>
                            </a:rPr>
                          </m:ctrlPr>
                        </m:dPr>
                        <m:e>
                          <m:r>
                            <a:rPr lang="en-US" sz="2800" i="1">
                              <a:latin typeface="Cambria Math" panose="02040503050406030204" pitchFamily="18" charset="0"/>
                            </a:rPr>
                            <m:t>𝑥</m:t>
                          </m:r>
                        </m:e>
                      </m:d>
                      <m:r>
                        <a:rPr lang="en-US" sz="2800" i="1">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𝐶</m:t>
                          </m:r>
                        </m:e>
                        <m:sub>
                          <m:r>
                            <a:rPr lang="en-US" sz="2800" i="1">
                              <a:latin typeface="Cambria Math" panose="02040503050406030204" pitchFamily="18" charset="0"/>
                            </a:rPr>
                            <m:t>𝑑</m:t>
                          </m:r>
                        </m:sub>
                        <m:sup>
                          <m:r>
                            <m:rPr>
                              <m:sty m:val="p"/>
                            </m:rPr>
                            <a:rPr lang="en-US" sz="2800">
                              <a:latin typeface="Cambria Math" panose="02040503050406030204" pitchFamily="18" charset="0"/>
                            </a:rPr>
                            <m:t>in</m:t>
                          </m:r>
                        </m:sup>
                      </m:sSubSup>
                      <m:r>
                        <a:rPr lang="en-US" sz="2800" b="0" i="1" smtClean="0">
                          <a:latin typeface="Cambria Math" panose="02040503050406030204" pitchFamily="18" charset="0"/>
                        </a:rPr>
                        <m:t>−</m:t>
                      </m:r>
                      <m:r>
                        <a:rPr lang="en-US" sz="2800" b="0" i="1" smtClean="0">
                          <a:latin typeface="Cambria Math" panose="02040503050406030204" pitchFamily="18" charset="0"/>
                        </a:rPr>
                        <m:t>𝑧</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𝐶</m:t>
                              </m:r>
                            </m:e>
                            <m:sub>
                              <m:r>
                                <a:rPr lang="en-US" sz="2800" i="1">
                                  <a:latin typeface="Cambria Math" panose="02040503050406030204" pitchFamily="18" charset="0"/>
                                </a:rPr>
                                <m:t>𝑏</m:t>
                              </m:r>
                            </m:sub>
                          </m:sSub>
                          <m:d>
                            <m:dPr>
                              <m:ctrlPr>
                                <a:rPr lang="en-US" sz="2800" i="1">
                                  <a:latin typeface="Cambria Math" panose="02040503050406030204" pitchFamily="18" charset="0"/>
                                </a:rPr>
                              </m:ctrlPr>
                            </m:dPr>
                            <m:e>
                              <m:r>
                                <a:rPr lang="en-US" sz="2800" i="1">
                                  <a:latin typeface="Cambria Math" panose="02040503050406030204" pitchFamily="18" charset="0"/>
                                </a:rPr>
                                <m:t>𝑥</m:t>
                              </m:r>
                            </m:e>
                          </m:d>
                          <m:r>
                            <a:rPr lang="en-US" sz="2800" i="1">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𝐶</m:t>
                              </m:r>
                            </m:e>
                            <m:sub>
                              <m:r>
                                <a:rPr lang="en-US" sz="2800" i="1">
                                  <a:latin typeface="Cambria Math" panose="02040503050406030204" pitchFamily="18" charset="0"/>
                                </a:rPr>
                                <m:t>𝑏</m:t>
                              </m:r>
                            </m:sub>
                            <m:sup>
                              <m:r>
                                <m:rPr>
                                  <m:sty m:val="p"/>
                                </m:rPr>
                                <a:rPr lang="en-US" sz="2800">
                                  <a:latin typeface="Cambria Math" panose="02040503050406030204" pitchFamily="18" charset="0"/>
                                </a:rPr>
                                <m:t>in</m:t>
                              </m:r>
                            </m:sup>
                          </m:sSubSup>
                        </m:e>
                      </m:d>
                    </m:oMath>
                  </m:oMathPara>
                </a14:m>
                <a:endParaRPr lang="en-US" dirty="0"/>
              </a:p>
              <a:p>
                <a:pPr marL="0" indent="0">
                  <a:buNone/>
                </a:pPr>
                <a:r>
                  <a:rPr lang="en-US" dirty="0"/>
                  <a:t>Substituting this equation in for the mass balance in blood we get:</a:t>
                </a:r>
              </a:p>
              <a:p>
                <a:pPr marL="0" indent="0">
                  <a:buNone/>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i="1">
                              <a:latin typeface="Cambria Math" panose="02040503050406030204" pitchFamily="18" charset="0"/>
                            </a:rPr>
                            <m:t>𝑄</m:t>
                          </m:r>
                        </m:e>
                        <m:sub>
                          <m:r>
                            <a:rPr lang="en-US" sz="2800" i="1">
                              <a:latin typeface="Cambria Math" panose="02040503050406030204" pitchFamily="18" charset="0"/>
                            </a:rPr>
                            <m:t>𝑏</m:t>
                          </m:r>
                        </m:sub>
                      </m:sSub>
                      <m:f>
                        <m:fPr>
                          <m:ctrlPr>
                            <a:rPr lang="en-US" sz="2800" i="1">
                              <a:latin typeface="Cambria Math" panose="02040503050406030204" pitchFamily="18" charset="0"/>
                            </a:rPr>
                          </m:ctrlPr>
                        </m:fPr>
                        <m:num>
                          <m:r>
                            <a:rPr lang="en-US" sz="2800" i="1">
                              <a:latin typeface="Cambria Math" panose="02040503050406030204" pitchFamily="18" charset="0"/>
                            </a:rPr>
                            <m:t>𝑑</m:t>
                          </m:r>
                          <m:sSub>
                            <m:sSubPr>
                              <m:ctrlPr>
                                <a:rPr lang="en-US" sz="2800" i="1">
                                  <a:latin typeface="Cambria Math" panose="02040503050406030204" pitchFamily="18" charset="0"/>
                                </a:rPr>
                              </m:ctrlPr>
                            </m:sSubPr>
                            <m:e>
                              <m:r>
                                <a:rPr lang="en-US" sz="2800" i="1">
                                  <a:latin typeface="Cambria Math" panose="02040503050406030204" pitchFamily="18" charset="0"/>
                                </a:rPr>
                                <m:t>𝐶</m:t>
                              </m:r>
                            </m:e>
                            <m:sub>
                              <m:r>
                                <a:rPr lang="en-US" sz="2800" i="1">
                                  <a:latin typeface="Cambria Math" panose="02040503050406030204" pitchFamily="18" charset="0"/>
                                </a:rPr>
                                <m:t>𝑏</m:t>
                              </m:r>
                            </m:sub>
                          </m:sSub>
                        </m:num>
                        <m:den>
                          <m:r>
                            <a:rPr lang="en-US" sz="2800" i="1">
                              <a:latin typeface="Cambria Math" panose="02040503050406030204" pitchFamily="18" charset="0"/>
                            </a:rPr>
                            <m:t>𝑑𝑥</m:t>
                          </m:r>
                        </m:den>
                      </m:f>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𝐾</m:t>
                          </m:r>
                        </m:e>
                        <m:sub>
                          <m:r>
                            <a:rPr lang="en-US" sz="2800" b="0" i="1" smtClean="0">
                              <a:latin typeface="Cambria Math" panose="02040503050406030204" pitchFamily="18" charset="0"/>
                            </a:rPr>
                            <m:t>0</m:t>
                          </m:r>
                        </m:sub>
                      </m:sSub>
                      <m:r>
                        <a:rPr lang="en-US" sz="2800" b="0" i="1" smtClean="0">
                          <a:latin typeface="Cambria Math" panose="02040503050406030204" pitchFamily="18" charset="0"/>
                        </a:rPr>
                        <m:t>𝑊</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𝐶</m:t>
                              </m:r>
                            </m:e>
                            <m:sub>
                              <m:r>
                                <a:rPr lang="en-US" sz="2800" b="0" i="1" smtClean="0">
                                  <a:latin typeface="Cambria Math" panose="02040503050406030204" pitchFamily="18" charset="0"/>
                                </a:rPr>
                                <m:t>𝑏</m:t>
                              </m:r>
                            </m:sub>
                          </m:sSub>
                          <m:r>
                            <a:rPr lang="en-US" sz="2800" b="0" i="1" smtClean="0">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𝐶</m:t>
                              </m:r>
                            </m:e>
                            <m:sub>
                              <m:r>
                                <a:rPr lang="en-US" sz="2800" i="1">
                                  <a:latin typeface="Cambria Math" panose="02040503050406030204" pitchFamily="18" charset="0"/>
                                </a:rPr>
                                <m:t>𝑑</m:t>
                              </m:r>
                            </m:sub>
                            <m:sup>
                              <m:r>
                                <m:rPr>
                                  <m:sty m:val="p"/>
                                </m:rPr>
                                <a:rPr lang="en-US" sz="2800">
                                  <a:latin typeface="Cambria Math" panose="02040503050406030204" pitchFamily="18" charset="0"/>
                                </a:rPr>
                                <m:t>in</m:t>
                              </m:r>
                            </m:sup>
                          </m:sSubSup>
                          <m:r>
                            <a:rPr lang="en-US" sz="2800" i="1">
                              <a:latin typeface="Cambria Math" panose="02040503050406030204" pitchFamily="18" charset="0"/>
                            </a:rPr>
                            <m:t>−</m:t>
                          </m:r>
                          <m:r>
                            <a:rPr lang="en-US" sz="2800" i="1">
                              <a:latin typeface="Cambria Math" panose="02040503050406030204" pitchFamily="18" charset="0"/>
                            </a:rPr>
                            <m:t>𝑧</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𝐶</m:t>
                                  </m:r>
                                </m:e>
                                <m:sub>
                                  <m:r>
                                    <a:rPr lang="en-US" sz="2800" i="1">
                                      <a:latin typeface="Cambria Math" panose="02040503050406030204" pitchFamily="18" charset="0"/>
                                    </a:rPr>
                                    <m:t>𝑏</m:t>
                                  </m:r>
                                </m:sub>
                              </m:sSub>
                              <m:d>
                                <m:dPr>
                                  <m:ctrlPr>
                                    <a:rPr lang="en-US" sz="2800" i="1">
                                      <a:latin typeface="Cambria Math" panose="02040503050406030204" pitchFamily="18" charset="0"/>
                                    </a:rPr>
                                  </m:ctrlPr>
                                </m:dPr>
                                <m:e>
                                  <m:r>
                                    <a:rPr lang="en-US" sz="2800" i="1">
                                      <a:latin typeface="Cambria Math" panose="02040503050406030204" pitchFamily="18" charset="0"/>
                                    </a:rPr>
                                    <m:t>𝑥</m:t>
                                  </m:r>
                                </m:e>
                              </m:d>
                              <m:r>
                                <a:rPr lang="en-US" sz="2800" i="1">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𝐶</m:t>
                                  </m:r>
                                </m:e>
                                <m:sub>
                                  <m:r>
                                    <a:rPr lang="en-US" sz="2800" i="1">
                                      <a:latin typeface="Cambria Math" panose="02040503050406030204" pitchFamily="18" charset="0"/>
                                    </a:rPr>
                                    <m:t>𝑏</m:t>
                                  </m:r>
                                </m:sub>
                                <m:sup>
                                  <m:r>
                                    <m:rPr>
                                      <m:sty m:val="p"/>
                                    </m:rPr>
                                    <a:rPr lang="en-US" sz="2800">
                                      <a:latin typeface="Cambria Math" panose="02040503050406030204" pitchFamily="18" charset="0"/>
                                    </a:rPr>
                                    <m:t>in</m:t>
                                  </m:r>
                                </m:sup>
                              </m:sSubSup>
                            </m:e>
                          </m:d>
                        </m:e>
                      </m:d>
                    </m:oMath>
                  </m:oMathPara>
                </a14:m>
                <a:endParaRPr lang="en-US" sz="2800" b="0" dirty="0"/>
              </a:p>
              <a:p>
                <a:pPr marL="0" indent="0">
                  <a:buNone/>
                </a:pPr>
                <a:r>
                  <a:rPr lang="en-US" sz="2800" dirty="0"/>
                  <a:t>Or</a:t>
                </a:r>
                <a:endParaRPr lang="en-US" sz="13200" dirty="0"/>
              </a:p>
              <a:p>
                <a:pPr marL="0" indent="0">
                  <a:buNone/>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𝑄</m:t>
                          </m:r>
                        </m:e>
                        <m:sub>
                          <m:r>
                            <a:rPr lang="en-US" sz="2800" i="1">
                              <a:latin typeface="Cambria Math" panose="02040503050406030204" pitchFamily="18" charset="0"/>
                            </a:rPr>
                            <m:t>𝑏</m:t>
                          </m:r>
                        </m:sub>
                      </m:sSub>
                      <m:f>
                        <m:fPr>
                          <m:ctrlPr>
                            <a:rPr lang="en-US" sz="2800" i="1">
                              <a:latin typeface="Cambria Math" panose="02040503050406030204" pitchFamily="18" charset="0"/>
                            </a:rPr>
                          </m:ctrlPr>
                        </m:fPr>
                        <m:num>
                          <m:r>
                            <a:rPr lang="en-US" sz="2800" i="1">
                              <a:latin typeface="Cambria Math" panose="02040503050406030204" pitchFamily="18" charset="0"/>
                            </a:rPr>
                            <m:t>𝑑</m:t>
                          </m:r>
                          <m:sSub>
                            <m:sSubPr>
                              <m:ctrlPr>
                                <a:rPr lang="en-US" sz="2800" i="1">
                                  <a:latin typeface="Cambria Math" panose="02040503050406030204" pitchFamily="18" charset="0"/>
                                </a:rPr>
                              </m:ctrlPr>
                            </m:sSubPr>
                            <m:e>
                              <m:r>
                                <a:rPr lang="en-US" sz="2800" i="1">
                                  <a:latin typeface="Cambria Math" panose="02040503050406030204" pitchFamily="18" charset="0"/>
                                </a:rPr>
                                <m:t>𝐶</m:t>
                              </m:r>
                            </m:e>
                            <m:sub>
                              <m:r>
                                <a:rPr lang="en-US" sz="2800" i="1">
                                  <a:latin typeface="Cambria Math" panose="02040503050406030204" pitchFamily="18" charset="0"/>
                                </a:rPr>
                                <m:t>𝑏</m:t>
                              </m:r>
                            </m:sub>
                          </m:sSub>
                        </m:num>
                        <m:den>
                          <m:r>
                            <a:rPr lang="en-US" sz="2800" i="1">
                              <a:latin typeface="Cambria Math" panose="02040503050406030204" pitchFamily="18" charset="0"/>
                            </a:rPr>
                            <m:t>𝑑𝑥</m:t>
                          </m:r>
                        </m:den>
                      </m:f>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𝐾</m:t>
                          </m:r>
                        </m:e>
                        <m:sub>
                          <m:r>
                            <a:rPr lang="en-US" sz="2800" i="1">
                              <a:latin typeface="Cambria Math" panose="02040503050406030204" pitchFamily="18" charset="0"/>
                            </a:rPr>
                            <m:t>0</m:t>
                          </m:r>
                        </m:sub>
                      </m:sSub>
                      <m:r>
                        <a:rPr lang="en-US" sz="2800" i="1">
                          <a:latin typeface="Cambria Math" panose="02040503050406030204" pitchFamily="18" charset="0"/>
                        </a:rPr>
                        <m:t>𝑊</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d>
                                <m:dPr>
                                  <m:ctrlPr>
                                    <a:rPr lang="en-US" sz="2800" b="0" i="1" smtClean="0">
                                      <a:latin typeface="Cambria Math" panose="02040503050406030204" pitchFamily="18" charset="0"/>
                                    </a:rPr>
                                  </m:ctrlPr>
                                </m:dPr>
                                <m:e>
                                  <m:r>
                                    <a:rPr lang="en-US" sz="2800" b="0" i="1" smtClean="0">
                                      <a:latin typeface="Cambria Math" panose="02040503050406030204" pitchFamily="18" charset="0"/>
                                    </a:rPr>
                                    <m:t>1+</m:t>
                                  </m:r>
                                  <m:r>
                                    <a:rPr lang="en-US" sz="2800" b="0" i="1" smtClean="0">
                                      <a:latin typeface="Cambria Math" panose="02040503050406030204" pitchFamily="18" charset="0"/>
                                    </a:rPr>
                                    <m:t>𝑧</m:t>
                                  </m:r>
                                </m:e>
                              </m:d>
                              <m:r>
                                <a:rPr lang="en-US" sz="2800" i="1">
                                  <a:latin typeface="Cambria Math" panose="02040503050406030204" pitchFamily="18" charset="0"/>
                                </a:rPr>
                                <m:t>𝐶</m:t>
                              </m:r>
                            </m:e>
                            <m:sub>
                              <m:r>
                                <a:rPr lang="en-US" sz="2800" i="1">
                                  <a:latin typeface="Cambria Math" panose="02040503050406030204" pitchFamily="18" charset="0"/>
                                </a:rPr>
                                <m:t>𝑏</m:t>
                              </m:r>
                            </m:sub>
                          </m:sSub>
                          <m:r>
                            <a:rPr lang="en-US" sz="2800" i="1">
                              <a:latin typeface="Cambria Math" panose="02040503050406030204" pitchFamily="18" charset="0"/>
                            </a:rPr>
                            <m:t>−</m:t>
                          </m:r>
                          <m:d>
                            <m:dPr>
                              <m:ctrlPr>
                                <a:rPr lang="en-US" sz="2800" b="0" i="1" smtClean="0">
                                  <a:latin typeface="Cambria Math" panose="02040503050406030204" pitchFamily="18" charset="0"/>
                                </a:rPr>
                              </m:ctrlPr>
                            </m:dPr>
                            <m:e>
                              <m:sSubSup>
                                <m:sSubSupPr>
                                  <m:ctrlPr>
                                    <a:rPr lang="en-US" sz="2800" i="1">
                                      <a:latin typeface="Cambria Math" panose="02040503050406030204" pitchFamily="18" charset="0"/>
                                    </a:rPr>
                                  </m:ctrlPr>
                                </m:sSubSupPr>
                                <m:e>
                                  <m:r>
                                    <a:rPr lang="en-US" sz="2800" i="1">
                                      <a:latin typeface="Cambria Math" panose="02040503050406030204" pitchFamily="18" charset="0"/>
                                    </a:rPr>
                                    <m:t>𝐶</m:t>
                                  </m:r>
                                </m:e>
                                <m:sub>
                                  <m:r>
                                    <a:rPr lang="en-US" sz="2800" i="1">
                                      <a:latin typeface="Cambria Math" panose="02040503050406030204" pitchFamily="18" charset="0"/>
                                    </a:rPr>
                                    <m:t>𝑑</m:t>
                                  </m:r>
                                </m:sub>
                                <m:sup>
                                  <m:r>
                                    <m:rPr>
                                      <m:sty m:val="p"/>
                                    </m:rPr>
                                    <a:rPr lang="en-US" sz="2800">
                                      <a:latin typeface="Cambria Math" panose="02040503050406030204" pitchFamily="18" charset="0"/>
                                    </a:rPr>
                                    <m:t>in</m:t>
                                  </m:r>
                                </m:sup>
                              </m:sSubSup>
                              <m:r>
                                <a:rPr lang="en-US" sz="2800" b="0" i="1" smtClean="0">
                                  <a:latin typeface="Cambria Math" panose="02040503050406030204" pitchFamily="18" charset="0"/>
                                </a:rPr>
                                <m:t>+</m:t>
                              </m:r>
                              <m:r>
                                <a:rPr lang="en-US" sz="2800" i="1">
                                  <a:latin typeface="Cambria Math" panose="02040503050406030204" pitchFamily="18" charset="0"/>
                                </a:rPr>
                                <m:t>𝑧</m:t>
                              </m:r>
                              <m:sSubSup>
                                <m:sSubSupPr>
                                  <m:ctrlPr>
                                    <a:rPr lang="en-US" sz="2800" i="1">
                                      <a:latin typeface="Cambria Math" panose="02040503050406030204" pitchFamily="18" charset="0"/>
                                    </a:rPr>
                                  </m:ctrlPr>
                                </m:sSubSupPr>
                                <m:e>
                                  <m:r>
                                    <a:rPr lang="en-US" sz="2800" i="1">
                                      <a:latin typeface="Cambria Math" panose="02040503050406030204" pitchFamily="18" charset="0"/>
                                    </a:rPr>
                                    <m:t>𝐶</m:t>
                                  </m:r>
                                </m:e>
                                <m:sub>
                                  <m:r>
                                    <a:rPr lang="en-US" sz="2800" i="1">
                                      <a:latin typeface="Cambria Math" panose="02040503050406030204" pitchFamily="18" charset="0"/>
                                    </a:rPr>
                                    <m:t>𝑏</m:t>
                                  </m:r>
                                </m:sub>
                                <m:sup>
                                  <m:r>
                                    <m:rPr>
                                      <m:sty m:val="p"/>
                                    </m:rPr>
                                    <a:rPr lang="en-US" sz="2800">
                                      <a:latin typeface="Cambria Math" panose="02040503050406030204" pitchFamily="18" charset="0"/>
                                    </a:rPr>
                                    <m:t>in</m:t>
                                  </m:r>
                                </m:sup>
                              </m:sSubSup>
                            </m:e>
                          </m:d>
                        </m:e>
                      </m:d>
                    </m:oMath>
                  </m:oMathPara>
                </a14:m>
                <a:endParaRPr lang="en-US" dirty="0"/>
              </a:p>
              <a:p>
                <a:pPr marL="0" indent="0">
                  <a:buNone/>
                </a:pPr>
                <a:r>
                  <a:rPr lang="en-US" dirty="0"/>
                  <a:t>Integrating this gives us:</a:t>
                </a:r>
              </a:p>
              <a:p>
                <a:pPr marL="0" indent="0">
                  <a:buNone/>
                </a:pPr>
                <a14:m>
                  <m:oMathPara xmlns:m="http://schemas.openxmlformats.org/officeDocument/2006/math">
                    <m:oMathParaPr>
                      <m:jc m:val="centerGroup"/>
                    </m:oMathParaPr>
                    <m:oMath xmlns:m="http://schemas.openxmlformats.org/officeDocument/2006/math">
                      <m:f>
                        <m:fPr>
                          <m:ctrlPr>
                            <a:rPr lang="en-US" sz="2800" b="0" i="1" smtClean="0">
                              <a:latin typeface="Cambria Math" panose="02040503050406030204" pitchFamily="18" charset="0"/>
                            </a:rPr>
                          </m:ctrlPr>
                        </m:fPr>
                        <m:num>
                          <m:d>
                            <m:dPr>
                              <m:ctrlPr>
                                <a:rPr lang="en-US" sz="2800" i="1">
                                  <a:latin typeface="Cambria Math" panose="02040503050406030204" pitchFamily="18" charset="0"/>
                                </a:rPr>
                              </m:ctrlPr>
                            </m:dPr>
                            <m:e>
                              <m:sSubSup>
                                <m:sSubSupPr>
                                  <m:ctrlPr>
                                    <a:rPr lang="en-US" sz="2800" i="1">
                                      <a:latin typeface="Cambria Math" panose="02040503050406030204" pitchFamily="18" charset="0"/>
                                    </a:rPr>
                                  </m:ctrlPr>
                                </m:sSubSupPr>
                                <m:e>
                                  <m:r>
                                    <a:rPr lang="en-US" sz="2800" i="1">
                                      <a:latin typeface="Cambria Math" panose="02040503050406030204" pitchFamily="18" charset="0"/>
                                    </a:rPr>
                                    <m:t>𝐶</m:t>
                                  </m:r>
                                </m:e>
                                <m:sub>
                                  <m:r>
                                    <a:rPr lang="en-US" sz="2800" b="0" i="1" smtClean="0">
                                      <a:latin typeface="Cambria Math" panose="02040503050406030204" pitchFamily="18" charset="0"/>
                                    </a:rPr>
                                    <m:t>𝑏</m:t>
                                  </m:r>
                                </m:sub>
                                <m:sup>
                                  <m:r>
                                    <m:rPr>
                                      <m:sty m:val="p"/>
                                    </m:rPr>
                                    <a:rPr lang="en-US" sz="2800">
                                      <a:latin typeface="Cambria Math" panose="02040503050406030204" pitchFamily="18" charset="0"/>
                                    </a:rPr>
                                    <m:t>in</m:t>
                                  </m:r>
                                </m:sup>
                              </m:sSubSup>
                              <m:r>
                                <a:rPr lang="en-US" sz="2800" b="0" i="1" smtClean="0">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𝐶</m:t>
                                  </m:r>
                                </m:e>
                                <m:sub>
                                  <m:r>
                                    <a:rPr lang="en-US" sz="2800" i="1">
                                      <a:latin typeface="Cambria Math" panose="02040503050406030204" pitchFamily="18" charset="0"/>
                                    </a:rPr>
                                    <m:t>𝑏</m:t>
                                  </m:r>
                                </m:sub>
                                <m:sup>
                                  <m:r>
                                    <m:rPr>
                                      <m:sty m:val="p"/>
                                    </m:rPr>
                                    <a:rPr lang="en-US" sz="2800" b="0" i="0" smtClean="0">
                                      <a:latin typeface="Cambria Math" panose="02040503050406030204" pitchFamily="18" charset="0"/>
                                    </a:rPr>
                                    <m:t>out</m:t>
                                  </m:r>
                                </m:sup>
                              </m:sSubSup>
                            </m:e>
                          </m:d>
                        </m:num>
                        <m:den>
                          <m:d>
                            <m:dPr>
                              <m:ctrlPr>
                                <a:rPr lang="en-US" sz="2800" i="1">
                                  <a:latin typeface="Cambria Math" panose="02040503050406030204" pitchFamily="18" charset="0"/>
                                </a:rPr>
                              </m:ctrlPr>
                            </m:dPr>
                            <m:e>
                              <m:sSubSup>
                                <m:sSubSupPr>
                                  <m:ctrlPr>
                                    <a:rPr lang="en-US" sz="2800" i="1">
                                      <a:latin typeface="Cambria Math" panose="02040503050406030204" pitchFamily="18" charset="0"/>
                                    </a:rPr>
                                  </m:ctrlPr>
                                </m:sSubSupPr>
                                <m:e>
                                  <m:r>
                                    <a:rPr lang="en-US" sz="2800" i="1">
                                      <a:latin typeface="Cambria Math" panose="02040503050406030204" pitchFamily="18" charset="0"/>
                                    </a:rPr>
                                    <m:t>𝐶</m:t>
                                  </m:r>
                                </m:e>
                                <m:sub>
                                  <m:r>
                                    <a:rPr lang="en-US" sz="2800" b="0" i="1" smtClean="0">
                                      <a:latin typeface="Cambria Math" panose="02040503050406030204" pitchFamily="18" charset="0"/>
                                    </a:rPr>
                                    <m:t>𝑏</m:t>
                                  </m:r>
                                </m:sub>
                                <m:sup>
                                  <m:r>
                                    <m:rPr>
                                      <m:sty m:val="p"/>
                                    </m:rPr>
                                    <a:rPr lang="en-US" sz="2800">
                                      <a:latin typeface="Cambria Math" panose="02040503050406030204" pitchFamily="18" charset="0"/>
                                    </a:rPr>
                                    <m:t>in</m:t>
                                  </m:r>
                                </m:sup>
                              </m:sSubSup>
                              <m:r>
                                <a:rPr lang="en-US" sz="2800" b="0" i="1" smtClean="0">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𝐶</m:t>
                                  </m:r>
                                </m:e>
                                <m:sub>
                                  <m:r>
                                    <a:rPr lang="en-US" sz="2800" b="0" i="1" smtClean="0">
                                      <a:latin typeface="Cambria Math" panose="02040503050406030204" pitchFamily="18" charset="0"/>
                                    </a:rPr>
                                    <m:t>𝑑</m:t>
                                  </m:r>
                                </m:sub>
                                <m:sup>
                                  <m:r>
                                    <m:rPr>
                                      <m:sty m:val="p"/>
                                    </m:rPr>
                                    <a:rPr lang="en-US" sz="2800">
                                      <a:latin typeface="Cambria Math" panose="02040503050406030204" pitchFamily="18" charset="0"/>
                                    </a:rPr>
                                    <m:t>in</m:t>
                                  </m:r>
                                </m:sup>
                              </m:sSubSup>
                            </m:e>
                          </m:d>
                        </m:den>
                      </m:f>
                      <m:r>
                        <a:rPr lang="en-US" sz="2800" b="0" i="0"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0" smtClean="0">
                              <a:latin typeface="Cambria Math" panose="02040503050406030204" pitchFamily="18" charset="0"/>
                            </a:rPr>
                            <m:t>1−</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𝑒</m:t>
                              </m:r>
                            </m:e>
                            <m:sup>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𝐾</m:t>
                                      </m:r>
                                    </m:e>
                                    <m:sub>
                                      <m:r>
                                        <a:rPr lang="en-US" sz="2800" b="0" i="1" smtClean="0">
                                          <a:latin typeface="Cambria Math" panose="02040503050406030204" pitchFamily="18" charset="0"/>
                                        </a:rPr>
                                        <m:t>0</m:t>
                                      </m:r>
                                    </m:sub>
                                  </m:sSub>
                                  <m:r>
                                    <a:rPr lang="en-US" sz="2800" b="0" i="1" smtClean="0">
                                      <a:latin typeface="Cambria Math" panose="02040503050406030204" pitchFamily="18" charset="0"/>
                                    </a:rPr>
                                    <m:t>𝑊</m:t>
                                  </m:r>
                                </m:num>
                                <m:den>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𝑄</m:t>
                                      </m:r>
                                    </m:e>
                                    <m:sub>
                                      <m:r>
                                        <a:rPr lang="en-US" sz="2800" b="0" i="1" smtClean="0">
                                          <a:latin typeface="Cambria Math" panose="02040503050406030204" pitchFamily="18" charset="0"/>
                                        </a:rPr>
                                        <m:t>𝑏</m:t>
                                      </m:r>
                                    </m:sub>
                                  </m:sSub>
                                </m:den>
                              </m:f>
                              <m:d>
                                <m:dPr>
                                  <m:ctrlPr>
                                    <a:rPr lang="en-US" sz="2800" b="0" i="1" smtClean="0">
                                      <a:latin typeface="Cambria Math" panose="02040503050406030204" pitchFamily="18" charset="0"/>
                                    </a:rPr>
                                  </m:ctrlPr>
                                </m:dPr>
                                <m:e>
                                  <m:r>
                                    <a:rPr lang="en-US" sz="2800" b="0" i="1" smtClean="0">
                                      <a:latin typeface="Cambria Math" panose="02040503050406030204" pitchFamily="18" charset="0"/>
                                    </a:rPr>
                                    <m:t>1+</m:t>
                                  </m:r>
                                  <m:r>
                                    <a:rPr lang="en-US" sz="2800" b="0" i="1" smtClean="0">
                                      <a:latin typeface="Cambria Math" panose="02040503050406030204" pitchFamily="18" charset="0"/>
                                    </a:rPr>
                                    <m:t>𝑧</m:t>
                                  </m:r>
                                </m:e>
                              </m:d>
                              <m:r>
                                <a:rPr lang="en-US" sz="2800" b="0" i="1" smtClean="0">
                                  <a:latin typeface="Cambria Math" panose="02040503050406030204" pitchFamily="18" charset="0"/>
                                </a:rPr>
                                <m:t>𝑥</m:t>
                              </m:r>
                            </m:sup>
                          </m:sSup>
                        </m:num>
                        <m:den>
                          <m:r>
                            <a:rPr lang="en-US" sz="2800" b="0" i="1" smtClean="0">
                              <a:latin typeface="Cambria Math" panose="02040503050406030204" pitchFamily="18" charset="0"/>
                            </a:rPr>
                            <m:t>1+</m:t>
                          </m:r>
                          <m:r>
                            <a:rPr lang="en-US" sz="2800" b="0" i="1" smtClean="0">
                              <a:latin typeface="Cambria Math" panose="02040503050406030204" pitchFamily="18" charset="0"/>
                            </a:rPr>
                            <m:t>𝑧</m:t>
                          </m:r>
                        </m:den>
                      </m:f>
                    </m:oMath>
                  </m:oMathPara>
                </a14:m>
                <a:endParaRPr lang="en-US" dirty="0"/>
              </a:p>
            </p:txBody>
          </p:sp>
        </mc:Choice>
        <mc:Fallback xmlns="">
          <p:sp>
            <p:nvSpPr>
              <p:cNvPr id="6" name="Content Placeholder 5">
                <a:extLst>
                  <a:ext uri="{FF2B5EF4-FFF2-40B4-BE49-F238E27FC236}">
                    <a16:creationId xmlns:a16="http://schemas.microsoft.com/office/drawing/2014/main" id="{21458DC8-4E3C-4C52-9138-B802557A86E4}"/>
                  </a:ext>
                </a:extLst>
              </p:cNvPr>
              <p:cNvSpPr>
                <a:spLocks noGrp="1" noRot="1" noChangeAspect="1" noMove="1" noResize="1" noEditPoints="1" noAdjustHandles="1" noChangeArrowheads="1" noChangeShapeType="1" noTextEdit="1"/>
              </p:cNvSpPr>
              <p:nvPr>
                <p:ph idx="1"/>
              </p:nvPr>
            </p:nvSpPr>
            <p:spPr>
              <a:xfrm>
                <a:off x="192947" y="906011"/>
                <a:ext cx="11417415" cy="5815464"/>
              </a:xfrm>
              <a:blipFill>
                <a:blip r:embed="rId2"/>
                <a:stretch>
                  <a:fillRect l="-1121"/>
                </a:stretch>
              </a:blipFill>
            </p:spPr>
            <p:txBody>
              <a:bodyPr/>
              <a:lstStyle/>
              <a:p>
                <a:r>
                  <a:rPr lang="en-US">
                    <a:noFill/>
                  </a:rPr>
                  <a:t> </a:t>
                </a:r>
              </a:p>
            </p:txBody>
          </p:sp>
        </mc:Fallback>
      </mc:AlternateContent>
    </p:spTree>
    <p:extLst>
      <p:ext uri="{BB962C8B-B14F-4D97-AF65-F5344CB8AC3E}">
        <p14:creationId xmlns:p14="http://schemas.microsoft.com/office/powerpoint/2010/main" val="371765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Solute Transfer</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19</a:t>
            </a:fld>
            <a:endParaRPr lang="en-US"/>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192947" y="906011"/>
                <a:ext cx="11417415" cy="5815464"/>
              </a:xfrm>
            </p:spPr>
            <p:txBody>
              <a:bodyPr>
                <a:normAutofit/>
              </a:bodyPr>
              <a:lstStyle/>
              <a:p>
                <a:pPr marL="0" indent="0">
                  <a:buNone/>
                </a:pPr>
                <a14:m>
                  <m:oMathPara xmlns:m="http://schemas.openxmlformats.org/officeDocument/2006/math">
                    <m:oMathParaPr>
                      <m:jc m:val="centerGroup"/>
                    </m:oMathParaPr>
                    <m:oMath xmlns:m="http://schemas.openxmlformats.org/officeDocument/2006/math">
                      <m:f>
                        <m:fPr>
                          <m:ctrlPr>
                            <a:rPr lang="en-US" sz="2800" b="0" i="1" smtClean="0">
                              <a:latin typeface="Cambria Math" panose="02040503050406030204" pitchFamily="18" charset="0"/>
                            </a:rPr>
                          </m:ctrlPr>
                        </m:fPr>
                        <m:num>
                          <m:d>
                            <m:dPr>
                              <m:ctrlPr>
                                <a:rPr lang="en-US" sz="2800" i="1">
                                  <a:latin typeface="Cambria Math" panose="02040503050406030204" pitchFamily="18" charset="0"/>
                                </a:rPr>
                              </m:ctrlPr>
                            </m:dPr>
                            <m:e>
                              <m:sSubSup>
                                <m:sSubSupPr>
                                  <m:ctrlPr>
                                    <a:rPr lang="en-US" sz="2800" i="1">
                                      <a:latin typeface="Cambria Math" panose="02040503050406030204" pitchFamily="18" charset="0"/>
                                    </a:rPr>
                                  </m:ctrlPr>
                                </m:sSubSupPr>
                                <m:e>
                                  <m:r>
                                    <a:rPr lang="en-US" sz="2800" i="1">
                                      <a:latin typeface="Cambria Math" panose="02040503050406030204" pitchFamily="18" charset="0"/>
                                    </a:rPr>
                                    <m:t>𝐶</m:t>
                                  </m:r>
                                </m:e>
                                <m:sub>
                                  <m:r>
                                    <a:rPr lang="en-US" sz="2800" b="0" i="1" smtClean="0">
                                      <a:latin typeface="Cambria Math" panose="02040503050406030204" pitchFamily="18" charset="0"/>
                                    </a:rPr>
                                    <m:t>𝑏</m:t>
                                  </m:r>
                                </m:sub>
                                <m:sup>
                                  <m:r>
                                    <m:rPr>
                                      <m:sty m:val="p"/>
                                    </m:rPr>
                                    <a:rPr lang="en-US" sz="2800">
                                      <a:latin typeface="Cambria Math" panose="02040503050406030204" pitchFamily="18" charset="0"/>
                                    </a:rPr>
                                    <m:t>in</m:t>
                                  </m:r>
                                </m:sup>
                              </m:sSubSup>
                              <m:r>
                                <a:rPr lang="en-US" sz="2800" b="0" i="1" smtClean="0">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𝐶</m:t>
                                  </m:r>
                                </m:e>
                                <m:sub>
                                  <m:r>
                                    <a:rPr lang="en-US" sz="2800" i="1">
                                      <a:latin typeface="Cambria Math" panose="02040503050406030204" pitchFamily="18" charset="0"/>
                                    </a:rPr>
                                    <m:t>𝑏</m:t>
                                  </m:r>
                                </m:sub>
                                <m:sup>
                                  <m:r>
                                    <m:rPr>
                                      <m:sty m:val="p"/>
                                    </m:rPr>
                                    <a:rPr lang="en-US" sz="2800" b="0" i="0" smtClean="0">
                                      <a:latin typeface="Cambria Math" panose="02040503050406030204" pitchFamily="18" charset="0"/>
                                    </a:rPr>
                                    <m:t>out</m:t>
                                  </m:r>
                                </m:sup>
                              </m:sSubSup>
                            </m:e>
                          </m:d>
                        </m:num>
                        <m:den>
                          <m:d>
                            <m:dPr>
                              <m:ctrlPr>
                                <a:rPr lang="en-US" sz="2800" i="1">
                                  <a:latin typeface="Cambria Math" panose="02040503050406030204" pitchFamily="18" charset="0"/>
                                </a:rPr>
                              </m:ctrlPr>
                            </m:dPr>
                            <m:e>
                              <m:sSubSup>
                                <m:sSubSupPr>
                                  <m:ctrlPr>
                                    <a:rPr lang="en-US" sz="2800" i="1">
                                      <a:latin typeface="Cambria Math" panose="02040503050406030204" pitchFamily="18" charset="0"/>
                                    </a:rPr>
                                  </m:ctrlPr>
                                </m:sSubSupPr>
                                <m:e>
                                  <m:r>
                                    <a:rPr lang="en-US" sz="2800" i="1">
                                      <a:latin typeface="Cambria Math" panose="02040503050406030204" pitchFamily="18" charset="0"/>
                                    </a:rPr>
                                    <m:t>𝐶</m:t>
                                  </m:r>
                                </m:e>
                                <m:sub>
                                  <m:r>
                                    <a:rPr lang="en-US" sz="2800" b="0" i="1" smtClean="0">
                                      <a:latin typeface="Cambria Math" panose="02040503050406030204" pitchFamily="18" charset="0"/>
                                    </a:rPr>
                                    <m:t>𝑏</m:t>
                                  </m:r>
                                </m:sub>
                                <m:sup>
                                  <m:r>
                                    <m:rPr>
                                      <m:sty m:val="p"/>
                                    </m:rPr>
                                    <a:rPr lang="en-US" sz="2800">
                                      <a:latin typeface="Cambria Math" panose="02040503050406030204" pitchFamily="18" charset="0"/>
                                    </a:rPr>
                                    <m:t>in</m:t>
                                  </m:r>
                                </m:sup>
                              </m:sSubSup>
                              <m:r>
                                <a:rPr lang="en-US" sz="2800" b="0" i="1" smtClean="0">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𝐶</m:t>
                                  </m:r>
                                </m:e>
                                <m:sub>
                                  <m:r>
                                    <a:rPr lang="en-US" sz="2800" b="0" i="1" smtClean="0">
                                      <a:latin typeface="Cambria Math" panose="02040503050406030204" pitchFamily="18" charset="0"/>
                                    </a:rPr>
                                    <m:t>𝑑</m:t>
                                  </m:r>
                                </m:sub>
                                <m:sup>
                                  <m:r>
                                    <m:rPr>
                                      <m:sty m:val="p"/>
                                    </m:rPr>
                                    <a:rPr lang="en-US" sz="2800">
                                      <a:latin typeface="Cambria Math" panose="02040503050406030204" pitchFamily="18" charset="0"/>
                                    </a:rPr>
                                    <m:t>in</m:t>
                                  </m:r>
                                </m:sup>
                              </m:sSubSup>
                            </m:e>
                          </m:d>
                        </m:den>
                      </m:f>
                      <m:r>
                        <a:rPr lang="en-US" sz="2800" b="0" i="0"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0" smtClean="0">
                              <a:latin typeface="Cambria Math" panose="02040503050406030204" pitchFamily="18" charset="0"/>
                            </a:rPr>
                            <m:t>1−</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𝑒</m:t>
                              </m:r>
                            </m:e>
                            <m:sup>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𝐾</m:t>
                                      </m:r>
                                    </m:e>
                                    <m:sub>
                                      <m:r>
                                        <a:rPr lang="en-US" sz="2800" b="0" i="1" smtClean="0">
                                          <a:latin typeface="Cambria Math" panose="02040503050406030204" pitchFamily="18" charset="0"/>
                                        </a:rPr>
                                        <m:t>0</m:t>
                                      </m:r>
                                    </m:sub>
                                  </m:sSub>
                                  <m:r>
                                    <a:rPr lang="en-US" sz="2800" b="0" i="1" smtClean="0">
                                      <a:latin typeface="Cambria Math" panose="02040503050406030204" pitchFamily="18" charset="0"/>
                                    </a:rPr>
                                    <m:t>𝑊</m:t>
                                  </m:r>
                                </m:num>
                                <m:den>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𝑄</m:t>
                                      </m:r>
                                    </m:e>
                                    <m:sub>
                                      <m:r>
                                        <a:rPr lang="en-US" sz="2800" b="0" i="1" smtClean="0">
                                          <a:latin typeface="Cambria Math" panose="02040503050406030204" pitchFamily="18" charset="0"/>
                                        </a:rPr>
                                        <m:t>𝑏</m:t>
                                      </m:r>
                                    </m:sub>
                                  </m:sSub>
                                </m:den>
                              </m:f>
                              <m:d>
                                <m:dPr>
                                  <m:ctrlPr>
                                    <a:rPr lang="en-US" sz="2800" b="0" i="1" smtClean="0">
                                      <a:latin typeface="Cambria Math" panose="02040503050406030204" pitchFamily="18" charset="0"/>
                                    </a:rPr>
                                  </m:ctrlPr>
                                </m:dPr>
                                <m:e>
                                  <m:r>
                                    <a:rPr lang="en-US" sz="2800" b="0" i="1" smtClean="0">
                                      <a:latin typeface="Cambria Math" panose="02040503050406030204" pitchFamily="18" charset="0"/>
                                    </a:rPr>
                                    <m:t>1+</m:t>
                                  </m:r>
                                  <m:r>
                                    <a:rPr lang="en-US" sz="2800" b="0" i="1" smtClean="0">
                                      <a:latin typeface="Cambria Math" panose="02040503050406030204" pitchFamily="18" charset="0"/>
                                    </a:rPr>
                                    <m:t>𝑧</m:t>
                                  </m:r>
                                </m:e>
                              </m:d>
                              <m:r>
                                <a:rPr lang="en-US" sz="2800" b="0" i="1" smtClean="0">
                                  <a:latin typeface="Cambria Math" panose="02040503050406030204" pitchFamily="18" charset="0"/>
                                </a:rPr>
                                <m:t>𝑥</m:t>
                              </m:r>
                            </m:sup>
                          </m:sSup>
                        </m:num>
                        <m:den>
                          <m:r>
                            <a:rPr lang="en-US" sz="2800" b="0" i="1" smtClean="0">
                              <a:latin typeface="Cambria Math" panose="02040503050406030204" pitchFamily="18" charset="0"/>
                            </a:rPr>
                            <m:t>1+</m:t>
                          </m:r>
                          <m:r>
                            <a:rPr lang="en-US" sz="2800" b="0" i="1" smtClean="0">
                              <a:latin typeface="Cambria Math" panose="02040503050406030204" pitchFamily="18" charset="0"/>
                            </a:rPr>
                            <m:t>𝑧</m:t>
                          </m:r>
                        </m:den>
                      </m:f>
                    </m:oMath>
                  </m:oMathPara>
                </a14:m>
                <a:endParaRPr lang="en-US" dirty="0"/>
              </a:p>
              <a:p>
                <a:pPr marL="0" indent="0">
                  <a:buNone/>
                </a:pPr>
                <a:r>
                  <a:rPr lang="en-US" dirty="0"/>
                  <a:t>Looking at the entire length of the dialyzer (i.e.,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𝐿</m:t>
                    </m:r>
                  </m:oMath>
                </a14:m>
                <a:r>
                  <a:rPr lang="en-US" dirty="0"/>
                  <a:t>) and noting that the area of the membrane per unit length (</a:t>
                </a:r>
                <a14:m>
                  <m:oMath xmlns:m="http://schemas.openxmlformats.org/officeDocument/2006/math">
                    <m:r>
                      <a:rPr lang="en-US" b="0" i="1" smtClean="0">
                        <a:latin typeface="Cambria Math" panose="02040503050406030204" pitchFamily="18" charset="0"/>
                      </a:rPr>
                      <m:t>𝑊</m:t>
                    </m:r>
                  </m:oMath>
                </a14:m>
                <a:r>
                  <a:rPr lang="en-US" dirty="0"/>
                  <a:t>) and the membrane length give us the surface area (</a:t>
                </a:r>
                <a14:m>
                  <m:oMath xmlns:m="http://schemas.openxmlformats.org/officeDocument/2006/math">
                    <m:r>
                      <a:rPr lang="en-US" b="0" i="1" smtClean="0">
                        <a:latin typeface="Cambria Math" panose="02040503050406030204" pitchFamily="18" charset="0"/>
                      </a:rPr>
                      <m:t>𝑆</m:t>
                    </m:r>
                  </m:oMath>
                </a14:m>
                <a:r>
                  <a:rPr lang="en-US" dirty="0"/>
                  <a:t>), we can write:</a:t>
                </a:r>
              </a:p>
              <a:p>
                <a:pPr marL="0" indent="0">
                  <a:buNone/>
                </a:pPr>
                <a14:m>
                  <m:oMathPara xmlns:m="http://schemas.openxmlformats.org/officeDocument/2006/math">
                    <m:oMathParaPr>
                      <m:jc m:val="centerGroup"/>
                    </m:oMathParaPr>
                    <m:oMath xmlns:m="http://schemas.openxmlformats.org/officeDocument/2006/math">
                      <m:f>
                        <m:fPr>
                          <m:ctrlPr>
                            <a:rPr lang="en-US" sz="2800" b="0" i="1" smtClean="0">
                              <a:latin typeface="Cambria Math" panose="02040503050406030204" pitchFamily="18" charset="0"/>
                            </a:rPr>
                          </m:ctrlPr>
                        </m:fPr>
                        <m:num>
                          <m:d>
                            <m:dPr>
                              <m:ctrlPr>
                                <a:rPr lang="en-US" sz="2800" i="1">
                                  <a:latin typeface="Cambria Math" panose="02040503050406030204" pitchFamily="18" charset="0"/>
                                </a:rPr>
                              </m:ctrlPr>
                            </m:dPr>
                            <m:e>
                              <m:sSubSup>
                                <m:sSubSupPr>
                                  <m:ctrlPr>
                                    <a:rPr lang="en-US" sz="2800" i="1">
                                      <a:latin typeface="Cambria Math" panose="02040503050406030204" pitchFamily="18" charset="0"/>
                                    </a:rPr>
                                  </m:ctrlPr>
                                </m:sSubSupPr>
                                <m:e>
                                  <m:r>
                                    <a:rPr lang="en-US" sz="2800" i="1">
                                      <a:latin typeface="Cambria Math" panose="02040503050406030204" pitchFamily="18" charset="0"/>
                                    </a:rPr>
                                    <m:t>𝐶</m:t>
                                  </m:r>
                                </m:e>
                                <m:sub>
                                  <m:r>
                                    <a:rPr lang="en-US" sz="2800" b="0" i="1" smtClean="0">
                                      <a:latin typeface="Cambria Math" panose="02040503050406030204" pitchFamily="18" charset="0"/>
                                    </a:rPr>
                                    <m:t>𝑏</m:t>
                                  </m:r>
                                </m:sub>
                                <m:sup>
                                  <m:r>
                                    <m:rPr>
                                      <m:sty m:val="p"/>
                                    </m:rPr>
                                    <a:rPr lang="en-US" sz="2800">
                                      <a:latin typeface="Cambria Math" panose="02040503050406030204" pitchFamily="18" charset="0"/>
                                    </a:rPr>
                                    <m:t>in</m:t>
                                  </m:r>
                                </m:sup>
                              </m:sSubSup>
                              <m:r>
                                <a:rPr lang="en-US" sz="2800" b="0" i="1" smtClean="0">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𝐶</m:t>
                                  </m:r>
                                </m:e>
                                <m:sub>
                                  <m:r>
                                    <a:rPr lang="en-US" sz="2800" i="1">
                                      <a:latin typeface="Cambria Math" panose="02040503050406030204" pitchFamily="18" charset="0"/>
                                    </a:rPr>
                                    <m:t>𝑏</m:t>
                                  </m:r>
                                </m:sub>
                                <m:sup>
                                  <m:r>
                                    <m:rPr>
                                      <m:sty m:val="p"/>
                                    </m:rPr>
                                    <a:rPr lang="en-US" sz="2800" b="0" i="0" smtClean="0">
                                      <a:latin typeface="Cambria Math" panose="02040503050406030204" pitchFamily="18" charset="0"/>
                                    </a:rPr>
                                    <m:t>out</m:t>
                                  </m:r>
                                </m:sup>
                              </m:sSubSup>
                            </m:e>
                          </m:d>
                        </m:num>
                        <m:den>
                          <m:d>
                            <m:dPr>
                              <m:ctrlPr>
                                <a:rPr lang="en-US" sz="2800" i="1">
                                  <a:latin typeface="Cambria Math" panose="02040503050406030204" pitchFamily="18" charset="0"/>
                                </a:rPr>
                              </m:ctrlPr>
                            </m:dPr>
                            <m:e>
                              <m:sSubSup>
                                <m:sSubSupPr>
                                  <m:ctrlPr>
                                    <a:rPr lang="en-US" sz="2800" i="1">
                                      <a:latin typeface="Cambria Math" panose="02040503050406030204" pitchFamily="18" charset="0"/>
                                    </a:rPr>
                                  </m:ctrlPr>
                                </m:sSubSupPr>
                                <m:e>
                                  <m:r>
                                    <a:rPr lang="en-US" sz="2800" i="1">
                                      <a:latin typeface="Cambria Math" panose="02040503050406030204" pitchFamily="18" charset="0"/>
                                    </a:rPr>
                                    <m:t>𝐶</m:t>
                                  </m:r>
                                </m:e>
                                <m:sub>
                                  <m:r>
                                    <a:rPr lang="en-US" sz="2800" b="0" i="1" smtClean="0">
                                      <a:latin typeface="Cambria Math" panose="02040503050406030204" pitchFamily="18" charset="0"/>
                                    </a:rPr>
                                    <m:t>𝑏</m:t>
                                  </m:r>
                                </m:sub>
                                <m:sup>
                                  <m:r>
                                    <m:rPr>
                                      <m:sty m:val="p"/>
                                    </m:rPr>
                                    <a:rPr lang="en-US" sz="2800">
                                      <a:latin typeface="Cambria Math" panose="02040503050406030204" pitchFamily="18" charset="0"/>
                                    </a:rPr>
                                    <m:t>in</m:t>
                                  </m:r>
                                </m:sup>
                              </m:sSubSup>
                              <m:r>
                                <a:rPr lang="en-US" sz="2800" b="0" i="1" smtClean="0">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𝐶</m:t>
                                  </m:r>
                                </m:e>
                                <m:sub>
                                  <m:r>
                                    <a:rPr lang="en-US" sz="2800" b="0" i="1" smtClean="0">
                                      <a:latin typeface="Cambria Math" panose="02040503050406030204" pitchFamily="18" charset="0"/>
                                    </a:rPr>
                                    <m:t>𝑑</m:t>
                                  </m:r>
                                </m:sub>
                                <m:sup>
                                  <m:r>
                                    <m:rPr>
                                      <m:sty m:val="p"/>
                                    </m:rPr>
                                    <a:rPr lang="en-US" sz="2800">
                                      <a:latin typeface="Cambria Math" panose="02040503050406030204" pitchFamily="18" charset="0"/>
                                    </a:rPr>
                                    <m:t>in</m:t>
                                  </m:r>
                                </m:sup>
                              </m:sSubSup>
                            </m:e>
                          </m:d>
                        </m:den>
                      </m:f>
                      <m:r>
                        <a:rPr lang="en-US" sz="2800" b="0" i="0"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0" smtClean="0">
                              <a:latin typeface="Cambria Math" panose="02040503050406030204" pitchFamily="18" charset="0"/>
                            </a:rPr>
                            <m:t>1−</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𝑒</m:t>
                              </m:r>
                            </m:e>
                            <m:sup>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𝐾</m:t>
                                      </m:r>
                                    </m:e>
                                    <m:sub>
                                      <m:r>
                                        <a:rPr lang="en-US" sz="2800" b="0" i="1" smtClean="0">
                                          <a:latin typeface="Cambria Math" panose="02040503050406030204" pitchFamily="18" charset="0"/>
                                        </a:rPr>
                                        <m:t>0</m:t>
                                      </m:r>
                                    </m:sub>
                                  </m:sSub>
                                  <m:r>
                                    <a:rPr lang="en-US" sz="2800" b="0" i="1" smtClean="0">
                                      <a:latin typeface="Cambria Math" panose="02040503050406030204" pitchFamily="18" charset="0"/>
                                    </a:rPr>
                                    <m:t>𝑆</m:t>
                                  </m:r>
                                </m:num>
                                <m:den>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𝑄</m:t>
                                      </m:r>
                                    </m:e>
                                    <m:sub>
                                      <m:r>
                                        <a:rPr lang="en-US" sz="2800" b="0" i="1" smtClean="0">
                                          <a:latin typeface="Cambria Math" panose="02040503050406030204" pitchFamily="18" charset="0"/>
                                        </a:rPr>
                                        <m:t>𝑏</m:t>
                                      </m:r>
                                    </m:sub>
                                  </m:sSub>
                                </m:den>
                              </m:f>
                              <m:d>
                                <m:dPr>
                                  <m:ctrlPr>
                                    <a:rPr lang="en-US" sz="2800" b="0" i="1" smtClean="0">
                                      <a:latin typeface="Cambria Math" panose="02040503050406030204" pitchFamily="18" charset="0"/>
                                    </a:rPr>
                                  </m:ctrlPr>
                                </m:dPr>
                                <m:e>
                                  <m:r>
                                    <a:rPr lang="en-US" sz="2800" b="0" i="1" smtClean="0">
                                      <a:latin typeface="Cambria Math" panose="02040503050406030204" pitchFamily="18" charset="0"/>
                                    </a:rPr>
                                    <m:t>1+</m:t>
                                  </m:r>
                                  <m:r>
                                    <a:rPr lang="en-US" sz="2800" b="0" i="1" smtClean="0">
                                      <a:latin typeface="Cambria Math" panose="02040503050406030204" pitchFamily="18" charset="0"/>
                                    </a:rPr>
                                    <m:t>𝑧</m:t>
                                  </m:r>
                                </m:e>
                              </m:d>
                            </m:sup>
                          </m:sSup>
                        </m:num>
                        <m:den>
                          <m:r>
                            <a:rPr lang="en-US" sz="2800" b="0" i="1" smtClean="0">
                              <a:latin typeface="Cambria Math" panose="02040503050406030204" pitchFamily="18" charset="0"/>
                            </a:rPr>
                            <m:t>1+</m:t>
                          </m:r>
                          <m:r>
                            <a:rPr lang="en-US" sz="2800" b="0" i="1" smtClean="0">
                              <a:latin typeface="Cambria Math" panose="02040503050406030204" pitchFamily="18" charset="0"/>
                            </a:rPr>
                            <m:t>𝑧</m:t>
                          </m:r>
                        </m:den>
                      </m:f>
                      <m:r>
                        <a:rPr lang="en-US" sz="2800" b="0" i="1" smtClean="0">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𝑇</m:t>
                                  </m:r>
                                </m:sub>
                              </m:sSub>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𝑧</m:t>
                                  </m:r>
                                </m:e>
                              </m:d>
                            </m:sup>
                          </m:sSup>
                        </m:num>
                        <m:den>
                          <m:r>
                            <a:rPr lang="en-US" i="1">
                              <a:latin typeface="Cambria Math" panose="02040503050406030204" pitchFamily="18" charset="0"/>
                            </a:rPr>
                            <m:t>1+</m:t>
                          </m:r>
                          <m:r>
                            <a:rPr lang="en-US" i="1">
                              <a:latin typeface="Cambria Math" panose="02040503050406030204" pitchFamily="18" charset="0"/>
                            </a:rPr>
                            <m:t>𝑧</m:t>
                          </m:r>
                        </m:den>
                      </m:f>
                    </m:oMath>
                  </m:oMathPara>
                </a14:m>
                <a:endParaRPr lang="en-US" dirty="0"/>
              </a:p>
              <a:p>
                <a:pPr marL="0" indent="0">
                  <a:buNone/>
                </a:pPr>
                <a:r>
                  <a:rPr lang="en-US" dirty="0"/>
                  <a:t>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𝑇</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0</m:t>
                            </m:r>
                          </m:sub>
                        </m:sSub>
                        <m:r>
                          <a:rPr lang="en-US" b="0" i="1" smtClean="0">
                            <a:latin typeface="Cambria Math" panose="02040503050406030204" pitchFamily="18" charset="0"/>
                          </a:rPr>
                          <m:t>𝑆</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𝑏</m:t>
                            </m:r>
                          </m:sub>
                        </m:sSub>
                      </m:den>
                    </m:f>
                  </m:oMath>
                </a14:m>
                <a:r>
                  <a:rPr lang="en-US" dirty="0"/>
                  <a:t>, represents the number of _______________ that measures the effectiveness of mass transfer. </a:t>
                </a:r>
              </a:p>
            </p:txBody>
          </p:sp>
        </mc:Choice>
        <mc:Fallback xmlns="">
          <p:sp>
            <p:nvSpPr>
              <p:cNvPr id="6" name="Content Placeholder 5">
                <a:extLst>
                  <a:ext uri="{FF2B5EF4-FFF2-40B4-BE49-F238E27FC236}">
                    <a16:creationId xmlns:a16="http://schemas.microsoft.com/office/drawing/2014/main" id="{21458DC8-4E3C-4C52-9138-B802557A86E4}"/>
                  </a:ext>
                </a:extLst>
              </p:cNvPr>
              <p:cNvSpPr>
                <a:spLocks noGrp="1" noRot="1" noChangeAspect="1" noMove="1" noResize="1" noEditPoints="1" noAdjustHandles="1" noChangeArrowheads="1" noChangeShapeType="1" noTextEdit="1"/>
              </p:cNvSpPr>
              <p:nvPr>
                <p:ph idx="1"/>
              </p:nvPr>
            </p:nvSpPr>
            <p:spPr>
              <a:xfrm>
                <a:off x="192947" y="906011"/>
                <a:ext cx="11417415" cy="5815464"/>
              </a:xfrm>
              <a:blipFill>
                <a:blip r:embed="rId2"/>
                <a:stretch>
                  <a:fillRect l="-1121" t="-105" r="-1175"/>
                </a:stretch>
              </a:blipFill>
            </p:spPr>
            <p:txBody>
              <a:bodyPr/>
              <a:lstStyle/>
              <a:p>
                <a:r>
                  <a:rPr lang="en-US">
                    <a:noFill/>
                  </a:rPr>
                  <a:t> </a:t>
                </a:r>
              </a:p>
            </p:txBody>
          </p:sp>
        </mc:Fallback>
      </mc:AlternateContent>
    </p:spTree>
    <p:extLst>
      <p:ext uri="{BB962C8B-B14F-4D97-AF65-F5344CB8AC3E}">
        <p14:creationId xmlns:p14="http://schemas.microsoft.com/office/powerpoint/2010/main" val="828017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Extracorporeal Devices</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2</a:t>
            </a:fld>
            <a:endParaRPr lang="en-US"/>
          </a:p>
        </p:txBody>
      </p:sp>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336883" y="906011"/>
            <a:ext cx="11293643" cy="5815464"/>
          </a:xfrm>
        </p:spPr>
        <p:txBody>
          <a:bodyPr>
            <a:normAutofit/>
          </a:bodyPr>
          <a:lstStyle/>
          <a:p>
            <a:pPr marL="0" indent="0">
              <a:buNone/>
            </a:pPr>
            <a:r>
              <a:rPr lang="en-US" dirty="0"/>
              <a:t>Extracorporeal devices are designed to carry out a function that can no longer or cannot temporarily be done by the body.</a:t>
            </a:r>
          </a:p>
          <a:p>
            <a:pPr marL="0" indent="0">
              <a:buNone/>
            </a:pPr>
            <a:r>
              <a:rPr lang="en-US" dirty="0"/>
              <a:t>As the name implies, these are devices that exist outside (extra-) the body (-corporeal).</a:t>
            </a:r>
          </a:p>
          <a:p>
            <a:pPr marL="0" indent="0">
              <a:buNone/>
            </a:pPr>
            <a:r>
              <a:rPr lang="en-US" dirty="0"/>
              <a:t>They are usually connected to a patient by an arteriovenous shunt that diverts blood from an artery through the device and back into a vein. </a:t>
            </a:r>
          </a:p>
          <a:p>
            <a:pPr marL="0" indent="0">
              <a:buNone/>
            </a:pPr>
            <a:r>
              <a:rPr lang="en-US" dirty="0"/>
              <a:t>Usually blood is infused with anticlotting drugs such as __________.</a:t>
            </a:r>
          </a:p>
          <a:p>
            <a:pPr marL="0" indent="0">
              <a:buNone/>
            </a:pPr>
            <a:r>
              <a:rPr lang="en-US" dirty="0"/>
              <a:t>The extracorporeal device system may also include ancillary equipment such as pumps, flow monitors, bubble traps, and pressure and temperature control systems.</a:t>
            </a:r>
          </a:p>
          <a:p>
            <a:pPr marL="0" indent="0">
              <a:buNone/>
            </a:pPr>
            <a:r>
              <a:rPr lang="en-US" dirty="0"/>
              <a:t>Unlike bioartificial organs, these devices generally do not contain live cells.  </a:t>
            </a:r>
          </a:p>
          <a:p>
            <a:pPr marL="0" indent="0">
              <a:buNone/>
            </a:pPr>
            <a:endParaRPr lang="en-US" dirty="0"/>
          </a:p>
          <a:p>
            <a:pPr marL="0" indent="0">
              <a:spcAft>
                <a:spcPts val="600"/>
              </a:spcAft>
              <a:buNone/>
            </a:pPr>
            <a:endParaRPr lang="en-US" dirty="0"/>
          </a:p>
        </p:txBody>
      </p:sp>
    </p:spTree>
    <p:extLst>
      <p:ext uri="{BB962C8B-B14F-4D97-AF65-F5344CB8AC3E}">
        <p14:creationId xmlns:p14="http://schemas.microsoft.com/office/powerpoint/2010/main" val="13872017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Effectiveness and Extraction Ratio</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20</a:t>
            </a:fld>
            <a:endParaRPr lang="en-US"/>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192947" y="906011"/>
                <a:ext cx="11417415" cy="5815464"/>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𝐸</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𝐷</m:t>
                              </m:r>
                            </m:e>
                            <m:sub>
                              <m:r>
                                <a:rPr lang="en-US" sz="2800" b="0" i="1" smtClean="0">
                                  <a:latin typeface="Cambria Math" panose="02040503050406030204" pitchFamily="18" charset="0"/>
                                </a:rPr>
                                <m:t>𝐵</m:t>
                              </m:r>
                            </m:sub>
                          </m:sSub>
                        </m:num>
                        <m:den>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𝑄</m:t>
                              </m:r>
                            </m:e>
                            <m:sub>
                              <m:r>
                                <a:rPr lang="en-US" sz="2800" b="0" i="1" smtClean="0">
                                  <a:latin typeface="Cambria Math" panose="02040503050406030204" pitchFamily="18" charset="0"/>
                                </a:rPr>
                                <m:t>𝑏</m:t>
                              </m:r>
                            </m:sub>
                          </m:sSub>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d>
                            <m:dPr>
                              <m:ctrlPr>
                                <a:rPr lang="en-US" sz="2800" i="1">
                                  <a:latin typeface="Cambria Math" panose="02040503050406030204" pitchFamily="18" charset="0"/>
                                </a:rPr>
                              </m:ctrlPr>
                            </m:dPr>
                            <m:e>
                              <m:sSubSup>
                                <m:sSubSupPr>
                                  <m:ctrlPr>
                                    <a:rPr lang="en-US" sz="2800" i="1">
                                      <a:latin typeface="Cambria Math" panose="02040503050406030204" pitchFamily="18" charset="0"/>
                                    </a:rPr>
                                  </m:ctrlPr>
                                </m:sSubSupPr>
                                <m:e>
                                  <m:r>
                                    <a:rPr lang="en-US" sz="2800" i="1">
                                      <a:latin typeface="Cambria Math" panose="02040503050406030204" pitchFamily="18" charset="0"/>
                                    </a:rPr>
                                    <m:t>𝐶</m:t>
                                  </m:r>
                                </m:e>
                                <m:sub>
                                  <m:r>
                                    <a:rPr lang="en-US" sz="2800" b="0" i="1" smtClean="0">
                                      <a:latin typeface="Cambria Math" panose="02040503050406030204" pitchFamily="18" charset="0"/>
                                    </a:rPr>
                                    <m:t>𝑏</m:t>
                                  </m:r>
                                </m:sub>
                                <m:sup>
                                  <m:r>
                                    <m:rPr>
                                      <m:sty m:val="p"/>
                                    </m:rPr>
                                    <a:rPr lang="en-US" sz="2800">
                                      <a:latin typeface="Cambria Math" panose="02040503050406030204" pitchFamily="18" charset="0"/>
                                    </a:rPr>
                                    <m:t>in</m:t>
                                  </m:r>
                                </m:sup>
                              </m:sSubSup>
                              <m:r>
                                <a:rPr lang="en-US" sz="2800" b="0" i="1" smtClean="0">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𝐶</m:t>
                                  </m:r>
                                </m:e>
                                <m:sub>
                                  <m:r>
                                    <a:rPr lang="en-US" sz="2800" b="0" i="1" smtClean="0">
                                      <a:latin typeface="Cambria Math" panose="02040503050406030204" pitchFamily="18" charset="0"/>
                                    </a:rPr>
                                    <m:t>𝑏</m:t>
                                  </m:r>
                                </m:sub>
                                <m:sup>
                                  <m:r>
                                    <m:rPr>
                                      <m:sty m:val="p"/>
                                    </m:rPr>
                                    <a:rPr lang="en-US" sz="2800" b="0" i="0" smtClean="0">
                                      <a:latin typeface="Cambria Math" panose="02040503050406030204" pitchFamily="18" charset="0"/>
                                    </a:rPr>
                                    <m:t>out</m:t>
                                  </m:r>
                                </m:sup>
                              </m:sSubSup>
                            </m:e>
                          </m:d>
                        </m:num>
                        <m:den>
                          <m:d>
                            <m:dPr>
                              <m:ctrlPr>
                                <a:rPr lang="en-US" sz="2800" i="1">
                                  <a:latin typeface="Cambria Math" panose="02040503050406030204" pitchFamily="18" charset="0"/>
                                </a:rPr>
                              </m:ctrlPr>
                            </m:dPr>
                            <m:e>
                              <m:sSubSup>
                                <m:sSubSupPr>
                                  <m:ctrlPr>
                                    <a:rPr lang="en-US" sz="2800" i="1">
                                      <a:latin typeface="Cambria Math" panose="02040503050406030204" pitchFamily="18" charset="0"/>
                                    </a:rPr>
                                  </m:ctrlPr>
                                </m:sSubSupPr>
                                <m:e>
                                  <m:r>
                                    <a:rPr lang="en-US" sz="2800" i="1">
                                      <a:latin typeface="Cambria Math" panose="02040503050406030204" pitchFamily="18" charset="0"/>
                                    </a:rPr>
                                    <m:t>𝐶</m:t>
                                  </m:r>
                                </m:e>
                                <m:sub>
                                  <m:r>
                                    <a:rPr lang="en-US" sz="2800" b="0" i="1" smtClean="0">
                                      <a:latin typeface="Cambria Math" panose="02040503050406030204" pitchFamily="18" charset="0"/>
                                    </a:rPr>
                                    <m:t>𝑏</m:t>
                                  </m:r>
                                </m:sub>
                                <m:sup>
                                  <m:r>
                                    <m:rPr>
                                      <m:sty m:val="p"/>
                                    </m:rPr>
                                    <a:rPr lang="en-US" sz="2800">
                                      <a:latin typeface="Cambria Math" panose="02040503050406030204" pitchFamily="18" charset="0"/>
                                    </a:rPr>
                                    <m:t>in</m:t>
                                  </m:r>
                                </m:sup>
                              </m:sSubSup>
                              <m:r>
                                <a:rPr lang="en-US" sz="2800" b="0" i="1" smtClean="0">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𝐶</m:t>
                                  </m:r>
                                </m:e>
                                <m:sub>
                                  <m:r>
                                    <a:rPr lang="en-US" sz="2800" b="0" i="1" smtClean="0">
                                      <a:latin typeface="Cambria Math" panose="02040503050406030204" pitchFamily="18" charset="0"/>
                                    </a:rPr>
                                    <m:t>𝑑</m:t>
                                  </m:r>
                                </m:sub>
                                <m:sup>
                                  <m:r>
                                    <m:rPr>
                                      <m:sty m:val="p"/>
                                    </m:rPr>
                                    <a:rPr lang="en-US" sz="2800">
                                      <a:latin typeface="Cambria Math" panose="02040503050406030204" pitchFamily="18" charset="0"/>
                                    </a:rPr>
                                    <m:t>in</m:t>
                                  </m:r>
                                </m:sup>
                              </m:sSubSup>
                            </m:e>
                          </m:d>
                        </m:den>
                      </m:f>
                      <m:r>
                        <a:rPr lang="en-US" sz="2800" b="0" i="1" smtClean="0">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𝑇</m:t>
                                  </m:r>
                                </m:sub>
                              </m:sSub>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𝑧</m:t>
                                  </m:r>
                                </m:e>
                              </m:d>
                            </m:sup>
                          </m:sSup>
                        </m:num>
                        <m:den>
                          <m:r>
                            <a:rPr lang="en-US" i="1">
                              <a:latin typeface="Cambria Math" panose="02040503050406030204" pitchFamily="18" charset="0"/>
                            </a:rPr>
                            <m:t>1+</m:t>
                          </m:r>
                          <m:r>
                            <a:rPr lang="en-US" i="1">
                              <a:latin typeface="Cambria Math" panose="02040503050406030204" pitchFamily="18" charset="0"/>
                            </a:rPr>
                            <m:t>𝑧</m:t>
                          </m:r>
                        </m:den>
                      </m:f>
                    </m:oMath>
                  </m:oMathPara>
                </a14:m>
                <a:endParaRPr lang="en-US" dirty="0"/>
              </a:p>
              <a:p>
                <a:pPr marL="0" indent="0">
                  <a:buNone/>
                </a:pPr>
                <a:r>
                  <a:rPr lang="en-US" dirty="0"/>
                  <a:t>The equation above represents the performance equation for a cocurrent hemodialyzer. The _</a:t>
                </a:r>
                <a14:m>
                  <m:oMath xmlns:m="http://schemas.openxmlformats.org/officeDocument/2006/math">
                    <m:r>
                      <a:rPr lang="en-US" b="0" i="0" smtClean="0">
                        <a:latin typeface="Cambria Math" panose="02040503050406030204" pitchFamily="18" charset="0"/>
                      </a:rPr>
                      <m:t>_____________________</m:t>
                    </m:r>
                    <m:r>
                      <a:rPr lang="en-US" b="0" i="1" smtClean="0">
                        <a:latin typeface="Cambria Math" panose="02040503050406030204" pitchFamily="18" charset="0"/>
                      </a:rPr>
                      <m:t>𝐸</m:t>
                    </m:r>
                  </m:oMath>
                </a14:m>
                <a:r>
                  <a:rPr lang="en-US" dirty="0"/>
                  <a:t> will vary between </a:t>
                </a:r>
                <a14:m>
                  <m:oMath xmlns:m="http://schemas.openxmlformats.org/officeDocument/2006/math">
                    <m:r>
                      <a:rPr lang="en-US" b="0" i="1" smtClean="0">
                        <a:latin typeface="Cambria Math" panose="02040503050406030204" pitchFamily="18" charset="0"/>
                      </a:rPr>
                      <m:t>0≤</m:t>
                    </m:r>
                    <m:r>
                      <a:rPr lang="en-US" b="0" i="1" smtClean="0">
                        <a:latin typeface="Cambria Math" panose="02040503050406030204" pitchFamily="18" charset="0"/>
                      </a:rPr>
                      <m:t>𝐸</m:t>
                    </m:r>
                    <m:r>
                      <a:rPr lang="en-US" b="0" i="1" smtClean="0">
                        <a:latin typeface="Cambria Math" panose="02040503050406030204" pitchFamily="18" charset="0"/>
                      </a:rPr>
                      <m:t>≤1</m:t>
                    </m:r>
                  </m:oMath>
                </a14:m>
                <a:r>
                  <a:rPr lang="en-US" dirty="0"/>
                  <a:t>.</a:t>
                </a:r>
              </a:p>
              <a:p>
                <a:pPr marL="0" indent="0">
                  <a:buNone/>
                </a:pPr>
                <a:r>
                  <a:rPr lang="en-US" dirty="0"/>
                  <a:t>The exiting blood concentration can be expressed as a function of the extraction ratio:</a:t>
                </a:r>
              </a:p>
              <a:p>
                <a:pPr marL="0" indent="0">
                  <a:buNone/>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𝐶</m:t>
                          </m:r>
                        </m:e>
                        <m:sub>
                          <m:r>
                            <a:rPr lang="en-US" b="0" i="1" smtClean="0">
                              <a:latin typeface="Cambria Math" panose="02040503050406030204" pitchFamily="18" charset="0"/>
                            </a:rPr>
                            <m:t>𝑏</m:t>
                          </m:r>
                        </m:sub>
                        <m:sup>
                          <m:r>
                            <a:rPr lang="en-US" b="0" i="1" smtClean="0">
                              <a:latin typeface="Cambria Math" panose="02040503050406030204" pitchFamily="18" charset="0"/>
                            </a:rPr>
                            <m:t>𝑜𝑢𝑡</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𝐶</m:t>
                          </m:r>
                        </m:e>
                        <m:sub>
                          <m:r>
                            <a:rPr lang="en-US" b="0" i="1" smtClean="0">
                              <a:latin typeface="Cambria Math" panose="02040503050406030204" pitchFamily="18" charset="0"/>
                            </a:rPr>
                            <m:t>𝑏</m:t>
                          </m:r>
                        </m:sub>
                        <m:sup>
                          <m:r>
                            <a:rPr lang="en-US" b="0" i="1" smtClean="0">
                              <a:latin typeface="Cambria Math" panose="02040503050406030204" pitchFamily="18" charset="0"/>
                            </a:rPr>
                            <m:t>𝑖𝑛</m:t>
                          </m:r>
                        </m:sup>
                      </m:sSubSup>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𝐸</m:t>
                          </m:r>
                        </m:e>
                      </m:d>
                      <m:r>
                        <a:rPr lang="en-US" b="0" i="1" smtClean="0">
                          <a:latin typeface="Cambria Math" panose="02040503050406030204" pitchFamily="18" charset="0"/>
                        </a:rPr>
                        <m:t>+</m:t>
                      </m:r>
                      <m:r>
                        <a:rPr lang="en-US" b="0" i="1" smtClean="0">
                          <a:latin typeface="Cambria Math" panose="02040503050406030204" pitchFamily="18" charset="0"/>
                        </a:rPr>
                        <m:t>𝐸</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𝐶</m:t>
                          </m:r>
                        </m:e>
                        <m:sub>
                          <m:r>
                            <a:rPr lang="en-US" b="0" i="1" smtClean="0">
                              <a:latin typeface="Cambria Math" panose="02040503050406030204" pitchFamily="18" charset="0"/>
                            </a:rPr>
                            <m:t>𝑑</m:t>
                          </m:r>
                        </m:sub>
                        <m:sup>
                          <m:r>
                            <a:rPr lang="en-US" b="0" i="1" smtClean="0">
                              <a:latin typeface="Cambria Math" panose="02040503050406030204" pitchFamily="18" charset="0"/>
                            </a:rPr>
                            <m:t>𝑖𝑛</m:t>
                          </m:r>
                        </m:sup>
                      </m:sSubSup>
                    </m:oMath>
                  </m:oMathPara>
                </a14:m>
                <a:endParaRPr lang="en-US" dirty="0"/>
              </a:p>
              <a:p>
                <a:pPr marL="0" indent="0">
                  <a:buNone/>
                </a:pPr>
                <a:r>
                  <a:rPr lang="en-US" dirty="0"/>
                  <a:t>Note for an infinitely long dialyzer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𝑇</m:t>
                        </m:r>
                      </m:sub>
                    </m:sSub>
                    <m:r>
                      <a:rPr lang="en-US" b="0" i="1" smtClean="0">
                        <a:latin typeface="Cambria Math" panose="02040503050406030204" pitchFamily="18" charset="0"/>
                        <a:ea typeface="Cambria Math" panose="02040503050406030204" pitchFamily="18" charset="0"/>
                      </a:rPr>
                      <m:t>→∞</m:t>
                    </m:r>
                  </m:oMath>
                </a14:m>
                <a:r>
                  <a:rPr lang="en-US" dirty="0"/>
                  <a:t>) the maximum extraction ratio approaches: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𝑚𝑎𝑥</m:t>
                          </m:r>
                        </m:sub>
                      </m:sSub>
                      <m:r>
                        <a:rPr lang="en-US" b="0" i="1" smtClean="0">
                          <a:latin typeface="Cambria Math" panose="02040503050406030204" pitchFamily="18" charset="0"/>
                        </a:rPr>
                        <m:t>=                                                 </m:t>
                      </m:r>
                    </m:oMath>
                  </m:oMathPara>
                </a14:m>
                <a:endParaRPr lang="en-US" dirty="0"/>
              </a:p>
              <a:p>
                <a:pPr marL="0" indent="0">
                  <a:buNone/>
                </a:pPr>
                <a:r>
                  <a:rPr lang="en-US" dirty="0"/>
                  <a:t> </a:t>
                </a:r>
              </a:p>
            </p:txBody>
          </p:sp>
        </mc:Choice>
        <mc:Fallback>
          <p:sp>
            <p:nvSpPr>
              <p:cNvPr id="6" name="Content Placeholder 5">
                <a:extLst>
                  <a:ext uri="{FF2B5EF4-FFF2-40B4-BE49-F238E27FC236}">
                    <a16:creationId xmlns:a16="http://schemas.microsoft.com/office/drawing/2014/main" id="{21458DC8-4E3C-4C52-9138-B802557A86E4}"/>
                  </a:ext>
                </a:extLst>
              </p:cNvPr>
              <p:cNvSpPr>
                <a:spLocks noGrp="1" noRot="1" noChangeAspect="1" noMove="1" noResize="1" noEditPoints="1" noAdjustHandles="1" noChangeArrowheads="1" noChangeShapeType="1" noTextEdit="1"/>
              </p:cNvSpPr>
              <p:nvPr>
                <p:ph idx="1"/>
              </p:nvPr>
            </p:nvSpPr>
            <p:spPr>
              <a:xfrm>
                <a:off x="192947" y="906011"/>
                <a:ext cx="11417415" cy="5815464"/>
              </a:xfrm>
              <a:blipFill>
                <a:blip r:embed="rId2"/>
                <a:stretch>
                  <a:fillRect l="-1121"/>
                </a:stretch>
              </a:blipFill>
            </p:spPr>
            <p:txBody>
              <a:bodyPr/>
              <a:lstStyle/>
              <a:p>
                <a:r>
                  <a:rPr lang="en-US">
                    <a:noFill/>
                  </a:rPr>
                  <a:t> </a:t>
                </a:r>
              </a:p>
            </p:txBody>
          </p:sp>
        </mc:Fallback>
      </mc:AlternateContent>
    </p:spTree>
    <p:extLst>
      <p:ext uri="{BB962C8B-B14F-4D97-AF65-F5344CB8AC3E}">
        <p14:creationId xmlns:p14="http://schemas.microsoft.com/office/powerpoint/2010/main" val="11545636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Effectiveness and Extraction Ratio</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21</a:t>
            </a:fld>
            <a:endParaRPr lang="en-US"/>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192947" y="906011"/>
                <a:ext cx="11417415" cy="5815464"/>
              </a:xfrm>
            </p:spPr>
            <p:txBody>
              <a:bodyPr>
                <a:normAutofit/>
              </a:bodyPr>
              <a:lstStyle/>
              <a:p>
                <a:pPr marL="0" indent="0">
                  <a:buNone/>
                </a:pPr>
                <a:r>
                  <a:rPr lang="en-US" dirty="0"/>
                  <a:t>We saw for cocurrent flow, the extraction ratio is:</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𝐸</m:t>
                      </m:r>
                      <m:r>
                        <a:rPr lang="en-US" sz="2800" b="0" i="1" smtClean="0">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𝑇</m:t>
                                  </m:r>
                                </m:sub>
                              </m:sSub>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𝑧</m:t>
                                  </m:r>
                                </m:e>
                              </m:d>
                            </m:sup>
                          </m:sSup>
                        </m:num>
                        <m:den>
                          <m:r>
                            <a:rPr lang="en-US" i="1">
                              <a:latin typeface="Cambria Math" panose="02040503050406030204" pitchFamily="18" charset="0"/>
                            </a:rPr>
                            <m:t>1+</m:t>
                          </m:r>
                          <m:r>
                            <a:rPr lang="en-US" i="1">
                              <a:latin typeface="Cambria Math" panose="02040503050406030204" pitchFamily="18" charset="0"/>
                            </a:rPr>
                            <m:t>𝑧</m:t>
                          </m:r>
                        </m:den>
                      </m:f>
                    </m:oMath>
                  </m:oMathPara>
                </a14:m>
                <a:endParaRPr lang="en-US" dirty="0"/>
              </a:p>
              <a:p>
                <a:pPr marL="0" indent="0">
                  <a:buNone/>
                </a:pPr>
                <a:r>
                  <a:rPr lang="en-US" dirty="0"/>
                  <a:t>For ______________ flow it is:</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𝐸</m:t>
                      </m:r>
                      <m:r>
                        <a:rPr lang="en-US" sz="2800" b="0" i="1" smtClean="0">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𝑇</m:t>
                                  </m:r>
                                </m:sub>
                              </m:sSub>
                              <m:d>
                                <m:dPr>
                                  <m:ctrlPr>
                                    <a:rPr lang="en-US" i="1">
                                      <a:latin typeface="Cambria Math" panose="02040503050406030204" pitchFamily="18" charset="0"/>
                                    </a:rPr>
                                  </m:ctrlPr>
                                </m:dPr>
                                <m:e>
                                  <m:r>
                                    <a:rPr lang="en-US" i="1">
                                      <a:latin typeface="Cambria Math" panose="02040503050406030204" pitchFamily="18" charset="0"/>
                                    </a:rPr>
                                    <m:t>1</m:t>
                                  </m:r>
                                  <m:r>
                                    <a:rPr lang="en-US" b="0" i="1" smtClean="0">
                                      <a:latin typeface="Cambria Math" panose="02040503050406030204" pitchFamily="18" charset="0"/>
                                    </a:rPr>
                                    <m:t>−</m:t>
                                  </m:r>
                                  <m:r>
                                    <a:rPr lang="en-US" i="1">
                                      <a:latin typeface="Cambria Math" panose="02040503050406030204" pitchFamily="18" charset="0"/>
                                    </a:rPr>
                                    <m:t>𝑧</m:t>
                                  </m:r>
                                </m:e>
                              </m:d>
                            </m:sup>
                          </m:sSup>
                          <m:r>
                            <a:rPr lang="en-US" b="0" i="1" smtClean="0">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𝑇</m:t>
                                  </m:r>
                                </m:sub>
                              </m:sSub>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𝑧</m:t>
                                  </m:r>
                                </m:e>
                              </m:d>
                            </m:sup>
                          </m:sSup>
                          <m:r>
                            <a:rPr lang="en-US" i="1">
                              <a:latin typeface="Cambria Math" panose="02040503050406030204" pitchFamily="18" charset="0"/>
                            </a:rPr>
                            <m:t>−</m:t>
                          </m:r>
                          <m:r>
                            <a:rPr lang="en-US" b="0" i="1" smtClean="0">
                              <a:latin typeface="Cambria Math" panose="02040503050406030204" pitchFamily="18" charset="0"/>
                            </a:rPr>
                            <m:t>𝑧</m:t>
                          </m:r>
                        </m:den>
                      </m:f>
                    </m:oMath>
                  </m:oMathPara>
                </a14:m>
                <a:endParaRPr lang="en-US" dirty="0"/>
              </a:p>
              <a:p>
                <a:pPr marL="0" indent="0">
                  <a:buNone/>
                </a:pPr>
                <a:r>
                  <a:rPr lang="en-US" dirty="0"/>
                  <a:t>For a well-mixed dialysate:</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𝐸</m:t>
                      </m:r>
                      <m:r>
                        <a:rPr lang="en-US" sz="2800" b="0" i="1" smtClean="0">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𝑇</m:t>
                                  </m:r>
                                </m:sub>
                              </m:sSub>
                            </m:sup>
                          </m:sSup>
                        </m:num>
                        <m:den>
                          <m:r>
                            <a:rPr lang="en-US" i="1">
                              <a:latin typeface="Cambria Math" panose="02040503050406030204" pitchFamily="18" charset="0"/>
                            </a:rPr>
                            <m:t>1+</m:t>
                          </m:r>
                          <m:r>
                            <a:rPr lang="en-US" i="1">
                              <a:latin typeface="Cambria Math" panose="02040503050406030204" pitchFamily="18" charset="0"/>
                            </a:rPr>
                            <m:t>𝑧</m:t>
                          </m:r>
                          <m:d>
                            <m:dPr>
                              <m:ctrlPr>
                                <a:rPr lang="en-US" b="0" i="1" smtClean="0">
                                  <a:latin typeface="Cambria Math" panose="02040503050406030204" pitchFamily="18" charset="0"/>
                                </a:rPr>
                              </m:ctrlPr>
                            </m:dPr>
                            <m:e>
                              <m:r>
                                <a:rPr lang="en-US">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𝑇</m:t>
                                      </m:r>
                                    </m:sub>
                                  </m:sSub>
                                </m:sup>
                              </m:sSup>
                            </m:e>
                          </m:d>
                        </m:den>
                      </m:f>
                    </m:oMath>
                  </m:oMathPara>
                </a14:m>
                <a:endParaRPr lang="en-US" dirty="0"/>
              </a:p>
              <a:p>
                <a:pPr marL="0" indent="0">
                  <a:buNone/>
                </a:pPr>
                <a:r>
                  <a:rPr lang="en-US" dirty="0"/>
                  <a:t>For _____________:</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𝐸</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𝑁</m:t>
                              </m:r>
                            </m:e>
                            <m:sub>
                              <m:r>
                                <a:rPr lang="en-US" sz="2800" b="0" i="1" smtClean="0">
                                  <a:latin typeface="Cambria Math" panose="02040503050406030204" pitchFamily="18" charset="0"/>
                                </a:rPr>
                                <m:t>𝑇</m:t>
                              </m:r>
                            </m:sub>
                          </m:sSub>
                        </m:den>
                      </m:f>
                      <m:nary>
                        <m:naryPr>
                          <m:chr m:val="∑"/>
                          <m:ctrlPr>
                            <a:rPr lang="en-US" sz="2800" b="0" i="1" smtClean="0">
                              <a:latin typeface="Cambria Math" panose="02040503050406030204" pitchFamily="18" charset="0"/>
                            </a:rPr>
                          </m:ctrlPr>
                        </m:naryPr>
                        <m:sub>
                          <m:r>
                            <m:rPr>
                              <m:brk m:alnAt="23"/>
                            </m:rPr>
                            <a:rPr lang="en-US" sz="2800" b="0" i="1" smtClean="0">
                              <a:latin typeface="Cambria Math" panose="02040503050406030204" pitchFamily="18" charset="0"/>
                            </a:rPr>
                            <m:t>𝑛</m:t>
                          </m:r>
                          <m:r>
                            <a:rPr lang="en-US" sz="2800" b="0" i="1" smtClean="0">
                              <a:latin typeface="Cambria Math" panose="02040503050406030204" pitchFamily="18" charset="0"/>
                            </a:rPr>
                            <m:t>=0</m:t>
                          </m:r>
                        </m:sub>
                        <m:sup>
                          <m:r>
                            <a:rPr lang="en-US" sz="2800" b="0" i="1" smtClean="0">
                              <a:latin typeface="Cambria Math" panose="02040503050406030204" pitchFamily="18" charset="0"/>
                              <a:ea typeface="Cambria Math" panose="02040503050406030204" pitchFamily="18" charset="0"/>
                            </a:rPr>
                            <m:t>∞</m:t>
                          </m:r>
                        </m:sup>
                        <m:e>
                          <m:d>
                            <m:dPr>
                              <m:begChr m:val="["/>
                              <m:endChr m:val="]"/>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𝑆</m:t>
                                  </m:r>
                                </m:e>
                                <m:sub>
                                  <m:r>
                                    <a:rPr lang="en-US" sz="2800" b="0" i="1" smtClean="0">
                                      <a:latin typeface="Cambria Math" panose="02040503050406030204" pitchFamily="18" charset="0"/>
                                    </a:rPr>
                                    <m:t>𝑛</m:t>
                                  </m:r>
                                </m:sub>
                              </m:sSub>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𝑁</m:t>
                                      </m:r>
                                    </m:e>
                                    <m:sub>
                                      <m:r>
                                        <a:rPr lang="en-US" sz="2800" b="0" i="1" smtClean="0">
                                          <a:latin typeface="Cambria Math" panose="02040503050406030204" pitchFamily="18" charset="0"/>
                                        </a:rPr>
                                        <m:t>𝑇</m:t>
                                      </m:r>
                                    </m:sub>
                                  </m:sSub>
                                </m:e>
                              </m:d>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𝑆</m:t>
                                  </m:r>
                                </m:e>
                                <m:sub>
                                  <m:r>
                                    <a:rPr lang="en-US" sz="2800" b="0" i="1" smtClean="0">
                                      <a:latin typeface="Cambria Math" panose="02040503050406030204" pitchFamily="18" charset="0"/>
                                    </a:rPr>
                                    <m:t>𝑛</m:t>
                                  </m:r>
                                </m:sub>
                              </m:sSub>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𝑁</m:t>
                                      </m:r>
                                    </m:e>
                                    <m:sub>
                                      <m:r>
                                        <a:rPr lang="en-US" sz="2800" b="0" i="1" smtClean="0">
                                          <a:latin typeface="Cambria Math" panose="02040503050406030204" pitchFamily="18" charset="0"/>
                                        </a:rPr>
                                        <m:t>𝑇</m:t>
                                      </m:r>
                                    </m:sub>
                                  </m:sSub>
                                  <m:r>
                                    <a:rPr lang="en-US" sz="2800" b="0" i="1" smtClean="0">
                                      <a:latin typeface="Cambria Math" panose="02040503050406030204" pitchFamily="18" charset="0"/>
                                    </a:rPr>
                                    <m:t>𝑧</m:t>
                                  </m:r>
                                </m:e>
                              </m:d>
                            </m:e>
                          </m:d>
                        </m:e>
                      </m:nary>
                      <m:r>
                        <a:rPr lang="en-US" sz="2800" b="0" i="1" smtClean="0">
                          <a:latin typeface="Cambria Math" panose="02040503050406030204" pitchFamily="18" charset="0"/>
                        </a:rPr>
                        <m:t>;        </m:t>
                      </m:r>
                      <m:r>
                        <m:rPr>
                          <m:nor/>
                        </m:rPr>
                        <a:rPr lang="en-US" sz="2800" b="0" i="0" smtClean="0">
                          <a:latin typeface="Cambria Math" panose="02040503050406030204" pitchFamily="18" charset="0"/>
                        </a:rPr>
                        <m:t>where</m:t>
                      </m:r>
                      <m:r>
                        <a:rPr lang="en-US" sz="2800" b="0" i="1" smtClean="0">
                          <a:latin typeface="Cambria Math" panose="02040503050406030204" pitchFamily="18" charset="0"/>
                        </a:rPr>
                        <m:t> </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𝑆</m:t>
                          </m:r>
                        </m:e>
                        <m:sub>
                          <m:r>
                            <a:rPr lang="en-US" sz="2800" b="0" i="1" smtClean="0">
                              <a:latin typeface="Cambria Math" panose="02040503050406030204" pitchFamily="18" charset="0"/>
                            </a:rPr>
                            <m:t>𝑛</m:t>
                          </m:r>
                        </m:sub>
                      </m:sSub>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e>
                      </m:d>
                      <m:r>
                        <a:rPr lang="en-US" sz="2800" b="0" i="1" smtClean="0">
                          <a:latin typeface="Cambria Math" panose="02040503050406030204" pitchFamily="18" charset="0"/>
                        </a:rPr>
                        <m:t>=1−</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𝑒</m:t>
                          </m:r>
                        </m:e>
                        <m:sup>
                          <m:r>
                            <a:rPr lang="en-US" sz="2800" b="0" i="1" smtClean="0">
                              <a:latin typeface="Cambria Math" panose="02040503050406030204" pitchFamily="18" charset="0"/>
                            </a:rPr>
                            <m:t>−</m:t>
                          </m:r>
                          <m:r>
                            <a:rPr lang="en-US" sz="2800" b="0" i="1" smtClean="0">
                              <a:latin typeface="Cambria Math" panose="02040503050406030204" pitchFamily="18" charset="0"/>
                            </a:rPr>
                            <m:t>𝑥</m:t>
                          </m:r>
                        </m:sup>
                      </m:sSup>
                      <m:nary>
                        <m:naryPr>
                          <m:chr m:val="∑"/>
                          <m:ctrlPr>
                            <a:rPr lang="en-US" i="1">
                              <a:latin typeface="Cambria Math" panose="02040503050406030204" pitchFamily="18" charset="0"/>
                            </a:rPr>
                          </m:ctrlPr>
                        </m:naryPr>
                        <m:sub>
                          <m:r>
                            <a:rPr lang="en-US" b="0" i="1" smtClean="0">
                              <a:latin typeface="Cambria Math" panose="02040503050406030204" pitchFamily="18" charset="0"/>
                            </a:rPr>
                            <m:t>𝑚</m:t>
                          </m:r>
                          <m:r>
                            <a:rPr lang="en-US" i="1">
                              <a:latin typeface="Cambria Math" panose="02040503050406030204" pitchFamily="18" charset="0"/>
                            </a:rPr>
                            <m:t>=0</m:t>
                          </m:r>
                        </m:sub>
                        <m:sup>
                          <m:r>
                            <a:rPr lang="en-US" b="0" i="1" smtClean="0">
                              <a:latin typeface="Cambria Math" panose="02040503050406030204" pitchFamily="18" charset="0"/>
                              <a:ea typeface="Cambria Math" panose="02040503050406030204" pitchFamily="18" charset="0"/>
                            </a:rPr>
                            <m:t>𝑛</m:t>
                          </m:r>
                        </m:sup>
                        <m:e>
                          <m:d>
                            <m:dPr>
                              <m:begChr m:val="["/>
                              <m:endChr m:val="]"/>
                              <m:ctrlPr>
                                <a:rPr lang="en-US" i="1">
                                  <a:latin typeface="Cambria Math" panose="02040503050406030204" pitchFamily="18" charset="0"/>
                                </a:rPr>
                              </m:ctrlPr>
                            </m:dPr>
                            <m:e>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𝑚</m:t>
                                      </m:r>
                                    </m:sup>
                                  </m:sSup>
                                </m:num>
                                <m:den>
                                  <m:r>
                                    <a:rPr lang="en-US" b="0" i="1" smtClean="0">
                                      <a:latin typeface="Cambria Math" panose="02040503050406030204" pitchFamily="18" charset="0"/>
                                    </a:rPr>
                                    <m:t>𝑚</m:t>
                                  </m:r>
                                  <m:r>
                                    <a:rPr lang="en-US" b="0" i="1" smtClean="0">
                                      <a:latin typeface="Cambria Math" panose="02040503050406030204" pitchFamily="18" charset="0"/>
                                    </a:rPr>
                                    <m:t>!</m:t>
                                  </m:r>
                                </m:den>
                              </m:f>
                            </m:e>
                          </m:d>
                        </m:e>
                      </m:nary>
                    </m:oMath>
                  </m:oMathPara>
                </a14:m>
                <a:endParaRPr lang="en-US" dirty="0"/>
              </a:p>
            </p:txBody>
          </p:sp>
        </mc:Choice>
        <mc:Fallback xmlns="">
          <p:sp>
            <p:nvSpPr>
              <p:cNvPr id="6" name="Content Placeholder 5">
                <a:extLst>
                  <a:ext uri="{FF2B5EF4-FFF2-40B4-BE49-F238E27FC236}">
                    <a16:creationId xmlns:a16="http://schemas.microsoft.com/office/drawing/2014/main" id="{21458DC8-4E3C-4C52-9138-B802557A86E4}"/>
                  </a:ext>
                </a:extLst>
              </p:cNvPr>
              <p:cNvSpPr>
                <a:spLocks noGrp="1" noRot="1" noChangeAspect="1" noMove="1" noResize="1" noEditPoints="1" noAdjustHandles="1" noChangeArrowheads="1" noChangeShapeType="1" noTextEdit="1"/>
              </p:cNvSpPr>
              <p:nvPr>
                <p:ph idx="1"/>
              </p:nvPr>
            </p:nvSpPr>
            <p:spPr>
              <a:xfrm>
                <a:off x="192947" y="906011"/>
                <a:ext cx="11417415" cy="5815464"/>
              </a:xfrm>
              <a:blipFill>
                <a:blip r:embed="rId2"/>
                <a:stretch>
                  <a:fillRect l="-1121" t="-17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16953C1-ACD8-4EAD-B357-8C1B05ECE94C}"/>
                  </a:ext>
                </a:extLst>
              </p:cNvPr>
              <p:cNvSpPr txBox="1"/>
              <p:nvPr/>
            </p:nvSpPr>
            <p:spPr>
              <a:xfrm>
                <a:off x="7684315" y="2650921"/>
                <a:ext cx="4205681" cy="923330"/>
              </a:xfrm>
              <a:prstGeom prst="rect">
                <a:avLst/>
              </a:prstGeom>
              <a:noFill/>
            </p:spPr>
            <p:txBody>
              <a:bodyPr wrap="square" rtlCol="0">
                <a:spAutoFit/>
              </a:bodyPr>
              <a:lstStyle/>
              <a:p>
                <a:r>
                  <a:rPr lang="en-US" dirty="0"/>
                  <a:t>Note for an infinitely long hemodialyzer, the maximum extraction ratio for countercurrent flow 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𝑚𝑎𝑥</m:t>
                        </m:r>
                      </m:sub>
                    </m:sSub>
                    <m:r>
                      <a:rPr lang="en-US" b="0" i="1" smtClean="0">
                        <a:latin typeface="Cambria Math" panose="02040503050406030204" pitchFamily="18" charset="0"/>
                      </a:rPr>
                      <m:t>=1</m:t>
                    </m:r>
                  </m:oMath>
                </a14:m>
                <a:r>
                  <a:rPr lang="en-US" dirty="0"/>
                  <a:t>.</a:t>
                </a:r>
              </a:p>
            </p:txBody>
          </p:sp>
        </mc:Choice>
        <mc:Fallback xmlns="">
          <p:sp>
            <p:nvSpPr>
              <p:cNvPr id="3" name="TextBox 2">
                <a:extLst>
                  <a:ext uri="{FF2B5EF4-FFF2-40B4-BE49-F238E27FC236}">
                    <a16:creationId xmlns:a16="http://schemas.microsoft.com/office/drawing/2014/main" id="{D16953C1-ACD8-4EAD-B357-8C1B05ECE94C}"/>
                  </a:ext>
                </a:extLst>
              </p:cNvPr>
              <p:cNvSpPr txBox="1">
                <a:spLocks noRot="1" noChangeAspect="1" noMove="1" noResize="1" noEditPoints="1" noAdjustHandles="1" noChangeArrowheads="1" noChangeShapeType="1" noTextEdit="1"/>
              </p:cNvSpPr>
              <p:nvPr/>
            </p:nvSpPr>
            <p:spPr>
              <a:xfrm>
                <a:off x="7684315" y="2650921"/>
                <a:ext cx="4205681" cy="923330"/>
              </a:xfrm>
              <a:prstGeom prst="rect">
                <a:avLst/>
              </a:prstGeom>
              <a:blipFill>
                <a:blip r:embed="rId3"/>
                <a:stretch>
                  <a:fillRect l="-1306" t="-3974" b="-9934"/>
                </a:stretch>
              </a:blipFill>
            </p:spPr>
            <p:txBody>
              <a:bodyPr/>
              <a:lstStyle/>
              <a:p>
                <a:r>
                  <a:rPr lang="en-US">
                    <a:noFill/>
                  </a:rPr>
                  <a:t> </a:t>
                </a:r>
              </a:p>
            </p:txBody>
          </p:sp>
        </mc:Fallback>
      </mc:AlternateContent>
    </p:spTree>
    <p:extLst>
      <p:ext uri="{BB962C8B-B14F-4D97-AF65-F5344CB8AC3E}">
        <p14:creationId xmlns:p14="http://schemas.microsoft.com/office/powerpoint/2010/main" val="32768462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Peritoneal Dialysis</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22</a:t>
            </a:fld>
            <a:endParaRPr lang="en-US"/>
          </a:p>
        </p:txBody>
      </p:sp>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192948" y="906011"/>
            <a:ext cx="7592036" cy="5815464"/>
          </a:xfrm>
        </p:spPr>
        <p:txBody>
          <a:bodyPr>
            <a:normAutofit fontScale="92500" lnSpcReduction="20000"/>
          </a:bodyPr>
          <a:lstStyle/>
          <a:p>
            <a:pPr marL="0" indent="0">
              <a:spcBef>
                <a:spcPts val="1200"/>
              </a:spcBef>
              <a:spcAft>
                <a:spcPts val="1200"/>
              </a:spcAft>
              <a:buNone/>
            </a:pPr>
            <a:r>
              <a:rPr lang="en-US" dirty="0"/>
              <a:t>An alternative approach for treating kidney failure is continuous ambulatory ___________________ (CAPD) or peritoneal dialysis for short.</a:t>
            </a:r>
          </a:p>
          <a:p>
            <a:pPr marL="0" indent="0">
              <a:spcBef>
                <a:spcPts val="1200"/>
              </a:spcBef>
              <a:spcAft>
                <a:spcPts val="1200"/>
              </a:spcAft>
              <a:buNone/>
            </a:pPr>
            <a:r>
              <a:rPr lang="en-US" dirty="0"/>
              <a:t>Peritoneal cavity is filled with about 2 liters of dialysis fluid for about 2 hours.</a:t>
            </a:r>
          </a:p>
          <a:p>
            <a:pPr marL="0" indent="0">
              <a:spcBef>
                <a:spcPts val="1200"/>
              </a:spcBef>
              <a:spcAft>
                <a:spcPts val="1200"/>
              </a:spcAft>
              <a:buNone/>
            </a:pPr>
            <a:r>
              <a:rPr lang="en-US" dirty="0"/>
              <a:t>Peritoneal membrane acts as the dialysis membrane.</a:t>
            </a:r>
          </a:p>
          <a:p>
            <a:pPr marL="0" indent="0">
              <a:spcBef>
                <a:spcPts val="1200"/>
              </a:spcBef>
              <a:spcAft>
                <a:spcPts val="1200"/>
              </a:spcAft>
              <a:buNone/>
            </a:pPr>
            <a:r>
              <a:rPr lang="en-US" dirty="0"/>
              <a:t>Fluid is replaced about ______ times per day.</a:t>
            </a:r>
          </a:p>
          <a:p>
            <a:pPr marL="0" indent="0">
              <a:spcBef>
                <a:spcPts val="1200"/>
              </a:spcBef>
              <a:spcAft>
                <a:spcPts val="1200"/>
              </a:spcAft>
              <a:buNone/>
            </a:pPr>
            <a:r>
              <a:rPr lang="en-US" dirty="0"/>
              <a:t>Spent fluid is disposed of in a regular toilet.</a:t>
            </a:r>
          </a:p>
          <a:p>
            <a:pPr marL="0" indent="0">
              <a:spcBef>
                <a:spcPts val="1200"/>
              </a:spcBef>
              <a:spcAft>
                <a:spcPts val="1200"/>
              </a:spcAft>
              <a:buNone/>
            </a:pPr>
            <a:r>
              <a:rPr lang="en-US" dirty="0"/>
              <a:t>The inlet and drain bags are disposed of in the trash.</a:t>
            </a:r>
          </a:p>
          <a:p>
            <a:pPr marL="0" indent="0">
              <a:spcBef>
                <a:spcPts val="1200"/>
              </a:spcBef>
              <a:spcAft>
                <a:spcPts val="1200"/>
              </a:spcAft>
              <a:buNone/>
            </a:pPr>
            <a:r>
              <a:rPr lang="en-US" dirty="0"/>
              <a:t>Roughly 15% of the dialysis population now uses CAPD.</a:t>
            </a:r>
          </a:p>
          <a:p>
            <a:pPr marL="0" indent="0">
              <a:buNone/>
            </a:pPr>
            <a:endParaRPr lang="en-US" dirty="0"/>
          </a:p>
          <a:p>
            <a:pPr marL="0" indent="0">
              <a:buNone/>
            </a:pPr>
            <a:r>
              <a:rPr lang="en-US" dirty="0"/>
              <a:t> </a:t>
            </a:r>
          </a:p>
        </p:txBody>
      </p:sp>
      <p:pic>
        <p:nvPicPr>
          <p:cNvPr id="5" name="Picture 4">
            <a:extLst>
              <a:ext uri="{FF2B5EF4-FFF2-40B4-BE49-F238E27FC236}">
                <a16:creationId xmlns:a16="http://schemas.microsoft.com/office/drawing/2014/main" id="{36C2A424-5FAE-4D4F-8248-52FBEB982EBF}"/>
              </a:ext>
            </a:extLst>
          </p:cNvPr>
          <p:cNvPicPr>
            <a:picLocks noChangeAspect="1"/>
          </p:cNvPicPr>
          <p:nvPr/>
        </p:nvPicPr>
        <p:blipFill>
          <a:blip r:embed="rId2"/>
          <a:stretch>
            <a:fillRect/>
          </a:stretch>
        </p:blipFill>
        <p:spPr>
          <a:xfrm>
            <a:off x="7627428" y="757990"/>
            <a:ext cx="4286250" cy="5342020"/>
          </a:xfrm>
          <a:prstGeom prst="rect">
            <a:avLst/>
          </a:prstGeom>
        </p:spPr>
      </p:pic>
    </p:spTree>
    <p:extLst>
      <p:ext uri="{BB962C8B-B14F-4D97-AF65-F5344CB8AC3E}">
        <p14:creationId xmlns:p14="http://schemas.microsoft.com/office/powerpoint/2010/main" val="3062154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Peritoneal Dialysis</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23</a:t>
            </a:fld>
            <a:endParaRPr lang="en-US"/>
          </a:p>
        </p:txBody>
      </p:sp>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192948" y="906011"/>
            <a:ext cx="7592036" cy="5815464"/>
          </a:xfrm>
        </p:spPr>
        <p:txBody>
          <a:bodyPr>
            <a:normAutofit fontScale="32500" lnSpcReduction="20000"/>
          </a:bodyPr>
          <a:lstStyle/>
          <a:p>
            <a:pPr marL="0" indent="0">
              <a:spcBef>
                <a:spcPts val="600"/>
              </a:spcBef>
              <a:spcAft>
                <a:spcPts val="600"/>
              </a:spcAft>
              <a:buNone/>
            </a:pPr>
            <a:r>
              <a:rPr lang="en-US" sz="7200" b="1" dirty="0"/>
              <a:t>Advantages:</a:t>
            </a:r>
          </a:p>
          <a:p>
            <a:pPr lvl="1">
              <a:spcBef>
                <a:spcPts val="600"/>
              </a:spcBef>
              <a:spcAft>
                <a:spcPts val="600"/>
              </a:spcAft>
            </a:pPr>
            <a:r>
              <a:rPr lang="en-US" sz="7200" dirty="0"/>
              <a:t>Travel to a dialysis clinic is unnecessary.</a:t>
            </a:r>
          </a:p>
          <a:p>
            <a:pPr lvl="1">
              <a:spcBef>
                <a:spcPts val="600"/>
              </a:spcBef>
              <a:spcAft>
                <a:spcPts val="600"/>
              </a:spcAft>
            </a:pPr>
            <a:r>
              <a:rPr lang="en-US" sz="7200" dirty="0"/>
              <a:t>No vascular access is needed, but peritoneal catheterization is required.</a:t>
            </a:r>
          </a:p>
          <a:p>
            <a:pPr lvl="1">
              <a:spcBef>
                <a:spcPts val="600"/>
              </a:spcBef>
              <a:spcAft>
                <a:spcPts val="600"/>
              </a:spcAft>
            </a:pPr>
            <a:r>
              <a:rPr lang="en-US" sz="7200" dirty="0"/>
              <a:t>Patient is not tethered to the dialysis machine.</a:t>
            </a:r>
          </a:p>
          <a:p>
            <a:pPr lvl="1">
              <a:spcBef>
                <a:spcPts val="600"/>
              </a:spcBef>
              <a:spcAft>
                <a:spcPts val="600"/>
              </a:spcAft>
            </a:pPr>
            <a:r>
              <a:rPr lang="en-US" sz="7200" dirty="0"/>
              <a:t>Can be done while the patient is sleeping.</a:t>
            </a:r>
          </a:p>
          <a:p>
            <a:pPr marL="457200" lvl="1" indent="0">
              <a:spcBef>
                <a:spcPts val="600"/>
              </a:spcBef>
              <a:spcAft>
                <a:spcPts val="600"/>
              </a:spcAft>
              <a:buNone/>
            </a:pPr>
            <a:endParaRPr lang="en-US" sz="7200" dirty="0"/>
          </a:p>
          <a:p>
            <a:pPr marL="0" indent="0">
              <a:spcBef>
                <a:spcPts val="600"/>
              </a:spcBef>
              <a:spcAft>
                <a:spcPts val="600"/>
              </a:spcAft>
              <a:buNone/>
            </a:pPr>
            <a:r>
              <a:rPr lang="en-US" sz="7200" b="1" dirty="0"/>
              <a:t>Disadvantages</a:t>
            </a:r>
          </a:p>
          <a:p>
            <a:pPr lvl="1">
              <a:spcBef>
                <a:spcPts val="600"/>
              </a:spcBef>
              <a:spcAft>
                <a:spcPts val="600"/>
              </a:spcAft>
            </a:pPr>
            <a:r>
              <a:rPr lang="en-US" sz="7200" dirty="0"/>
              <a:t>Risk of _____________.</a:t>
            </a:r>
          </a:p>
          <a:p>
            <a:pPr lvl="1">
              <a:spcBef>
                <a:spcPts val="600"/>
              </a:spcBef>
              <a:spcAft>
                <a:spcPts val="600"/>
              </a:spcAft>
            </a:pPr>
            <a:r>
              <a:rPr lang="en-US" sz="7200" dirty="0"/>
              <a:t>Risk of infection at the catheter site.</a:t>
            </a:r>
          </a:p>
          <a:p>
            <a:pPr lvl="1">
              <a:spcBef>
                <a:spcPts val="600"/>
              </a:spcBef>
              <a:spcAft>
                <a:spcPts val="600"/>
              </a:spcAft>
            </a:pPr>
            <a:r>
              <a:rPr lang="en-US" sz="7200" dirty="0"/>
              <a:t>More restrictive carbohydrate consumption restrictions.</a:t>
            </a:r>
          </a:p>
          <a:p>
            <a:pPr lvl="1">
              <a:spcBef>
                <a:spcPts val="600"/>
              </a:spcBef>
              <a:spcAft>
                <a:spcPts val="600"/>
              </a:spcAft>
            </a:pPr>
            <a:r>
              <a:rPr lang="en-US" sz="7200" dirty="0"/>
              <a:t>Sometimes a bloating feeling.</a:t>
            </a:r>
          </a:p>
          <a:p>
            <a:pPr lvl="1">
              <a:spcBef>
                <a:spcPts val="600"/>
              </a:spcBef>
              <a:spcAft>
                <a:spcPts val="600"/>
              </a:spcAft>
            </a:pPr>
            <a:r>
              <a:rPr lang="en-US" sz="7200" dirty="0"/>
              <a:t>Sometimes a “filling pain.”</a:t>
            </a:r>
          </a:p>
          <a:p>
            <a:pPr marL="0" indent="0">
              <a:buNone/>
            </a:pPr>
            <a:endParaRPr lang="en-US" dirty="0"/>
          </a:p>
          <a:p>
            <a:pPr marL="0" indent="0">
              <a:buNone/>
            </a:pPr>
            <a:r>
              <a:rPr lang="en-US" dirty="0"/>
              <a:t> </a:t>
            </a:r>
          </a:p>
        </p:txBody>
      </p:sp>
      <p:pic>
        <p:nvPicPr>
          <p:cNvPr id="5" name="Picture 4">
            <a:extLst>
              <a:ext uri="{FF2B5EF4-FFF2-40B4-BE49-F238E27FC236}">
                <a16:creationId xmlns:a16="http://schemas.microsoft.com/office/drawing/2014/main" id="{36C2A424-5FAE-4D4F-8248-52FBEB982EBF}"/>
              </a:ext>
            </a:extLst>
          </p:cNvPr>
          <p:cNvPicPr>
            <a:picLocks noChangeAspect="1"/>
          </p:cNvPicPr>
          <p:nvPr/>
        </p:nvPicPr>
        <p:blipFill>
          <a:blip r:embed="rId2"/>
          <a:stretch>
            <a:fillRect/>
          </a:stretch>
        </p:blipFill>
        <p:spPr>
          <a:xfrm>
            <a:off x="7627428" y="757990"/>
            <a:ext cx="4286250" cy="5342020"/>
          </a:xfrm>
          <a:prstGeom prst="rect">
            <a:avLst/>
          </a:prstGeom>
        </p:spPr>
      </p:pic>
    </p:spTree>
    <p:extLst>
      <p:ext uri="{BB962C8B-B14F-4D97-AF65-F5344CB8AC3E}">
        <p14:creationId xmlns:p14="http://schemas.microsoft.com/office/powerpoint/2010/main" val="35771617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CAPD mass transfer</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24</a:t>
            </a:fld>
            <a:endParaRPr lang="en-US"/>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192947" y="906011"/>
                <a:ext cx="11417415" cy="5815464"/>
              </a:xfrm>
            </p:spPr>
            <p:txBody>
              <a:bodyPr>
                <a:normAutofit fontScale="85000" lnSpcReduction="20000"/>
              </a:bodyPr>
              <a:lstStyle/>
              <a:p>
                <a:pPr marL="0" indent="0">
                  <a:spcAft>
                    <a:spcPts val="600"/>
                  </a:spcAft>
                  <a:buNone/>
                </a:pPr>
                <a:r>
                  <a:rPr lang="en-US" dirty="0"/>
                  <a:t>For the initial analysis, consider each fill-drain cycle (~6 hours).  The total mass transfer during one peritoneal dialysis session is  </a:t>
                </a:r>
                <a14:m>
                  <m:oMath xmlns:m="http://schemas.openxmlformats.org/officeDocument/2006/math">
                    <m:r>
                      <a:rPr lang="en-US" i="1" dirty="0">
                        <a:latin typeface="Cambria Math" panose="02040503050406030204" pitchFamily="18" charset="0"/>
                      </a:rPr>
                      <m:t>𝑉</m:t>
                    </m:r>
                    <m:r>
                      <m:rPr>
                        <m:sty m:val="p"/>
                      </m:rPr>
                      <a:rPr lang="en-US" baseline="-25000" dirty="0">
                        <a:latin typeface="Cambria Math" panose="02040503050406030204" pitchFamily="18" charset="0"/>
                      </a:rPr>
                      <m:t>CAPD</m:t>
                    </m:r>
                    <m:r>
                      <a:rPr lang="en-US" i="1" dirty="0">
                        <a:latin typeface="Cambria Math" panose="02040503050406030204" pitchFamily="18" charset="0"/>
                      </a:rPr>
                      <m:t>𝐶</m:t>
                    </m:r>
                    <m:r>
                      <m:rPr>
                        <m:sty m:val="p"/>
                      </m:rPr>
                      <a:rPr lang="en-US" baseline="-25000" dirty="0">
                        <a:latin typeface="Cambria Math" panose="02040503050406030204" pitchFamily="18" charset="0"/>
                      </a:rPr>
                      <m:t>CAPD</m:t>
                    </m:r>
                  </m:oMath>
                </a14:m>
                <a:r>
                  <a:rPr lang="en-US" dirty="0"/>
                  <a:t>, where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𝑉</m:t>
                        </m:r>
                      </m:e>
                      <m:sub>
                        <m:r>
                          <m:rPr>
                            <m:sty m:val="p"/>
                          </m:rPr>
                          <a:rPr lang="en-US" dirty="0">
                            <a:latin typeface="Cambria Math" panose="02040503050406030204" pitchFamily="18" charset="0"/>
                          </a:rPr>
                          <m:t>CAPD</m:t>
                        </m:r>
                      </m:sub>
                    </m:sSub>
                  </m:oMath>
                </a14:m>
                <a:r>
                  <a:rPr lang="en-US" dirty="0"/>
                  <a:t> represents the volume of dialysis fluid, and </a:t>
                </a:r>
                <a14:m>
                  <m:oMath xmlns:m="http://schemas.openxmlformats.org/officeDocument/2006/math">
                    <m:r>
                      <a:rPr lang="en-US" i="1" dirty="0">
                        <a:latin typeface="Cambria Math" panose="02040503050406030204" pitchFamily="18" charset="0"/>
                      </a:rPr>
                      <m:t>𝐶</m:t>
                    </m:r>
                    <m:r>
                      <m:rPr>
                        <m:sty m:val="p"/>
                      </m:rPr>
                      <a:rPr lang="en-US" baseline="-25000" dirty="0">
                        <a:latin typeface="Cambria Math" panose="02040503050406030204" pitchFamily="18" charset="0"/>
                      </a:rPr>
                      <m:t>CAPD</m:t>
                    </m:r>
                  </m:oMath>
                </a14:m>
                <a:r>
                  <a:rPr lang="en-US" dirty="0"/>
                  <a:t> represent the concentration in the dialysis fluid at the end of the session.  The average rate of mass transfer is mass divided by session time (</a:t>
                </a:r>
                <a14:m>
                  <m:oMath xmlns:m="http://schemas.openxmlformats.org/officeDocument/2006/math">
                    <m:r>
                      <a:rPr lang="en-US" i="1" dirty="0">
                        <a:latin typeface="Cambria Math" panose="02040503050406030204" pitchFamily="18" charset="0"/>
                      </a:rPr>
                      <m:t>𝑡</m:t>
                    </m:r>
                    <m:r>
                      <m:rPr>
                        <m:sty m:val="p"/>
                      </m:rPr>
                      <a:rPr lang="en-US" baseline="-25000" dirty="0" err="1">
                        <a:latin typeface="Cambria Math" panose="02040503050406030204" pitchFamily="18" charset="0"/>
                      </a:rPr>
                      <m:t>CAPD</m:t>
                    </m:r>
                  </m:oMath>
                </a14:m>
                <a:r>
                  <a:rPr lang="en-US" dirty="0"/>
                  <a:t>).  Thus</a:t>
                </a:r>
              </a:p>
              <a:p>
                <a:pPr>
                  <a:spcAft>
                    <a:spcPts val="600"/>
                  </a:spcAft>
                  <a:buNone/>
                </a:pPr>
                <a14:m>
                  <m:oMathPara xmlns:m="http://schemas.openxmlformats.org/officeDocument/2006/math">
                    <m:oMathParaPr>
                      <m:jc m:val="centerGroup"/>
                    </m:oMathParaPr>
                    <m:oMath xmlns:m="http://schemas.openxmlformats.org/officeDocument/2006/math">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𝑚</m:t>
                              </m:r>
                            </m:e>
                          </m:acc>
                        </m:e>
                        <m:sub>
                          <m:r>
                            <m:rPr>
                              <m:sty m:val="p"/>
                            </m:rPr>
                            <a:rPr lang="en-US" dirty="0">
                              <a:latin typeface="Cambria Math" panose="02040503050406030204" pitchFamily="18" charset="0"/>
                            </a:rPr>
                            <m:t>CAPD</m:t>
                          </m:r>
                        </m:sub>
                      </m:sSub>
                      <m:r>
                        <a:rPr lang="en-US" i="1" dirty="0">
                          <a:latin typeface="Cambria Math" panose="02040503050406030204" pitchFamily="18" charset="0"/>
                        </a:rPr>
                        <m:t> =</m:t>
                      </m:r>
                      <m:f>
                        <m:fPr>
                          <m:ctrlPr>
                            <a:rPr lang="en-US" i="1" dirty="0">
                              <a:latin typeface="Cambria Math" panose="02040503050406030204" pitchFamily="18" charset="0"/>
                            </a:rPr>
                          </m:ctrlPr>
                        </m:fPr>
                        <m:num>
                          <m:r>
                            <a:rPr lang="en-US" i="1" dirty="0">
                              <a:latin typeface="Cambria Math" panose="02040503050406030204" pitchFamily="18" charset="0"/>
                            </a:rPr>
                            <m:t>𝑉</m:t>
                          </m:r>
                          <m:r>
                            <m:rPr>
                              <m:sty m:val="p"/>
                            </m:rPr>
                            <a:rPr lang="en-US" baseline="-25000" dirty="0">
                              <a:latin typeface="Cambria Math" panose="02040503050406030204" pitchFamily="18" charset="0"/>
                            </a:rPr>
                            <m:t>CAPD</m:t>
                          </m:r>
                          <m:r>
                            <a:rPr lang="en-US" i="1" dirty="0">
                              <a:latin typeface="Cambria Math" panose="02040503050406030204" pitchFamily="18" charset="0"/>
                            </a:rPr>
                            <m:t>𝐶</m:t>
                          </m:r>
                          <m:r>
                            <m:rPr>
                              <m:sty m:val="p"/>
                            </m:rPr>
                            <a:rPr lang="en-US" baseline="-25000" dirty="0">
                              <a:latin typeface="Cambria Math" panose="02040503050406030204" pitchFamily="18" charset="0"/>
                            </a:rPr>
                            <m:t>CAPD</m:t>
                          </m:r>
                        </m:num>
                        <m:den>
                          <m:r>
                            <a:rPr lang="en-US" i="1" dirty="0" err="1">
                              <a:latin typeface="Cambria Math" panose="02040503050406030204" pitchFamily="18" charset="0"/>
                            </a:rPr>
                            <m:t>𝑡</m:t>
                          </m:r>
                          <m:r>
                            <m:rPr>
                              <m:sty m:val="p"/>
                            </m:rPr>
                            <a:rPr lang="en-US" baseline="-25000" dirty="0" err="1">
                              <a:latin typeface="Cambria Math" panose="02040503050406030204" pitchFamily="18" charset="0"/>
                            </a:rPr>
                            <m:t>CAPD</m:t>
                          </m:r>
                        </m:den>
                      </m:f>
                    </m:oMath>
                  </m:oMathPara>
                </a14:m>
                <a:endParaRPr lang="en-US" baseline="-25000" dirty="0"/>
              </a:p>
              <a:p>
                <a:pPr marL="0" indent="0">
                  <a:spcAft>
                    <a:spcPts val="600"/>
                  </a:spcAft>
                  <a:buNone/>
                </a:pPr>
                <a:r>
                  <a:rPr lang="en-US" dirty="0"/>
                  <a:t>We can therefore calculate a clearance rate:</a:t>
                </a:r>
              </a:p>
              <a:p>
                <a:pPr marL="0" indent="0">
                  <a:spcAft>
                    <a:spcPts val="600"/>
                  </a:spcAft>
                  <a:buNone/>
                </a:pPr>
                <a14:m>
                  <m:oMathPara xmlns:m="http://schemas.openxmlformats.org/officeDocument/2006/math">
                    <m:oMathParaPr>
                      <m:jc m:val="centerGroup"/>
                    </m:oMathParaPr>
                    <m:oMath xmlns:m="http://schemas.openxmlformats.org/officeDocument/2006/math">
                      <m:r>
                        <m:rPr>
                          <m:sty m:val="p"/>
                        </m:rPr>
                        <a:rPr lang="en-US" dirty="0">
                          <a:latin typeface="Cambria Math" panose="02040503050406030204" pitchFamily="18" charset="0"/>
                        </a:rPr>
                        <m:t>CL</m:t>
                      </m:r>
                      <m:r>
                        <m:rPr>
                          <m:sty m:val="p"/>
                        </m:rPr>
                        <a:rPr lang="en-US" baseline="-25000" dirty="0">
                          <a:latin typeface="Cambria Math" panose="02040503050406030204" pitchFamily="18" charset="0"/>
                        </a:rPr>
                        <m:t>CAPD</m:t>
                      </m:r>
                      <m:r>
                        <a:rPr lang="en-US" i="1" dirty="0">
                          <a:latin typeface="Cambria Math" panose="02040503050406030204" pitchFamily="18" charset="0"/>
                        </a:rPr>
                        <m:t> = </m:t>
                      </m:r>
                      <m:f>
                        <m:fPr>
                          <m:ctrlPr>
                            <a:rPr lang="en-US" i="1" dirty="0">
                              <a:latin typeface="Cambria Math" panose="02040503050406030204" pitchFamily="18" charset="0"/>
                            </a:rPr>
                          </m:ctrlPr>
                        </m:fPr>
                        <m:num>
                          <m:acc>
                            <m:accPr>
                              <m:chr m:val="̇"/>
                              <m:ctrlPr>
                                <a:rPr lang="en-US" i="1" dirty="0">
                                  <a:latin typeface="Cambria Math" panose="02040503050406030204" pitchFamily="18" charset="0"/>
                                </a:rPr>
                              </m:ctrlPr>
                            </m:accPr>
                            <m:e>
                              <m:r>
                                <a:rPr lang="en-US" i="1" dirty="0">
                                  <a:latin typeface="Cambria Math" panose="02040503050406030204" pitchFamily="18" charset="0"/>
                                </a:rPr>
                                <m:t>𝑚</m:t>
                              </m:r>
                            </m:e>
                          </m:acc>
                          <m:r>
                            <m:rPr>
                              <m:sty m:val="p"/>
                            </m:rPr>
                            <a:rPr lang="en-US" baseline="-25000" dirty="0" err="1">
                              <a:latin typeface="Cambria Math" panose="02040503050406030204" pitchFamily="18" charset="0"/>
                            </a:rPr>
                            <m:t>CAPD</m:t>
                          </m:r>
                        </m:num>
                        <m:den>
                          <m:sSub>
                            <m:sSubPr>
                              <m:ctrlPr>
                                <a:rPr lang="en-US" i="1" baseline="-25000" dirty="0">
                                  <a:latin typeface="Cambria Math" panose="02040503050406030204" pitchFamily="18" charset="0"/>
                                </a:rPr>
                              </m:ctrlPr>
                            </m:sSubPr>
                            <m:e>
                              <m:r>
                                <a:rPr lang="en-US" i="1" dirty="0">
                                  <a:latin typeface="Cambria Math" panose="02040503050406030204" pitchFamily="18" charset="0"/>
                                </a:rPr>
                                <m:t>𝐶</m:t>
                              </m:r>
                            </m:e>
                            <m:sub>
                              <m:r>
                                <a:rPr lang="en-US" i="1" dirty="0">
                                  <a:latin typeface="Cambria Math" panose="02040503050406030204" pitchFamily="18" charset="0"/>
                                </a:rPr>
                                <m:t>𝑏</m:t>
                              </m:r>
                            </m:sub>
                          </m:sSub>
                        </m:den>
                      </m:f>
                      <m:r>
                        <a:rPr lang="en-US" i="1" dirty="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𝑉</m:t>
                          </m:r>
                          <m:r>
                            <m:rPr>
                              <m:sty m:val="p"/>
                            </m:rPr>
                            <a:rPr lang="en-US" baseline="-25000" dirty="0">
                              <a:latin typeface="Cambria Math" panose="02040503050406030204" pitchFamily="18" charset="0"/>
                            </a:rPr>
                            <m:t>CAPD</m:t>
                          </m:r>
                          <m:r>
                            <a:rPr lang="en-US" i="1" dirty="0">
                              <a:latin typeface="Cambria Math" panose="02040503050406030204" pitchFamily="18" charset="0"/>
                            </a:rPr>
                            <m:t>𝐶</m:t>
                          </m:r>
                          <m:r>
                            <m:rPr>
                              <m:sty m:val="p"/>
                            </m:rPr>
                            <a:rPr lang="en-US" baseline="-25000" dirty="0">
                              <a:latin typeface="Cambria Math" panose="02040503050406030204" pitchFamily="18" charset="0"/>
                            </a:rPr>
                            <m:t>CAPD</m:t>
                          </m:r>
                        </m:num>
                        <m:den>
                          <m:r>
                            <a:rPr lang="en-US" i="1" dirty="0" err="1">
                              <a:latin typeface="Cambria Math" panose="02040503050406030204" pitchFamily="18" charset="0"/>
                            </a:rPr>
                            <m:t>𝑡</m:t>
                          </m:r>
                          <m:r>
                            <m:rPr>
                              <m:sty m:val="p"/>
                            </m:rPr>
                            <a:rPr lang="en-US" baseline="-25000" dirty="0" err="1">
                              <a:latin typeface="Cambria Math" panose="02040503050406030204" pitchFamily="18" charset="0"/>
                            </a:rPr>
                            <m:t>CAPD</m:t>
                          </m:r>
                          <m:sSub>
                            <m:sSubPr>
                              <m:ctrlPr>
                                <a:rPr lang="en-US" i="1" baseline="-25000" dirty="0">
                                  <a:latin typeface="Cambria Math" panose="02040503050406030204" pitchFamily="18" charset="0"/>
                                </a:rPr>
                              </m:ctrlPr>
                            </m:sSubPr>
                            <m:e>
                              <m:r>
                                <a:rPr lang="en-US" i="1" dirty="0">
                                  <a:latin typeface="Cambria Math" panose="02040503050406030204" pitchFamily="18" charset="0"/>
                                </a:rPr>
                                <m:t>𝐶</m:t>
                              </m:r>
                            </m:e>
                            <m:sub>
                              <m:r>
                                <a:rPr lang="en-US" i="1" dirty="0">
                                  <a:latin typeface="Cambria Math" panose="02040503050406030204" pitchFamily="18" charset="0"/>
                                </a:rPr>
                                <m:t>𝑏</m:t>
                              </m:r>
                            </m:sub>
                          </m:sSub>
                        </m:den>
                      </m:f>
                      <m:r>
                        <a:rPr lang="en-US" i="1" dirty="0">
                          <a:latin typeface="Cambria Math" panose="02040503050406030204" pitchFamily="18" charset="0"/>
                        </a:rPr>
                        <m:t>	</m:t>
                      </m:r>
                    </m:oMath>
                  </m:oMathPara>
                </a14:m>
                <a:endParaRPr lang="en-US" dirty="0"/>
              </a:p>
              <a:p>
                <a:pPr>
                  <a:buNone/>
                </a:pPr>
                <a:r>
                  <a:rPr lang="en-US" dirty="0"/>
                  <a:t>The flux rate for ultrafiltration is</a:t>
                </a:r>
              </a:p>
              <a:p>
                <a:pPr marL="0" indent="0">
                  <a:buNone/>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rPr>
                        <m:t>𝑄</m:t>
                      </m:r>
                      <m:r>
                        <a:rPr lang="en-US" i="1" dirty="0">
                          <a:latin typeface="Cambria Math" panose="02040503050406030204" pitchFamily="18" charset="0"/>
                        </a:rPr>
                        <m:t> = </m:t>
                      </m:r>
                      <m:r>
                        <a:rPr lang="en-US" i="1" dirty="0" err="1">
                          <a:latin typeface="Cambria Math" panose="02040503050406030204" pitchFamily="18" charset="0"/>
                        </a:rPr>
                        <m:t>𝑆𝐿</m:t>
                      </m:r>
                      <m:r>
                        <a:rPr lang="en-US" i="1" baseline="-25000" dirty="0" err="1">
                          <a:latin typeface="Cambria Math" panose="02040503050406030204" pitchFamily="18" charset="0"/>
                        </a:rPr>
                        <m:t>𝑝</m:t>
                      </m:r>
                      <m:d>
                        <m:dPr>
                          <m:begChr m:val="["/>
                          <m:endChr m:val="]"/>
                          <m:ctrlPr>
                            <a:rPr lang="en-US" i="1" dirty="0">
                              <a:latin typeface="Cambria Math" panose="02040503050406030204" pitchFamily="18" charset="0"/>
                            </a:rPr>
                          </m:ctrlPr>
                        </m:dPr>
                        <m:e>
                          <m:r>
                            <a:rPr lang="en-US" i="1" dirty="0">
                              <a:latin typeface="Cambria Math" panose="02040503050406030204" pitchFamily="18" charset="0"/>
                            </a:rPr>
                            <m:t>∆</m:t>
                          </m:r>
                          <m:r>
                            <a:rPr lang="en-US" i="1" dirty="0">
                              <a:latin typeface="Cambria Math" panose="02040503050406030204" pitchFamily="18" charset="0"/>
                            </a:rPr>
                            <m:t>𝑃</m:t>
                          </m:r>
                          <m:r>
                            <a:rPr lang="en-US" i="1" dirty="0">
                              <a:latin typeface="Cambria Math" panose="02040503050406030204" pitchFamily="18" charset="0"/>
                            </a:rPr>
                            <m:t> −</m:t>
                          </m:r>
                          <m:r>
                            <a:rPr lang="en-US" i="1" dirty="0" err="1">
                              <a:latin typeface="Cambria Math" panose="02040503050406030204" pitchFamily="18" charset="0"/>
                            </a:rPr>
                            <m:t>𝑅𝑇</m:t>
                          </m:r>
                          <m:nary>
                            <m:naryPr>
                              <m:chr m:val="∑"/>
                              <m:supHide m:val="on"/>
                              <m:ctrlPr>
                                <a:rPr lang="en-US" i="1" dirty="0">
                                  <a:latin typeface="Cambria Math" panose="02040503050406030204" pitchFamily="18" charset="0"/>
                                </a:rPr>
                              </m:ctrlPr>
                            </m:naryPr>
                            <m:sub>
                              <m:r>
                                <a:rPr lang="en-US" i="1" dirty="0">
                                  <a:latin typeface="Cambria Math" panose="02040503050406030204" pitchFamily="18" charset="0"/>
                                </a:rPr>
                                <m:t>𝑖</m:t>
                              </m:r>
                            </m:sub>
                            <m:sup/>
                            <m:e>
                              <m:sSub>
                                <m:sSubPr>
                                  <m:ctrlPr>
                                    <a:rPr lang="en-US" i="1" dirty="0">
                                      <a:latin typeface="Cambria Math" panose="02040503050406030204" pitchFamily="18" charset="0"/>
                                    </a:rPr>
                                  </m:ctrlPr>
                                </m:sSubPr>
                                <m:e>
                                  <m:r>
                                    <a:rPr lang="el-GR" i="1" dirty="0">
                                      <a:latin typeface="Cambria Math" panose="02040503050406030204" pitchFamily="18" charset="0"/>
                                    </a:rPr>
                                    <m:t>𝜎</m:t>
                                  </m:r>
                                </m:e>
                                <m:sub>
                                  <m:r>
                                    <a:rPr lang="en-US" i="1" dirty="0">
                                      <a:latin typeface="Cambria Math" panose="02040503050406030204" pitchFamily="18" charset="0"/>
                                    </a:rPr>
                                    <m:t>𝑖</m:t>
                                  </m:r>
                                </m:sub>
                              </m:sSub>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𝐶</m:t>
                                      </m:r>
                                    </m:e>
                                    <m:sub>
                                      <m:r>
                                        <a:rPr lang="en-US" i="1" dirty="0">
                                          <a:latin typeface="Cambria Math" panose="02040503050406030204" pitchFamily="18" charset="0"/>
                                        </a:rPr>
                                        <m:t>𝑏</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𝐶</m:t>
                                      </m:r>
                                    </m:e>
                                    <m:sub>
                                      <m:r>
                                        <m:rPr>
                                          <m:sty m:val="p"/>
                                        </m:rPr>
                                        <a:rPr lang="en-US" dirty="0">
                                          <a:latin typeface="Cambria Math" panose="02040503050406030204" pitchFamily="18" charset="0"/>
                                        </a:rPr>
                                        <m:t>CAPD</m:t>
                                      </m:r>
                                    </m:sub>
                                  </m:sSub>
                                </m:e>
                              </m:d>
                            </m:e>
                          </m:nary>
                        </m:e>
                      </m:d>
                    </m:oMath>
                  </m:oMathPara>
                </a14:m>
                <a:endParaRPr lang="en-US" dirty="0"/>
              </a:p>
              <a:p>
                <a:pPr>
                  <a:spcAft>
                    <a:spcPts val="600"/>
                  </a:spcAft>
                  <a:buNone/>
                </a:pPr>
                <a:r>
                  <a:rPr lang="en-US" dirty="0"/>
                  <a:t>And consequent solute transported by ultrafiltration plus diffusion is</a:t>
                </a:r>
              </a:p>
              <a:p>
                <a:pPr marL="0" indent="0">
                  <a:buNone/>
                </a:pPr>
                <a14:m>
                  <m:oMathPara xmlns:m="http://schemas.openxmlformats.org/officeDocument/2006/math">
                    <m:oMathParaPr>
                      <m:jc m:val="centerGroup"/>
                    </m:oMathParaPr>
                    <m:oMath xmlns:m="http://schemas.openxmlformats.org/officeDocument/2006/math">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𝑚</m:t>
                              </m:r>
                            </m:e>
                          </m:acc>
                        </m:e>
                        <m:sub>
                          <m:r>
                            <m:rPr>
                              <m:sty m:val="p"/>
                            </m:rPr>
                            <a:rPr lang="en-US" dirty="0">
                              <a:latin typeface="Cambria Math" panose="02040503050406030204" pitchFamily="18" charset="0"/>
                            </a:rPr>
                            <m:t>CAPD</m:t>
                          </m:r>
                        </m:sub>
                      </m:sSub>
                      <m:r>
                        <a:rPr lang="en-US" i="1" dirty="0">
                          <a:latin typeface="Cambria Math" panose="02040503050406030204" pitchFamily="18" charset="0"/>
                        </a:rPr>
                        <m:t>=</m:t>
                      </m:r>
                      <m:limLow>
                        <m:limLowPr>
                          <m:ctrlPr>
                            <a:rPr lang="en-US" i="1" dirty="0">
                              <a:latin typeface="Cambria Math" panose="02040503050406030204" pitchFamily="18" charset="0"/>
                            </a:rPr>
                          </m:ctrlPr>
                        </m:limLowPr>
                        <m:e>
                          <m:groupChr>
                            <m:groupChrPr>
                              <m:chr m:val="⏟"/>
                              <m:ctrlPr>
                                <a:rPr lang="en-US" i="1" dirty="0">
                                  <a:latin typeface="Cambria Math" panose="02040503050406030204" pitchFamily="18" charset="0"/>
                                </a:rPr>
                              </m:ctrlPr>
                            </m:groupChrPr>
                            <m:e>
                              <m:r>
                                <a:rPr lang="en-US" i="1" dirty="0">
                                  <a:latin typeface="Cambria Math" panose="02040503050406030204" pitchFamily="18" charset="0"/>
                                </a:rPr>
                                <m:t>𝐶</m:t>
                              </m:r>
                              <m:r>
                                <a:rPr lang="en-US" i="1" baseline="-25000" dirty="0" err="1">
                                  <a:latin typeface="Cambria Math" panose="02040503050406030204" pitchFamily="18" charset="0"/>
                                </a:rPr>
                                <m:t>𝑖</m:t>
                              </m:r>
                              <m:r>
                                <a:rPr lang="en-US" i="1" dirty="0">
                                  <a:latin typeface="Cambria Math" panose="02040503050406030204" pitchFamily="18" charset="0"/>
                                </a:rPr>
                                <m:t>(1−</m:t>
                              </m:r>
                              <m:r>
                                <a:rPr lang="el-GR" i="1" dirty="0">
                                  <a:latin typeface="Cambria Math" panose="02040503050406030204" pitchFamily="18" charset="0"/>
                                </a:rPr>
                                <m:t>𝜎</m:t>
                              </m:r>
                              <m:r>
                                <a:rPr lang="en-US" i="1" baseline="-25000" dirty="0" err="1">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𝑄</m:t>
                              </m:r>
                            </m:e>
                          </m:groupChr>
                        </m:e>
                        <m:lim>
                          <m:r>
                            <m:rPr>
                              <m:sty m:val="p"/>
                            </m:rPr>
                            <a:rPr lang="en-US" dirty="0">
                              <a:latin typeface="Cambria Math" panose="02040503050406030204" pitchFamily="18" charset="0"/>
                            </a:rPr>
                            <m:t>ultrafiltration</m:t>
                          </m:r>
                        </m:lim>
                      </m:limLow>
                      <m:r>
                        <a:rPr lang="en-US" i="1" dirty="0">
                          <a:latin typeface="Cambria Math" panose="02040503050406030204" pitchFamily="18" charset="0"/>
                        </a:rPr>
                        <m:t> +</m:t>
                      </m:r>
                      <m:limLow>
                        <m:limLowPr>
                          <m:ctrlPr>
                            <a:rPr lang="en-US" i="1" dirty="0">
                              <a:latin typeface="Cambria Math" panose="02040503050406030204" pitchFamily="18" charset="0"/>
                            </a:rPr>
                          </m:ctrlPr>
                        </m:limLowPr>
                        <m:e>
                          <m:groupChr>
                            <m:groupChrPr>
                              <m:chr m:val="⏟"/>
                              <m:ctrlPr>
                                <a:rPr lang="en-US" i="1" dirty="0">
                                  <a:latin typeface="Cambria Math" panose="02040503050406030204" pitchFamily="18" charset="0"/>
                                </a:rPr>
                              </m:ctrlPr>
                            </m:groupChrPr>
                            <m:e>
                              <m:r>
                                <a:rPr lang="en-US" i="1" dirty="0">
                                  <a:latin typeface="Cambria Math" panose="02040503050406030204" pitchFamily="18" charset="0"/>
                                </a:rPr>
                                <m:t>𝑃</m:t>
                              </m:r>
                              <m:r>
                                <a:rPr lang="en-US" i="1" baseline="-25000" dirty="0" err="1">
                                  <a:latin typeface="Cambria Math" panose="02040503050406030204" pitchFamily="18" charset="0"/>
                                </a:rPr>
                                <m:t>𝑚</m:t>
                              </m:r>
                              <m:r>
                                <a:rPr lang="en-US" i="1" baseline="-36000" dirty="0" err="1">
                                  <a:latin typeface="Cambria Math" panose="02040503050406030204" pitchFamily="18" charset="0"/>
                                </a:rPr>
                                <m:t>𝑖</m:t>
                              </m:r>
                              <m:r>
                                <a:rPr lang="en-US" i="1" dirty="0" err="1">
                                  <a:latin typeface="Cambria Math" panose="02040503050406030204" pitchFamily="18" charset="0"/>
                                </a:rPr>
                                <m:t>𝑆</m:t>
                              </m:r>
                              <m:sSub>
                                <m:sSubPr>
                                  <m:ctrlPr>
                                    <a:rPr lang="en-US" i="1" baseline="-25000" dirty="0">
                                      <a:latin typeface="Cambria Math" panose="02040503050406030204" pitchFamily="18" charset="0"/>
                                    </a:rPr>
                                  </m:ctrlPr>
                                </m:sSubPr>
                                <m:e>
                                  <m:d>
                                    <m:dPr>
                                      <m:ctrlPr>
                                        <a:rPr lang="en-US" i="1" dirty="0">
                                          <a:latin typeface="Cambria Math" panose="02040503050406030204" pitchFamily="18" charset="0"/>
                                        </a:rPr>
                                      </m:ctrlPr>
                                    </m:dPr>
                                    <m:e>
                                      <m:r>
                                        <a:rPr lang="en-US" i="1" dirty="0" err="1">
                                          <a:latin typeface="Cambria Math" panose="02040503050406030204" pitchFamily="18" charset="0"/>
                                        </a:rPr>
                                        <m:t>𝐶</m:t>
                                      </m:r>
                                      <m:r>
                                        <a:rPr lang="en-US" i="1" baseline="-25000" dirty="0">
                                          <a:latin typeface="Cambria Math" panose="02040503050406030204" pitchFamily="18" charset="0"/>
                                        </a:rPr>
                                        <m:t>𝑏</m:t>
                                      </m:r>
                                      <m:r>
                                        <a:rPr lang="en-US" i="1" dirty="0">
                                          <a:latin typeface="Cambria Math" panose="02040503050406030204" pitchFamily="18" charset="0"/>
                                        </a:rPr>
                                        <m:t> – </m:t>
                                      </m:r>
                                      <m:sSub>
                                        <m:sSubPr>
                                          <m:ctrlPr>
                                            <a:rPr lang="en-US" i="1" dirty="0">
                                              <a:latin typeface="Cambria Math" panose="02040503050406030204" pitchFamily="18" charset="0"/>
                                            </a:rPr>
                                          </m:ctrlPr>
                                        </m:sSubPr>
                                        <m:e>
                                          <m:r>
                                            <a:rPr lang="en-US" i="1" dirty="0">
                                              <a:latin typeface="Cambria Math" panose="02040503050406030204" pitchFamily="18" charset="0"/>
                                            </a:rPr>
                                            <m:t>𝐶</m:t>
                                          </m:r>
                                        </m:e>
                                        <m:sub>
                                          <m:r>
                                            <m:rPr>
                                              <m:sty m:val="p"/>
                                            </m:rPr>
                                            <a:rPr lang="en-US" dirty="0">
                                              <a:latin typeface="Cambria Math" panose="02040503050406030204" pitchFamily="18" charset="0"/>
                                            </a:rPr>
                                            <m:t>CAPD</m:t>
                                          </m:r>
                                        </m:sub>
                                      </m:sSub>
                                    </m:e>
                                  </m:d>
                                </m:e>
                                <m:sub>
                                  <m:r>
                                    <a:rPr lang="en-US" i="1" baseline="-25000" dirty="0">
                                      <a:latin typeface="Cambria Math" panose="02040503050406030204" pitchFamily="18" charset="0"/>
                                    </a:rPr>
                                    <m:t>𝑖</m:t>
                                  </m:r>
                                </m:sub>
                              </m:sSub>
                            </m:e>
                          </m:groupChr>
                        </m:e>
                        <m:lim>
                          <m:r>
                            <m:rPr>
                              <m:sty m:val="p"/>
                            </m:rPr>
                            <a:rPr lang="en-US" dirty="0">
                              <a:latin typeface="Cambria Math" panose="02040503050406030204" pitchFamily="18" charset="0"/>
                            </a:rPr>
                            <m:t>membrane</m:t>
                          </m:r>
                          <m:r>
                            <a:rPr lang="en-US" dirty="0">
                              <a:latin typeface="Cambria Math" panose="02040503050406030204" pitchFamily="18" charset="0"/>
                            </a:rPr>
                            <m:t> </m:t>
                          </m:r>
                          <m:r>
                            <m:rPr>
                              <m:sty m:val="p"/>
                            </m:rPr>
                            <a:rPr lang="en-US" dirty="0">
                              <a:latin typeface="Cambria Math" panose="02040503050406030204" pitchFamily="18" charset="0"/>
                            </a:rPr>
                            <m:t>diffusion</m:t>
                          </m:r>
                        </m:lim>
                      </m:limLow>
                    </m:oMath>
                  </m:oMathPara>
                </a14:m>
                <a:endParaRPr lang="en-US" dirty="0"/>
              </a:p>
              <a:p>
                <a:pPr marL="0" indent="0">
                  <a:buNone/>
                </a:pPr>
                <a:r>
                  <a:rPr lang="en-US" dirty="0"/>
                  <a:t> </a:t>
                </a:r>
              </a:p>
            </p:txBody>
          </p:sp>
        </mc:Choice>
        <mc:Fallback xmlns="">
          <p:sp>
            <p:nvSpPr>
              <p:cNvPr id="6" name="Content Placeholder 5">
                <a:extLst>
                  <a:ext uri="{FF2B5EF4-FFF2-40B4-BE49-F238E27FC236}">
                    <a16:creationId xmlns:a16="http://schemas.microsoft.com/office/drawing/2014/main" id="{21458DC8-4E3C-4C52-9138-B802557A86E4}"/>
                  </a:ext>
                </a:extLst>
              </p:cNvPr>
              <p:cNvSpPr>
                <a:spLocks noGrp="1" noRot="1" noChangeAspect="1" noMove="1" noResize="1" noEditPoints="1" noAdjustHandles="1" noChangeArrowheads="1" noChangeShapeType="1" noTextEdit="1"/>
              </p:cNvSpPr>
              <p:nvPr>
                <p:ph idx="1"/>
              </p:nvPr>
            </p:nvSpPr>
            <p:spPr>
              <a:xfrm>
                <a:off x="192947" y="906011"/>
                <a:ext cx="11417415" cy="5815464"/>
              </a:xfrm>
              <a:blipFill>
                <a:blip r:embed="rId2"/>
                <a:stretch>
                  <a:fillRect l="-854" t="-2411" r="-1388"/>
                </a:stretch>
              </a:blipFill>
            </p:spPr>
            <p:txBody>
              <a:bodyPr/>
              <a:lstStyle/>
              <a:p>
                <a:r>
                  <a:rPr lang="en-US">
                    <a:noFill/>
                  </a:rPr>
                  <a:t> </a:t>
                </a:r>
              </a:p>
            </p:txBody>
          </p:sp>
        </mc:Fallback>
      </mc:AlternateContent>
    </p:spTree>
    <p:extLst>
      <p:ext uri="{BB962C8B-B14F-4D97-AF65-F5344CB8AC3E}">
        <p14:creationId xmlns:p14="http://schemas.microsoft.com/office/powerpoint/2010/main" val="38208632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CAPD constant volume model</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25</a:t>
            </a:fld>
            <a:endParaRPr lang="en-US"/>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192947" y="906011"/>
                <a:ext cx="11417415" cy="5815464"/>
              </a:xfrm>
            </p:spPr>
            <p:txBody>
              <a:bodyPr>
                <a:normAutofit/>
              </a:bodyPr>
              <a:lstStyle/>
              <a:p>
                <a:pPr marL="0" indent="0">
                  <a:buNone/>
                </a:pPr>
                <a:r>
                  <a:rPr lang="en-US" dirty="0"/>
                  <a:t>Let’s first consider the mass transport within the dialysis session.  Neglect ultrafiltration and lymphatic flow, and assume that the blood concentration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𝑏</m:t>
                        </m:r>
                      </m:sub>
                    </m:sSub>
                  </m:oMath>
                </a14:m>
                <a:r>
                  <a:rPr lang="en-US" dirty="0"/>
                  <a:t>) and peritoneal volume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𝑑</m:t>
                        </m:r>
                      </m:sub>
                    </m:sSub>
                  </m:oMath>
                </a14:m>
                <a:r>
                  <a:rPr lang="en-US" dirty="0"/>
                  <a:t>) are essentially constant (which occurs about an hour into the session).  Do a single compartment model with the peritoneal cavity as the compartment.</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b="0" i="1" smtClean="0">
                              <a:latin typeface="Cambria Math" panose="02040503050406030204" pitchFamily="18" charset="0"/>
                            </a:rPr>
                            <m:t>𝐶𝐴𝑃𝐷</m:t>
                          </m:r>
                        </m:sub>
                      </m:sSub>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b="0" i="1" smtClean="0">
                                  <a:latin typeface="Cambria Math" panose="02040503050406030204" pitchFamily="18" charset="0"/>
                                </a:rPr>
                                <m:t>𝐶𝐴𝑃𝐷</m:t>
                              </m:r>
                            </m:sub>
                          </m:sSub>
                        </m:num>
                        <m:den>
                          <m:r>
                            <a:rPr lang="en-US" i="1">
                              <a:latin typeface="Cambria Math" panose="02040503050406030204" pitchFamily="18" charset="0"/>
                            </a:rPr>
                            <m:t>𝑑𝑡</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𝑚</m:t>
                          </m:r>
                        </m:sub>
                      </m:sSub>
                      <m:r>
                        <a:rPr lang="en-US" i="1">
                          <a:latin typeface="Cambria Math" panose="02040503050406030204" pitchFamily="18" charset="0"/>
                        </a:rPr>
                        <m:t>𝑆</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b="0" i="1" smtClean="0">
                                  <a:latin typeface="Cambria Math" panose="02040503050406030204" pitchFamily="18" charset="0"/>
                                </a:rPr>
                                <m:t>𝐶𝐴𝑃𝐷</m:t>
                              </m:r>
                            </m:sub>
                          </m:sSub>
                        </m:e>
                      </m:d>
                    </m:oMath>
                  </m:oMathPara>
                </a14:m>
                <a:endParaRPr lang="en-US" dirty="0"/>
              </a:p>
              <a:p>
                <a:pPr marL="0" indent="0">
                  <a:buNone/>
                </a:pPr>
                <a:r>
                  <a:rPr lang="en-US" dirty="0"/>
                  <a:t>For which the solution is:</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b="0" i="1" smtClean="0">
                              <a:latin typeface="Cambria Math" panose="02040503050406030204" pitchFamily="18" charset="0"/>
                            </a:rPr>
                            <m:t>𝐶𝐴𝑃𝐷</m:t>
                          </m:r>
                        </m:sub>
                      </m:sSub>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𝑏</m:t>
                          </m:r>
                        </m:sub>
                      </m:sSub>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𝑏</m:t>
                              </m:r>
                            </m:sub>
                          </m:sSub>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𝐶</m:t>
                              </m:r>
                            </m:e>
                            <m:sub>
                              <m:r>
                                <a:rPr lang="en-US" b="0" i="1" smtClean="0">
                                  <a:latin typeface="Cambria Math" panose="02040503050406030204" pitchFamily="18" charset="0"/>
                                </a:rPr>
                                <m:t>𝐶𝐴𝑃𝐷</m:t>
                              </m:r>
                            </m:sub>
                            <m:sup>
                              <m:r>
                                <a:rPr lang="en-US" i="1">
                                  <a:latin typeface="Cambria Math" panose="02040503050406030204" pitchFamily="18" charset="0"/>
                                </a:rPr>
                                <m:t>0</m:t>
                              </m:r>
                            </m:sup>
                          </m:sSubSup>
                        </m:e>
                      </m:d>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𝑚</m:t>
                                  </m:r>
                                </m:sub>
                              </m:sSub>
                              <m:r>
                                <a:rPr lang="en-US" i="1">
                                  <a:latin typeface="Cambria Math" panose="02040503050406030204" pitchFamily="18" charset="0"/>
                                </a:rPr>
                                <m:t>𝑆</m:t>
                              </m:r>
                              <m:r>
                                <a:rPr lang="en-US" b="0" i="1" smtClean="0">
                                  <a:latin typeface="Cambria Math" panose="02040503050406030204" pitchFamily="18" charset="0"/>
                                </a:rPr>
                                <m:t> </m:t>
                              </m:r>
                              <m:r>
                                <a:rPr lang="en-US" i="1">
                                  <a:latin typeface="Cambria Math" panose="02040503050406030204" pitchFamily="18" charset="0"/>
                                </a:rPr>
                                <m:t>𝑡</m:t>
                              </m:r>
                            </m:num>
                            <m:den>
                              <m:sSub>
                                <m:sSubPr>
                                  <m:ctrlPr>
                                    <a:rPr lang="en-US" i="1">
                                      <a:latin typeface="Cambria Math" panose="02040503050406030204" pitchFamily="18" charset="0"/>
                                    </a:rPr>
                                  </m:ctrlPr>
                                </m:sSubPr>
                                <m:e>
                                  <m:r>
                                    <a:rPr lang="en-US" i="1">
                                      <a:latin typeface="Cambria Math" panose="02040503050406030204" pitchFamily="18" charset="0"/>
                                    </a:rPr>
                                    <m:t>𝑉</m:t>
                                  </m:r>
                                </m:e>
                                <m:sub>
                                  <m:r>
                                    <m:rPr>
                                      <m:sty m:val="p"/>
                                    </m:rPr>
                                    <a:rPr lang="en-US">
                                      <a:latin typeface="Cambria Math" panose="02040503050406030204" pitchFamily="18" charset="0"/>
                                    </a:rPr>
                                    <m:t>CAPD</m:t>
                                  </m:r>
                                </m:sub>
                              </m:sSub>
                            </m:den>
                          </m:f>
                        </m:sup>
                      </m:sSup>
                    </m:oMath>
                  </m:oMathPara>
                </a14:m>
                <a:endParaRPr lang="en-US" dirty="0"/>
              </a:p>
              <a:p>
                <a:pPr marL="0" indent="0">
                  <a:buNone/>
                </a:pPr>
                <a:endParaRPr lang="en-US" dirty="0"/>
              </a:p>
              <a:p>
                <a:pPr marL="0" indent="0">
                  <a:buNone/>
                </a:pPr>
                <a:r>
                  <a:rPr lang="en-US" dirty="0"/>
                  <a:t> </a:t>
                </a:r>
              </a:p>
            </p:txBody>
          </p:sp>
        </mc:Choice>
        <mc:Fallback xmlns="">
          <p:sp>
            <p:nvSpPr>
              <p:cNvPr id="6" name="Content Placeholder 5">
                <a:extLst>
                  <a:ext uri="{FF2B5EF4-FFF2-40B4-BE49-F238E27FC236}">
                    <a16:creationId xmlns:a16="http://schemas.microsoft.com/office/drawing/2014/main" id="{21458DC8-4E3C-4C52-9138-B802557A86E4}"/>
                  </a:ext>
                </a:extLst>
              </p:cNvPr>
              <p:cNvSpPr>
                <a:spLocks noGrp="1" noRot="1" noChangeAspect="1" noMove="1" noResize="1" noEditPoints="1" noAdjustHandles="1" noChangeArrowheads="1" noChangeShapeType="1" noTextEdit="1"/>
              </p:cNvSpPr>
              <p:nvPr>
                <p:ph idx="1"/>
              </p:nvPr>
            </p:nvSpPr>
            <p:spPr>
              <a:xfrm>
                <a:off x="192947" y="906011"/>
                <a:ext cx="11417415" cy="5815464"/>
              </a:xfrm>
              <a:blipFill>
                <a:blip r:embed="rId2"/>
                <a:stretch>
                  <a:fillRect l="-1121" t="-1782" r="-214"/>
                </a:stretch>
              </a:blipFill>
            </p:spPr>
            <p:txBody>
              <a:bodyPr/>
              <a:lstStyle/>
              <a:p>
                <a:r>
                  <a:rPr lang="en-US">
                    <a:noFill/>
                  </a:rPr>
                  <a:t> </a:t>
                </a:r>
              </a:p>
            </p:txBody>
          </p:sp>
        </mc:Fallback>
      </mc:AlternateContent>
    </p:spTree>
    <p:extLst>
      <p:ext uri="{BB962C8B-B14F-4D97-AF65-F5344CB8AC3E}">
        <p14:creationId xmlns:p14="http://schemas.microsoft.com/office/powerpoint/2010/main" val="6310319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CAPD model with ultrafiltration</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26</a:t>
            </a:fld>
            <a:endParaRPr lang="en-US"/>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192947" y="906011"/>
                <a:ext cx="11417415" cy="5815464"/>
              </a:xfrm>
            </p:spPr>
            <p:txBody>
              <a:bodyPr>
                <a:normAutofit lnSpcReduction="10000"/>
              </a:bodyPr>
              <a:lstStyle/>
              <a:p>
                <a:pPr marL="0" indent="0">
                  <a:spcAft>
                    <a:spcPts val="1200"/>
                  </a:spcAft>
                  <a:buNone/>
                </a:pPr>
                <a:r>
                  <a:rPr lang="en-US" dirty="0"/>
                  <a:t>We can include the effect of ultrafiltration, allowing the peritoneum volume to change with time.  We assume that the reflection coefficient is zero (sieving coefficient is 1), so that </a:t>
                </a:r>
              </a:p>
              <a:p>
                <a:pPr marL="0" indent="0">
                  <a:buNone/>
                </a:pPr>
                <a14:m>
                  <m:oMathPara xmlns:m="http://schemas.openxmlformats.org/officeDocument/2006/math">
                    <m:oMathParaPr>
                      <m:jc m:val="centerGroup"/>
                    </m:oMathParaPr>
                    <m:oMath xmlns:m="http://schemas.openxmlformats.org/officeDocument/2006/math">
                      <m:limLow>
                        <m:limLowPr>
                          <m:ctrlPr>
                            <a:rPr lang="en-US" i="1">
                              <a:latin typeface="Cambria Math" panose="02040503050406030204" pitchFamily="18" charset="0"/>
                            </a:rPr>
                          </m:ctrlPr>
                        </m:limLowPr>
                        <m:e>
                          <m:groupChr>
                            <m:groupChrPr>
                              <m:chr m:val="⏟"/>
                              <m:ctrlPr>
                                <a:rPr lang="en-US" i="1">
                                  <a:latin typeface="Cambria Math" panose="02040503050406030204" pitchFamily="18" charset="0"/>
                                </a:rPr>
                              </m:ctrlPr>
                            </m:groupChrPr>
                            <m:e>
                              <m:f>
                                <m:fPr>
                                  <m:ctrlPr>
                                    <a:rPr lang="en-US" i="1">
                                      <a:latin typeface="Cambria Math" panose="02040503050406030204" pitchFamily="18" charset="0"/>
                                    </a:rPr>
                                  </m:ctrlPr>
                                </m:fPr>
                                <m:num>
                                  <m:r>
                                    <a:rPr lang="en-US" i="1">
                                      <a:latin typeface="Cambria Math" panose="02040503050406030204" pitchFamily="18" charset="0"/>
                                    </a:rPr>
                                    <m:t>𝑑</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𝑑</m:t>
                                          </m:r>
                                        </m:sub>
                                      </m:sSub>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𝑑</m:t>
                                          </m:r>
                                        </m:sub>
                                      </m:sSub>
                                    </m:e>
                                  </m:d>
                                </m:num>
                                <m:den>
                                  <m:r>
                                    <a:rPr lang="en-US" i="1">
                                      <a:latin typeface="Cambria Math" panose="02040503050406030204" pitchFamily="18" charset="0"/>
                                    </a:rPr>
                                    <m:t>𝑑𝑡</m:t>
                                  </m:r>
                                </m:den>
                              </m:f>
                            </m:e>
                          </m:groupChr>
                        </m:e>
                        <m:lim>
                          <m:eqArr>
                            <m:eqArrPr>
                              <m:ctrlPr>
                                <a:rPr lang="en-US" i="1">
                                  <a:latin typeface="Cambria Math" panose="02040503050406030204" pitchFamily="18" charset="0"/>
                                </a:rPr>
                              </m:ctrlPr>
                            </m:eqArrPr>
                            <m:e>
                              <m:r>
                                <m:rPr>
                                  <m:sty m:val="p"/>
                                </m:rPr>
                                <a:rPr lang="en-US">
                                  <a:latin typeface="Cambria Math" panose="02040503050406030204" pitchFamily="18" charset="0"/>
                                </a:rPr>
                                <m:t>Rate</m:t>
                              </m:r>
                              <m:r>
                                <a:rPr lang="en-US">
                                  <a:latin typeface="Cambria Math" panose="02040503050406030204" pitchFamily="18" charset="0"/>
                                </a:rPr>
                                <m:t> </m:t>
                              </m:r>
                              <m:r>
                                <m:rPr>
                                  <m:sty m:val="p"/>
                                </m:rPr>
                                <a:rPr lang="en-US">
                                  <a:latin typeface="Cambria Math" panose="02040503050406030204" pitchFamily="18" charset="0"/>
                                </a:rPr>
                                <m:t>of</m:t>
                              </m:r>
                              <m:r>
                                <a:rPr lang="en-US">
                                  <a:latin typeface="Cambria Math" panose="02040503050406030204" pitchFamily="18" charset="0"/>
                                </a:rPr>
                                <m:t> </m:t>
                              </m:r>
                              <m:r>
                                <m:rPr>
                                  <m:sty m:val="p"/>
                                </m:rPr>
                                <a:rPr lang="en-US">
                                  <a:latin typeface="Cambria Math" panose="02040503050406030204" pitchFamily="18" charset="0"/>
                                </a:rPr>
                                <m:t>mass</m:t>
                              </m:r>
                            </m:e>
                            <m:e>
                              <m:r>
                                <m:rPr>
                                  <m:sty m:val="p"/>
                                </m:rPr>
                                <a:rPr lang="en-US">
                                  <a:latin typeface="Cambria Math" panose="02040503050406030204" pitchFamily="18" charset="0"/>
                                </a:rPr>
                                <m:t>change</m:t>
                              </m:r>
                              <m:r>
                                <a:rPr lang="en-US">
                                  <a:latin typeface="Cambria Math" panose="02040503050406030204" pitchFamily="18" charset="0"/>
                                </a:rPr>
                                <m:t> </m:t>
                              </m:r>
                              <m:r>
                                <m:rPr>
                                  <m:sty m:val="p"/>
                                </m:rPr>
                                <a:rPr lang="en-US">
                                  <a:latin typeface="Cambria Math" panose="02040503050406030204" pitchFamily="18" charset="0"/>
                                </a:rPr>
                                <m:t>in</m:t>
                              </m:r>
                              <m:r>
                                <a:rPr lang="en-US">
                                  <a:latin typeface="Cambria Math" panose="02040503050406030204" pitchFamily="18" charset="0"/>
                                </a:rPr>
                                <m:t> </m:t>
                              </m:r>
                              <m:r>
                                <m:rPr>
                                  <m:sty m:val="p"/>
                                </m:rPr>
                                <a:rPr lang="en-US">
                                  <a:latin typeface="Cambria Math" panose="02040503050406030204" pitchFamily="18" charset="0"/>
                                </a:rPr>
                                <m:t>the</m:t>
                              </m:r>
                              <m:r>
                                <a:rPr lang="en-US">
                                  <a:latin typeface="Cambria Math" panose="02040503050406030204" pitchFamily="18" charset="0"/>
                                </a:rPr>
                                <m:t> </m:t>
                              </m:r>
                            </m:e>
                            <m:e>
                              <m:r>
                                <m:rPr>
                                  <m:sty m:val="p"/>
                                </m:rPr>
                                <a:rPr lang="en-US">
                                  <a:latin typeface="Cambria Math" panose="02040503050406030204" pitchFamily="18" charset="0"/>
                                </a:rPr>
                                <m:t>peritoneum</m:t>
                              </m:r>
                            </m:e>
                          </m:eqArr>
                        </m:lim>
                      </m:limLow>
                      <m:r>
                        <a:rPr lang="en-US" i="1">
                          <a:latin typeface="Cambria Math" panose="02040503050406030204" pitchFamily="18" charset="0"/>
                        </a:rPr>
                        <m:t>=</m:t>
                      </m:r>
                      <m:limLow>
                        <m:limLowPr>
                          <m:ctrlPr>
                            <a:rPr lang="en-US" i="1">
                              <a:latin typeface="Cambria Math" panose="02040503050406030204" pitchFamily="18" charset="0"/>
                            </a:rPr>
                          </m:ctrlPr>
                        </m:limLowPr>
                        <m:e>
                          <m:groupChr>
                            <m:groupChrPr>
                              <m:chr m:val="⏟"/>
                              <m:ctrlPr>
                                <a:rPr lang="en-US" i="1">
                                  <a:latin typeface="Cambria Math" panose="02040503050406030204" pitchFamily="18" charset="0"/>
                                </a:rPr>
                              </m:ctrlPr>
                            </m:groupChrPr>
                            <m:e>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𝑚</m:t>
                                  </m:r>
                                </m:sub>
                              </m:sSub>
                              <m:r>
                                <a:rPr lang="en-US" i="1">
                                  <a:latin typeface="Cambria Math" panose="02040503050406030204" pitchFamily="18" charset="0"/>
                                </a:rPr>
                                <m:t>𝑆</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𝑑</m:t>
                                      </m:r>
                                    </m:sub>
                                  </m:sSub>
                                </m:e>
                              </m:d>
                            </m:e>
                          </m:groupChr>
                        </m:e>
                        <m:lim>
                          <m:eqArr>
                            <m:eqArrPr>
                              <m:ctrlPr>
                                <a:rPr lang="en-US" i="1">
                                  <a:latin typeface="Cambria Math" panose="02040503050406030204" pitchFamily="18" charset="0"/>
                                </a:rPr>
                              </m:ctrlPr>
                            </m:eqArrPr>
                            <m:e>
                              <m:r>
                                <m:rPr>
                                  <m:sty m:val="p"/>
                                </m:rPr>
                                <a:rPr lang="en-US">
                                  <a:latin typeface="Cambria Math" panose="02040503050406030204" pitchFamily="18" charset="0"/>
                                </a:rPr>
                                <m:t>Flux</m:t>
                              </m:r>
                              <m:r>
                                <a:rPr lang="en-US">
                                  <a:latin typeface="Cambria Math" panose="02040503050406030204" pitchFamily="18" charset="0"/>
                                </a:rPr>
                                <m:t> </m:t>
                              </m:r>
                              <m:r>
                                <m:rPr>
                                  <m:sty m:val="p"/>
                                </m:rPr>
                                <a:rPr lang="en-US">
                                  <a:latin typeface="Cambria Math" panose="02040503050406030204" pitchFamily="18" charset="0"/>
                                </a:rPr>
                                <m:t>of</m:t>
                              </m:r>
                              <m:r>
                                <a:rPr lang="en-US">
                                  <a:latin typeface="Cambria Math" panose="02040503050406030204" pitchFamily="18" charset="0"/>
                                </a:rPr>
                                <m:t> </m:t>
                              </m:r>
                              <m:r>
                                <m:rPr>
                                  <m:sty m:val="p"/>
                                </m:rPr>
                                <a:rPr lang="en-US">
                                  <a:latin typeface="Cambria Math" panose="02040503050406030204" pitchFamily="18" charset="0"/>
                                </a:rPr>
                                <m:t>mass</m:t>
                              </m:r>
                              <m:r>
                                <a:rPr lang="en-US">
                                  <a:latin typeface="Cambria Math" panose="02040503050406030204" pitchFamily="18" charset="0"/>
                                </a:rPr>
                                <m:t> </m:t>
                              </m:r>
                              <m:r>
                                <m:rPr>
                                  <m:sty m:val="p"/>
                                </m:rPr>
                                <a:rPr lang="en-US">
                                  <a:latin typeface="Cambria Math" panose="02040503050406030204" pitchFamily="18" charset="0"/>
                                </a:rPr>
                                <m:t>by</m:t>
                              </m:r>
                            </m:e>
                            <m:e>
                              <m:r>
                                <m:rPr>
                                  <m:sty m:val="p"/>
                                </m:rPr>
                                <a:rPr lang="en-US">
                                  <a:latin typeface="Cambria Math" panose="02040503050406030204" pitchFamily="18" charset="0"/>
                                </a:rPr>
                                <m:t>diffusion</m:t>
                              </m:r>
                              <m:r>
                                <a:rPr lang="en-US">
                                  <a:latin typeface="Cambria Math" panose="02040503050406030204" pitchFamily="18" charset="0"/>
                                </a:rPr>
                                <m:t> </m:t>
                              </m:r>
                              <m:r>
                                <m:rPr>
                                  <m:sty m:val="p"/>
                                </m:rPr>
                                <a:rPr lang="en-US">
                                  <a:latin typeface="Cambria Math" panose="02040503050406030204" pitchFamily="18" charset="0"/>
                                </a:rPr>
                                <m:t>through</m:t>
                              </m:r>
                              <m:r>
                                <a:rPr lang="en-US">
                                  <a:latin typeface="Cambria Math" panose="02040503050406030204" pitchFamily="18" charset="0"/>
                                </a:rPr>
                                <m:t> </m:t>
                              </m:r>
                            </m:e>
                            <m:e>
                              <m:r>
                                <m:rPr>
                                  <m:sty m:val="p"/>
                                </m:rPr>
                                <a:rPr lang="en-US">
                                  <a:latin typeface="Cambria Math" panose="02040503050406030204" pitchFamily="18" charset="0"/>
                                </a:rPr>
                                <m:t>the</m:t>
                              </m:r>
                              <m:r>
                                <a:rPr lang="en-US">
                                  <a:latin typeface="Cambria Math" panose="02040503050406030204" pitchFamily="18" charset="0"/>
                                </a:rPr>
                                <m:t> </m:t>
                              </m:r>
                              <m:r>
                                <m:rPr>
                                  <m:sty m:val="p"/>
                                </m:rPr>
                                <a:rPr lang="en-US">
                                  <a:latin typeface="Cambria Math" panose="02040503050406030204" pitchFamily="18" charset="0"/>
                                </a:rPr>
                                <m:t>membrane</m:t>
                              </m:r>
                            </m:e>
                          </m:eqArr>
                        </m:lim>
                      </m:limLow>
                      <m:r>
                        <a:rPr lang="en-US" i="1">
                          <a:latin typeface="Cambria Math" panose="02040503050406030204" pitchFamily="18" charset="0"/>
                        </a:rPr>
                        <m:t>+</m:t>
                      </m:r>
                      <m:limLow>
                        <m:limLowPr>
                          <m:ctrlPr>
                            <a:rPr lang="en-US" i="1">
                              <a:latin typeface="Cambria Math" panose="02040503050406030204" pitchFamily="18" charset="0"/>
                            </a:rPr>
                          </m:ctrlPr>
                        </m:limLowPr>
                        <m:e>
                          <m:groupChr>
                            <m:groupChrPr>
                              <m:chr m:val="⏟"/>
                              <m:ctrlPr>
                                <a:rPr lang="en-US" i="1">
                                  <a:latin typeface="Cambria Math" panose="02040503050406030204" pitchFamily="18" charset="0"/>
                                </a:rPr>
                              </m:ctrlPr>
                            </m:groupChrPr>
                            <m:e>
                              <m:r>
                                <a:rPr lang="en-US" b="0" i="1" smtClean="0">
                                  <a:latin typeface="Cambria Math" panose="02040503050406030204" pitchFamily="18" charset="0"/>
                                </a:rPr>
                                <m:t>              </m:t>
                              </m:r>
                            </m:e>
                          </m:groupChr>
                        </m:e>
                        <m:lim>
                          <m:eqArr>
                            <m:eqArrPr>
                              <m:ctrlPr>
                                <a:rPr lang="en-US" i="1">
                                  <a:latin typeface="Cambria Math" panose="02040503050406030204" pitchFamily="18" charset="0"/>
                                </a:rPr>
                              </m:ctrlPr>
                            </m:eqArrPr>
                            <m:e>
                              <m:r>
                                <m:rPr>
                                  <m:sty m:val="p"/>
                                </m:rPr>
                                <a:rPr lang="en-US">
                                  <a:latin typeface="Cambria Math" panose="02040503050406030204" pitchFamily="18" charset="0"/>
                                </a:rPr>
                                <m:t>Flux</m:t>
                              </m:r>
                              <m:r>
                                <a:rPr lang="en-US">
                                  <a:latin typeface="Cambria Math" panose="02040503050406030204" pitchFamily="18" charset="0"/>
                                </a:rPr>
                                <m:t> </m:t>
                              </m:r>
                              <m:r>
                                <m:rPr>
                                  <m:sty m:val="p"/>
                                </m:rPr>
                                <a:rPr lang="en-US">
                                  <a:latin typeface="Cambria Math" panose="02040503050406030204" pitchFamily="18" charset="0"/>
                                </a:rPr>
                                <m:t>of</m:t>
                              </m:r>
                              <m:r>
                                <a:rPr lang="en-US">
                                  <a:latin typeface="Cambria Math" panose="02040503050406030204" pitchFamily="18" charset="0"/>
                                </a:rPr>
                                <m:t> </m:t>
                              </m:r>
                              <m:r>
                                <m:rPr>
                                  <m:sty m:val="p"/>
                                </m:rPr>
                                <a:rPr lang="en-US">
                                  <a:latin typeface="Cambria Math" panose="02040503050406030204" pitchFamily="18" charset="0"/>
                                </a:rPr>
                                <m:t>mass</m:t>
                              </m:r>
                              <m:r>
                                <a:rPr lang="en-US">
                                  <a:latin typeface="Cambria Math" panose="02040503050406030204" pitchFamily="18" charset="0"/>
                                </a:rPr>
                                <m:t> </m:t>
                              </m:r>
                              <m:r>
                                <m:rPr>
                                  <m:sty m:val="p"/>
                                </m:rPr>
                                <a:rPr lang="en-US">
                                  <a:latin typeface="Cambria Math" panose="02040503050406030204" pitchFamily="18" charset="0"/>
                                </a:rPr>
                                <m:t>by</m:t>
                              </m:r>
                            </m:e>
                            <m:e>
                              <m:r>
                                <m:rPr>
                                  <m:sty m:val="p"/>
                                </m:rPr>
                                <a:rPr lang="en-US">
                                  <a:latin typeface="Cambria Math" panose="02040503050406030204" pitchFamily="18" charset="0"/>
                                </a:rPr>
                                <m:t>filtration</m:t>
                              </m:r>
                              <m:r>
                                <a:rPr lang="en-US">
                                  <a:latin typeface="Cambria Math" panose="02040503050406030204" pitchFamily="18" charset="0"/>
                                </a:rPr>
                                <m:t> </m:t>
                              </m:r>
                              <m:r>
                                <m:rPr>
                                  <m:sty m:val="p"/>
                                </m:rPr>
                                <a:rPr lang="en-US">
                                  <a:latin typeface="Cambria Math" panose="02040503050406030204" pitchFamily="18" charset="0"/>
                                </a:rPr>
                                <m:t>through</m:t>
                              </m:r>
                              <m:r>
                                <a:rPr lang="en-US">
                                  <a:latin typeface="Cambria Math" panose="02040503050406030204" pitchFamily="18" charset="0"/>
                                </a:rPr>
                                <m:t> </m:t>
                              </m:r>
                            </m:e>
                            <m:e>
                              <m:r>
                                <m:rPr>
                                  <m:sty m:val="p"/>
                                </m:rPr>
                                <a:rPr lang="en-US">
                                  <a:latin typeface="Cambria Math" panose="02040503050406030204" pitchFamily="18" charset="0"/>
                                </a:rPr>
                                <m:t>the</m:t>
                              </m:r>
                              <m:r>
                                <a:rPr lang="en-US">
                                  <a:latin typeface="Cambria Math" panose="02040503050406030204" pitchFamily="18" charset="0"/>
                                </a:rPr>
                                <m:t> </m:t>
                              </m:r>
                              <m:r>
                                <m:rPr>
                                  <m:sty m:val="p"/>
                                </m:rPr>
                                <a:rPr lang="en-US">
                                  <a:latin typeface="Cambria Math" panose="02040503050406030204" pitchFamily="18" charset="0"/>
                                </a:rPr>
                                <m:t>membrane</m:t>
                              </m:r>
                            </m:e>
                          </m:eqArr>
                        </m:lim>
                      </m:limLow>
                    </m:oMath>
                  </m:oMathPara>
                </a14:m>
                <a:endParaRPr lang="en-US" dirty="0"/>
              </a:p>
              <a:p>
                <a:pPr marL="0" indent="0">
                  <a:buNone/>
                </a:pPr>
                <a:r>
                  <a:rPr lang="en-US" dirty="0"/>
                  <a:t>The last term on the right-hand side is blood concentration (as opposed to dialysate concentration) times flow rate, so it assumes that the filtration is from the blood side to the dialysate side.</a:t>
                </a:r>
              </a:p>
              <a:p>
                <a:pPr marL="0" indent="0">
                  <a:buNone/>
                </a:pPr>
                <a:r>
                  <a:rPr lang="en-US" dirty="0"/>
                  <a:t>The last term can be rewritten using the product rule for derivatives:</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𝑏</m:t>
                          </m:r>
                        </m:sub>
                      </m:sSub>
                      <m:f>
                        <m:fPr>
                          <m:ctrlPr>
                            <a:rPr lang="en-US" b="0" i="1" smtClean="0">
                              <a:latin typeface="Cambria Math" panose="02040503050406030204" pitchFamily="18" charset="0"/>
                            </a:rPr>
                          </m:ctrlPr>
                        </m:fPr>
                        <m:num>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𝑑</m:t>
                              </m:r>
                            </m:sub>
                          </m:sSub>
                        </m:num>
                        <m:den>
                          <m:r>
                            <a:rPr lang="en-US" b="0" i="1" smtClean="0">
                              <a:latin typeface="Cambria Math" panose="02040503050406030204" pitchFamily="18" charset="0"/>
                            </a:rPr>
                            <m:t>𝑑𝑡</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𝑑</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𝑏</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𝑑</m:t>
                                  </m:r>
                                </m:sub>
                              </m:sSub>
                            </m:e>
                          </m:d>
                        </m:num>
                        <m:den>
                          <m:r>
                            <a:rPr lang="en-US" b="0" i="1" smtClean="0">
                              <a:latin typeface="Cambria Math" panose="02040503050406030204" pitchFamily="18" charset="0"/>
                            </a:rPr>
                            <m:t>𝑑𝑡</m:t>
                          </m:r>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𝑑</m:t>
                          </m:r>
                        </m:sub>
                      </m:sSub>
                      <m:f>
                        <m:fPr>
                          <m:ctrlPr>
                            <a:rPr lang="en-US" b="0" i="1" smtClean="0">
                              <a:latin typeface="Cambria Math" panose="02040503050406030204" pitchFamily="18" charset="0"/>
                            </a:rPr>
                          </m:ctrlPr>
                        </m:fPr>
                        <m:num>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𝑏</m:t>
                              </m:r>
                            </m:sub>
                          </m:sSub>
                        </m:num>
                        <m:den>
                          <m:r>
                            <a:rPr lang="en-US" b="0" i="1" smtClean="0">
                              <a:latin typeface="Cambria Math" panose="02040503050406030204" pitchFamily="18" charset="0"/>
                            </a:rPr>
                            <m:t>𝑑𝑡</m:t>
                          </m:r>
                        </m:den>
                      </m:f>
                    </m:oMath>
                  </m:oMathPara>
                </a14:m>
                <a:endParaRPr lang="en-US" dirty="0"/>
              </a:p>
              <a:p>
                <a:pPr marL="0" indent="0">
                  <a:buNone/>
                </a:pPr>
                <a:endParaRPr lang="en-US" dirty="0"/>
              </a:p>
            </p:txBody>
          </p:sp>
        </mc:Choice>
        <mc:Fallback xmlns="">
          <p:sp>
            <p:nvSpPr>
              <p:cNvPr id="6" name="Content Placeholder 5">
                <a:extLst>
                  <a:ext uri="{FF2B5EF4-FFF2-40B4-BE49-F238E27FC236}">
                    <a16:creationId xmlns:a16="http://schemas.microsoft.com/office/drawing/2014/main" id="{21458DC8-4E3C-4C52-9138-B802557A86E4}"/>
                  </a:ext>
                </a:extLst>
              </p:cNvPr>
              <p:cNvSpPr>
                <a:spLocks noGrp="1" noRot="1" noChangeAspect="1" noMove="1" noResize="1" noEditPoints="1" noAdjustHandles="1" noChangeArrowheads="1" noChangeShapeType="1" noTextEdit="1"/>
              </p:cNvSpPr>
              <p:nvPr>
                <p:ph idx="1"/>
              </p:nvPr>
            </p:nvSpPr>
            <p:spPr>
              <a:xfrm>
                <a:off x="192947" y="906011"/>
                <a:ext cx="11417415" cy="5815464"/>
              </a:xfrm>
              <a:blipFill>
                <a:blip r:embed="rId2"/>
                <a:stretch>
                  <a:fillRect l="-1121" t="-2411"/>
                </a:stretch>
              </a:blipFill>
            </p:spPr>
            <p:txBody>
              <a:bodyPr/>
              <a:lstStyle/>
              <a:p>
                <a:r>
                  <a:rPr lang="en-US">
                    <a:noFill/>
                  </a:rPr>
                  <a:t> </a:t>
                </a:r>
              </a:p>
            </p:txBody>
          </p:sp>
        </mc:Fallback>
      </mc:AlternateContent>
    </p:spTree>
    <p:extLst>
      <p:ext uri="{BB962C8B-B14F-4D97-AF65-F5344CB8AC3E}">
        <p14:creationId xmlns:p14="http://schemas.microsoft.com/office/powerpoint/2010/main" val="38399207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CAPD model with ultrafiltration</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27</a:t>
            </a:fld>
            <a:endParaRPr lang="en-US"/>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192947" y="906011"/>
                <a:ext cx="11417415" cy="5815464"/>
              </a:xfrm>
            </p:spPr>
            <p:txBody>
              <a:bodyPr>
                <a:normAutofit lnSpcReduction="10000"/>
              </a:bodyPr>
              <a:lstStyle/>
              <a:p>
                <a:pPr marL="0" indent="0">
                  <a:spcAft>
                    <a:spcPts val="600"/>
                  </a:spcAft>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𝑑</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𝑑</m:t>
                                  </m:r>
                                </m:sub>
                              </m:sSub>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𝑑</m:t>
                                  </m:r>
                                </m:sub>
                              </m:sSub>
                            </m:e>
                          </m:d>
                        </m:num>
                        <m:den>
                          <m:r>
                            <a:rPr lang="en-US" i="1">
                              <a:latin typeface="Cambria Math" panose="02040503050406030204" pitchFamily="18" charset="0"/>
                            </a:rPr>
                            <m:t>𝑑𝑡</m:t>
                          </m:r>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𝑏</m:t>
                                  </m:r>
                                </m:sub>
                              </m:sSub>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𝑑</m:t>
                                  </m:r>
                                </m:sub>
                              </m:sSub>
                            </m:e>
                          </m:d>
                        </m:num>
                        <m:den>
                          <m:r>
                            <a:rPr lang="en-US" i="1">
                              <a:latin typeface="Cambria Math" panose="02040503050406030204" pitchFamily="18" charset="0"/>
                            </a:rPr>
                            <m:t>𝑑𝑡</m:t>
                          </m:r>
                        </m:den>
                      </m:f>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𝑚</m:t>
                          </m:r>
                        </m:sub>
                      </m:sSub>
                      <m:r>
                        <a:rPr lang="en-US" i="1">
                          <a:latin typeface="Cambria Math" panose="02040503050406030204" pitchFamily="18" charset="0"/>
                        </a:rPr>
                        <m:t>𝑆</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𝑑</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𝑚</m:t>
                          </m:r>
                        </m:sub>
                      </m:sSub>
                      <m:r>
                        <a:rPr lang="en-US" i="1">
                          <a:latin typeface="Cambria Math" panose="02040503050406030204" pitchFamily="18" charset="0"/>
                        </a:rPr>
                        <m:t>𝑆</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𝑏</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𝑑</m:t>
                          </m:r>
                        </m:sub>
                      </m:sSub>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𝑏</m:t>
                              </m:r>
                            </m:sub>
                          </m:sSub>
                        </m:num>
                        <m:den>
                          <m:r>
                            <a:rPr lang="en-US" i="1">
                              <a:latin typeface="Cambria Math" panose="02040503050406030204" pitchFamily="18" charset="0"/>
                            </a:rPr>
                            <m:t>𝑑𝑡</m:t>
                          </m:r>
                        </m:den>
                      </m:f>
                    </m:oMath>
                  </m:oMathPara>
                </a14:m>
                <a:endParaRPr lang="en-US" dirty="0"/>
              </a:p>
              <a:p>
                <a:pPr marL="0" indent="0">
                  <a:spcAft>
                    <a:spcPts val="600"/>
                  </a:spcAft>
                  <a:buNone/>
                </a:pPr>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𝑑</m:t>
                                  </m:r>
                                </m:sub>
                              </m:sSub>
                              <m:sSub>
                                <m:sSubPr>
                                  <m:ctrlPr>
                                    <a:rPr lang="en-US" i="1">
                                      <a:latin typeface="Cambria Math" panose="02040503050406030204" pitchFamily="18" charset="0"/>
                                    </a:rPr>
                                  </m:ctrlPr>
                                </m:sSubPr>
                                <m:e>
                                  <m:r>
                                    <a:rPr lang="en-US" b="0" i="1" smtClean="0">
                                      <a:latin typeface="Cambria Math" panose="02040503050406030204" pitchFamily="18" charset="0"/>
                                    </a:rPr>
                                    <m:t>(</m:t>
                                  </m:r>
                                  <m:r>
                                    <a:rPr lang="en-US" i="1">
                                      <a:latin typeface="Cambria Math" panose="02040503050406030204" pitchFamily="18" charset="0"/>
                                    </a:rPr>
                                    <m:t>𝐶</m:t>
                                  </m:r>
                                </m:e>
                                <m:sub>
                                  <m:r>
                                    <a:rPr lang="en-US" i="1">
                                      <a:latin typeface="Cambria Math" panose="02040503050406030204" pitchFamily="18" charset="0"/>
                                    </a:rPr>
                                    <m:t>𝑑</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𝑏</m:t>
                                  </m:r>
                                </m:sub>
                              </m:sSub>
                              <m:r>
                                <a:rPr lang="en-US" b="0" i="1" smtClean="0">
                                  <a:latin typeface="Cambria Math" panose="02040503050406030204" pitchFamily="18" charset="0"/>
                                </a:rPr>
                                <m:t>)</m:t>
                              </m:r>
                            </m:e>
                          </m:d>
                          <m:r>
                            <a:rPr lang="en-US" b="0" i="1" smtClean="0">
                              <a:latin typeface="Cambria Math" panose="02040503050406030204" pitchFamily="18" charset="0"/>
                            </a:rPr>
                            <m:t> </m:t>
                          </m:r>
                        </m:num>
                        <m:den>
                          <m:r>
                            <a:rPr lang="en-US" i="1">
                              <a:latin typeface="Cambria Math" panose="02040503050406030204" pitchFamily="18" charset="0"/>
                            </a:rPr>
                            <m:t>𝑑𝑡</m:t>
                          </m:r>
                        </m:den>
                      </m:f>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𝑚</m:t>
                          </m:r>
                        </m:sub>
                      </m:sSub>
                      <m:r>
                        <a:rPr lang="en-US" i="1">
                          <a:latin typeface="Cambria Math" panose="02040503050406030204" pitchFamily="18" charset="0"/>
                        </a:rPr>
                        <m:t>𝑆</m:t>
                      </m:r>
                      <m:sSub>
                        <m:sSubPr>
                          <m:ctrlPr>
                            <a:rPr lang="en-US" i="1">
                              <a:latin typeface="Cambria Math" panose="02040503050406030204" pitchFamily="18" charset="0"/>
                            </a:rPr>
                          </m:ctrlPr>
                        </m:sSubPr>
                        <m:e>
                          <m:r>
                            <a:rPr lang="en-US" b="0" i="1" smtClean="0">
                              <a:latin typeface="Cambria Math" panose="02040503050406030204" pitchFamily="18" charset="0"/>
                            </a:rPr>
                            <m:t>(</m:t>
                          </m:r>
                          <m:r>
                            <a:rPr lang="en-US" i="1">
                              <a:latin typeface="Cambria Math" panose="02040503050406030204" pitchFamily="18" charset="0"/>
                            </a:rPr>
                            <m:t>𝐶</m:t>
                          </m:r>
                        </m:e>
                        <m:sub>
                          <m:r>
                            <a:rPr lang="en-US" i="1">
                              <a:latin typeface="Cambria Math" panose="02040503050406030204" pitchFamily="18" charset="0"/>
                            </a:rPr>
                            <m:t>𝑑</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𝑏</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𝑑</m:t>
                          </m:r>
                        </m:sub>
                      </m:sSub>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𝑏</m:t>
                              </m:r>
                            </m:sub>
                          </m:sSub>
                        </m:num>
                        <m:den>
                          <m:r>
                            <a:rPr lang="en-US" i="1">
                              <a:latin typeface="Cambria Math" panose="02040503050406030204" pitchFamily="18" charset="0"/>
                            </a:rPr>
                            <m:t>𝑑𝑡</m:t>
                          </m:r>
                        </m:den>
                      </m:f>
                    </m:oMath>
                  </m:oMathPara>
                </a14:m>
                <a:endParaRPr lang="en-US" b="0" dirty="0"/>
              </a:p>
              <a:p>
                <a:pPr marL="0" indent="0">
                  <a:spcAft>
                    <a:spcPts val="1200"/>
                  </a:spcAft>
                  <a:buNone/>
                </a:pPr>
                <a:endParaRPr lang="en-US" dirty="0"/>
              </a:p>
              <a:p>
                <a:pPr marL="0" indent="0">
                  <a:spcAft>
                    <a:spcPts val="1200"/>
                  </a:spcAft>
                  <a:buNone/>
                </a:pPr>
                <a:r>
                  <a:rPr lang="en-US" dirty="0"/>
                  <a:t>Now divide by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𝑑</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𝑑</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𝑏</m:t>
                        </m:r>
                      </m:sub>
                    </m:sSub>
                    <m:r>
                      <a:rPr lang="en-US" b="0" i="1" smtClean="0">
                        <a:latin typeface="Cambria Math" panose="02040503050406030204" pitchFamily="18" charset="0"/>
                      </a:rPr>
                      <m:t>)</m:t>
                    </m:r>
                  </m:oMath>
                </a14:m>
                <a:r>
                  <a:rPr lang="en-US" b="0" dirty="0"/>
                  <a:t> and multiply by </a:t>
                </a:r>
                <a14:m>
                  <m:oMath xmlns:m="http://schemas.openxmlformats.org/officeDocument/2006/math">
                    <m:r>
                      <a:rPr lang="en-US" b="0" i="1" smtClean="0">
                        <a:latin typeface="Cambria Math" panose="02040503050406030204" pitchFamily="18" charset="0"/>
                      </a:rPr>
                      <m:t>𝑑𝑡</m:t>
                    </m:r>
                  </m:oMath>
                </a14:m>
                <a:r>
                  <a:rPr lang="en-US" b="0" dirty="0"/>
                  <a:t>.</a:t>
                </a:r>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𝑑</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𝑑</m:t>
                                  </m:r>
                                </m:sub>
                              </m:sSub>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𝐶</m:t>
                                  </m:r>
                                </m:e>
                                <m:sub>
                                  <m:r>
                                    <a:rPr lang="en-US" i="1">
                                      <a:latin typeface="Cambria Math" panose="02040503050406030204" pitchFamily="18" charset="0"/>
                                    </a:rPr>
                                    <m:t>𝑑</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𝑏</m:t>
                                  </m:r>
                                </m:sub>
                              </m:sSub>
                              <m:r>
                                <a:rPr lang="en-US" i="1">
                                  <a:latin typeface="Cambria Math" panose="02040503050406030204" pitchFamily="18" charset="0"/>
                                </a:rPr>
                                <m:t>)</m:t>
                              </m:r>
                            </m:e>
                          </m:d>
                          <m:r>
                            <a:rPr lang="en-US" i="1">
                              <a:latin typeface="Cambria Math" panose="02040503050406030204" pitchFamily="18" charset="0"/>
                            </a:rPr>
                            <m:t> </m:t>
                          </m:r>
                        </m:num>
                        <m:den>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𝑑</m:t>
                              </m:r>
                            </m:sub>
                          </m:sSub>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𝐶</m:t>
                              </m:r>
                            </m:e>
                            <m:sub>
                              <m:r>
                                <a:rPr lang="en-US" i="1">
                                  <a:latin typeface="Cambria Math" panose="02040503050406030204" pitchFamily="18" charset="0"/>
                                </a:rPr>
                                <m:t>𝑑</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𝑏</m:t>
                              </m:r>
                            </m:sub>
                          </m:sSub>
                          <m:r>
                            <a:rPr lang="en-US" i="1">
                              <a:latin typeface="Cambria Math" panose="02040503050406030204" pitchFamily="18" charset="0"/>
                            </a:rPr>
                            <m:t>)</m:t>
                          </m:r>
                        </m:den>
                      </m:f>
                      <m:r>
                        <a:rPr lang="en-US" i="1">
                          <a:latin typeface="Cambria Math" panose="02040503050406030204" pitchFamily="18" charset="0"/>
                        </a:rPr>
                        <m:t>=−</m:t>
                      </m:r>
                      <m:f>
                        <m:fPr>
                          <m:ctrlPr>
                            <a:rPr lang="en-US" b="0"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𝑚</m:t>
                              </m:r>
                            </m:sub>
                          </m:sSub>
                          <m:r>
                            <a:rPr lang="en-US" i="1">
                              <a:latin typeface="Cambria Math" panose="02040503050406030204" pitchFamily="18" charset="0"/>
                            </a:rPr>
                            <m:t>𝑆</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𝑑</m:t>
                              </m:r>
                            </m:sub>
                          </m:sSub>
                        </m:den>
                      </m:f>
                      <m:r>
                        <a:rPr lang="en-US" b="0" i="1" smtClean="0">
                          <a:latin typeface="Cambria Math" panose="02040503050406030204" pitchFamily="18" charset="0"/>
                        </a:rPr>
                        <m:t>ⅆ</m:t>
                      </m:r>
                      <m:r>
                        <a:rPr lang="en-US" b="0" i="1" smtClean="0">
                          <a:latin typeface="Cambria Math" panose="02040503050406030204" pitchFamily="18" charset="0"/>
                        </a:rPr>
                        <m:t>𝑡</m:t>
                      </m:r>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𝑏</m:t>
                              </m:r>
                            </m:sub>
                          </m:sSub>
                        </m:num>
                        <m:den>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𝐶</m:t>
                              </m:r>
                            </m:e>
                            <m:sub>
                              <m:r>
                                <a:rPr lang="en-US" i="1">
                                  <a:latin typeface="Cambria Math" panose="02040503050406030204" pitchFamily="18" charset="0"/>
                                </a:rPr>
                                <m:t>𝑑</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𝑏</m:t>
                              </m:r>
                            </m:sub>
                          </m:sSub>
                          <m:r>
                            <a:rPr lang="en-US" i="1">
                              <a:latin typeface="Cambria Math" panose="02040503050406030204" pitchFamily="18" charset="0"/>
                            </a:rPr>
                            <m:t>)</m:t>
                          </m:r>
                        </m:den>
                      </m:f>
                    </m:oMath>
                  </m:oMathPara>
                </a14:m>
                <a:endParaRPr lang="en-US" dirty="0"/>
              </a:p>
              <a:p>
                <a:pPr marL="0" indent="0">
                  <a:buNone/>
                </a:pPr>
                <a:endParaRPr lang="en-US" dirty="0"/>
              </a:p>
              <a:p>
                <a:pPr marL="0" indent="0">
                  <a:buNone/>
                </a:pPr>
                <a:r>
                  <a:rPr lang="en-US" dirty="0"/>
                  <a:t>We will assume that the surface area </a:t>
                </a:r>
                <a14:m>
                  <m:oMath xmlns:m="http://schemas.openxmlformats.org/officeDocument/2006/math">
                    <m:r>
                      <a:rPr lang="en-US" b="0" i="1" smtClean="0">
                        <a:latin typeface="Cambria Math" panose="02040503050406030204" pitchFamily="18" charset="0"/>
                      </a:rPr>
                      <m:t>𝑆</m:t>
                    </m:r>
                  </m:oMath>
                </a14:m>
                <a:r>
                  <a:rPr lang="en-US" dirty="0"/>
                  <a:t> will change with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𝑑</m:t>
                        </m:r>
                      </m:sub>
                    </m:sSub>
                  </m:oMath>
                </a14:m>
                <a:r>
                  <a:rPr lang="en-US" dirty="0"/>
                  <a:t>. This will allow us to treat the term </a:t>
                </a:r>
                <a14:m>
                  <m:oMath xmlns:m="http://schemas.openxmlformats.org/officeDocument/2006/math">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𝑚</m:t>
                            </m:r>
                          </m:sub>
                        </m:sSub>
                        <m:r>
                          <a:rPr lang="en-US" i="1">
                            <a:latin typeface="Cambria Math" panose="02040503050406030204" pitchFamily="18" charset="0"/>
                          </a:rPr>
                          <m:t>𝑆</m:t>
                        </m:r>
                      </m:num>
                      <m:den>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𝑑</m:t>
                            </m:r>
                          </m:sub>
                        </m:sSub>
                      </m:den>
                    </m:f>
                  </m:oMath>
                </a14:m>
                <a:r>
                  <a:rPr lang="en-US" dirty="0"/>
                  <a:t> as a constant.</a:t>
                </a:r>
              </a:p>
            </p:txBody>
          </p:sp>
        </mc:Choice>
        <mc:Fallback xmlns="">
          <p:sp>
            <p:nvSpPr>
              <p:cNvPr id="6" name="Content Placeholder 5">
                <a:extLst>
                  <a:ext uri="{FF2B5EF4-FFF2-40B4-BE49-F238E27FC236}">
                    <a16:creationId xmlns:a16="http://schemas.microsoft.com/office/drawing/2014/main" id="{21458DC8-4E3C-4C52-9138-B802557A86E4}"/>
                  </a:ext>
                </a:extLst>
              </p:cNvPr>
              <p:cNvSpPr>
                <a:spLocks noGrp="1" noRot="1" noChangeAspect="1" noMove="1" noResize="1" noEditPoints="1" noAdjustHandles="1" noChangeArrowheads="1" noChangeShapeType="1" noTextEdit="1"/>
              </p:cNvSpPr>
              <p:nvPr>
                <p:ph idx="1"/>
              </p:nvPr>
            </p:nvSpPr>
            <p:spPr>
              <a:xfrm>
                <a:off x="192947" y="906011"/>
                <a:ext cx="11417415" cy="5815464"/>
              </a:xfrm>
              <a:blipFill>
                <a:blip r:embed="rId2"/>
                <a:stretch>
                  <a:fillRect l="-1121" r="-160"/>
                </a:stretch>
              </a:blipFill>
            </p:spPr>
            <p:txBody>
              <a:bodyPr/>
              <a:lstStyle/>
              <a:p>
                <a:r>
                  <a:rPr lang="en-US">
                    <a:noFill/>
                  </a:rPr>
                  <a:t> </a:t>
                </a:r>
              </a:p>
            </p:txBody>
          </p:sp>
        </mc:Fallback>
      </mc:AlternateContent>
    </p:spTree>
    <p:extLst>
      <p:ext uri="{BB962C8B-B14F-4D97-AF65-F5344CB8AC3E}">
        <p14:creationId xmlns:p14="http://schemas.microsoft.com/office/powerpoint/2010/main" val="22935873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CAPD model with ultrafiltration</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28</a:t>
            </a:fld>
            <a:endParaRPr lang="en-US"/>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192947" y="906011"/>
                <a:ext cx="11417415" cy="5815464"/>
              </a:xfrm>
            </p:spPr>
            <p:txBody>
              <a:bodyPr>
                <a:normAutofit fontScale="77500" lnSpcReduction="20000"/>
              </a:bodyPr>
              <a:lstStyle/>
              <a:p>
                <a:pPr marL="0" indent="0">
                  <a:spcAft>
                    <a:spcPts val="1200"/>
                  </a:spcAft>
                  <a:buNone/>
                </a:pPr>
                <a:r>
                  <a:rPr lang="en-US" dirty="0"/>
                  <a:t>Integrate the three terms in the equation (where superscript 0 refers to the start of the dialysis session).</a:t>
                </a:r>
              </a:p>
              <a:p>
                <a:pPr marL="0" indent="0">
                  <a:buNone/>
                </a:pPr>
                <a14:m>
                  <m:oMathPara xmlns:m="http://schemas.openxmlformats.org/officeDocument/2006/math">
                    <m:oMathParaPr>
                      <m:jc m:val="centerGroup"/>
                    </m:oMathParaPr>
                    <m:oMath xmlns:m="http://schemas.openxmlformats.org/officeDocument/2006/math">
                      <m:nary>
                        <m:naryPr>
                          <m:ctrlPr>
                            <a:rPr lang="en-US" i="1">
                              <a:latin typeface="Cambria Math" panose="02040503050406030204" pitchFamily="18" charset="0"/>
                            </a:rPr>
                          </m:ctrlPr>
                        </m:naryPr>
                        <m:sub>
                          <m:sSubSup>
                            <m:sSubSupPr>
                              <m:ctrlPr>
                                <a:rPr lang="en-US" i="1">
                                  <a:latin typeface="Cambria Math" panose="02040503050406030204" pitchFamily="18" charset="0"/>
                                </a:rPr>
                              </m:ctrlPr>
                            </m:sSubSupPr>
                            <m:e>
                              <m:r>
                                <a:rPr lang="en-US" i="1">
                                  <a:latin typeface="Cambria Math" panose="02040503050406030204" pitchFamily="18" charset="0"/>
                                </a:rPr>
                                <m:t>𝑉</m:t>
                              </m:r>
                            </m:e>
                            <m:sub>
                              <m:r>
                                <a:rPr lang="en-US" i="1">
                                  <a:latin typeface="Cambria Math" panose="02040503050406030204" pitchFamily="18" charset="0"/>
                                </a:rPr>
                                <m:t>𝑑</m:t>
                              </m:r>
                            </m:sub>
                            <m:sup>
                              <m:r>
                                <a:rPr lang="en-US" i="1">
                                  <a:latin typeface="Cambria Math" panose="02040503050406030204" pitchFamily="18" charset="0"/>
                                </a:rPr>
                                <m:t>0</m:t>
                              </m:r>
                            </m:sup>
                          </m:sSubSup>
                          <m:sSubSup>
                            <m:sSubSupPr>
                              <m:ctrlPr>
                                <a:rPr lang="en-US" i="1">
                                  <a:latin typeface="Cambria Math" panose="02040503050406030204" pitchFamily="18" charset="0"/>
                                </a:rPr>
                              </m:ctrlPr>
                            </m:sSubSupPr>
                            <m:e>
                              <m:r>
                                <a:rPr lang="en-US" i="1">
                                  <a:latin typeface="Cambria Math" panose="02040503050406030204" pitchFamily="18" charset="0"/>
                                </a:rPr>
                                <m:t>(</m:t>
                              </m:r>
                              <m:r>
                                <a:rPr lang="en-US" i="1">
                                  <a:latin typeface="Cambria Math" panose="02040503050406030204" pitchFamily="18" charset="0"/>
                                </a:rPr>
                                <m:t>𝐶</m:t>
                              </m:r>
                            </m:e>
                            <m:sub>
                              <m:r>
                                <a:rPr lang="en-US" i="1">
                                  <a:latin typeface="Cambria Math" panose="02040503050406030204" pitchFamily="18" charset="0"/>
                                </a:rPr>
                                <m:t>𝑑</m:t>
                              </m:r>
                            </m:sub>
                            <m:sup>
                              <m:r>
                                <a:rPr lang="en-US" i="1">
                                  <a:latin typeface="Cambria Math" panose="02040503050406030204" pitchFamily="18" charset="0"/>
                                </a:rPr>
                                <m:t>0</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𝐶</m:t>
                              </m:r>
                            </m:e>
                            <m:sub>
                              <m:r>
                                <a:rPr lang="en-US" i="1">
                                  <a:latin typeface="Cambria Math" panose="02040503050406030204" pitchFamily="18" charset="0"/>
                                </a:rPr>
                                <m:t>𝑏</m:t>
                              </m:r>
                            </m:sub>
                            <m:sup>
                              <m:r>
                                <a:rPr lang="en-US" i="1">
                                  <a:latin typeface="Cambria Math" panose="02040503050406030204" pitchFamily="18" charset="0"/>
                                </a:rPr>
                                <m:t>0</m:t>
                              </m:r>
                            </m:sup>
                          </m:sSubSup>
                          <m:r>
                            <a:rPr lang="en-US" i="1">
                              <a:latin typeface="Cambria Math" panose="02040503050406030204" pitchFamily="18" charset="0"/>
                            </a:rPr>
                            <m:t>)</m:t>
                          </m:r>
                        </m:sub>
                        <m:sup>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𝑑</m:t>
                              </m:r>
                            </m:sub>
                          </m:sSub>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𝐶</m:t>
                              </m:r>
                            </m:e>
                            <m:sub>
                              <m:r>
                                <a:rPr lang="en-US" i="1">
                                  <a:latin typeface="Cambria Math" panose="02040503050406030204" pitchFamily="18" charset="0"/>
                                </a:rPr>
                                <m:t>𝑑</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𝑏</m:t>
                              </m:r>
                            </m:sub>
                          </m:sSub>
                          <m:r>
                            <a:rPr lang="en-US" i="1">
                              <a:latin typeface="Cambria Math" panose="02040503050406030204" pitchFamily="18" charset="0"/>
                            </a:rPr>
                            <m:t>)</m:t>
                          </m:r>
                        </m:sup>
                        <m:e>
                          <m:f>
                            <m:fPr>
                              <m:ctrlPr>
                                <a:rPr lang="en-US" i="1">
                                  <a:latin typeface="Cambria Math" panose="02040503050406030204" pitchFamily="18" charset="0"/>
                                </a:rPr>
                              </m:ctrlPr>
                            </m:fPr>
                            <m:num>
                              <m:r>
                                <a:rPr lang="en-US" i="1">
                                  <a:latin typeface="Cambria Math" panose="02040503050406030204" pitchFamily="18" charset="0"/>
                                </a:rPr>
                                <m:t>𝑑</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𝑑</m:t>
                                      </m:r>
                                    </m:sub>
                                  </m:sSub>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𝐶</m:t>
                                      </m:r>
                                    </m:e>
                                    <m:sub>
                                      <m:r>
                                        <a:rPr lang="en-US" i="1">
                                          <a:latin typeface="Cambria Math" panose="02040503050406030204" pitchFamily="18" charset="0"/>
                                        </a:rPr>
                                        <m:t>𝑑</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𝑏</m:t>
                                      </m:r>
                                    </m:sub>
                                  </m:sSub>
                                  <m:r>
                                    <a:rPr lang="en-US" i="1">
                                      <a:latin typeface="Cambria Math" panose="02040503050406030204" pitchFamily="18" charset="0"/>
                                    </a:rPr>
                                    <m:t>)</m:t>
                                  </m:r>
                                </m:e>
                              </m:d>
                              <m:r>
                                <a:rPr lang="en-US" i="1">
                                  <a:latin typeface="Cambria Math" panose="02040503050406030204" pitchFamily="18" charset="0"/>
                                </a:rPr>
                                <m:t> </m:t>
                              </m:r>
                            </m:num>
                            <m:den>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𝑑</m:t>
                                  </m:r>
                                </m:sub>
                              </m:sSub>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𝐶</m:t>
                                  </m:r>
                                </m:e>
                                <m:sub>
                                  <m:r>
                                    <a:rPr lang="en-US" i="1">
                                      <a:latin typeface="Cambria Math" panose="02040503050406030204" pitchFamily="18" charset="0"/>
                                    </a:rPr>
                                    <m:t>𝑑</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𝑏</m:t>
                                  </m:r>
                                </m:sub>
                              </m:sSub>
                              <m:r>
                                <a:rPr lang="en-US" i="1">
                                  <a:latin typeface="Cambria Math" panose="02040503050406030204" pitchFamily="18" charset="0"/>
                                </a:rPr>
                                <m:t>)</m:t>
                              </m:r>
                            </m:den>
                          </m:f>
                        </m:e>
                      </m:nary>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𝑚</m:t>
                              </m:r>
                            </m:sub>
                          </m:sSub>
                          <m:r>
                            <a:rPr lang="en-US" i="1">
                              <a:latin typeface="Cambria Math" panose="02040503050406030204" pitchFamily="18" charset="0"/>
                            </a:rPr>
                            <m:t>𝑆</m:t>
                          </m:r>
                        </m:num>
                        <m:den>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𝑑</m:t>
                              </m:r>
                            </m:sub>
                          </m:sSub>
                        </m:den>
                      </m:f>
                      <m:nary>
                        <m:naryPr>
                          <m:ctrlPr>
                            <a:rPr lang="en-US" i="1">
                              <a:latin typeface="Cambria Math" panose="02040503050406030204" pitchFamily="18" charset="0"/>
                            </a:rPr>
                          </m:ctrlPr>
                        </m:naryPr>
                        <m:sub>
                          <m:r>
                            <a:rPr lang="en-US" i="1">
                              <a:latin typeface="Cambria Math" panose="02040503050406030204" pitchFamily="18" charset="0"/>
                            </a:rPr>
                            <m:t>0</m:t>
                          </m:r>
                        </m:sub>
                        <m:sup>
                          <m:r>
                            <a:rPr lang="en-US" i="1">
                              <a:latin typeface="Cambria Math" panose="02040503050406030204" pitchFamily="18" charset="0"/>
                            </a:rPr>
                            <m:t>𝑡</m:t>
                          </m:r>
                        </m:sup>
                        <m:e>
                          <m:r>
                            <a:rPr lang="en-US" i="1">
                              <a:latin typeface="Cambria Math" panose="02040503050406030204" pitchFamily="18" charset="0"/>
                            </a:rPr>
                            <m:t>ⅆ</m:t>
                          </m:r>
                          <m:r>
                            <a:rPr lang="en-US" i="1">
                              <a:latin typeface="Cambria Math" panose="02040503050406030204" pitchFamily="18" charset="0"/>
                            </a:rPr>
                            <m:t>𝑡</m:t>
                          </m:r>
                        </m:e>
                      </m:nary>
                      <m:r>
                        <a:rPr lang="en-US" i="1">
                          <a:latin typeface="Cambria Math" panose="02040503050406030204" pitchFamily="18" charset="0"/>
                        </a:rPr>
                        <m:t> −</m:t>
                      </m:r>
                      <m:nary>
                        <m:naryPr>
                          <m:ctrlPr>
                            <a:rPr lang="en-US" i="1">
                              <a:latin typeface="Cambria Math" panose="02040503050406030204" pitchFamily="18" charset="0"/>
                            </a:rPr>
                          </m:ctrlPr>
                        </m:naryPr>
                        <m:sub>
                          <m:sSubSup>
                            <m:sSubSupPr>
                              <m:ctrlPr>
                                <a:rPr lang="en-US" i="1">
                                  <a:latin typeface="Cambria Math" panose="02040503050406030204" pitchFamily="18" charset="0"/>
                                </a:rPr>
                              </m:ctrlPr>
                            </m:sSubSupPr>
                            <m:e>
                              <m:r>
                                <a:rPr lang="en-US" i="1">
                                  <a:latin typeface="Cambria Math" panose="02040503050406030204" pitchFamily="18" charset="0"/>
                                </a:rPr>
                                <m:t>𝐶</m:t>
                              </m:r>
                            </m:e>
                            <m:sub>
                              <m:r>
                                <a:rPr lang="en-US" i="1">
                                  <a:latin typeface="Cambria Math" panose="02040503050406030204" pitchFamily="18" charset="0"/>
                                </a:rPr>
                                <m:t>𝑏</m:t>
                              </m:r>
                            </m:sub>
                            <m:sup>
                              <m:r>
                                <a:rPr lang="en-US" i="1">
                                  <a:latin typeface="Cambria Math" panose="02040503050406030204" pitchFamily="18" charset="0"/>
                                </a:rPr>
                                <m:t>0</m:t>
                              </m:r>
                            </m:sup>
                          </m:sSubSup>
                        </m:sub>
                        <m:sup>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𝑏</m:t>
                              </m:r>
                            </m:sub>
                          </m:sSub>
                        </m:sup>
                        <m:e>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𝑏</m:t>
                                  </m:r>
                                </m:sub>
                              </m:sSub>
                            </m:num>
                            <m:den>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𝐶</m:t>
                                  </m:r>
                                </m:e>
                                <m:sub>
                                  <m:r>
                                    <a:rPr lang="en-US" i="1">
                                      <a:latin typeface="Cambria Math" panose="02040503050406030204" pitchFamily="18" charset="0"/>
                                    </a:rPr>
                                    <m:t>𝑑</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𝑏</m:t>
                                  </m:r>
                                </m:sub>
                              </m:sSub>
                              <m:r>
                                <a:rPr lang="en-US" i="1">
                                  <a:latin typeface="Cambria Math" panose="02040503050406030204" pitchFamily="18" charset="0"/>
                                </a:rPr>
                                <m:t>)</m:t>
                              </m:r>
                            </m:den>
                          </m:f>
                        </m:e>
                      </m:nary>
                    </m:oMath>
                  </m:oMathPara>
                </a14:m>
                <a:endParaRPr lang="en-US" dirty="0"/>
              </a:p>
              <a:p>
                <a:pPr marL="0" indent="0">
                  <a:buNone/>
                </a:pPr>
                <a:r>
                  <a:rPr lang="en-US" dirty="0"/>
                  <a:t>The first two terms are easily integrated</a:t>
                </a:r>
              </a:p>
              <a:p>
                <a:pPr marL="0" indent="0">
                  <a:buNone/>
                </a:pPr>
                <a14:m>
                  <m:oMathPara xmlns:m="http://schemas.openxmlformats.org/officeDocument/2006/math">
                    <m:oMathParaPr>
                      <m:jc m:val="centerGroup"/>
                    </m:oMathParaPr>
                    <m:oMath xmlns:m="http://schemas.openxmlformats.org/officeDocument/2006/math">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𝑑</m:t>
                                      </m:r>
                                    </m:sub>
                                  </m:sSub>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𝐶</m:t>
                                      </m:r>
                                    </m:e>
                                    <m:sub>
                                      <m:r>
                                        <a:rPr lang="en-US" i="1">
                                          <a:latin typeface="Cambria Math" panose="02040503050406030204" pitchFamily="18" charset="0"/>
                                        </a:rPr>
                                        <m:t>𝑑</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𝑏</m:t>
                                      </m:r>
                                    </m:sub>
                                  </m:sSub>
                                  <m:r>
                                    <a:rPr lang="en-US" i="1">
                                      <a:latin typeface="Cambria Math" panose="02040503050406030204" pitchFamily="18" charset="0"/>
                                    </a:rPr>
                                    <m:t>)</m:t>
                                  </m:r>
                                </m:num>
                                <m:den>
                                  <m:sSubSup>
                                    <m:sSubSupPr>
                                      <m:ctrlPr>
                                        <a:rPr lang="en-US" i="1">
                                          <a:latin typeface="Cambria Math" panose="02040503050406030204" pitchFamily="18" charset="0"/>
                                        </a:rPr>
                                      </m:ctrlPr>
                                    </m:sSubSupPr>
                                    <m:e>
                                      <m:r>
                                        <a:rPr lang="en-US" i="1">
                                          <a:latin typeface="Cambria Math" panose="02040503050406030204" pitchFamily="18" charset="0"/>
                                        </a:rPr>
                                        <m:t>𝑉</m:t>
                                      </m:r>
                                    </m:e>
                                    <m:sub>
                                      <m:r>
                                        <a:rPr lang="en-US" i="1">
                                          <a:latin typeface="Cambria Math" panose="02040503050406030204" pitchFamily="18" charset="0"/>
                                        </a:rPr>
                                        <m:t>𝑑</m:t>
                                      </m:r>
                                    </m:sub>
                                    <m:sup>
                                      <m:r>
                                        <a:rPr lang="en-US" i="1">
                                          <a:latin typeface="Cambria Math" panose="02040503050406030204" pitchFamily="18" charset="0"/>
                                        </a:rPr>
                                        <m:t>0</m:t>
                                      </m:r>
                                    </m:sup>
                                  </m:sSubSup>
                                  <m:sSubSup>
                                    <m:sSubSupPr>
                                      <m:ctrlPr>
                                        <a:rPr lang="en-US" i="1">
                                          <a:latin typeface="Cambria Math" panose="02040503050406030204" pitchFamily="18" charset="0"/>
                                        </a:rPr>
                                      </m:ctrlPr>
                                    </m:sSubSupPr>
                                    <m:e>
                                      <m:r>
                                        <a:rPr lang="en-US" i="1">
                                          <a:latin typeface="Cambria Math" panose="02040503050406030204" pitchFamily="18" charset="0"/>
                                        </a:rPr>
                                        <m:t>(</m:t>
                                      </m:r>
                                      <m:r>
                                        <a:rPr lang="en-US" i="1">
                                          <a:latin typeface="Cambria Math" panose="02040503050406030204" pitchFamily="18" charset="0"/>
                                        </a:rPr>
                                        <m:t>𝐶</m:t>
                                      </m:r>
                                    </m:e>
                                    <m:sub>
                                      <m:r>
                                        <a:rPr lang="en-US" i="1">
                                          <a:latin typeface="Cambria Math" panose="02040503050406030204" pitchFamily="18" charset="0"/>
                                        </a:rPr>
                                        <m:t>𝑑</m:t>
                                      </m:r>
                                    </m:sub>
                                    <m:sup>
                                      <m:r>
                                        <a:rPr lang="en-US" i="1">
                                          <a:latin typeface="Cambria Math" panose="02040503050406030204" pitchFamily="18" charset="0"/>
                                        </a:rPr>
                                        <m:t>0</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𝐶</m:t>
                                      </m:r>
                                    </m:e>
                                    <m:sub>
                                      <m:r>
                                        <a:rPr lang="en-US" i="1">
                                          <a:latin typeface="Cambria Math" panose="02040503050406030204" pitchFamily="18" charset="0"/>
                                        </a:rPr>
                                        <m:t>𝑏</m:t>
                                      </m:r>
                                    </m:sub>
                                    <m:sup>
                                      <m:r>
                                        <a:rPr lang="en-US" i="1">
                                          <a:latin typeface="Cambria Math" panose="02040503050406030204" pitchFamily="18" charset="0"/>
                                        </a:rPr>
                                        <m:t>0</m:t>
                                      </m:r>
                                    </m:sup>
                                  </m:sSubSup>
                                  <m:r>
                                    <a:rPr lang="en-US" i="1">
                                      <a:latin typeface="Cambria Math" panose="02040503050406030204" pitchFamily="18" charset="0"/>
                                    </a:rPr>
                                    <m:t>)</m:t>
                                  </m:r>
                                </m:den>
                              </m:f>
                            </m:e>
                          </m:d>
                        </m:e>
                      </m:func>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𝑚</m:t>
                              </m:r>
                            </m:sub>
                          </m:sSub>
                          <m:r>
                            <a:rPr lang="en-US" i="1">
                              <a:latin typeface="Cambria Math" panose="02040503050406030204" pitchFamily="18" charset="0"/>
                            </a:rPr>
                            <m:t>𝑆</m:t>
                          </m:r>
                        </m:num>
                        <m:den>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𝑑</m:t>
                              </m:r>
                            </m:sub>
                          </m:sSub>
                        </m:den>
                      </m:f>
                      <m:r>
                        <a:rPr lang="en-US" i="1">
                          <a:latin typeface="Cambria Math" panose="02040503050406030204" pitchFamily="18" charset="0"/>
                        </a:rPr>
                        <m:t>𝑡</m:t>
                      </m:r>
                      <m:r>
                        <a:rPr lang="en-US" i="1">
                          <a:latin typeface="Cambria Math" panose="02040503050406030204" pitchFamily="18" charset="0"/>
                        </a:rPr>
                        <m:t>−</m:t>
                      </m:r>
                      <m:nary>
                        <m:naryPr>
                          <m:ctrlPr>
                            <a:rPr lang="en-US" i="1">
                              <a:latin typeface="Cambria Math" panose="02040503050406030204" pitchFamily="18" charset="0"/>
                            </a:rPr>
                          </m:ctrlPr>
                        </m:naryPr>
                        <m:sub>
                          <m:sSubSup>
                            <m:sSubSupPr>
                              <m:ctrlPr>
                                <a:rPr lang="en-US" i="1">
                                  <a:latin typeface="Cambria Math" panose="02040503050406030204" pitchFamily="18" charset="0"/>
                                </a:rPr>
                              </m:ctrlPr>
                            </m:sSubSupPr>
                            <m:e>
                              <m:r>
                                <a:rPr lang="en-US" i="1">
                                  <a:latin typeface="Cambria Math" panose="02040503050406030204" pitchFamily="18" charset="0"/>
                                </a:rPr>
                                <m:t>𝐶</m:t>
                              </m:r>
                            </m:e>
                            <m:sub>
                              <m:r>
                                <a:rPr lang="en-US" i="1">
                                  <a:latin typeface="Cambria Math" panose="02040503050406030204" pitchFamily="18" charset="0"/>
                                </a:rPr>
                                <m:t>𝑏</m:t>
                              </m:r>
                            </m:sub>
                            <m:sup>
                              <m:r>
                                <a:rPr lang="en-US" i="1">
                                  <a:latin typeface="Cambria Math" panose="02040503050406030204" pitchFamily="18" charset="0"/>
                                </a:rPr>
                                <m:t>0</m:t>
                              </m:r>
                            </m:sup>
                          </m:sSubSup>
                        </m:sub>
                        <m:sup>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𝑏</m:t>
                              </m:r>
                            </m:sub>
                          </m:sSub>
                        </m:sup>
                        <m:e>
                          <m:f>
                            <m:fPr>
                              <m:ctrlPr>
                                <a:rPr lang="en-US" i="1">
                                  <a:latin typeface="Cambria Math" panose="02040503050406030204" pitchFamily="18" charset="0"/>
                                </a:rPr>
                              </m:ctrlPr>
                            </m:fPr>
                            <m:num>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𝑏</m:t>
                                  </m:r>
                                </m:sub>
                              </m:sSub>
                            </m:num>
                            <m:den>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𝐶</m:t>
                                  </m:r>
                                </m:e>
                                <m:sub>
                                  <m:r>
                                    <a:rPr lang="en-US" i="1">
                                      <a:latin typeface="Cambria Math" panose="02040503050406030204" pitchFamily="18" charset="0"/>
                                    </a:rPr>
                                    <m:t>𝑑</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𝑏</m:t>
                                  </m:r>
                                </m:sub>
                              </m:sSub>
                              <m:r>
                                <a:rPr lang="en-US" i="1">
                                  <a:latin typeface="Cambria Math" panose="02040503050406030204" pitchFamily="18" charset="0"/>
                                </a:rPr>
                                <m:t>)</m:t>
                              </m:r>
                            </m:den>
                          </m:f>
                        </m:e>
                      </m:nary>
                    </m:oMath>
                  </m:oMathPara>
                </a14:m>
                <a:endParaRPr lang="en-US" dirty="0"/>
              </a:p>
              <a:p>
                <a:pPr marL="0" indent="0">
                  <a:spcAft>
                    <a:spcPts val="600"/>
                  </a:spcAft>
                  <a:buNone/>
                </a:pPr>
                <a:r>
                  <a:rPr lang="en-US" dirty="0"/>
                  <a:t>The assumption that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𝑏</m:t>
                        </m:r>
                      </m:sub>
                    </m:sSub>
                  </m:oMath>
                </a14:m>
                <a:r>
                  <a:rPr lang="en-US" dirty="0"/>
                  <a:t> is essentially constant over the dialysis session causes the integral in this last expression to be zero.  If we then make the final assumption that we can replace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𝑑</m:t>
                        </m:r>
                      </m:sub>
                    </m:sSub>
                  </m:oMath>
                </a14:m>
                <a:r>
                  <a:rPr lang="en-US" dirty="0"/>
                  <a:t>, which is a function of time, with its average value,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𝑉</m:t>
                            </m:r>
                          </m:e>
                        </m:acc>
                      </m:e>
                      <m:sub>
                        <m:r>
                          <a:rPr lang="en-US" i="1">
                            <a:latin typeface="Cambria Math" panose="02040503050406030204" pitchFamily="18" charset="0"/>
                          </a:rPr>
                          <m:t>𝑑</m:t>
                        </m:r>
                      </m:sub>
                    </m:sSub>
                  </m:oMath>
                </a14:m>
                <a:r>
                  <a:rPr lang="en-US" dirty="0"/>
                  <a:t>, over the session, the result is as given in the book.</a:t>
                </a:r>
              </a:p>
              <a:p>
                <a:pPr marL="0" indent="0">
                  <a:buNone/>
                </a:pPr>
                <a14:m>
                  <m:oMathPara xmlns:m="http://schemas.openxmlformats.org/officeDocument/2006/math">
                    <m:oMathParaPr>
                      <m:jc m:val="centerGroup"/>
                    </m:oMathParaPr>
                    <m:oMath xmlns:m="http://schemas.openxmlformats.org/officeDocument/2006/math">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𝑑</m:t>
                                      </m:r>
                                    </m:sub>
                                  </m:sSub>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𝐶</m:t>
                                      </m:r>
                                    </m:e>
                                    <m:sub>
                                      <m:r>
                                        <a:rPr lang="en-US" i="1">
                                          <a:latin typeface="Cambria Math" panose="02040503050406030204" pitchFamily="18" charset="0"/>
                                        </a:rPr>
                                        <m:t>𝑑</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𝑏</m:t>
                                      </m:r>
                                    </m:sub>
                                  </m:sSub>
                                  <m:r>
                                    <a:rPr lang="en-US" i="1">
                                      <a:latin typeface="Cambria Math" panose="02040503050406030204" pitchFamily="18" charset="0"/>
                                    </a:rPr>
                                    <m:t>)</m:t>
                                  </m:r>
                                </m:num>
                                <m:den>
                                  <m:sSubSup>
                                    <m:sSubSupPr>
                                      <m:ctrlPr>
                                        <a:rPr lang="en-US" i="1">
                                          <a:latin typeface="Cambria Math" panose="02040503050406030204" pitchFamily="18" charset="0"/>
                                        </a:rPr>
                                      </m:ctrlPr>
                                    </m:sSubSupPr>
                                    <m:e>
                                      <m:r>
                                        <a:rPr lang="en-US" i="1">
                                          <a:latin typeface="Cambria Math" panose="02040503050406030204" pitchFamily="18" charset="0"/>
                                        </a:rPr>
                                        <m:t>𝑉</m:t>
                                      </m:r>
                                    </m:e>
                                    <m:sub>
                                      <m:r>
                                        <a:rPr lang="en-US" i="1">
                                          <a:latin typeface="Cambria Math" panose="02040503050406030204" pitchFamily="18" charset="0"/>
                                        </a:rPr>
                                        <m:t>𝑑</m:t>
                                      </m:r>
                                    </m:sub>
                                    <m:sup>
                                      <m:r>
                                        <a:rPr lang="en-US" i="1">
                                          <a:latin typeface="Cambria Math" panose="02040503050406030204" pitchFamily="18" charset="0"/>
                                        </a:rPr>
                                        <m:t>0</m:t>
                                      </m:r>
                                    </m:sup>
                                  </m:sSubSup>
                                  <m:sSubSup>
                                    <m:sSubSupPr>
                                      <m:ctrlPr>
                                        <a:rPr lang="en-US" i="1">
                                          <a:latin typeface="Cambria Math" panose="02040503050406030204" pitchFamily="18" charset="0"/>
                                        </a:rPr>
                                      </m:ctrlPr>
                                    </m:sSubSupPr>
                                    <m:e>
                                      <m:r>
                                        <a:rPr lang="en-US" i="1">
                                          <a:latin typeface="Cambria Math" panose="02040503050406030204" pitchFamily="18" charset="0"/>
                                        </a:rPr>
                                        <m:t>(</m:t>
                                      </m:r>
                                      <m:r>
                                        <a:rPr lang="en-US" i="1">
                                          <a:latin typeface="Cambria Math" panose="02040503050406030204" pitchFamily="18" charset="0"/>
                                        </a:rPr>
                                        <m:t>𝐶</m:t>
                                      </m:r>
                                    </m:e>
                                    <m:sub>
                                      <m:r>
                                        <a:rPr lang="en-US" i="1">
                                          <a:latin typeface="Cambria Math" panose="02040503050406030204" pitchFamily="18" charset="0"/>
                                        </a:rPr>
                                        <m:t>𝑑</m:t>
                                      </m:r>
                                    </m:sub>
                                    <m:sup>
                                      <m:r>
                                        <a:rPr lang="en-US" i="1">
                                          <a:latin typeface="Cambria Math" panose="02040503050406030204" pitchFamily="18" charset="0"/>
                                        </a:rPr>
                                        <m:t>0</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𝐶</m:t>
                                      </m:r>
                                    </m:e>
                                    <m:sub>
                                      <m:r>
                                        <a:rPr lang="en-US" i="1">
                                          <a:latin typeface="Cambria Math" panose="02040503050406030204" pitchFamily="18" charset="0"/>
                                        </a:rPr>
                                        <m:t>𝑏</m:t>
                                      </m:r>
                                    </m:sub>
                                    <m:sup>
                                      <m:r>
                                        <a:rPr lang="en-US" i="1">
                                          <a:latin typeface="Cambria Math" panose="02040503050406030204" pitchFamily="18" charset="0"/>
                                        </a:rPr>
                                        <m:t>0</m:t>
                                      </m:r>
                                    </m:sup>
                                  </m:sSubSup>
                                  <m:r>
                                    <a:rPr lang="en-US" i="1">
                                      <a:latin typeface="Cambria Math" panose="02040503050406030204" pitchFamily="18" charset="0"/>
                                    </a:rPr>
                                    <m:t>)</m:t>
                                  </m:r>
                                </m:den>
                              </m:f>
                            </m:e>
                          </m:d>
                        </m:e>
                      </m:func>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𝑚</m:t>
                              </m:r>
                            </m:sub>
                          </m:sSub>
                          <m:r>
                            <a:rPr lang="en-US" i="1">
                              <a:latin typeface="Cambria Math" panose="02040503050406030204" pitchFamily="18" charset="0"/>
                            </a:rPr>
                            <m:t>𝑆</m:t>
                          </m:r>
                        </m:num>
                        <m:den>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𝑉</m:t>
                                  </m:r>
                                </m:e>
                              </m:acc>
                            </m:e>
                            <m:sub>
                              <m:r>
                                <a:rPr lang="en-US" i="1">
                                  <a:latin typeface="Cambria Math" panose="02040503050406030204" pitchFamily="18" charset="0"/>
                                </a:rPr>
                                <m:t>𝑑</m:t>
                              </m:r>
                            </m:sub>
                          </m:sSub>
                        </m:den>
                      </m:f>
                      <m:r>
                        <a:rPr lang="en-US" i="1">
                          <a:latin typeface="Cambria Math" panose="02040503050406030204" pitchFamily="18" charset="0"/>
                        </a:rPr>
                        <m:t>𝑡</m:t>
                      </m:r>
                    </m:oMath>
                  </m:oMathPara>
                </a14:m>
                <a:endParaRPr lang="en-US" dirty="0"/>
              </a:p>
              <a:p>
                <a:pPr marL="0" indent="0">
                  <a:buNone/>
                </a:pPr>
                <a:r>
                  <a:rPr lang="en-US" dirty="0"/>
                  <a:t>or</a:t>
                </a:r>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m:t>
                              </m:r>
                              <m:r>
                                <a:rPr lang="en-US" i="1">
                                  <a:latin typeface="Cambria Math" panose="02040503050406030204" pitchFamily="18" charset="0"/>
                                </a:rPr>
                                <m:t>𝐶</m:t>
                              </m:r>
                            </m:e>
                            <m:sub>
                              <m:r>
                                <a:rPr lang="en-US" i="1">
                                  <a:latin typeface="Cambria Math" panose="02040503050406030204" pitchFamily="18" charset="0"/>
                                </a:rPr>
                                <m:t>𝑑</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𝑏</m:t>
                              </m:r>
                            </m:sub>
                          </m:sSub>
                          <m:r>
                            <a:rPr lang="en-US" i="1">
                              <a:latin typeface="Cambria Math" panose="02040503050406030204" pitchFamily="18" charset="0"/>
                            </a:rPr>
                            <m:t>)</m:t>
                          </m:r>
                        </m:num>
                        <m:den>
                          <m:sSubSup>
                            <m:sSubSupPr>
                              <m:ctrlPr>
                                <a:rPr lang="en-US" i="1">
                                  <a:latin typeface="Cambria Math" panose="02040503050406030204" pitchFamily="18" charset="0"/>
                                </a:rPr>
                              </m:ctrlPr>
                            </m:sSubSupPr>
                            <m:e>
                              <m:r>
                                <a:rPr lang="en-US" i="1">
                                  <a:latin typeface="Cambria Math" panose="02040503050406030204" pitchFamily="18" charset="0"/>
                                </a:rPr>
                                <m:t>(</m:t>
                              </m:r>
                              <m:r>
                                <a:rPr lang="en-US" i="1">
                                  <a:latin typeface="Cambria Math" panose="02040503050406030204" pitchFamily="18" charset="0"/>
                                </a:rPr>
                                <m:t>𝐶</m:t>
                              </m:r>
                            </m:e>
                            <m:sub>
                              <m:r>
                                <a:rPr lang="en-US" i="1">
                                  <a:latin typeface="Cambria Math" panose="02040503050406030204" pitchFamily="18" charset="0"/>
                                </a:rPr>
                                <m:t>𝑑</m:t>
                              </m:r>
                            </m:sub>
                            <m:sup>
                              <m:r>
                                <a:rPr lang="en-US" i="1">
                                  <a:latin typeface="Cambria Math" panose="02040503050406030204" pitchFamily="18" charset="0"/>
                                </a:rPr>
                                <m:t>0</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𝐶</m:t>
                              </m:r>
                            </m:e>
                            <m:sub>
                              <m:r>
                                <a:rPr lang="en-US" i="1">
                                  <a:latin typeface="Cambria Math" panose="02040503050406030204" pitchFamily="18" charset="0"/>
                                </a:rPr>
                                <m:t>𝑏</m:t>
                              </m:r>
                            </m:sub>
                            <m:sup>
                              <m:r>
                                <a:rPr lang="en-US" i="1">
                                  <a:latin typeface="Cambria Math" panose="02040503050406030204" pitchFamily="18" charset="0"/>
                                </a:rPr>
                                <m:t>0</m:t>
                              </m:r>
                            </m:sup>
                          </m:sSubSup>
                          <m:r>
                            <a:rPr lang="en-US" i="1">
                              <a:latin typeface="Cambria Math" panose="02040503050406030204" pitchFamily="18" charset="0"/>
                            </a:rPr>
                            <m:t>)</m:t>
                          </m:r>
                        </m:den>
                      </m:f>
                      <m:r>
                        <a:rPr lang="en-US">
                          <a:latin typeface="Cambria Math" panose="02040503050406030204" pitchFamily="18" charset="0"/>
                        </a:rPr>
                        <m:t>=</m:t>
                      </m:r>
                      <m:f>
                        <m:fPr>
                          <m:ctrlPr>
                            <a:rPr lang="en-US" i="1">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𝑉</m:t>
                              </m:r>
                            </m:e>
                            <m:sub>
                              <m:r>
                                <a:rPr lang="en-US" i="1">
                                  <a:latin typeface="Cambria Math" panose="02040503050406030204" pitchFamily="18" charset="0"/>
                                </a:rPr>
                                <m:t>𝑑</m:t>
                              </m:r>
                            </m:sub>
                            <m:sup>
                              <m:r>
                                <a:rPr lang="en-US" i="1">
                                  <a:latin typeface="Cambria Math" panose="02040503050406030204" pitchFamily="18" charset="0"/>
                                </a:rPr>
                                <m:t>0</m:t>
                              </m:r>
                            </m:sup>
                          </m:sSubSup>
                        </m:num>
                        <m:den>
                          <m:sSub>
                            <m:sSubPr>
                              <m:ctrlPr>
                                <a:rPr lang="en-US" i="1">
                                  <a:latin typeface="Cambria Math" panose="02040503050406030204" pitchFamily="18" charset="0"/>
                                </a:rPr>
                              </m:ctrlPr>
                            </m:sSubPr>
                            <m:e>
                              <m:r>
                                <a:rPr lang="en-US" i="1">
                                  <a:latin typeface="Cambria Math" panose="02040503050406030204" pitchFamily="18" charset="0"/>
                                </a:rPr>
                                <m:t>𝑉</m:t>
                              </m:r>
                            </m:e>
                            <m:sub>
                              <m:r>
                                <a:rPr lang="en-US" i="1">
                                  <a:latin typeface="Cambria Math" panose="02040503050406030204" pitchFamily="18" charset="0"/>
                                </a:rPr>
                                <m:t>𝑑</m:t>
                              </m:r>
                            </m:sub>
                          </m:sSub>
                        </m:den>
                      </m:f>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𝑚</m:t>
                                  </m:r>
                                </m:sub>
                              </m:sSub>
                              <m:r>
                                <a:rPr lang="en-US" i="1">
                                  <a:latin typeface="Cambria Math" panose="02040503050406030204" pitchFamily="18" charset="0"/>
                                </a:rPr>
                                <m:t>𝑆</m:t>
                              </m:r>
                            </m:num>
                            <m:den>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𝑉</m:t>
                                      </m:r>
                                    </m:e>
                                  </m:acc>
                                </m:e>
                                <m:sub>
                                  <m:r>
                                    <a:rPr lang="en-US" i="1">
                                      <a:latin typeface="Cambria Math" panose="02040503050406030204" pitchFamily="18" charset="0"/>
                                    </a:rPr>
                                    <m:t>𝑑</m:t>
                                  </m:r>
                                </m:sub>
                              </m:sSub>
                            </m:den>
                          </m:f>
                        </m:sup>
                      </m:sSup>
                    </m:oMath>
                  </m:oMathPara>
                </a14:m>
                <a:endParaRPr lang="en-US" dirty="0"/>
              </a:p>
            </p:txBody>
          </p:sp>
        </mc:Choice>
        <mc:Fallback xmlns="">
          <p:sp>
            <p:nvSpPr>
              <p:cNvPr id="6" name="Content Placeholder 5">
                <a:extLst>
                  <a:ext uri="{FF2B5EF4-FFF2-40B4-BE49-F238E27FC236}">
                    <a16:creationId xmlns:a16="http://schemas.microsoft.com/office/drawing/2014/main" id="{21458DC8-4E3C-4C52-9138-B802557A86E4}"/>
                  </a:ext>
                </a:extLst>
              </p:cNvPr>
              <p:cNvSpPr>
                <a:spLocks noGrp="1" noRot="1" noChangeAspect="1" noMove="1" noResize="1" noEditPoints="1" noAdjustHandles="1" noChangeArrowheads="1" noChangeShapeType="1" noTextEdit="1"/>
              </p:cNvSpPr>
              <p:nvPr>
                <p:ph idx="1"/>
              </p:nvPr>
            </p:nvSpPr>
            <p:spPr>
              <a:xfrm>
                <a:off x="192947" y="906011"/>
                <a:ext cx="11417415" cy="5815464"/>
              </a:xfrm>
              <a:blipFill>
                <a:blip r:embed="rId2"/>
                <a:stretch>
                  <a:fillRect l="-694" t="-2201" r="-481"/>
                </a:stretch>
              </a:blipFill>
            </p:spPr>
            <p:txBody>
              <a:bodyPr/>
              <a:lstStyle/>
              <a:p>
                <a:r>
                  <a:rPr lang="en-US">
                    <a:noFill/>
                  </a:rPr>
                  <a:t> </a:t>
                </a:r>
              </a:p>
            </p:txBody>
          </p:sp>
        </mc:Fallback>
      </mc:AlternateContent>
    </p:spTree>
    <p:extLst>
      <p:ext uri="{BB962C8B-B14F-4D97-AF65-F5344CB8AC3E}">
        <p14:creationId xmlns:p14="http://schemas.microsoft.com/office/powerpoint/2010/main" val="21471375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Aquapheresis</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29</a:t>
            </a:fld>
            <a:endParaRPr lang="en-US"/>
          </a:p>
        </p:txBody>
      </p:sp>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192947" y="906011"/>
            <a:ext cx="11417415" cy="5815464"/>
          </a:xfrm>
        </p:spPr>
        <p:txBody>
          <a:bodyPr>
            <a:normAutofit lnSpcReduction="10000"/>
          </a:bodyPr>
          <a:lstStyle/>
          <a:p>
            <a:pPr marL="0" indent="0">
              <a:spcAft>
                <a:spcPts val="1200"/>
              </a:spcAft>
              <a:buNone/>
            </a:pPr>
            <a:r>
              <a:rPr lang="en-US" dirty="0"/>
              <a:t>___________ Heart Failure (CHF) is a very complex chronic disease in which the heart loses the ability to effectively pump blood. CHF is usually a result of myocardial infarctions, heart disease (e.g., cardiomyopathy), high blood pressure, and heart valve problems.</a:t>
            </a:r>
          </a:p>
          <a:p>
            <a:pPr marL="0" indent="0">
              <a:spcAft>
                <a:spcPts val="1200"/>
              </a:spcAft>
              <a:buNone/>
            </a:pPr>
            <a:r>
              <a:rPr lang="en-US" dirty="0"/>
              <a:t>Because of the CHF, fluid can accumulate (congestion) in various organs such as the lungs, liver, and kidneys.</a:t>
            </a:r>
          </a:p>
          <a:p>
            <a:pPr marL="0" indent="0">
              <a:spcAft>
                <a:spcPts val="1200"/>
              </a:spcAft>
              <a:buNone/>
            </a:pPr>
            <a:r>
              <a:rPr lang="en-US" dirty="0"/>
              <a:t>_______________ is the treatment to remove the excess fluid and salt using hollow fiber membrane cartridges similar to those in HD.</a:t>
            </a:r>
          </a:p>
          <a:p>
            <a:pPr marL="0" indent="0">
              <a:spcAft>
                <a:spcPts val="1200"/>
              </a:spcAft>
              <a:buNone/>
            </a:pPr>
            <a:r>
              <a:rPr lang="en-US" dirty="0"/>
              <a:t>It is similar to dialysis, except that the goal is removal of fluid only without changing the blood constituents.</a:t>
            </a:r>
          </a:p>
          <a:p>
            <a:pPr marL="0" indent="0">
              <a:spcAft>
                <a:spcPts val="1200"/>
              </a:spcAft>
              <a:buNone/>
            </a:pPr>
            <a:r>
              <a:rPr lang="en-US" dirty="0"/>
              <a:t>Fluid removal is </a:t>
            </a:r>
            <a:r>
              <a:rPr lang="en-US"/>
              <a:t>by ___________, </a:t>
            </a:r>
            <a:r>
              <a:rPr lang="en-US" dirty="0"/>
              <a:t>rather than diffusion, so the content of the dialysis-side fluid is less important.  (Flux is outward, not into the blood).</a:t>
            </a:r>
          </a:p>
        </p:txBody>
      </p:sp>
    </p:spTree>
    <p:extLst>
      <p:ext uri="{BB962C8B-B14F-4D97-AF65-F5344CB8AC3E}">
        <p14:creationId xmlns:p14="http://schemas.microsoft.com/office/powerpoint/2010/main" val="2948298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Extracorporeal Devices - Examples</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3</a:t>
            </a:fld>
            <a:endParaRPr lang="en-US"/>
          </a:p>
        </p:txBody>
      </p:sp>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336884" y="906011"/>
            <a:ext cx="7406156" cy="5815464"/>
          </a:xfrm>
        </p:spPr>
        <p:txBody>
          <a:bodyPr>
            <a:normAutofit lnSpcReduction="10000"/>
          </a:bodyPr>
          <a:lstStyle/>
          <a:p>
            <a:pPr marL="0" indent="0">
              <a:buNone/>
            </a:pPr>
            <a:r>
              <a:rPr lang="en-US" dirty="0"/>
              <a:t>___________ – replaces function of failed kidneys</a:t>
            </a:r>
          </a:p>
          <a:p>
            <a:pPr marL="0" indent="0">
              <a:buNone/>
            </a:pPr>
            <a:r>
              <a:rPr lang="en-US" dirty="0"/>
              <a:t>Blood oxygenators – commonly used in open heart surgery to bypass heart and lungs and oxygenate blood</a:t>
            </a:r>
          </a:p>
          <a:p>
            <a:pPr marL="0" indent="0">
              <a:buNone/>
            </a:pPr>
            <a:r>
              <a:rPr lang="en-US" dirty="0"/>
              <a:t>Aquapheresis  - used to remove excess water from body</a:t>
            </a:r>
          </a:p>
          <a:p>
            <a:pPr marL="0" indent="0">
              <a:buNone/>
            </a:pPr>
            <a:r>
              <a:rPr lang="en-US" dirty="0"/>
              <a:t>Hemoperfusion – used to cleanse blood of toxic materials</a:t>
            </a:r>
          </a:p>
          <a:p>
            <a:pPr marL="0" indent="0">
              <a:buNone/>
            </a:pPr>
            <a:r>
              <a:rPr lang="en-US" dirty="0"/>
              <a:t>_____________ – separates plasma from blood</a:t>
            </a:r>
          </a:p>
          <a:p>
            <a:pPr marL="0" indent="0">
              <a:buNone/>
            </a:pPr>
            <a:r>
              <a:rPr lang="en-US" dirty="0"/>
              <a:t>Immobilized enzyme reactors – removes toxic substances; replaces liver function</a:t>
            </a:r>
          </a:p>
          <a:p>
            <a:pPr marL="0" indent="0">
              <a:buNone/>
            </a:pPr>
            <a:r>
              <a:rPr lang="en-US" dirty="0"/>
              <a:t>Affinity columns – removes immune system agents; commonly used in auto-immune diseases and sepsis</a:t>
            </a:r>
          </a:p>
          <a:p>
            <a:pPr marL="0" indent="0">
              <a:buNone/>
            </a:pPr>
            <a:endParaRPr lang="en-US" dirty="0"/>
          </a:p>
          <a:p>
            <a:pPr marL="0" indent="0">
              <a:spcAft>
                <a:spcPts val="600"/>
              </a:spcAft>
              <a:buNone/>
            </a:pPr>
            <a:endParaRPr lang="en-US" dirty="0"/>
          </a:p>
        </p:txBody>
      </p:sp>
      <p:pic>
        <p:nvPicPr>
          <p:cNvPr id="3" name="Picture 2">
            <a:extLst>
              <a:ext uri="{FF2B5EF4-FFF2-40B4-BE49-F238E27FC236}">
                <a16:creationId xmlns:a16="http://schemas.microsoft.com/office/drawing/2014/main" id="{04B78799-678D-45E4-9F3C-7D589E34D812}"/>
              </a:ext>
            </a:extLst>
          </p:cNvPr>
          <p:cNvPicPr>
            <a:picLocks noChangeAspect="1"/>
          </p:cNvPicPr>
          <p:nvPr/>
        </p:nvPicPr>
        <p:blipFill rotWithShape="1">
          <a:blip r:embed="rId2"/>
          <a:srcRect l="6528" t="5907" r="6116" b="5324"/>
          <a:stretch/>
        </p:blipFill>
        <p:spPr>
          <a:xfrm>
            <a:off x="9670664" y="136525"/>
            <a:ext cx="2184452" cy="4490820"/>
          </a:xfrm>
          <a:prstGeom prst="rect">
            <a:avLst/>
          </a:prstGeom>
        </p:spPr>
      </p:pic>
      <p:sp>
        <p:nvSpPr>
          <p:cNvPr id="5" name="Oval 4">
            <a:extLst>
              <a:ext uri="{FF2B5EF4-FFF2-40B4-BE49-F238E27FC236}">
                <a16:creationId xmlns:a16="http://schemas.microsoft.com/office/drawing/2014/main" id="{2F1DD3CC-216A-40C2-99A3-6636801E2B05}"/>
              </a:ext>
            </a:extLst>
          </p:cNvPr>
          <p:cNvSpPr/>
          <p:nvPr/>
        </p:nvSpPr>
        <p:spPr>
          <a:xfrm>
            <a:off x="10951128" y="780176"/>
            <a:ext cx="805343" cy="1409350"/>
          </a:xfrm>
          <a:prstGeom prst="ellipse">
            <a:avLst/>
          </a:prstGeom>
          <a:noFill/>
          <a:ln w="476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402D6C77-321C-419E-B5A5-C87F9711B2EF}"/>
              </a:ext>
            </a:extLst>
          </p:cNvPr>
          <p:cNvPicPr>
            <a:picLocks noChangeAspect="1"/>
          </p:cNvPicPr>
          <p:nvPr/>
        </p:nvPicPr>
        <p:blipFill rotWithShape="1">
          <a:blip r:embed="rId3"/>
          <a:srcRect l="11053" r="11443"/>
          <a:stretch/>
        </p:blipFill>
        <p:spPr>
          <a:xfrm>
            <a:off x="7626184" y="780176"/>
            <a:ext cx="1890607" cy="2439350"/>
          </a:xfrm>
          <a:prstGeom prst="rect">
            <a:avLst/>
          </a:prstGeom>
        </p:spPr>
      </p:pic>
      <p:pic>
        <p:nvPicPr>
          <p:cNvPr id="8" name="Picture 7">
            <a:extLst>
              <a:ext uri="{FF2B5EF4-FFF2-40B4-BE49-F238E27FC236}">
                <a16:creationId xmlns:a16="http://schemas.microsoft.com/office/drawing/2014/main" id="{139DC147-87A3-4CF6-9376-A88DF93335D7}"/>
              </a:ext>
            </a:extLst>
          </p:cNvPr>
          <p:cNvPicPr>
            <a:picLocks noChangeAspect="1"/>
          </p:cNvPicPr>
          <p:nvPr/>
        </p:nvPicPr>
        <p:blipFill>
          <a:blip r:embed="rId4"/>
          <a:stretch>
            <a:fillRect/>
          </a:stretch>
        </p:blipFill>
        <p:spPr>
          <a:xfrm>
            <a:off x="7542575" y="3312921"/>
            <a:ext cx="3408553" cy="3408553"/>
          </a:xfrm>
          <a:prstGeom prst="rect">
            <a:avLst/>
          </a:prstGeom>
        </p:spPr>
      </p:pic>
    </p:spTree>
    <p:extLst>
      <p:ext uri="{BB962C8B-B14F-4D97-AF65-F5344CB8AC3E}">
        <p14:creationId xmlns:p14="http://schemas.microsoft.com/office/powerpoint/2010/main" val="1855965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Extracorporeal Devices - Examples</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4</a:t>
            </a:fld>
            <a:endParaRPr lang="en-US"/>
          </a:p>
        </p:txBody>
      </p:sp>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336884" y="906011"/>
            <a:ext cx="7322265" cy="5815464"/>
          </a:xfrm>
        </p:spPr>
        <p:txBody>
          <a:bodyPr>
            <a:normAutofit lnSpcReduction="10000"/>
          </a:bodyPr>
          <a:lstStyle/>
          <a:p>
            <a:pPr marL="0" indent="0">
              <a:spcAft>
                <a:spcPts val="600"/>
              </a:spcAft>
              <a:buNone/>
            </a:pPr>
            <a:r>
              <a:rPr lang="en-US" dirty="0"/>
              <a:t>Many devices will incorporate some type of semipermeable membrane to provide the area for mass transfer to occur. </a:t>
            </a:r>
          </a:p>
          <a:p>
            <a:pPr marL="0" indent="0">
              <a:spcAft>
                <a:spcPts val="600"/>
              </a:spcAft>
              <a:buNone/>
            </a:pPr>
            <a:r>
              <a:rPr lang="en-US" dirty="0"/>
              <a:t>Membranes can be arranged as stacks of flat sheets, coils of membrane sheets, or bundles of hollow fibers.</a:t>
            </a:r>
          </a:p>
          <a:p>
            <a:pPr marL="0" indent="0">
              <a:spcAft>
                <a:spcPts val="600"/>
              </a:spcAft>
              <a:buNone/>
            </a:pPr>
            <a:r>
              <a:rPr lang="en-US" dirty="0"/>
              <a:t>There are a variety of contacting patterns:</a:t>
            </a:r>
          </a:p>
          <a:p>
            <a:pPr marL="0" indent="0">
              <a:spcAft>
                <a:spcPts val="600"/>
              </a:spcAft>
              <a:buNone/>
            </a:pPr>
            <a:r>
              <a:rPr lang="en-US" dirty="0"/>
              <a:t>Cocurrent flow – fluid streams flow in same direction</a:t>
            </a:r>
          </a:p>
          <a:p>
            <a:pPr marL="0" indent="0">
              <a:spcAft>
                <a:spcPts val="600"/>
              </a:spcAft>
              <a:buNone/>
            </a:pPr>
            <a:r>
              <a:rPr lang="en-US" dirty="0"/>
              <a:t>Countercurrent flow – fluid streams flow in opposite directions</a:t>
            </a:r>
          </a:p>
          <a:p>
            <a:pPr marL="0" indent="0">
              <a:spcAft>
                <a:spcPts val="600"/>
              </a:spcAft>
              <a:buNone/>
            </a:pPr>
            <a:r>
              <a:rPr lang="en-US" dirty="0"/>
              <a:t>Cross flow – fluid streams flow perpendicular to each other</a:t>
            </a:r>
          </a:p>
        </p:txBody>
      </p:sp>
      <p:grpSp>
        <p:nvGrpSpPr>
          <p:cNvPr id="58" name="Group 57">
            <a:extLst>
              <a:ext uri="{FF2B5EF4-FFF2-40B4-BE49-F238E27FC236}">
                <a16:creationId xmlns:a16="http://schemas.microsoft.com/office/drawing/2014/main" id="{D174E381-5DC9-4B8C-B4A1-D0CB365367FC}"/>
              </a:ext>
            </a:extLst>
          </p:cNvPr>
          <p:cNvGrpSpPr/>
          <p:nvPr/>
        </p:nvGrpSpPr>
        <p:grpSpPr>
          <a:xfrm>
            <a:off x="7737624" y="843550"/>
            <a:ext cx="3902074" cy="1814567"/>
            <a:chOff x="7804735" y="977774"/>
            <a:chExt cx="3902074" cy="1814567"/>
          </a:xfrm>
        </p:grpSpPr>
        <p:sp>
          <p:nvSpPr>
            <p:cNvPr id="49" name="Rectangle 2">
              <a:extLst>
                <a:ext uri="{FF2B5EF4-FFF2-40B4-BE49-F238E27FC236}">
                  <a16:creationId xmlns:a16="http://schemas.microsoft.com/office/drawing/2014/main" id="{A20E1EE7-97EF-48B3-8C04-8547597FBE57}"/>
                </a:ext>
              </a:extLst>
            </p:cNvPr>
            <p:cNvSpPr>
              <a:spLocks noChangeArrowheads="1"/>
            </p:cNvSpPr>
            <p:nvPr/>
          </p:nvSpPr>
          <p:spPr bwMode="auto">
            <a:xfrm>
              <a:off x="7979359" y="1769936"/>
              <a:ext cx="1587500" cy="139700"/>
            </a:xfrm>
            <a:prstGeom prst="rect">
              <a:avLst/>
            </a:prstGeom>
            <a:solidFill>
              <a:schemeClr val="accent1"/>
            </a:solidFill>
            <a:ln w="12700">
              <a:solidFill>
                <a:schemeClr val="tx1"/>
              </a:solidFill>
              <a:miter lim="800000"/>
              <a:headEnd/>
              <a:tailEnd/>
            </a:ln>
          </p:spPr>
          <p:txBody>
            <a:bodyPr wrap="none" anchor="ct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buSzTx/>
                <a:buFontTx/>
                <a:buNone/>
              </a:pPr>
              <a:endParaRPr lang="en-US" altLang="en-US" sz="2400"/>
            </a:p>
          </p:txBody>
        </p:sp>
        <p:sp>
          <p:nvSpPr>
            <p:cNvPr id="50" name="Line 3">
              <a:extLst>
                <a:ext uri="{FF2B5EF4-FFF2-40B4-BE49-F238E27FC236}">
                  <a16:creationId xmlns:a16="http://schemas.microsoft.com/office/drawing/2014/main" id="{3CD953AA-80B0-4624-81AF-0DC6EE62A8EE}"/>
                </a:ext>
              </a:extLst>
            </p:cNvPr>
            <p:cNvSpPr>
              <a:spLocks noChangeShapeType="1"/>
            </p:cNvSpPr>
            <p:nvPr/>
          </p:nvSpPr>
          <p:spPr bwMode="auto">
            <a:xfrm>
              <a:off x="7973009" y="1458786"/>
              <a:ext cx="16002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 name="Line 4">
              <a:extLst>
                <a:ext uri="{FF2B5EF4-FFF2-40B4-BE49-F238E27FC236}">
                  <a16:creationId xmlns:a16="http://schemas.microsoft.com/office/drawing/2014/main" id="{F0B60AAA-2CF7-448C-838F-993605F931F7}"/>
                </a:ext>
              </a:extLst>
            </p:cNvPr>
            <p:cNvSpPr>
              <a:spLocks noChangeShapeType="1"/>
            </p:cNvSpPr>
            <p:nvPr/>
          </p:nvSpPr>
          <p:spPr bwMode="auto">
            <a:xfrm>
              <a:off x="7973009" y="2220786"/>
              <a:ext cx="16002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2" name="Rectangle 5">
              <a:extLst>
                <a:ext uri="{FF2B5EF4-FFF2-40B4-BE49-F238E27FC236}">
                  <a16:creationId xmlns:a16="http://schemas.microsoft.com/office/drawing/2014/main" id="{F90DF148-E901-4661-8164-68BB776353E5}"/>
                </a:ext>
              </a:extLst>
            </p:cNvPr>
            <p:cNvSpPr>
              <a:spLocks noChangeArrowheads="1"/>
            </p:cNvSpPr>
            <p:nvPr/>
          </p:nvSpPr>
          <p:spPr bwMode="auto">
            <a:xfrm>
              <a:off x="7804735" y="2425574"/>
              <a:ext cx="240451" cy="366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buSzTx/>
                <a:buFontTx/>
                <a:buNone/>
              </a:pPr>
              <a:r>
                <a:rPr lang="en-US" altLang="en-US" sz="1800" dirty="0"/>
                <a:t> </a:t>
              </a:r>
            </a:p>
          </p:txBody>
        </p:sp>
        <p:sp>
          <p:nvSpPr>
            <p:cNvPr id="53" name="Rectangle 6">
              <a:extLst>
                <a:ext uri="{FF2B5EF4-FFF2-40B4-BE49-F238E27FC236}">
                  <a16:creationId xmlns:a16="http://schemas.microsoft.com/office/drawing/2014/main" id="{C25D858A-8231-436B-A0AC-CA184B966E11}"/>
                </a:ext>
              </a:extLst>
            </p:cNvPr>
            <p:cNvSpPr>
              <a:spLocks noChangeArrowheads="1"/>
            </p:cNvSpPr>
            <p:nvPr/>
          </p:nvSpPr>
          <p:spPr bwMode="auto">
            <a:xfrm>
              <a:off x="10112959" y="1769936"/>
              <a:ext cx="1587500" cy="139700"/>
            </a:xfrm>
            <a:prstGeom prst="rect">
              <a:avLst/>
            </a:prstGeom>
            <a:solidFill>
              <a:schemeClr val="accent1"/>
            </a:solidFill>
            <a:ln w="12700">
              <a:solidFill>
                <a:schemeClr val="tx1"/>
              </a:solidFill>
              <a:miter lim="800000"/>
              <a:headEnd/>
              <a:tailEnd/>
            </a:ln>
          </p:spPr>
          <p:txBody>
            <a:bodyPr wrap="none" anchor="ct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buSzTx/>
                <a:buFontTx/>
                <a:buNone/>
              </a:pPr>
              <a:endParaRPr lang="en-US" altLang="en-US" sz="2400"/>
            </a:p>
          </p:txBody>
        </p:sp>
        <p:sp>
          <p:nvSpPr>
            <p:cNvPr id="54" name="Line 7">
              <a:extLst>
                <a:ext uri="{FF2B5EF4-FFF2-40B4-BE49-F238E27FC236}">
                  <a16:creationId xmlns:a16="http://schemas.microsoft.com/office/drawing/2014/main" id="{D429B019-C56D-44E1-80F3-324DC87A6C73}"/>
                </a:ext>
              </a:extLst>
            </p:cNvPr>
            <p:cNvSpPr>
              <a:spLocks noChangeShapeType="1"/>
            </p:cNvSpPr>
            <p:nvPr/>
          </p:nvSpPr>
          <p:spPr bwMode="auto">
            <a:xfrm>
              <a:off x="10106609" y="2220786"/>
              <a:ext cx="160020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5" name="Line 8">
              <a:extLst>
                <a:ext uri="{FF2B5EF4-FFF2-40B4-BE49-F238E27FC236}">
                  <a16:creationId xmlns:a16="http://schemas.microsoft.com/office/drawing/2014/main" id="{DAA0B168-294A-4D30-9043-9DD936ADB73D}"/>
                </a:ext>
              </a:extLst>
            </p:cNvPr>
            <p:cNvSpPr>
              <a:spLocks noChangeShapeType="1"/>
            </p:cNvSpPr>
            <p:nvPr/>
          </p:nvSpPr>
          <p:spPr bwMode="auto">
            <a:xfrm>
              <a:off x="10106609" y="1458786"/>
              <a:ext cx="1600200" cy="0"/>
            </a:xfrm>
            <a:prstGeom prst="line">
              <a:avLst/>
            </a:prstGeom>
            <a:noFill/>
            <a:ln w="38100">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US"/>
            </a:p>
          </p:txBody>
        </p:sp>
        <p:sp>
          <p:nvSpPr>
            <p:cNvPr id="56" name="Line 9">
              <a:extLst>
                <a:ext uri="{FF2B5EF4-FFF2-40B4-BE49-F238E27FC236}">
                  <a16:creationId xmlns:a16="http://schemas.microsoft.com/office/drawing/2014/main" id="{0E28ED07-329B-4DAC-A4ED-B2ACDF6A9F6B}"/>
                </a:ext>
              </a:extLst>
            </p:cNvPr>
            <p:cNvSpPr>
              <a:spLocks noChangeShapeType="1"/>
            </p:cNvSpPr>
            <p:nvPr/>
          </p:nvSpPr>
          <p:spPr bwMode="auto">
            <a:xfrm flipV="1">
              <a:off x="9420809" y="1230186"/>
              <a:ext cx="457200" cy="6096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 name="Rectangle 10">
              <a:extLst>
                <a:ext uri="{FF2B5EF4-FFF2-40B4-BE49-F238E27FC236}">
                  <a16:creationId xmlns:a16="http://schemas.microsoft.com/office/drawing/2014/main" id="{D2455034-C859-4A8B-B0AA-44749D937645}"/>
                </a:ext>
              </a:extLst>
            </p:cNvPr>
            <p:cNvSpPr>
              <a:spLocks noChangeArrowheads="1"/>
            </p:cNvSpPr>
            <p:nvPr/>
          </p:nvSpPr>
          <p:spPr bwMode="auto">
            <a:xfrm>
              <a:off x="9368358" y="977774"/>
              <a:ext cx="11493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SzPct val="100000"/>
                <a:buChar char="•"/>
                <a:defRPr sz="3200">
                  <a:solidFill>
                    <a:schemeClr val="tx1"/>
                  </a:solidFill>
                  <a:latin typeface="Times New Roman" panose="02020603050405020304" pitchFamily="18" charset="0"/>
                </a:defRPr>
              </a:lvl1pPr>
              <a:lvl2pPr marL="742950" indent="-285750">
                <a:spcBef>
                  <a:spcPct val="20000"/>
                </a:spcBef>
                <a:buSzPct val="100000"/>
                <a:buChar char="–"/>
                <a:defRPr sz="2800">
                  <a:solidFill>
                    <a:schemeClr val="tx1"/>
                  </a:solidFill>
                  <a:latin typeface="Times New Roman" panose="02020603050405020304" pitchFamily="18" charset="0"/>
                </a:defRPr>
              </a:lvl2pPr>
              <a:lvl3pPr marL="1143000" indent="-228600">
                <a:spcBef>
                  <a:spcPct val="20000"/>
                </a:spcBef>
                <a:buSzPct val="100000"/>
                <a:buChar char="•"/>
                <a:defRPr sz="2400">
                  <a:solidFill>
                    <a:schemeClr val="tx1"/>
                  </a:solidFill>
                  <a:latin typeface="Times New Roman" panose="02020603050405020304" pitchFamily="18" charset="0"/>
                </a:defRPr>
              </a:lvl3pPr>
              <a:lvl4pPr marL="1600200" indent="-228600">
                <a:spcBef>
                  <a:spcPct val="20000"/>
                </a:spcBef>
                <a:buSzPct val="100000"/>
                <a:buChar char="–"/>
                <a:defRPr sz="2000">
                  <a:solidFill>
                    <a:schemeClr val="tx1"/>
                  </a:solidFill>
                  <a:latin typeface="Times New Roman" panose="02020603050405020304" pitchFamily="18" charset="0"/>
                </a:defRPr>
              </a:lvl4pPr>
              <a:lvl5pPr marL="2057400" indent="-228600">
                <a:spcBef>
                  <a:spcPct val="20000"/>
                </a:spcBef>
                <a:buSzPct val="100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defRPr>
              </a:lvl9pPr>
            </a:lstStyle>
            <a:p>
              <a:pPr>
                <a:spcBef>
                  <a:spcPct val="0"/>
                </a:spcBef>
                <a:buSzTx/>
                <a:buFontTx/>
                <a:buNone/>
              </a:pPr>
              <a:r>
                <a:rPr lang="en-US" altLang="en-US" sz="1800"/>
                <a:t>membrane</a:t>
              </a:r>
            </a:p>
          </p:txBody>
        </p:sp>
      </p:grpSp>
      <p:pic>
        <p:nvPicPr>
          <p:cNvPr id="59" name="Picture 58">
            <a:extLst>
              <a:ext uri="{FF2B5EF4-FFF2-40B4-BE49-F238E27FC236}">
                <a16:creationId xmlns:a16="http://schemas.microsoft.com/office/drawing/2014/main" id="{2543005A-3BB1-4C55-AF2F-599A31233C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80826" y="5124703"/>
            <a:ext cx="2615250" cy="1231647"/>
          </a:xfrm>
          <a:prstGeom prst="rect">
            <a:avLst/>
          </a:prstGeom>
        </p:spPr>
      </p:pic>
      <p:pic>
        <p:nvPicPr>
          <p:cNvPr id="72" name="Picture 71">
            <a:extLst>
              <a:ext uri="{FF2B5EF4-FFF2-40B4-BE49-F238E27FC236}">
                <a16:creationId xmlns:a16="http://schemas.microsoft.com/office/drawing/2014/main" id="{21AAAA68-D245-44CA-84EB-7A1B109C1F68}"/>
              </a:ext>
            </a:extLst>
          </p:cNvPr>
          <p:cNvPicPr>
            <a:picLocks noChangeAspect="1"/>
          </p:cNvPicPr>
          <p:nvPr/>
        </p:nvPicPr>
        <p:blipFill>
          <a:blip r:embed="rId3"/>
          <a:stretch>
            <a:fillRect/>
          </a:stretch>
        </p:blipFill>
        <p:spPr>
          <a:xfrm>
            <a:off x="7533642" y="4172620"/>
            <a:ext cx="2342280" cy="2310256"/>
          </a:xfrm>
          <a:prstGeom prst="rect">
            <a:avLst/>
          </a:prstGeom>
        </p:spPr>
      </p:pic>
      <p:pic>
        <p:nvPicPr>
          <p:cNvPr id="74" name="Picture 73">
            <a:extLst>
              <a:ext uri="{FF2B5EF4-FFF2-40B4-BE49-F238E27FC236}">
                <a16:creationId xmlns:a16="http://schemas.microsoft.com/office/drawing/2014/main" id="{1DF82297-6897-40F1-9BD3-2F2A694FF389}"/>
              </a:ext>
            </a:extLst>
          </p:cNvPr>
          <p:cNvPicPr>
            <a:picLocks noChangeAspect="1"/>
          </p:cNvPicPr>
          <p:nvPr/>
        </p:nvPicPr>
        <p:blipFill>
          <a:blip r:embed="rId4"/>
          <a:stretch>
            <a:fillRect/>
          </a:stretch>
        </p:blipFill>
        <p:spPr>
          <a:xfrm>
            <a:off x="7638208" y="2786650"/>
            <a:ext cx="2664701" cy="1575012"/>
          </a:xfrm>
          <a:prstGeom prst="rect">
            <a:avLst/>
          </a:prstGeom>
        </p:spPr>
      </p:pic>
    </p:spTree>
    <p:extLst>
      <p:ext uri="{BB962C8B-B14F-4D97-AF65-F5344CB8AC3E}">
        <p14:creationId xmlns:p14="http://schemas.microsoft.com/office/powerpoint/2010/main" val="1829733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Overall Mass Transfer Coefficient - Review</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802105"/>
                <a:ext cx="8132429" cy="5707751"/>
              </a:xfrm>
            </p:spPr>
            <p:txBody>
              <a:bodyPr>
                <a:normAutofit/>
              </a:bodyPr>
              <a:lstStyle/>
              <a:p>
                <a:pPr marL="0" indent="0">
                  <a:buNone/>
                </a:pPr>
                <a:r>
                  <a:rPr lang="en-US" dirty="0"/>
                  <a:t>The overall mass transfer rate:</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𝑠</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0</m:t>
                          </m:r>
                        </m:sub>
                      </m:sSub>
                      <m:r>
                        <a:rPr lang="en-US" b="0" i="1" smtClean="0">
                          <a:latin typeface="Cambria Math" panose="02040503050406030204" pitchFamily="18" charset="0"/>
                        </a:rPr>
                        <m:t>𝑆</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𝑏𝑙𝑜𝑜𝑑</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𝑒𝑥𝑐h𝑎𝑛𝑔𝑒</m:t>
                          </m:r>
                          <m:r>
                            <a:rPr lang="en-US" b="0" i="1" smtClean="0">
                              <a:latin typeface="Cambria Math" panose="02040503050406030204" pitchFamily="18" charset="0"/>
                            </a:rPr>
                            <m:t> </m:t>
                          </m:r>
                          <m:r>
                            <a:rPr lang="en-US" b="0" i="1" smtClean="0">
                              <a:latin typeface="Cambria Math" panose="02040503050406030204" pitchFamily="18" charset="0"/>
                            </a:rPr>
                            <m:t>𝑓𝑙𝑢𝑖𝑑</m:t>
                          </m:r>
                        </m:sub>
                      </m:sSub>
                      <m:r>
                        <a:rPr lang="en-US" b="0" i="1" smtClean="0">
                          <a:latin typeface="Cambria Math" panose="02040503050406030204" pitchFamily="18" charset="0"/>
                        </a:rPr>
                        <m:t>)</m:t>
                      </m:r>
                    </m:oMath>
                  </m:oMathPara>
                </a14:m>
                <a:endParaRPr lang="en-US" dirty="0"/>
              </a:p>
              <a:p>
                <a:pPr marL="0" indent="0">
                  <a:buNone/>
                </a:pPr>
                <a:endParaRPr lang="en-US" dirty="0"/>
              </a:p>
              <a:p>
                <a:pPr marL="0" indent="0">
                  <a:buNone/>
                </a:pPr>
                <a:r>
                  <a:rPr lang="en-US" dirty="0"/>
                  <a:t>The overall mass transfer coefficient represents the equivalent mass transfer coefficient for the system. Like we saw earlier with comparing mass transfer coefficients with electrical conductance, we can determine the overall coefficient.</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0</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𝑘</m:t>
                              </m:r>
                            </m:e>
                            <m:sub>
                              <m:r>
                                <a:rPr lang="en-US" b="0" i="1" smtClean="0">
                                  <a:latin typeface="Cambria Math" panose="02040503050406030204" pitchFamily="18" charset="0"/>
                                </a:rPr>
                                <m:t>𝑚</m:t>
                              </m:r>
                            </m:sub>
                            <m:sup>
                              <m:d>
                                <m:dPr>
                                  <m:ctrlPr>
                                    <a:rPr lang="en-US" b="0" i="1" smtClean="0">
                                      <a:latin typeface="Cambria Math" panose="02040503050406030204" pitchFamily="18" charset="0"/>
                                    </a:rPr>
                                  </m:ctrlPr>
                                </m:dPr>
                                <m:e>
                                  <m:r>
                                    <a:rPr lang="en-US" b="0" i="1" smtClean="0">
                                      <a:latin typeface="Cambria Math" panose="02040503050406030204" pitchFamily="18" charset="0"/>
                                    </a:rPr>
                                    <m:t>1</m:t>
                                  </m:r>
                                </m:e>
                              </m:d>
                            </m:sup>
                          </m:sSubSup>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𝑚</m:t>
                              </m:r>
                            </m:sub>
                          </m:sSub>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𝑘</m:t>
                              </m:r>
                            </m:e>
                            <m:sub>
                              <m:r>
                                <a:rPr lang="en-US" b="0" i="1" smtClean="0">
                                  <a:latin typeface="Cambria Math" panose="02040503050406030204" pitchFamily="18" charset="0"/>
                                </a:rPr>
                                <m:t>𝑚</m:t>
                              </m:r>
                            </m:sub>
                            <m:sup>
                              <m:d>
                                <m:dPr>
                                  <m:ctrlPr>
                                    <a:rPr lang="en-US" b="0" i="1" smtClean="0">
                                      <a:latin typeface="Cambria Math" panose="02040503050406030204" pitchFamily="18" charset="0"/>
                                    </a:rPr>
                                  </m:ctrlPr>
                                </m:dPr>
                                <m:e>
                                  <m:r>
                                    <a:rPr lang="en-US" b="0" i="1" smtClean="0">
                                      <a:latin typeface="Cambria Math" panose="02040503050406030204" pitchFamily="18" charset="0"/>
                                    </a:rPr>
                                    <m:t>2</m:t>
                                  </m:r>
                                </m:e>
                              </m:d>
                            </m:sup>
                          </m:sSubSup>
                        </m:den>
                      </m:f>
                    </m:oMath>
                  </m:oMathPara>
                </a14:m>
                <a:endParaRPr lang="en-US" dirty="0"/>
              </a:p>
              <a:p>
                <a:pPr marL="0" indent="0">
                  <a:buNone/>
                </a:pPr>
                <a:r>
                  <a:rPr lang="en-US" dirty="0"/>
                  <a:t>(like conductance in series or resistances in parallel)</a:t>
                </a:r>
              </a:p>
            </p:txBody>
          </p:sp>
        </mc:Choice>
        <mc:Fallback xmlns="">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802105"/>
                <a:ext cx="8132429" cy="5707751"/>
              </a:xfrm>
              <a:blipFill>
                <a:blip r:embed="rId2"/>
                <a:stretch>
                  <a:fillRect l="-1498" t="-181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5</a:t>
            </a:fld>
            <a:endParaRPr lang="en-US"/>
          </a:p>
        </p:txBody>
      </p:sp>
      <p:pic>
        <p:nvPicPr>
          <p:cNvPr id="15" name="Picture 14">
            <a:extLst>
              <a:ext uri="{FF2B5EF4-FFF2-40B4-BE49-F238E27FC236}">
                <a16:creationId xmlns:a16="http://schemas.microsoft.com/office/drawing/2014/main" id="{B1749EAD-C349-4E03-B740-A05C054A5FC7}"/>
              </a:ext>
            </a:extLst>
          </p:cNvPr>
          <p:cNvPicPr>
            <a:picLocks noChangeAspect="1"/>
          </p:cNvPicPr>
          <p:nvPr/>
        </p:nvPicPr>
        <p:blipFill>
          <a:blip r:embed="rId3"/>
          <a:stretch>
            <a:fillRect/>
          </a:stretch>
        </p:blipFill>
        <p:spPr>
          <a:xfrm>
            <a:off x="8091897" y="2003710"/>
            <a:ext cx="3928995" cy="3480209"/>
          </a:xfrm>
          <a:prstGeom prst="rect">
            <a:avLst/>
          </a:prstGeom>
        </p:spPr>
      </p:pic>
    </p:spTree>
    <p:extLst>
      <p:ext uri="{BB962C8B-B14F-4D97-AF65-F5344CB8AC3E}">
        <p14:creationId xmlns:p14="http://schemas.microsoft.com/office/powerpoint/2010/main" val="3445294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6417"/>
            <a:ext cx="10515600" cy="1325563"/>
          </a:xfrm>
        </p:spPr>
        <p:txBody>
          <a:bodyPr>
            <a:normAutofit/>
          </a:bodyPr>
          <a:lstStyle/>
          <a:p>
            <a:r>
              <a:rPr lang="en-US" sz="3600" dirty="0"/>
              <a:t>Fully Developed Flow and Sherwood Number - Review</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19314" y="780176"/>
                <a:ext cx="11654971" cy="5754848"/>
              </a:xfrm>
            </p:spPr>
            <p:txBody>
              <a:bodyPr>
                <a:noAutofit/>
              </a:bodyPr>
              <a:lstStyle/>
              <a:p>
                <a:pPr marL="0" indent="0">
                  <a:buNone/>
                </a:pPr>
                <a:r>
                  <a:rPr lang="en-US" sz="2400" dirty="0"/>
                  <a:t>If the flow is not fully developed, the Sherwood number is:</a:t>
                </a:r>
                <a:endParaRPr lang="en-US" sz="2400" b="0" i="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nor/>
                        </m:rPr>
                        <a:rPr lang="en-US" sz="2400" b="0" i="0" smtClean="0">
                          <a:latin typeface="Cambria Math" panose="02040503050406030204" pitchFamily="18" charset="0"/>
                        </a:rPr>
                        <m:t>Sh</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𝑚</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𝐷</m:t>
                              </m:r>
                            </m:e>
                            <m:sub>
                              <m:r>
                                <a:rPr lang="en-US" sz="2400" b="0" i="1" smtClean="0">
                                  <a:latin typeface="Cambria Math" panose="02040503050406030204" pitchFamily="18" charset="0"/>
                                </a:rPr>
                                <m:t>𝑡𝑢𝑏𝑒</m:t>
                              </m:r>
                            </m:sub>
                          </m:sSub>
                        </m:num>
                        <m:den>
                          <m:r>
                            <a:rPr lang="en-US" sz="2400" b="0" i="1" smtClean="0">
                              <a:latin typeface="Cambria Math" panose="02040503050406030204" pitchFamily="18" charset="0"/>
                            </a:rPr>
                            <m:t>𝐷</m:t>
                          </m:r>
                        </m:den>
                      </m:f>
                      <m:r>
                        <a:rPr lang="en-US" sz="2400" b="0" i="1" smtClean="0">
                          <a:latin typeface="Cambria Math" panose="02040503050406030204" pitchFamily="18" charset="0"/>
                        </a:rPr>
                        <m:t>=1.86</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f>
                                <m:fPr>
                                  <m:ctrlPr>
                                    <a:rPr lang="en-US" sz="2400" b="0" i="1" smtClean="0">
                                      <a:latin typeface="Cambria Math" panose="02040503050406030204" pitchFamily="18" charset="0"/>
                                    </a:rPr>
                                  </m:ctrlPr>
                                </m:fPr>
                                <m:num>
                                  <m:r>
                                    <m:rPr>
                                      <m:nor/>
                                    </m:rPr>
                                    <a:rPr lang="en-US" sz="2400" b="0" i="0" smtClean="0">
                                      <a:latin typeface="Cambria Math" panose="02040503050406030204" pitchFamily="18" charset="0"/>
                                    </a:rPr>
                                    <m:t>Re</m:t>
                                  </m:r>
                                  <m:r>
                                    <a:rPr lang="en-US" sz="2400" b="0" i="1" smtClean="0">
                                      <a:latin typeface="Cambria Math" panose="02040503050406030204" pitchFamily="18" charset="0"/>
                                    </a:rPr>
                                    <m:t> </m:t>
                                  </m:r>
                                  <m:r>
                                    <m:rPr>
                                      <m:nor/>
                                    </m:rPr>
                                    <a:rPr lang="en-US" sz="2400" b="0" i="0" smtClean="0">
                                      <a:latin typeface="Cambria Math" panose="02040503050406030204" pitchFamily="18" charset="0"/>
                                    </a:rPr>
                                    <m:t>Sc</m:t>
                                  </m:r>
                                </m:num>
                                <m:den>
                                  <m:r>
                                    <a:rPr lang="en-US" sz="2400" b="0" i="1" smtClean="0">
                                      <a:latin typeface="Cambria Math" panose="02040503050406030204" pitchFamily="18" charset="0"/>
                                    </a:rPr>
                                    <m:t>𝐿</m:t>
                                  </m:r>
                                  <m:r>
                                    <m:rPr>
                                      <m:lit/>
                                    </m:rP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𝐷</m:t>
                                      </m:r>
                                    </m:e>
                                    <m:sub>
                                      <m:r>
                                        <m:rPr>
                                          <m:sty m:val="p"/>
                                        </m:rPr>
                                        <a:rPr lang="en-US" sz="2400" b="0" i="0" smtClean="0">
                                          <a:latin typeface="Cambria Math" panose="02040503050406030204" pitchFamily="18" charset="0"/>
                                        </a:rPr>
                                        <m:t>tube</m:t>
                                      </m:r>
                                    </m:sub>
                                  </m:sSub>
                                </m:den>
                              </m:f>
                            </m:e>
                          </m:d>
                        </m:e>
                        <m:sup>
                          <m:r>
                            <a:rPr lang="en-US" sz="2400" b="0" i="1" smtClean="0">
                              <a:latin typeface="Cambria Math" panose="02040503050406030204" pitchFamily="18" charset="0"/>
                            </a:rPr>
                            <m:t>1</m:t>
                          </m:r>
                          <m:r>
                            <m:rPr>
                              <m:lit/>
                            </m:rPr>
                            <a:rPr lang="en-US" sz="2400" b="0" i="1" smtClean="0">
                              <a:latin typeface="Cambria Math" panose="02040503050406030204" pitchFamily="18" charset="0"/>
                            </a:rPr>
                            <m:t>/</m:t>
                          </m:r>
                          <m:r>
                            <a:rPr lang="en-US" sz="2400" b="0" i="1" smtClean="0">
                              <a:latin typeface="Cambria Math" panose="02040503050406030204" pitchFamily="18" charset="0"/>
                            </a:rPr>
                            <m:t>3</m:t>
                          </m:r>
                        </m:sup>
                      </m:sSup>
                      <m:r>
                        <a:rPr lang="en-US" sz="2400" b="0" i="1" smtClean="0">
                          <a:latin typeface="Cambria Math" panose="02040503050406030204" pitchFamily="18" charset="0"/>
                        </a:rPr>
                        <m:t> </m:t>
                      </m:r>
                      <m:r>
                        <m:rPr>
                          <m:nor/>
                        </m:rPr>
                        <a:rPr lang="en-US" sz="2400" b="0" i="0" smtClean="0">
                          <a:latin typeface="Cambria Math" panose="02040503050406030204" pitchFamily="18" charset="0"/>
                        </a:rPr>
                        <m:t>if</m:t>
                      </m:r>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𝐿</m:t>
                          </m:r>
                          <m:r>
                            <m:rPr>
                              <m:lit/>
                            </m:rP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𝐷</m:t>
                              </m:r>
                            </m:e>
                            <m:sub>
                              <m:r>
                                <m:rPr>
                                  <m:sty m:val="p"/>
                                </m:rPr>
                                <a:rPr lang="en-US" sz="2400" b="0" i="0" smtClean="0">
                                  <a:latin typeface="Cambria Math" panose="02040503050406030204" pitchFamily="18" charset="0"/>
                                </a:rPr>
                                <m:t>tube</m:t>
                              </m:r>
                            </m:sub>
                          </m:sSub>
                        </m:num>
                        <m:den>
                          <m:r>
                            <m:rPr>
                              <m:nor/>
                            </m:rPr>
                            <a:rPr lang="en-US" sz="2400" b="0" i="0" smtClean="0">
                              <a:latin typeface="Cambria Math" panose="02040503050406030204" pitchFamily="18" charset="0"/>
                            </a:rPr>
                            <m:t>ReSc</m:t>
                          </m:r>
                        </m:den>
                      </m:f>
                      <m:r>
                        <a:rPr lang="en-US" sz="2400" b="0" i="1" smtClean="0">
                          <a:latin typeface="Cambria Math" panose="02040503050406030204" pitchFamily="18" charset="0"/>
                        </a:rPr>
                        <m:t>≤0.01 </m:t>
                      </m:r>
                    </m:oMath>
                  </m:oMathPara>
                </a14:m>
                <a:endParaRPr lang="en-US" sz="2400" dirty="0"/>
              </a:p>
              <a:p>
                <a:pPr marL="0" indent="0">
                  <a:buNone/>
                </a:pPr>
                <a:endParaRPr lang="en-US" sz="2400" dirty="0"/>
              </a:p>
              <a:p>
                <a:pPr marL="0" indent="0">
                  <a:buNone/>
                </a:pPr>
                <a:r>
                  <a:rPr lang="en-US" sz="2400" dirty="0"/>
                  <a:t>The flow can be considered fully developed if</a:t>
                </a:r>
              </a:p>
              <a:p>
                <a:pPr marL="0" indent="0">
                  <a:buNone/>
                </a:pPr>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𝑧</m:t>
                          </m:r>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𝐷</m:t>
                              </m:r>
                            </m:e>
                            <m:sub>
                              <m:r>
                                <m:rPr>
                                  <m:sty m:val="p"/>
                                </m:rPr>
                                <a:rPr lang="en-US" sz="2400" b="0" i="0" smtClean="0">
                                  <a:latin typeface="Cambria Math" panose="02040503050406030204" pitchFamily="18" charset="0"/>
                                </a:rPr>
                                <m:t>tube</m:t>
                              </m:r>
                            </m:sub>
                          </m:sSub>
                        </m:den>
                      </m:f>
                      <m:r>
                        <a:rPr lang="en-US" sz="2400" b="0" i="1" smtClean="0">
                          <a:latin typeface="Cambria Math" panose="02040503050406030204" pitchFamily="18" charset="0"/>
                        </a:rPr>
                        <m:t>&gt;0.05 </m:t>
                      </m:r>
                      <m:r>
                        <m:rPr>
                          <m:nor/>
                        </m:rPr>
                        <a:rPr lang="en-US" sz="2400" b="0" i="0" smtClean="0">
                          <a:latin typeface="Cambria Math" panose="02040503050406030204" pitchFamily="18" charset="0"/>
                        </a:rPr>
                        <m:t>Re</m:t>
                      </m:r>
                    </m:oMath>
                  </m:oMathPara>
                </a14:m>
                <a:endParaRPr lang="en-US" sz="2400" dirty="0"/>
              </a:p>
              <a:p>
                <a:pPr marL="0" indent="0">
                  <a:buNone/>
                </a:pPr>
                <a:r>
                  <a:rPr lang="en-US" sz="2400" dirty="0"/>
                  <a:t>The concentration boundary layer can be considered fully developed if</a:t>
                </a:r>
              </a:p>
              <a:p>
                <a:pPr marL="0" indent="0">
                  <a:buNone/>
                </a:pPr>
                <a14:m>
                  <m:oMathPara xmlns:m="http://schemas.openxmlformats.org/officeDocument/2006/math">
                    <m:oMathParaPr>
                      <m:jc m:val="centerGroup"/>
                    </m:oMathParaPr>
                    <m:oMath xmlns:m="http://schemas.openxmlformats.org/officeDocument/2006/math">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𝑧</m:t>
                          </m:r>
                        </m:num>
                        <m:den>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𝐷</m:t>
                              </m:r>
                            </m:e>
                            <m:sub>
                              <m:r>
                                <m:rPr>
                                  <m:sty m:val="p"/>
                                </m:rPr>
                                <a:rPr lang="en-US" sz="2400" b="0" i="0" smtClean="0">
                                  <a:latin typeface="Cambria Math" panose="02040503050406030204" pitchFamily="18" charset="0"/>
                                </a:rPr>
                                <m:t>tube</m:t>
                              </m:r>
                            </m:sub>
                          </m:sSub>
                        </m:den>
                      </m:f>
                      <m:r>
                        <a:rPr lang="en-US" sz="2400" b="0" i="1" smtClean="0">
                          <a:latin typeface="Cambria Math" panose="02040503050406030204" pitchFamily="18" charset="0"/>
                        </a:rPr>
                        <m:t>&gt;0.05 </m:t>
                      </m:r>
                      <m:r>
                        <m:rPr>
                          <m:nor/>
                        </m:rPr>
                        <a:rPr lang="en-US" sz="2400" b="0" i="0" smtClean="0">
                          <a:latin typeface="Cambria Math" panose="02040503050406030204" pitchFamily="18" charset="0"/>
                        </a:rPr>
                        <m:t>Re</m:t>
                      </m:r>
                      <m:r>
                        <a:rPr lang="en-US" sz="2400" b="0" i="1" smtClean="0">
                          <a:latin typeface="Cambria Math" panose="02040503050406030204" pitchFamily="18" charset="0"/>
                        </a:rPr>
                        <m:t> </m:t>
                      </m:r>
                      <m:r>
                        <m:rPr>
                          <m:nor/>
                        </m:rPr>
                        <a:rPr lang="en-US" sz="2400" b="0" i="0" smtClean="0">
                          <a:latin typeface="Cambria Math" panose="02040503050406030204" pitchFamily="18" charset="0"/>
                        </a:rPr>
                        <m:t>Sc</m:t>
                      </m:r>
                    </m:oMath>
                  </m:oMathPara>
                </a14:m>
                <a:endParaRPr lang="en-US" sz="2400" dirty="0"/>
              </a:p>
              <a:p>
                <a:pPr marL="0" indent="0">
                  <a:buNone/>
                </a:pPr>
                <a:r>
                  <a:rPr lang="en-US" sz="2400" dirty="0"/>
                  <a:t>But as we pointed out earlier, Schmidt numbers for most biomedical and biological applications involving liquids will be on the order of </a:t>
                </a:r>
                <a14:m>
                  <m:oMath xmlns:m="http://schemas.openxmlformats.org/officeDocument/2006/math">
                    <m:r>
                      <a:rPr lang="en-US" sz="2400" b="0" i="1" smtClean="0">
                        <a:latin typeface="Cambria Math" panose="02040503050406030204" pitchFamily="18" charset="0"/>
                      </a:rPr>
                      <m:t>𝑆𝑐</m:t>
                    </m:r>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10</m:t>
                        </m:r>
                      </m:e>
                      <m:sup>
                        <m:r>
                          <a:rPr lang="en-US" sz="2400" b="0" i="1" smtClean="0">
                            <a:latin typeface="Cambria Math" panose="02040503050406030204" pitchFamily="18" charset="0"/>
                            <a:ea typeface="Cambria Math" panose="02040503050406030204" pitchFamily="18" charset="0"/>
                          </a:rPr>
                          <m:t>3</m:t>
                        </m:r>
                      </m:sup>
                    </m:sSup>
                  </m:oMath>
                </a14:m>
                <a:r>
                  <a:rPr lang="en-US" sz="2400" dirty="0"/>
                  <a:t>. So it is very unlikely that the concentration boundary layer will ever be fully developed for most cases we observe.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19314" y="780176"/>
                <a:ext cx="11654971" cy="5754848"/>
              </a:xfrm>
              <a:blipFill>
                <a:blip r:embed="rId2"/>
                <a:stretch>
                  <a:fillRect l="-785" t="-1483"/>
                </a:stretch>
              </a:blipFill>
            </p:spPr>
            <p:txBody>
              <a:bodyPr/>
              <a:lstStyle/>
              <a:p>
                <a:r>
                  <a:rPr lang="en-US">
                    <a:noFill/>
                  </a:rPr>
                  <a:t> </a:t>
                </a:r>
              </a:p>
            </p:txBody>
          </p:sp>
        </mc:Fallback>
      </mc:AlternateContent>
      <p:sp>
        <p:nvSpPr>
          <p:cNvPr id="30" name="Slide Number Placeholder 29">
            <a:extLst>
              <a:ext uri="{FF2B5EF4-FFF2-40B4-BE49-F238E27FC236}">
                <a16:creationId xmlns:a16="http://schemas.microsoft.com/office/drawing/2014/main" id="{46DF9058-910D-444D-BB4E-81AA358EFFCA}"/>
              </a:ext>
            </a:extLst>
          </p:cNvPr>
          <p:cNvSpPr>
            <a:spLocks noGrp="1"/>
          </p:cNvSpPr>
          <p:nvPr>
            <p:ph type="sldNum" sz="quarter" idx="12"/>
          </p:nvPr>
        </p:nvSpPr>
        <p:spPr/>
        <p:txBody>
          <a:bodyPr/>
          <a:lstStyle/>
          <a:p>
            <a:fld id="{5FC15DFD-6C1C-4A9D-8D7E-1865959FB6F5}" type="slidenum">
              <a:rPr lang="en-US" smtClean="0"/>
              <a:t>6</a:t>
            </a:fld>
            <a:endParaRPr lang="en-US"/>
          </a:p>
        </p:txBody>
      </p:sp>
    </p:spTree>
    <p:extLst>
      <p:ext uri="{BB962C8B-B14F-4D97-AF65-F5344CB8AC3E}">
        <p14:creationId xmlns:p14="http://schemas.microsoft.com/office/powerpoint/2010/main" val="3185191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Factors Affecting Mass Transport in Blood</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7</a:t>
            </a:fld>
            <a:endParaRPr lang="en-US"/>
          </a:p>
        </p:txBody>
      </p:sp>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336883" y="906011"/>
            <a:ext cx="10929531" cy="5815464"/>
          </a:xfrm>
        </p:spPr>
        <p:txBody>
          <a:bodyPr>
            <a:normAutofit lnSpcReduction="10000"/>
          </a:bodyPr>
          <a:lstStyle/>
          <a:p>
            <a:pPr marL="0" indent="0">
              <a:buNone/>
            </a:pPr>
            <a:r>
              <a:rPr lang="en-US" dirty="0"/>
              <a:t>Suspension properties</a:t>
            </a:r>
          </a:p>
          <a:p>
            <a:r>
              <a:rPr lang="en-US" dirty="0"/>
              <a:t>_______________________</a:t>
            </a:r>
          </a:p>
          <a:p>
            <a:r>
              <a:rPr lang="en-US" dirty="0"/>
              <a:t>Volume fraction of proteins</a:t>
            </a:r>
          </a:p>
          <a:p>
            <a:r>
              <a:rPr lang="en-US" dirty="0"/>
              <a:t>RBC solute permeability</a:t>
            </a:r>
          </a:p>
          <a:p>
            <a:pPr marL="0" indent="0">
              <a:buNone/>
            </a:pPr>
            <a:r>
              <a:rPr lang="en-US" dirty="0"/>
              <a:t>Solute behavior</a:t>
            </a:r>
          </a:p>
          <a:p>
            <a:r>
              <a:rPr lang="en-US" dirty="0"/>
              <a:t>Protein binding kinetics/equilibrium</a:t>
            </a:r>
          </a:p>
          <a:p>
            <a:r>
              <a:rPr lang="en-US" dirty="0"/>
              <a:t>Reactions with other solutes</a:t>
            </a:r>
          </a:p>
          <a:p>
            <a:pPr marL="0" indent="0">
              <a:buNone/>
            </a:pPr>
            <a:r>
              <a:rPr lang="en-US" dirty="0"/>
              <a:t>Flow-dependent properties</a:t>
            </a:r>
          </a:p>
          <a:p>
            <a:r>
              <a:rPr lang="en-US" dirty="0"/>
              <a:t>Rheological properties (density, viscosity, etc.)</a:t>
            </a:r>
          </a:p>
          <a:p>
            <a:r>
              <a:rPr lang="en-US" dirty="0"/>
              <a:t>RBC flow dynamics</a:t>
            </a:r>
          </a:p>
          <a:p>
            <a:pPr lvl="1"/>
            <a:r>
              <a:rPr lang="en-US" dirty="0"/>
              <a:t>____________ formation</a:t>
            </a:r>
          </a:p>
          <a:p>
            <a:pPr lvl="1"/>
            <a:r>
              <a:rPr lang="en-US" dirty="0"/>
              <a:t>Migration from wall</a:t>
            </a:r>
          </a:p>
          <a:p>
            <a:pPr lvl="1"/>
            <a:r>
              <a:rPr lang="en-US" dirty="0"/>
              <a:t>RBC rotation and translation</a:t>
            </a:r>
          </a:p>
          <a:p>
            <a:pPr marL="0" indent="0">
              <a:buNone/>
            </a:pPr>
            <a:endParaRPr lang="en-US" dirty="0"/>
          </a:p>
          <a:p>
            <a:pPr marL="0" indent="0">
              <a:spcAft>
                <a:spcPts val="600"/>
              </a:spcAft>
              <a:buNone/>
            </a:pPr>
            <a:endParaRPr lang="en-US" dirty="0"/>
          </a:p>
        </p:txBody>
      </p:sp>
      <p:pic>
        <p:nvPicPr>
          <p:cNvPr id="9" name="Picture 8">
            <a:extLst>
              <a:ext uri="{FF2B5EF4-FFF2-40B4-BE49-F238E27FC236}">
                <a16:creationId xmlns:a16="http://schemas.microsoft.com/office/drawing/2014/main" id="{022D09BE-95DF-49CD-A14C-0FB8228E7271}"/>
              </a:ext>
            </a:extLst>
          </p:cNvPr>
          <p:cNvPicPr>
            <a:picLocks noChangeAspect="1"/>
          </p:cNvPicPr>
          <p:nvPr/>
        </p:nvPicPr>
        <p:blipFill>
          <a:blip r:embed="rId2"/>
          <a:stretch>
            <a:fillRect/>
          </a:stretch>
        </p:blipFill>
        <p:spPr>
          <a:xfrm>
            <a:off x="8359653" y="3876452"/>
            <a:ext cx="2994147" cy="2036020"/>
          </a:xfrm>
          <a:prstGeom prst="rect">
            <a:avLst/>
          </a:prstGeom>
        </p:spPr>
      </p:pic>
      <p:pic>
        <p:nvPicPr>
          <p:cNvPr id="10" name="Picture 9">
            <a:extLst>
              <a:ext uri="{FF2B5EF4-FFF2-40B4-BE49-F238E27FC236}">
                <a16:creationId xmlns:a16="http://schemas.microsoft.com/office/drawing/2014/main" id="{A2D19673-C321-401A-B495-858318D0D8CC}"/>
              </a:ext>
            </a:extLst>
          </p:cNvPr>
          <p:cNvPicPr>
            <a:picLocks noChangeAspect="1"/>
          </p:cNvPicPr>
          <p:nvPr/>
        </p:nvPicPr>
        <p:blipFill>
          <a:blip r:embed="rId3"/>
          <a:stretch>
            <a:fillRect/>
          </a:stretch>
        </p:blipFill>
        <p:spPr>
          <a:xfrm>
            <a:off x="7754399" y="906011"/>
            <a:ext cx="2857500" cy="2209800"/>
          </a:xfrm>
          <a:prstGeom prst="rect">
            <a:avLst/>
          </a:prstGeom>
        </p:spPr>
      </p:pic>
    </p:spTree>
    <p:extLst>
      <p:ext uri="{BB962C8B-B14F-4D97-AF65-F5344CB8AC3E}">
        <p14:creationId xmlns:p14="http://schemas.microsoft.com/office/powerpoint/2010/main" val="379308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Kidney Failure</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8</a:t>
            </a:fld>
            <a:endParaRPr lang="en-US"/>
          </a:p>
        </p:txBody>
      </p:sp>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192947" y="906011"/>
            <a:ext cx="8204433" cy="5815464"/>
          </a:xfrm>
        </p:spPr>
        <p:txBody>
          <a:bodyPr>
            <a:normAutofit fontScale="92500" lnSpcReduction="20000"/>
          </a:bodyPr>
          <a:lstStyle/>
          <a:p>
            <a:pPr marL="0" indent="0">
              <a:buNone/>
            </a:pPr>
            <a:r>
              <a:rPr lang="en-US" dirty="0"/>
              <a:t>The basic function unit of a kidney is the nephron, with each kidney containing about 1 million nephrons.</a:t>
            </a:r>
          </a:p>
          <a:p>
            <a:pPr marL="0" indent="0">
              <a:buNone/>
            </a:pPr>
            <a:r>
              <a:rPr lang="en-US" dirty="0"/>
              <a:t>Our bodies need at least 1/3 of these nephrons to function properly to keep concentrations of waste products low and stable.</a:t>
            </a:r>
          </a:p>
          <a:p>
            <a:pPr marL="0" indent="0">
              <a:buNone/>
            </a:pPr>
            <a:r>
              <a:rPr lang="en-US" dirty="0"/>
              <a:t>If about 90% of the nephrons fail, then the patient will develop __________.</a:t>
            </a:r>
          </a:p>
          <a:p>
            <a:pPr marL="0" indent="0">
              <a:buNone/>
            </a:pPr>
            <a:r>
              <a:rPr lang="en-US" dirty="0"/>
              <a:t>Failure to remove excessive water from the blood will lead to edema which will build up in the cells due to electrolyte imbalances.</a:t>
            </a:r>
          </a:p>
          <a:p>
            <a:pPr marL="0" indent="0">
              <a:buNone/>
            </a:pPr>
            <a:r>
              <a:rPr lang="en-US" dirty="0"/>
              <a:t>Removal of acidic products of metabolism will lead to ____________ causing the body’s pH levels to drop and eventually cause uremic coma.</a:t>
            </a:r>
          </a:p>
          <a:p>
            <a:pPr marL="0" indent="0">
              <a:buNone/>
            </a:pPr>
            <a:r>
              <a:rPr lang="en-US" dirty="0"/>
              <a:t>Nitrogenous waste products like ______, uric acid, and creatine must be removed to ensure protein metabolism. </a:t>
            </a:r>
          </a:p>
          <a:p>
            <a:pPr marL="0" indent="0">
              <a:buNone/>
            </a:pPr>
            <a:r>
              <a:rPr lang="en-US" dirty="0"/>
              <a:t>Kidney failure, if left untreated, can lead to death in a few days.</a:t>
            </a:r>
          </a:p>
          <a:p>
            <a:pPr marL="0" indent="0">
              <a:buNone/>
            </a:pPr>
            <a:endParaRPr lang="en-US" dirty="0"/>
          </a:p>
          <a:p>
            <a:pPr marL="0" indent="0">
              <a:spcAft>
                <a:spcPts val="600"/>
              </a:spcAft>
              <a:buNone/>
            </a:pPr>
            <a:endParaRPr lang="en-US" dirty="0"/>
          </a:p>
        </p:txBody>
      </p:sp>
      <p:pic>
        <p:nvPicPr>
          <p:cNvPr id="3" name="Picture 2">
            <a:extLst>
              <a:ext uri="{FF2B5EF4-FFF2-40B4-BE49-F238E27FC236}">
                <a16:creationId xmlns:a16="http://schemas.microsoft.com/office/drawing/2014/main" id="{83592345-0ECB-4EB7-A60E-F2D954446212}"/>
              </a:ext>
            </a:extLst>
          </p:cNvPr>
          <p:cNvPicPr>
            <a:picLocks noChangeAspect="1"/>
          </p:cNvPicPr>
          <p:nvPr/>
        </p:nvPicPr>
        <p:blipFill rotWithShape="1">
          <a:blip r:embed="rId2"/>
          <a:srcRect l="4269" r="9148"/>
          <a:stretch/>
        </p:blipFill>
        <p:spPr>
          <a:xfrm>
            <a:off x="8293955" y="1065402"/>
            <a:ext cx="3705098" cy="4284944"/>
          </a:xfrm>
          <a:prstGeom prst="rect">
            <a:avLst/>
          </a:prstGeom>
        </p:spPr>
      </p:pic>
    </p:spTree>
    <p:extLst>
      <p:ext uri="{BB962C8B-B14F-4D97-AF65-F5344CB8AC3E}">
        <p14:creationId xmlns:p14="http://schemas.microsoft.com/office/powerpoint/2010/main" val="2182649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normAutofit/>
          </a:bodyPr>
          <a:lstStyle/>
          <a:p>
            <a:r>
              <a:rPr lang="en-US" dirty="0"/>
              <a:t>Hemodialysis</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9</a:t>
            </a:fld>
            <a:endParaRPr lang="en-US"/>
          </a:p>
        </p:txBody>
      </p:sp>
      <p:sp>
        <p:nvSpPr>
          <p:cNvPr id="6" name="Content Placeholder 5">
            <a:extLst>
              <a:ext uri="{FF2B5EF4-FFF2-40B4-BE49-F238E27FC236}">
                <a16:creationId xmlns:a16="http://schemas.microsoft.com/office/drawing/2014/main" id="{21458DC8-4E3C-4C52-9138-B802557A86E4}"/>
              </a:ext>
            </a:extLst>
          </p:cNvPr>
          <p:cNvSpPr>
            <a:spLocks noGrp="1"/>
          </p:cNvSpPr>
          <p:nvPr>
            <p:ph idx="1"/>
          </p:nvPr>
        </p:nvSpPr>
        <p:spPr>
          <a:xfrm>
            <a:off x="192948" y="906011"/>
            <a:ext cx="7264866" cy="5815464"/>
          </a:xfrm>
        </p:spPr>
        <p:txBody>
          <a:bodyPr>
            <a:normAutofit/>
          </a:bodyPr>
          <a:lstStyle/>
          <a:p>
            <a:pPr marL="0" indent="0">
              <a:buNone/>
            </a:pPr>
            <a:r>
              <a:rPr lang="en-US" dirty="0"/>
              <a:t>Hemodialysis, developed in the 1940s, is used to treat patients with degenerative kidney failure or renal disease. </a:t>
            </a:r>
          </a:p>
          <a:p>
            <a:pPr marL="0" indent="0">
              <a:buNone/>
            </a:pPr>
            <a:r>
              <a:rPr lang="en-US" dirty="0"/>
              <a:t>Nearly 500,000 patients in the US are treated with hemodialysis.</a:t>
            </a:r>
          </a:p>
          <a:p>
            <a:pPr marL="0" indent="0">
              <a:buNone/>
            </a:pPr>
            <a:r>
              <a:rPr lang="en-US" dirty="0"/>
              <a:t>Can extend the life of patients by years; usually long enough for many to receive a __________ _____________.</a:t>
            </a:r>
          </a:p>
          <a:p>
            <a:pPr marL="0" indent="0">
              <a:buNone/>
            </a:pPr>
            <a:r>
              <a:rPr lang="en-US" dirty="0"/>
              <a:t>Used to remove excess fluid and toxic waste products from the body and maintain the correct electrolyte balance.</a:t>
            </a:r>
          </a:p>
          <a:p>
            <a:pPr marL="0" indent="0">
              <a:buNone/>
            </a:pPr>
            <a:endParaRPr lang="en-US" dirty="0"/>
          </a:p>
          <a:p>
            <a:pPr marL="0" indent="0">
              <a:spcAft>
                <a:spcPts val="600"/>
              </a:spcAft>
              <a:buNone/>
            </a:pPr>
            <a:endParaRPr lang="en-US" dirty="0"/>
          </a:p>
        </p:txBody>
      </p:sp>
      <p:pic>
        <p:nvPicPr>
          <p:cNvPr id="5" name="Picture 4">
            <a:extLst>
              <a:ext uri="{FF2B5EF4-FFF2-40B4-BE49-F238E27FC236}">
                <a16:creationId xmlns:a16="http://schemas.microsoft.com/office/drawing/2014/main" id="{74E2B98C-C8C6-442D-BA9C-E8DB244765E5}"/>
              </a:ext>
            </a:extLst>
          </p:cNvPr>
          <p:cNvPicPr>
            <a:picLocks noChangeAspect="1"/>
          </p:cNvPicPr>
          <p:nvPr/>
        </p:nvPicPr>
        <p:blipFill rotWithShape="1">
          <a:blip r:embed="rId2"/>
          <a:srcRect t="12007"/>
          <a:stretch/>
        </p:blipFill>
        <p:spPr>
          <a:xfrm>
            <a:off x="7521167" y="906011"/>
            <a:ext cx="4552950" cy="5221579"/>
          </a:xfrm>
          <a:prstGeom prst="rect">
            <a:avLst/>
          </a:prstGeom>
        </p:spPr>
      </p:pic>
    </p:spTree>
    <p:extLst>
      <p:ext uri="{BB962C8B-B14F-4D97-AF65-F5344CB8AC3E}">
        <p14:creationId xmlns:p14="http://schemas.microsoft.com/office/powerpoint/2010/main" val="1426551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73906</TotalTime>
  <Words>2629</Words>
  <Application>Microsoft Office PowerPoint</Application>
  <PresentationFormat>Widescreen</PresentationFormat>
  <Paragraphs>281</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Calibri Light</vt:lpstr>
      <vt:lpstr>Cambria Math</vt:lpstr>
      <vt:lpstr>Times New Roman</vt:lpstr>
      <vt:lpstr>Office Theme</vt:lpstr>
      <vt:lpstr>BIEN 401  Biomedical Mass Transport  Class 18 Extracorporeal Devices</vt:lpstr>
      <vt:lpstr>Extracorporeal Devices</vt:lpstr>
      <vt:lpstr>Extracorporeal Devices - Examples</vt:lpstr>
      <vt:lpstr>Extracorporeal Devices - Examples</vt:lpstr>
      <vt:lpstr>Overall Mass Transfer Coefficient - Review</vt:lpstr>
      <vt:lpstr>Fully Developed Flow and Sherwood Number - Review</vt:lpstr>
      <vt:lpstr>Factors Affecting Mass Transport in Blood</vt:lpstr>
      <vt:lpstr>Kidney Failure</vt:lpstr>
      <vt:lpstr>Hemodialysis</vt:lpstr>
      <vt:lpstr>Hemodialysis</vt:lpstr>
      <vt:lpstr>Dialysate Composition</vt:lpstr>
      <vt:lpstr>Ultrafiltration</vt:lpstr>
      <vt:lpstr>Pharmacokinetic Model of Urea Production and Removal</vt:lpstr>
      <vt:lpstr>Solute Transfer</vt:lpstr>
      <vt:lpstr>Clearance and Dialysance</vt:lpstr>
      <vt:lpstr>Solute Transfer</vt:lpstr>
      <vt:lpstr>Solute Transfer</vt:lpstr>
      <vt:lpstr>Solute Transfer</vt:lpstr>
      <vt:lpstr>Solute Transfer</vt:lpstr>
      <vt:lpstr>Effectiveness and Extraction Ratio</vt:lpstr>
      <vt:lpstr>Effectiveness and Extraction Ratio</vt:lpstr>
      <vt:lpstr>Peritoneal Dialysis</vt:lpstr>
      <vt:lpstr>Peritoneal Dialysis</vt:lpstr>
      <vt:lpstr>CAPD mass transfer</vt:lpstr>
      <vt:lpstr>CAPD constant volume model</vt:lpstr>
      <vt:lpstr>CAPD model with ultrafiltration</vt:lpstr>
      <vt:lpstr>CAPD model with ultrafiltration</vt:lpstr>
      <vt:lpstr>CAPD model with ultrafiltration</vt:lpstr>
      <vt:lpstr>Aquapheresis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1 2D Concurrent Forces</dc:title>
  <dc:creator>Louis Reis</dc:creator>
  <cp:lastModifiedBy>Louis Reis</cp:lastModifiedBy>
  <cp:revision>190</cp:revision>
  <dcterms:created xsi:type="dcterms:W3CDTF">2017-09-06T04:03:01Z</dcterms:created>
  <dcterms:modified xsi:type="dcterms:W3CDTF">2022-04-27T14:32:54Z</dcterms:modified>
</cp:coreProperties>
</file>