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300" r:id="rId22"/>
    <p:sldId id="298"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4/29/2022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19</a:t>
            </a:r>
            <a:br>
              <a:rPr lang="en-US" dirty="0"/>
            </a:br>
            <a:r>
              <a:rPr lang="en-US" dirty="0"/>
              <a:t>Blood Oxygenators</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4/26/2022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Oxygenator Mass Balance - Review</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10854030" cy="5815464"/>
              </a:xfrm>
            </p:spPr>
            <p:txBody>
              <a:bodyPr>
                <a:normAutofit lnSpcReduction="10000"/>
              </a:bodyPr>
              <a:lstStyle/>
              <a:p>
                <a:pPr marL="0" indent="0">
                  <a:spcBef>
                    <a:spcPts val="0"/>
                  </a:spcBef>
                  <a:buNone/>
                </a:pPr>
                <a:r>
                  <a:rPr lang="en-US" dirty="0"/>
                  <a:t>Recall, we can perform a mass balance on the system (note: there is no reaction occurring, so we are just looking at the total mass transferred into the blood):</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m:rPr>
                              <m:sty m:val="p"/>
                            </m:rPr>
                            <a:rPr lang="en-US">
                              <a:latin typeface="Cambria Math" panose="02040503050406030204" pitchFamily="18" charset="0"/>
                            </a:rPr>
                            <m:t>oxygen</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m:rPr>
                              <m:sty m:val="p"/>
                            </m:rPr>
                            <a:rPr lang="en-US">
                              <a:latin typeface="Cambria Math" panose="02040503050406030204" pitchFamily="18" charset="0"/>
                            </a:rPr>
                            <m:t>blood</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oxygen</m:t>
                              </m:r>
                              <m:r>
                                <a:rPr lang="en-US">
                                  <a:latin typeface="Cambria Math" panose="02040503050406030204" pitchFamily="18" charset="0"/>
                                </a:rPr>
                                <m:t>,</m:t>
                              </m:r>
                              <m:r>
                                <a:rPr lang="en-US" i="1">
                                  <a:latin typeface="Cambria Math" panose="02040503050406030204" pitchFamily="18" charset="0"/>
                                </a:rPr>
                                <m:t>𝑜𝑢𝑡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oxygen</m:t>
                              </m:r>
                              <m:r>
                                <a:rPr lang="en-US">
                                  <a:latin typeface="Cambria Math" panose="02040503050406030204" pitchFamily="18" charset="0"/>
                                </a:rPr>
                                <m:t>,</m:t>
                              </m:r>
                              <m:r>
                                <a:rPr lang="en-US" i="1">
                                  <a:latin typeface="Cambria Math" panose="02040503050406030204" pitchFamily="18" charset="0"/>
                                </a:rPr>
                                <m:t>𝑖𝑛</m:t>
                              </m:r>
                            </m:sub>
                          </m:sSub>
                        </m:e>
                      </m:d>
                    </m:oMath>
                  </m:oMathPara>
                </a14:m>
                <a:endParaRPr lang="en-US" dirty="0"/>
              </a:p>
              <a:p>
                <a:pPr marL="0" indent="0">
                  <a:spcBef>
                    <a:spcPts val="0"/>
                  </a:spcBef>
                  <a:buNone/>
                </a:pPr>
                <a:endParaRPr lang="en-US" dirty="0"/>
              </a:p>
              <a:p>
                <a:pPr marL="0" indent="0">
                  <a:spcBef>
                    <a:spcPts val="0"/>
                  </a:spcBef>
                  <a:buNone/>
                </a:pPr>
                <a:r>
                  <a:rPr lang="en-US" dirty="0"/>
                  <a:t>Which can also be written out separating the dissolved oxygen and oxyhemoglobin</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m:rPr>
                              <m:sty m:val="p"/>
                            </m:rPr>
                            <a:rPr lang="en-US">
                              <a:latin typeface="Cambria Math" panose="02040503050406030204" pitchFamily="18" charset="0"/>
                            </a:rPr>
                            <m:t>oxy</m:t>
                          </m:r>
                          <m:r>
                            <a:rPr lang="en-US" i="1">
                              <a:latin typeface="Cambria Math" panose="02040503050406030204" pitchFamily="18" charset="0"/>
                            </a:rPr>
                            <m:t>,</m:t>
                          </m:r>
                          <m:r>
                            <a:rPr lang="en-US" i="1">
                              <a:latin typeface="Cambria Math" panose="02040503050406030204" pitchFamily="18" charset="0"/>
                            </a:rPr>
                            <m:t>𝑖𝑛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m:rPr>
                              <m:sty m:val="p"/>
                            </m:rPr>
                            <a:rPr lang="en-US">
                              <a:latin typeface="Cambria Math" panose="02040503050406030204" pitchFamily="18" charset="0"/>
                            </a:rPr>
                            <m:t>blood</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𝑜𝑥𝑦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𝐻𝑏𝑂</m:t>
                                      </m:r>
                                    </m:sub>
                                  </m:sSub>
                                </m:e>
                              </m:d>
                            </m:e>
                            <m:sub>
                              <m:r>
                                <a:rPr lang="en-US" i="1">
                                  <a:latin typeface="Cambria Math" panose="02040503050406030204" pitchFamily="18" charset="0"/>
                                </a:rPr>
                                <m:t>𝑜𝑢𝑡</m:t>
                              </m:r>
                            </m:sub>
                          </m:sSub>
                          <m:r>
                            <a:rPr lang="en-US" i="1">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𝑜𝑥𝑦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𝐻𝑏𝑂</m:t>
                                      </m:r>
                                    </m:sub>
                                  </m:sSub>
                                </m:e>
                              </m:d>
                            </m:e>
                            <m:sub>
                              <m:r>
                                <a:rPr lang="en-US" i="1">
                                  <a:latin typeface="Cambria Math" panose="02040503050406030204" pitchFamily="18" charset="0"/>
                                </a:rPr>
                                <m:t>𝑖𝑛</m:t>
                              </m:r>
                            </m:sub>
                          </m:sSub>
                        </m:e>
                      </m:d>
                    </m:oMath>
                  </m:oMathPara>
                </a14:m>
                <a:endParaRPr lang="en-US" dirty="0"/>
              </a:p>
              <a:p>
                <a:pPr marL="0" indent="0">
                  <a:spcBef>
                    <a:spcPts val="0"/>
                  </a:spcBef>
                  <a:buNone/>
                </a:pPr>
                <a:endParaRPr lang="en-US" dirty="0"/>
              </a:p>
              <a:p>
                <a:pPr marL="0" indent="0">
                  <a:spcBef>
                    <a:spcPts val="0"/>
                  </a:spcBef>
                  <a:buNone/>
                </a:pPr>
                <a:r>
                  <a:rPr lang="en-US" dirty="0"/>
                  <a:t>The concentration of oxygen bound to hemoglobin can be found using the Hill equation:</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𝐻𝑏𝑂</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𝑆𝐴𝑇</m:t>
                              </m:r>
                            </m:sub>
                          </m:sSub>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e>
                              </m:d>
                            </m:e>
                            <m:sup>
                              <m:r>
                                <a:rPr lang="en-US" i="1">
                                  <a:latin typeface="Cambria Math" panose="02040503050406030204" pitchFamily="18" charset="0"/>
                                </a:rPr>
                                <m:t>𝑛</m:t>
                              </m:r>
                            </m:sup>
                          </m:sSup>
                        </m:num>
                        <m:den>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50</m:t>
                              </m:r>
                            </m:sub>
                            <m:sup>
                              <m:r>
                                <a:rPr lang="en-US" i="1">
                                  <a:latin typeface="Cambria Math" panose="02040503050406030204" pitchFamily="18" charset="0"/>
                                </a:rPr>
                                <m:t>𝑛</m:t>
                              </m:r>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e>
                              </m:d>
                            </m:e>
                            <m:sup>
                              <m:r>
                                <a:rPr lang="en-US" i="1">
                                  <a:latin typeface="Cambria Math" panose="02040503050406030204" pitchFamily="18" charset="0"/>
                                </a:rPr>
                                <m:t>𝑛</m:t>
                              </m:r>
                            </m:sup>
                          </m:sSup>
                        </m:den>
                      </m:f>
                    </m:oMath>
                  </m:oMathPara>
                </a14:m>
                <a:endParaRPr lang="en-US" dirty="0"/>
              </a:p>
              <a:p>
                <a:pPr marL="0" indent="0">
                  <a:spcBef>
                    <a:spcPts val="0"/>
                  </a:spcBef>
                  <a:buNone/>
                </a:pPr>
                <a:r>
                  <a:rPr lang="en-US" dirty="0"/>
                  <a:t>Remember:</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50</m:t>
                          </m:r>
                        </m:sub>
                      </m:sSub>
                      <m:r>
                        <a:rPr lang="en-US" b="0" i="1" smtClean="0">
                          <a:latin typeface="Cambria Math" panose="02040503050406030204" pitchFamily="18" charset="0"/>
                          <a:ea typeface="Cambria Math" panose="02040503050406030204" pitchFamily="18" charset="0"/>
                        </a:rPr>
                        <m:t>≈26 </m:t>
                      </m:r>
                      <m:r>
                        <a:rPr lang="en-US" b="0" i="1" smtClean="0">
                          <a:latin typeface="Cambria Math" panose="02040503050406030204" pitchFamily="18" charset="0"/>
                          <a:ea typeface="Cambria Math" panose="02040503050406030204" pitchFamily="18" charset="0"/>
                        </a:rPr>
                        <m:t>𝑚𝑚𝐻𝑔</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𝑆𝐴𝑇</m:t>
                          </m:r>
                        </m:sub>
                      </m:sSub>
                      <m:r>
                        <a:rPr lang="en-US" b="0" i="1" smtClean="0">
                          <a:latin typeface="Cambria Math" panose="02040503050406030204" pitchFamily="18" charset="0"/>
                          <a:ea typeface="Cambria Math" panose="02040503050406030204" pitchFamily="18" charset="0"/>
                        </a:rPr>
                        <m:t>≈8800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≈2.34</m:t>
                      </m:r>
                    </m:oMath>
                  </m:oMathPara>
                </a14:m>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4" y="906011"/>
                <a:ext cx="10854030" cy="5815464"/>
              </a:xfrm>
              <a:blipFill>
                <a:blip r:embed="rId2"/>
                <a:stretch>
                  <a:fillRect l="-1123" t="-2411" b="-210"/>
                </a:stretch>
              </a:blipFill>
            </p:spPr>
            <p:txBody>
              <a:bodyPr/>
              <a:lstStyle/>
              <a:p>
                <a:r>
                  <a:rPr lang="en-US">
                    <a:noFill/>
                  </a:rPr>
                  <a:t> </a:t>
                </a:r>
              </a:p>
            </p:txBody>
          </p:sp>
        </mc:Fallback>
      </mc:AlternateContent>
    </p:spTree>
    <p:extLst>
      <p:ext uri="{BB962C8B-B14F-4D97-AF65-F5344CB8AC3E}">
        <p14:creationId xmlns:p14="http://schemas.microsoft.com/office/powerpoint/2010/main" val="87627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Hill Equation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5166294" cy="5815464"/>
              </a:xfrm>
            </p:spPr>
            <p:txBody>
              <a:bodyPr>
                <a:normAutofit/>
              </a:bodyPr>
              <a:lstStyle/>
              <a:p>
                <a:pPr marL="0" indent="0">
                  <a:spcAft>
                    <a:spcPts val="600"/>
                  </a:spcAft>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𝑌</m:t>
                      </m:r>
                      <m:r>
                        <a:rPr lang="en-US" sz="2800" i="1" smtClean="0">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𝑝𝑂</m:t>
                                      </m:r>
                                    </m:e>
                                    <m:sub>
                                      <m:r>
                                        <a:rPr lang="en-US" sz="2800" b="0" i="1" smtClean="0">
                                          <a:latin typeface="Cambria Math" panose="02040503050406030204" pitchFamily="18" charset="0"/>
                                        </a:rPr>
                                        <m:t>2</m:t>
                                      </m:r>
                                    </m:sub>
                                  </m:sSub>
                                </m:e>
                              </m:d>
                            </m:e>
                            <m:sup>
                              <m:r>
                                <a:rPr lang="en-US" sz="2800" i="1">
                                  <a:latin typeface="Cambria Math" panose="02040503050406030204" pitchFamily="18" charset="0"/>
                                </a:rPr>
                                <m:t>𝑛</m:t>
                              </m:r>
                            </m:sup>
                          </m:sSup>
                        </m:num>
                        <m:den>
                          <m:sSubSup>
                            <m:sSubSupPr>
                              <m:ctrlPr>
                                <a:rPr lang="en-US" sz="2800" i="1">
                                  <a:latin typeface="Cambria Math" panose="02040503050406030204" pitchFamily="18" charset="0"/>
                                </a:rPr>
                              </m:ctrlPr>
                            </m:sSubSupPr>
                            <m:e>
                              <m:r>
                                <a:rPr lang="en-US" sz="2800" i="1">
                                  <a:latin typeface="Cambria Math" panose="02040503050406030204" pitchFamily="18" charset="0"/>
                                </a:rPr>
                                <m:t>𝑃</m:t>
                              </m:r>
                            </m:e>
                            <m:sub>
                              <m:r>
                                <a:rPr lang="en-US" sz="2800" i="1">
                                  <a:latin typeface="Cambria Math" panose="02040503050406030204" pitchFamily="18" charset="0"/>
                                </a:rPr>
                                <m:t>50</m:t>
                              </m:r>
                            </m:sub>
                            <m:sup>
                              <m:r>
                                <a:rPr lang="en-US" sz="2800" i="1">
                                  <a:latin typeface="Cambria Math" panose="02040503050406030204" pitchFamily="18" charset="0"/>
                                </a:rPr>
                                <m:t>𝑛</m:t>
                              </m:r>
                            </m:sup>
                          </m:sSubSup>
                          <m:r>
                            <a:rPr lang="en-US" sz="2800" i="1">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b="0" i="1" smtClean="0">
                                      <a:latin typeface="Cambria Math" panose="02040503050406030204" pitchFamily="18" charset="0"/>
                                    </a:rPr>
                                    <m:t>𝑝</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𝑂</m:t>
                                      </m:r>
                                    </m:e>
                                    <m:sub>
                                      <m:r>
                                        <a:rPr lang="en-US" sz="2800" b="0" i="1" smtClean="0">
                                          <a:latin typeface="Cambria Math" panose="02040503050406030204" pitchFamily="18" charset="0"/>
                                        </a:rPr>
                                        <m:t>2</m:t>
                                      </m:r>
                                    </m:sub>
                                  </m:sSub>
                                </m:e>
                              </m:d>
                            </m:e>
                            <m:sup>
                              <m:r>
                                <a:rPr lang="en-US" sz="2800" i="1">
                                  <a:latin typeface="Cambria Math" panose="02040503050406030204" pitchFamily="18" charset="0"/>
                                </a:rPr>
                                <m:t>𝑛</m:t>
                              </m:r>
                            </m:sup>
                          </m:sSup>
                        </m:den>
                      </m:f>
                    </m:oMath>
                  </m:oMathPara>
                </a14:m>
                <a:endParaRPr lang="en-US" dirty="0"/>
              </a:p>
              <a:p>
                <a:pPr marL="0" indent="0">
                  <a:spcAft>
                    <a:spcPts val="600"/>
                  </a:spcAft>
                  <a:buNone/>
                </a:pPr>
                <a:r>
                  <a:rPr lang="en-US" dirty="0"/>
                  <a:t>We will see shortly that the slope of this curve will be useful in our calculations:</a:t>
                </a:r>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𝐻𝑏𝑂</m:t>
                              </m:r>
                            </m:sub>
                            <m:sup>
                              <m:r>
                                <a:rPr lang="en-US" b="0" i="1" smtClean="0">
                                  <a:latin typeface="Cambria Math" panose="02040503050406030204" pitchFamily="18" charset="0"/>
                                </a:rPr>
                                <m:t>′</m:t>
                              </m:r>
                            </m:sup>
                          </m:sSubSup>
                        </m:num>
                        <m:den>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𝑜𝑥𝑦𝑔𝑒𝑛</m:t>
                              </m:r>
                            </m:sub>
                          </m:sSub>
                        </m:den>
                      </m:f>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𝐻𝑏𝑂</m:t>
                              </m:r>
                            </m:sub>
                            <m:sup>
                              <m:r>
                                <a:rPr lang="en-US" b="0" i="1" smtClean="0">
                                  <a:latin typeface="Cambria Math" panose="02040503050406030204" pitchFamily="18" charset="0"/>
                                </a:rPr>
                                <m:t>′</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𝑠𝑎𝑡</m:t>
                              </m:r>
                            </m:sub>
                            <m:sup>
                              <m:r>
                                <a:rPr lang="en-US" b="0" i="1" smtClean="0">
                                  <a:latin typeface="Cambria Math" panose="02040503050406030204" pitchFamily="18" charset="0"/>
                                </a:rPr>
                                <m:t>′</m:t>
                              </m:r>
                            </m:sup>
                          </m:sSubSup>
                        </m:den>
                      </m:f>
                    </m:oMath>
                  </m:oMathPara>
                </a14:m>
                <a:endParaRPr lang="en-US" i="1" dirty="0">
                  <a:latin typeface="Cambria Math" panose="02040503050406030204" pitchFamily="18" charset="0"/>
                </a:endParaRPr>
              </a:p>
              <a:p>
                <a:pPr marL="0" indent="0">
                  <a:spcAft>
                    <a:spcPts val="600"/>
                  </a:spcAft>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r>
                        <a:rPr lang="en-US" i="1" smtClean="0">
                          <a:latin typeface="Cambria Math" panose="02040503050406030204" pitchFamily="18" charset="0"/>
                        </a:rPr>
                        <m:t>=</m:t>
                      </m:r>
                      <m:r>
                        <a:rPr lang="en-US" i="1" smtClean="0">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m:rPr>
                              <m:sty m:val="p"/>
                            </m:rPr>
                            <a:rPr lang="en-US">
                              <a:latin typeface="Cambria Math" panose="02040503050406030204" pitchFamily="18" charset="0"/>
                            </a:rPr>
                            <m:t>sat</m:t>
                          </m:r>
                        </m:sub>
                        <m:sup>
                          <m:r>
                            <a:rPr lang="en-US" i="1">
                              <a:latin typeface="Cambria Math" panose="02040503050406030204" pitchFamily="18" charset="0"/>
                            </a:rPr>
                            <m:t>′</m:t>
                          </m:r>
                        </m:sup>
                      </m:sSubSup>
                      <m:f>
                        <m:fPr>
                          <m:ctrlPr>
                            <a:rPr lang="en-US" i="1">
                              <a:latin typeface="Cambria Math" panose="02040503050406030204" pitchFamily="18" charset="0"/>
                            </a:rPr>
                          </m:ctrlPr>
                        </m:fPr>
                        <m:num>
                          <m:r>
                            <a:rPr lang="en-US" i="1">
                              <a:latin typeface="Cambria Math" panose="02040503050406030204" pitchFamily="18" charset="0"/>
                            </a:rPr>
                            <m:t>𝑑𝑌</m:t>
                          </m:r>
                        </m:num>
                        <m:den>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e>
                          </m:d>
                        </m:den>
                      </m:f>
                    </m:oMath>
                  </m:oMathPara>
                </a14:m>
                <a:endParaRPr lang="en-US" dirty="0"/>
              </a:p>
              <a:p>
                <a:pPr marL="0" indent="0">
                  <a:spcAft>
                    <a:spcPts val="600"/>
                  </a:spcAft>
                  <a:buNone/>
                </a:pPr>
                <a:endParaRPr lang="en-US" dirty="0"/>
              </a:p>
              <a:p>
                <a:pPr marL="0" indent="0">
                  <a:spcAft>
                    <a:spcPts val="600"/>
                  </a:spcAft>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𝑚</m:t>
                      </m:r>
                      <m:r>
                        <a:rPr lang="en-US" i="1" smtClean="0">
                          <a:latin typeface="Cambria Math" panose="02040503050406030204" pitchFamily="18" charset="0"/>
                        </a:rPr>
                        <m:t>=</m:t>
                      </m:r>
                      <m:r>
                        <a:rPr lang="en-US" b="0" i="1" smtClean="0">
                          <a:latin typeface="Cambria Math" panose="02040503050406030204" pitchFamily="18" charset="0"/>
                        </a:rPr>
                        <m:t>𝑛</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50</m:t>
                          </m:r>
                        </m:sub>
                        <m:sup>
                          <m:r>
                            <a:rPr lang="en-US" b="0" i="1" smtClean="0">
                              <a:latin typeface="Cambria Math" panose="02040503050406030204" pitchFamily="18" charset="0"/>
                            </a:rPr>
                            <m:t>𝑛</m:t>
                          </m:r>
                        </m:sup>
                      </m:sSubSup>
                      <m:r>
                        <a:rPr lang="en-US" i="1" smtClean="0">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m:rPr>
                              <m:sty m:val="p"/>
                            </m:rPr>
                            <a:rPr lang="en-US">
                              <a:latin typeface="Cambria Math" panose="02040503050406030204" pitchFamily="18" charset="0"/>
                            </a:rPr>
                            <m:t>sat</m:t>
                          </m:r>
                        </m:sub>
                        <m:sup>
                          <m:r>
                            <a:rPr lang="en-US" i="1">
                              <a:latin typeface="Cambria Math" panose="02040503050406030204" pitchFamily="18" charset="0"/>
                            </a:rPr>
                            <m:t>′</m:t>
                          </m:r>
                        </m:sup>
                      </m:sSubSup>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𝑝𝑂</m:t>
                                      </m:r>
                                    </m:e>
                                    <m:sub>
                                      <m:r>
                                        <a:rPr lang="en-US" i="1">
                                          <a:latin typeface="Cambria Math" panose="02040503050406030204" pitchFamily="18" charset="0"/>
                                        </a:rPr>
                                        <m:t>2</m:t>
                                      </m:r>
                                    </m:sub>
                                  </m:sSub>
                                </m:e>
                              </m:d>
                            </m:e>
                            <m:sup>
                              <m:r>
                                <a:rPr lang="en-US" i="1">
                                  <a:latin typeface="Cambria Math" panose="02040503050406030204" pitchFamily="18" charset="0"/>
                                </a:rPr>
                                <m:t>𝑛</m:t>
                              </m:r>
                              <m:r>
                                <a:rPr lang="en-US" b="0" i="1" smtClean="0">
                                  <a:latin typeface="Cambria Math" panose="02040503050406030204" pitchFamily="18" charset="0"/>
                                </a:rPr>
                                <m:t>−1</m:t>
                              </m:r>
                            </m:sup>
                          </m:sSup>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50</m:t>
                                      </m:r>
                                    </m:sub>
                                    <m:sup>
                                      <m:r>
                                        <a:rPr lang="en-US" i="1">
                                          <a:latin typeface="Cambria Math" panose="02040503050406030204" pitchFamily="18" charset="0"/>
                                        </a:rPr>
                                        <m:t>𝑛</m:t>
                                      </m:r>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e>
                                      </m:d>
                                    </m:e>
                                    <m:sup>
                                      <m:r>
                                        <a:rPr lang="en-US" i="1">
                                          <a:latin typeface="Cambria Math" panose="02040503050406030204" pitchFamily="18" charset="0"/>
                                        </a:rPr>
                                        <m:t>𝑛</m:t>
                                      </m:r>
                                    </m:sup>
                                  </m:sSup>
                                </m:e>
                              </m:d>
                            </m:e>
                            <m:sup>
                              <m:r>
                                <a:rPr lang="en-US" b="0" i="1" smtClean="0">
                                  <a:latin typeface="Cambria Math" panose="02040503050406030204" pitchFamily="18" charset="0"/>
                                </a:rPr>
                                <m:t>2</m:t>
                              </m:r>
                            </m:sup>
                          </m:sSup>
                        </m:den>
                      </m:f>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4" y="906011"/>
                <a:ext cx="5166294" cy="5815464"/>
              </a:xfrm>
              <a:blipFill>
                <a:blip r:embed="rId2"/>
                <a:stretch>
                  <a:fillRect l="-235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042869C-28BE-4014-8FA0-9335F0D14810}"/>
              </a:ext>
            </a:extLst>
          </p:cNvPr>
          <p:cNvPicPr>
            <a:picLocks noChangeAspect="1"/>
          </p:cNvPicPr>
          <p:nvPr/>
        </p:nvPicPr>
        <p:blipFill>
          <a:blip r:embed="rId3"/>
          <a:stretch>
            <a:fillRect/>
          </a:stretch>
        </p:blipFill>
        <p:spPr>
          <a:xfrm>
            <a:off x="5686257" y="1149292"/>
            <a:ext cx="6377195" cy="4013849"/>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E5825F6-FF95-4A89-8B4D-5D8873AF5521}"/>
                  </a:ext>
                </a:extLst>
              </p:cNvPr>
              <p:cNvSpPr txBox="1"/>
              <p:nvPr/>
            </p:nvSpPr>
            <p:spPr>
              <a:xfrm>
                <a:off x="6224336" y="5534526"/>
                <a:ext cx="5729975" cy="794000"/>
              </a:xfrm>
              <a:prstGeom prst="rect">
                <a:avLst/>
              </a:prstGeom>
              <a:noFill/>
            </p:spPr>
            <p:txBody>
              <a:bodyPr wrap="square" rtlCol="0">
                <a:spAutoFit/>
              </a:bodyPr>
              <a:lstStyle/>
              <a:p>
                <a:r>
                  <a:rPr lang="en-US" dirty="0"/>
                  <a:t>Note:</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50</m:t>
                        </m:r>
                      </m:sub>
                    </m:sSub>
                    <m:r>
                      <a:rPr lang="en-US" b="0" i="1" smtClean="0">
                        <a:latin typeface="Cambria Math" panose="02040503050406030204" pitchFamily="18" charset="0"/>
                        <a:ea typeface="Cambria Math" panose="02040503050406030204" pitchFamily="18" charset="0"/>
                      </a:rPr>
                      <m:t>≈26 </m:t>
                    </m:r>
                    <m:r>
                      <a:rPr lang="en-US" b="0" i="1" smtClean="0">
                        <a:latin typeface="Cambria Math" panose="02040503050406030204" pitchFamily="18" charset="0"/>
                        <a:ea typeface="Cambria Math" panose="02040503050406030204" pitchFamily="18" charset="0"/>
                      </a:rPr>
                      <m:t>𝑚𝑚𝐻𝑔</m:t>
                    </m:r>
                  </m:oMath>
                </a14:m>
                <a:r>
                  <a:rPr lang="en-US" dirty="0"/>
                  <a:t>,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=0.74</m:t>
                    </m:r>
                    <m:f>
                      <m:fPr>
                        <m:ctrlPr>
                          <a:rPr lang="en-US" b="0" i="1" smtClean="0">
                            <a:latin typeface="Cambria Math" panose="02040503050406030204" pitchFamily="18" charset="0"/>
                          </a:rPr>
                        </m:ctrlPr>
                      </m:fPr>
                      <m:num>
                        <m:r>
                          <a:rPr lang="en-US" b="0" i="1" smtClean="0">
                            <a:latin typeface="Cambria Math" panose="02040503050406030204" pitchFamily="18" charset="0"/>
                          </a:rPr>
                          <m:t>𝑚𝑚𝐻𝑔</m:t>
                        </m:r>
                      </m:num>
                      <m:den>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𝑀</m:t>
                        </m:r>
                      </m:den>
                    </m:f>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m:rPr>
                            <m:sty m:val="p"/>
                          </m:rPr>
                          <a:rPr lang="en-US">
                            <a:latin typeface="Cambria Math" panose="02040503050406030204" pitchFamily="18" charset="0"/>
                          </a:rPr>
                          <m:t>sat</m:t>
                        </m:r>
                      </m:sub>
                      <m:sup>
                        <m:r>
                          <a:rPr lang="en-US" i="1">
                            <a:latin typeface="Cambria Math" panose="02040503050406030204" pitchFamily="18" charset="0"/>
                          </a:rPr>
                          <m:t>′</m:t>
                        </m:r>
                      </m:sup>
                    </m:sSub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8800 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𝑀</m:t>
                    </m:r>
                  </m:oMath>
                </a14:m>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𝑢𝑛𝑖𝑡𝑙𝑒𝑠𝑠</m:t>
                      </m:r>
                    </m:oMath>
                  </m:oMathPara>
                </a14:m>
                <a:endParaRPr lang="en-US" dirty="0"/>
              </a:p>
            </p:txBody>
          </p:sp>
        </mc:Choice>
        <mc:Fallback>
          <p:sp>
            <p:nvSpPr>
              <p:cNvPr id="3" name="TextBox 2">
                <a:extLst>
                  <a:ext uri="{FF2B5EF4-FFF2-40B4-BE49-F238E27FC236}">
                    <a16:creationId xmlns:a16="http://schemas.microsoft.com/office/drawing/2014/main" id="{8E5825F6-FF95-4A89-8B4D-5D8873AF5521}"/>
                  </a:ext>
                </a:extLst>
              </p:cNvPr>
              <p:cNvSpPr txBox="1">
                <a:spLocks noRot="1" noChangeAspect="1" noMove="1" noResize="1" noEditPoints="1" noAdjustHandles="1" noChangeArrowheads="1" noChangeShapeType="1" noTextEdit="1"/>
              </p:cNvSpPr>
              <p:nvPr/>
            </p:nvSpPr>
            <p:spPr>
              <a:xfrm>
                <a:off x="6224336" y="5534526"/>
                <a:ext cx="5729975" cy="794000"/>
              </a:xfrm>
              <a:prstGeom prst="rect">
                <a:avLst/>
              </a:prstGeom>
              <a:blipFill>
                <a:blip r:embed="rId4"/>
                <a:stretch>
                  <a:fillRect l="-851"/>
                </a:stretch>
              </a:blipFill>
            </p:spPr>
            <p:txBody>
              <a:bodyPr/>
              <a:lstStyle/>
              <a:p>
                <a:r>
                  <a:rPr lang="en-US">
                    <a:noFill/>
                  </a:rPr>
                  <a:t> </a:t>
                </a:r>
              </a:p>
            </p:txBody>
          </p:sp>
        </mc:Fallback>
      </mc:AlternateContent>
    </p:spTree>
    <p:extLst>
      <p:ext uri="{BB962C8B-B14F-4D97-AF65-F5344CB8AC3E}">
        <p14:creationId xmlns:p14="http://schemas.microsoft.com/office/powerpoint/2010/main" val="288803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Mass Shell Balance</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11130866" cy="5815464"/>
              </a:xfrm>
            </p:spPr>
            <p:txBody>
              <a:bodyPr>
                <a:normAutofit fontScale="92500"/>
              </a:bodyPr>
              <a:lstStyle/>
              <a:p>
                <a:pPr marL="0" indent="0">
                  <a:spcAft>
                    <a:spcPts val="1200"/>
                  </a:spcAft>
                  <a:buNone/>
                </a:pPr>
                <a:r>
                  <a:rPr lang="en-US" dirty="0"/>
                  <a:t>The shell balance for oxygen on the blood side of the membrane is</a:t>
                </a:r>
              </a:p>
              <a:p>
                <a:pPr marL="0" indent="0">
                  <a:spcAft>
                    <a:spcPts val="1200"/>
                  </a:spcAft>
                  <a:buNone/>
                </a:pPr>
                <a14:m>
                  <m:oMathPara xmlns:m="http://schemas.openxmlformats.org/officeDocument/2006/math">
                    <m:oMathParaPr>
                      <m:jc m:val="centerGroup"/>
                    </m:oMathParaPr>
                    <m:oMath xmlns:m="http://schemas.openxmlformats.org/officeDocument/2006/math">
                      <m:r>
                        <m:rPr>
                          <m:nor/>
                        </m:rPr>
                        <a:rPr lang="en-US">
                          <a:latin typeface="Cambria Math" panose="02040503050406030204" pitchFamily="18" charset="0"/>
                        </a:rPr>
                        <m:t>Moles</m:t>
                      </m:r>
                      <m:r>
                        <m:rPr>
                          <m:nor/>
                        </m:rPr>
                        <a:rPr lang="en-US">
                          <a:latin typeface="Cambria Math" panose="02040503050406030204" pitchFamily="18" charset="0"/>
                        </a:rPr>
                        <m:t> </m:t>
                      </m:r>
                      <m:r>
                        <m:rPr>
                          <m:nor/>
                        </m:rPr>
                        <a:rPr lang="en-US">
                          <a:latin typeface="Cambria Math" panose="02040503050406030204" pitchFamily="18" charset="0"/>
                        </a:rPr>
                        <m:t>in</m:t>
                      </m:r>
                      <m:r>
                        <m:rPr>
                          <m:nor/>
                        </m:rPr>
                        <a:rPr lang="en-US">
                          <a:latin typeface="Cambria Math" panose="02040503050406030204" pitchFamily="18" charset="0"/>
                        </a:rPr>
                        <m:t> </m:t>
                      </m:r>
                      <m:r>
                        <m:rPr>
                          <m:nor/>
                        </m:rPr>
                        <a:rPr lang="en-US">
                          <a:latin typeface="Cambria Math" panose="02040503050406030204" pitchFamily="18" charset="0"/>
                        </a:rPr>
                        <m:t>at</m:t>
                      </m:r>
                      <m:r>
                        <m:rPr>
                          <m:nor/>
                        </m:rPr>
                        <a:rPr lang="en-US">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m:rPr>
                          <m:nor/>
                        </m:rPr>
                        <a:rPr lang="en-US">
                          <a:latin typeface="Cambria Math" panose="02040503050406030204" pitchFamily="18" charset="0"/>
                        </a:rPr>
                        <m:t>Moles</m:t>
                      </m:r>
                      <m:r>
                        <m:rPr>
                          <m:nor/>
                        </m:rPr>
                        <a:rPr lang="en-US">
                          <a:latin typeface="Cambria Math" panose="02040503050406030204" pitchFamily="18" charset="0"/>
                        </a:rPr>
                        <m:t> </m:t>
                      </m:r>
                      <m:r>
                        <m:rPr>
                          <m:nor/>
                        </m:rPr>
                        <a:rPr lang="en-US">
                          <a:latin typeface="Cambria Math" panose="02040503050406030204" pitchFamily="18" charset="0"/>
                        </a:rPr>
                        <m:t>out</m:t>
                      </m:r>
                      <m:r>
                        <m:rPr>
                          <m:nor/>
                        </m:rPr>
                        <a:rPr lang="en-US">
                          <a:latin typeface="Cambria Math" panose="02040503050406030204" pitchFamily="18" charset="0"/>
                        </a:rPr>
                        <m:t> </m:t>
                      </m:r>
                      <m:r>
                        <m:rPr>
                          <m:nor/>
                        </m:rPr>
                        <a:rPr lang="en-US">
                          <a:latin typeface="Cambria Math" panose="02040503050406030204" pitchFamily="18" charset="0"/>
                        </a:rPr>
                        <m:t>at</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r>
                        <a:rPr lang="en-US" i="1">
                          <a:latin typeface="Cambria Math" panose="02040503050406030204" pitchFamily="18" charset="0"/>
                        </a:rPr>
                        <m:t>=</m:t>
                      </m:r>
                      <m:r>
                        <m:rPr>
                          <m:nor/>
                        </m:rPr>
                        <a:rPr lang="en-US">
                          <a:latin typeface="Cambria Math" panose="02040503050406030204" pitchFamily="18" charset="0"/>
                        </a:rPr>
                        <m:t>Gain</m:t>
                      </m:r>
                      <m:r>
                        <m:rPr>
                          <m:nor/>
                        </m:rPr>
                        <a:rPr lang="en-US">
                          <a:latin typeface="Cambria Math" panose="02040503050406030204" pitchFamily="18" charset="0"/>
                        </a:rPr>
                        <m:t> </m:t>
                      </m:r>
                      <m:r>
                        <m:rPr>
                          <m:nor/>
                        </m:rPr>
                        <a:rPr lang="en-US">
                          <a:latin typeface="Cambria Math" panose="02040503050406030204" pitchFamily="18" charset="0"/>
                        </a:rPr>
                        <m:t>through</m:t>
                      </m:r>
                      <m:r>
                        <m:rPr>
                          <m:nor/>
                        </m:rPr>
                        <a:rPr lang="en-US">
                          <a:latin typeface="Cambria Math" panose="02040503050406030204" pitchFamily="18" charset="0"/>
                        </a:rPr>
                        <m:t> </m:t>
                      </m:r>
                      <m:r>
                        <m:rPr>
                          <m:nor/>
                        </m:rPr>
                        <a:rPr lang="en-US">
                          <a:latin typeface="Cambria Math" panose="02040503050406030204" pitchFamily="18" charset="0"/>
                        </a:rPr>
                        <m:t>the</m:t>
                      </m:r>
                      <m:r>
                        <m:rPr>
                          <m:nor/>
                        </m:rPr>
                        <a:rPr lang="en-US">
                          <a:latin typeface="Cambria Math" panose="02040503050406030204" pitchFamily="18" charset="0"/>
                        </a:rPr>
                        <m:t> </m:t>
                      </m:r>
                      <m:r>
                        <m:rPr>
                          <m:nor/>
                        </m:rPr>
                        <a:rPr lang="en-US">
                          <a:latin typeface="Cambria Math" panose="02040503050406030204" pitchFamily="18" charset="0"/>
                        </a:rPr>
                        <m:t>membrane</m:t>
                      </m:r>
                    </m:oMath>
                  </m:oMathPara>
                </a14:m>
                <a:endParaRPr lang="en-US" i="1" dirty="0"/>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m:t>
                                      </m:r>
                                    </m:sup>
                                  </m:sSubSup>
                                </m:e>
                              </m:d>
                            </m:e>
                          </m:d>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m:t>
                                      </m:r>
                                    </m:sup>
                                  </m:sSubSup>
                                </m:e>
                              </m:d>
                            </m:e>
                          </m:d>
                        </m:e>
                        <m:sub>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𝑏</m:t>
                          </m:r>
                        </m:sub>
                      </m:sSub>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𝑏</m:t>
                          </m:r>
                        </m:sub>
                      </m:sSub>
                      <m:r>
                        <m:rPr>
                          <m:sty m:val="p"/>
                        </m:rPr>
                        <a:rPr lang="en-US">
                          <a:latin typeface="Cambria Math" panose="02040503050406030204" pitchFamily="18" charset="0"/>
                        </a:rPr>
                        <m:t>Δ</m:t>
                      </m:r>
                      <m:r>
                        <a:rPr lang="en-US" i="1">
                          <a:latin typeface="Cambria Math" panose="02040503050406030204" pitchFamily="18" charset="0"/>
                        </a:rPr>
                        <m:t>𝑥</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𝑏𝑚</m:t>
                              </m:r>
                            </m:sub>
                          </m:sSub>
                        </m:e>
                      </m:d>
                    </m:oMath>
                  </m:oMathPara>
                </a14:m>
                <a:endParaRPr lang="en-US" dirty="0"/>
              </a:p>
              <a:p>
                <a:pPr marL="0" indent="0">
                  <a:buNone/>
                </a:pPr>
                <a:r>
                  <a:rPr lang="en-US" dirty="0"/>
                  <a:t>and on the gas side it 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𝑔</m:t>
                          </m:r>
                        </m:sub>
                      </m:sSub>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𝑔</m:t>
                                  </m:r>
                                </m:sub>
                              </m:sSub>
                            </m:e>
                          </m:d>
                        </m:e>
                        <m:sub>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𝑔</m:t>
                          </m:r>
                        </m:sub>
                      </m:sSub>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𝑔</m:t>
                                  </m:r>
                                </m:sub>
                              </m:sSub>
                            </m:e>
                          </m:d>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𝑔</m:t>
                          </m:r>
                        </m:sub>
                      </m:sSub>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𝑔</m:t>
                          </m:r>
                        </m:sub>
                      </m:sSub>
                      <m:r>
                        <m:rPr>
                          <m:sty m:val="p"/>
                        </m:rPr>
                        <a:rPr lang="en-US">
                          <a:latin typeface="Cambria Math" panose="02040503050406030204" pitchFamily="18" charset="0"/>
                        </a:rPr>
                        <m:t>Δ</m:t>
                      </m:r>
                      <m:r>
                        <a:rPr lang="en-US" i="1">
                          <a:latin typeface="Cambria Math" panose="02040503050406030204" pitchFamily="18" charset="0"/>
                        </a:rPr>
                        <m:t>𝑥</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𝑔𝑚</m:t>
                              </m:r>
                            </m:sub>
                          </m:sSub>
                        </m:e>
                      </m:d>
                      <m:r>
                        <a:rPr lang="en-US" i="1">
                          <a:latin typeface="Cambria Math" panose="02040503050406030204" pitchFamily="18" charset="0"/>
                        </a:rPr>
                        <m:t>,</m:t>
                      </m:r>
                    </m:oMath>
                  </m:oMathPara>
                </a14:m>
                <a:endParaRPr lang="en-US" dirty="0"/>
              </a:p>
              <a:p>
                <a:pPr marL="0" indent="0">
                  <a:spcAft>
                    <a:spcPts val="600"/>
                  </a:spcAft>
                  <a:buNone/>
                </a:pPr>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𝑏</m:t>
                        </m:r>
                      </m:sub>
                    </m:sSub>
                  </m:oMath>
                </a14:m>
                <a:r>
                  <a:rPr lang="en-US" dirty="0"/>
                  <a:t> is the transfer coefficient from the blood to the blood side of the membrane wall,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𝑔</m:t>
                        </m:r>
                      </m:sub>
                    </m:sSub>
                  </m:oMath>
                </a14:m>
                <a:r>
                  <a:rPr lang="en-US" dirty="0"/>
                  <a:t> is the transfer coefficient on the gas side.  Divide by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𝑥</m:t>
                    </m:r>
                  </m:oMath>
                </a14:m>
                <a:r>
                  <a:rPr lang="en-US" dirty="0"/>
                  <a:t> and take the limit as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𝑥</m:t>
                    </m:r>
                    <m:r>
                      <a:rPr lang="en-US" i="1">
                        <a:latin typeface="Cambria Math" panose="02040503050406030204" pitchFamily="18" charset="0"/>
                      </a:rPr>
                      <m:t>→0</m:t>
                    </m:r>
                  </m:oMath>
                </a14:m>
                <a:r>
                  <a:rPr lang="en-US" dirty="0"/>
                  <a:t>.</a:t>
                </a:r>
              </a:p>
              <a:p>
                <a:pPr marL="0" indent="0">
                  <a:spcAft>
                    <a:spcPts val="1200"/>
                  </a:spcAf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f>
                        <m:fPr>
                          <m:ctrlPr>
                            <a:rPr lang="en-US"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m:t>
                                  </m:r>
                                </m:sup>
                              </m:sSubSup>
                            </m:e>
                          </m:d>
                        </m:num>
                        <m:den>
                          <m:r>
                            <a:rPr lang="en-US" i="1">
                              <a:latin typeface="Cambria Math" panose="02040503050406030204" pitchFamily="18" charset="0"/>
                            </a:rPr>
                            <m:t>𝑑𝑥</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𝑏</m:t>
                          </m:r>
                        </m:sub>
                      </m:sSub>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𝑏</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𝑏𝑚</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𝑔</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𝑔</m:t>
                              </m:r>
                            </m:sub>
                          </m:sSub>
                        </m:num>
                        <m:den>
                          <m:r>
                            <a:rPr lang="en-US" i="1">
                              <a:latin typeface="Cambria Math" panose="02040503050406030204" pitchFamily="18" charset="0"/>
                            </a:rPr>
                            <m:t>𝑑𝑥</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𝑔</m:t>
                          </m:r>
                        </m:sub>
                      </m:sSub>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𝑔</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𝑔𝑚</m:t>
                              </m:r>
                            </m:sub>
                          </m:sSub>
                        </m:e>
                      </m:d>
                    </m:oMath>
                  </m:oMathPara>
                </a14:m>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4" y="906011"/>
                <a:ext cx="11130866" cy="5815464"/>
              </a:xfrm>
              <a:blipFill>
                <a:blip r:embed="rId2"/>
                <a:stretch>
                  <a:fillRect l="-986" t="-1677"/>
                </a:stretch>
              </a:blipFill>
            </p:spPr>
            <p:txBody>
              <a:bodyPr/>
              <a:lstStyle/>
              <a:p>
                <a:r>
                  <a:rPr lang="en-US">
                    <a:noFill/>
                  </a:rPr>
                  <a:t> </a:t>
                </a:r>
              </a:p>
            </p:txBody>
          </p:sp>
        </mc:Fallback>
      </mc:AlternateContent>
    </p:spTree>
    <p:extLst>
      <p:ext uri="{BB962C8B-B14F-4D97-AF65-F5344CB8AC3E}">
        <p14:creationId xmlns:p14="http://schemas.microsoft.com/office/powerpoint/2010/main" val="56007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Mass Shell Balance</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389895" cy="5815464"/>
              </a:xfrm>
            </p:spPr>
            <p:txBody>
              <a:bodyPr>
                <a:normAutofit fontScale="92500" lnSpcReduction="10000"/>
              </a:bodyPr>
              <a:lstStyle/>
              <a:p>
                <a:pPr marL="0" indent="0">
                  <a:buNone/>
                </a:pPr>
                <a:r>
                  <a:rPr lang="en-US" dirty="0"/>
                  <a:t>We need to relate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m:t>
                        </m:r>
                      </m:sup>
                    </m:sSubSup>
                  </m:oMath>
                </a14:m>
                <a:r>
                  <a:rPr lang="en-US" dirty="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oMath>
                </a14:m>
                <a:r>
                  <a:rPr lang="en-US" dirty="0"/>
                  <a:t>.  We will linearize the oxygen saturation curve and write approximately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 </m:t>
                    </m:r>
                    <m:r>
                      <a:rPr lang="en-US" i="1">
                        <a:latin typeface="Cambria Math" panose="02040503050406030204" pitchFamily="18" charset="0"/>
                      </a:rPr>
                      <m:t>𝑑</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m:t>
                        </m:r>
                      </m:sup>
                    </m:sSubSup>
                    <m:r>
                      <m:rPr>
                        <m:lit/>
                      </m:rP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r>
                      <a:rPr lang="en-US" i="1">
                        <a:latin typeface="Cambria Math" panose="02040503050406030204" pitchFamily="18" charset="0"/>
                      </a:rPr>
                      <m:t>𝑚</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oMath>
                </a14:m>
                <a:r>
                  <a:rPr lang="en-US" dirty="0"/>
                  <a:t>.  Recall that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m:rPr>
                              <m:sty m:val="p"/>
                            </m:rPr>
                            <a:rPr lang="en-US">
                              <a:latin typeface="Cambria Math" panose="02040503050406030204" pitchFamily="18" charset="0"/>
                            </a:rPr>
                            <m:t>sat</m:t>
                          </m:r>
                        </m:sub>
                        <m:sup>
                          <m:r>
                            <a:rPr lang="en-US" i="1">
                              <a:latin typeface="Cambria Math" panose="02040503050406030204" pitchFamily="18" charset="0"/>
                            </a:rPr>
                            <m:t>′</m:t>
                          </m:r>
                        </m:sup>
                      </m:sSubSup>
                      <m:f>
                        <m:fPr>
                          <m:ctrlPr>
                            <a:rPr lang="en-US" i="1">
                              <a:latin typeface="Cambria Math" panose="02040503050406030204" pitchFamily="18" charset="0"/>
                            </a:rPr>
                          </m:ctrlPr>
                        </m:fPr>
                        <m:num>
                          <m:r>
                            <a:rPr lang="en-US" i="1">
                              <a:latin typeface="Cambria Math" panose="02040503050406030204" pitchFamily="18" charset="0"/>
                            </a:rPr>
                            <m:t>𝑑𝑌</m:t>
                          </m:r>
                        </m:num>
                        <m:den>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e>
                          </m:d>
                        </m:den>
                      </m:f>
                    </m:oMath>
                  </m:oMathPara>
                </a14:m>
                <a:endParaRPr lang="en-US" dirty="0"/>
              </a:p>
              <a:p>
                <a:pPr marL="0" indent="0">
                  <a:buNone/>
                </a:pPr>
                <a:r>
                  <a:rPr lang="en-US" dirty="0"/>
                  <a:t>With this linearization, the blood-side differential equations become</a:t>
                </a:r>
              </a:p>
              <a:p>
                <a:pPr marL="0" indent="0">
                  <a:spcAft>
                    <a:spcPts val="12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r>
                        <a:rPr lang="en-US" b="0" i="1" smtClean="0">
                          <a:latin typeface="Cambria Math" panose="02040503050406030204" pitchFamily="18" charset="0"/>
                        </a:rPr>
                        <m:t>(1+</m:t>
                      </m:r>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num>
                        <m:den>
                          <m:r>
                            <a:rPr lang="en-US" b="0" i="1" smtClean="0">
                              <a:latin typeface="Cambria Math" panose="02040503050406030204" pitchFamily="18" charset="0"/>
                            </a:rPr>
                            <m:t>𝑑𝑥</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𝑏</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𝑏</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𝑔</m:t>
                              </m:r>
                            </m:sub>
                          </m:sSub>
                        </m:e>
                      </m:d>
                    </m:oMath>
                  </m:oMathPara>
                </a14:m>
                <a:endParaRPr lang="en-US" b="0" dirty="0"/>
              </a:p>
              <a:p>
                <a:pPr marL="0" indent="0">
                  <a:spcAft>
                    <a:spcPts val="1200"/>
                  </a:spcAft>
                  <a:buNone/>
                </a:pPr>
                <a:r>
                  <a:rPr lang="en-US" dirty="0"/>
                  <a:t>Both equations can be converted to partial pressure if substitute all of the concentrations in the blood phase with Henry’s law (</a:t>
                </a:r>
                <a14:m>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r>
                      <a:rPr lang="en-US" b="0" i="1" smtClean="0">
                        <a:latin typeface="Cambria Math" panose="02040503050406030204" pitchFamily="18" charset="0"/>
                      </a:rPr>
                      <m:t>)</m:t>
                    </m:r>
                  </m:oMath>
                </a14:m>
                <a:r>
                  <a:rPr lang="en-US" dirty="0"/>
                  <a:t> and multiply all concentrations in the gas phase by </a:t>
                </a:r>
                <a14:m>
                  <m:oMath xmlns:m="http://schemas.openxmlformats.org/officeDocument/2006/math">
                    <m:r>
                      <a:rPr lang="en-US" b="0" i="1" smtClean="0">
                        <a:latin typeface="Cambria Math" panose="02040503050406030204" pitchFamily="18" charset="0"/>
                      </a:rPr>
                      <m:t>𝑅𝑇</m:t>
                    </m:r>
                  </m:oMath>
                </a14:m>
                <a:r>
                  <a:rPr lang="en-US" b="0" dirty="0"/>
                  <a:t>, according to the ideal gas law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𝐶𝑅𝑇</m:t>
                    </m:r>
                    <m:r>
                      <a:rPr lang="en-US" b="0" i="1" smtClean="0">
                        <a:latin typeface="Cambria Math" panose="02040503050406030204" pitchFamily="18" charset="0"/>
                      </a:rPr>
                      <m:t>)</m:t>
                    </m:r>
                  </m:oMath>
                </a14:m>
                <a:r>
                  <a:rPr lang="en-US" b="0" dirty="0"/>
                  <a:t>.</a:t>
                </a:r>
              </a:p>
              <a:p>
                <a:pPr marL="0" indent="0">
                  <a:spcAft>
                    <a:spcPts val="120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𝑚</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sub>
                          </m:sSub>
                        </m:den>
                      </m:f>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r>
                                <a:rPr lang="en-US" b="0" i="1" smtClean="0">
                                  <a:latin typeface="Cambria Math" panose="02040503050406030204" pitchFamily="18" charset="0"/>
                                </a:rPr>
                                <m:t>𝑏</m:t>
                              </m:r>
                            </m:sub>
                          </m:sSub>
                        </m:num>
                        <m:den>
                          <m:r>
                            <a:rPr lang="en-US" i="1">
                              <a:latin typeface="Cambria Math" panose="02040503050406030204" pitchFamily="18" charset="0"/>
                            </a:rPr>
                            <m:t>𝑑𝑥</m:t>
                          </m:r>
                        </m:den>
                      </m:f>
                      <m:r>
                        <a:rPr lang="en-US" i="1">
                          <a:latin typeface="Cambria Math" panose="02040503050406030204" pitchFamily="18" charset="0"/>
                        </a:rPr>
                        <m:t>=</m:t>
                      </m:r>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0</m:t>
                          </m:r>
                        </m:sub>
                      </m:sSub>
                      <m:r>
                        <a:rPr lang="en-US" b="0" i="1" smtClean="0">
                          <a:latin typeface="Cambria Math" panose="02040503050406030204" pitchFamily="18" charset="0"/>
                        </a:rPr>
                        <m:t>𝑊</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𝑝𝑂</m:t>
                              </m:r>
                            </m:e>
                            <m:sub>
                              <m:r>
                                <a:rPr lang="en-US" i="1">
                                  <a:latin typeface="Cambria Math" panose="02040503050406030204" pitchFamily="18" charset="0"/>
                                </a:rPr>
                                <m:t>2</m:t>
                              </m:r>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𝑝𝑂</m:t>
                              </m:r>
                            </m:e>
                            <m:sub>
                              <m:r>
                                <a:rPr lang="en-US" i="1">
                                  <a:latin typeface="Cambria Math" panose="02040503050406030204" pitchFamily="18" charset="0"/>
                                </a:rPr>
                                <m:t>2</m:t>
                              </m:r>
                              <m:r>
                                <a:rPr lang="en-US" i="1">
                                  <a:latin typeface="Cambria Math" panose="02040503050406030204" pitchFamily="18" charset="0"/>
                                </a:rPr>
                                <m:t>𝑔</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𝑔</m:t>
                              </m:r>
                            </m:sub>
                          </m:sSub>
                        </m:num>
                        <m:den>
                          <m:r>
                            <a:rPr lang="en-US" b="0" i="1" smtClean="0">
                              <a:latin typeface="Cambria Math" panose="02040503050406030204" pitchFamily="18" charset="0"/>
                            </a:rPr>
                            <m:t>𝑅𝑇</m:t>
                          </m:r>
                        </m:den>
                      </m:f>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b="0" i="1" smtClean="0">
                                  <a:latin typeface="Cambria Math" panose="02040503050406030204" pitchFamily="18" charset="0"/>
                                </a:rPr>
                                <m:t>𝑝</m:t>
                              </m:r>
                              <m:r>
                                <a:rPr lang="en-US" i="1">
                                  <a:latin typeface="Cambria Math" panose="02040503050406030204" pitchFamily="18" charset="0"/>
                                </a:rPr>
                                <m:t>𝑂</m:t>
                              </m:r>
                            </m:e>
                            <m:sub>
                              <m:r>
                                <a:rPr lang="en-US" i="1">
                                  <a:latin typeface="Cambria Math" panose="02040503050406030204" pitchFamily="18" charset="0"/>
                                </a:rPr>
                                <m:t>2</m:t>
                              </m:r>
                              <m:r>
                                <a:rPr lang="en-US" b="0" i="1" smtClean="0">
                                  <a:latin typeface="Cambria Math" panose="02040503050406030204" pitchFamily="18" charset="0"/>
                                </a:rPr>
                                <m:t>𝑔</m:t>
                              </m:r>
                            </m:sub>
                          </m:sSub>
                        </m:num>
                        <m:den>
                          <m:r>
                            <a:rPr lang="en-US" i="1">
                              <a:latin typeface="Cambria Math" panose="02040503050406030204" pitchFamily="18" charset="0"/>
                            </a:rPr>
                            <m:t>𝑑𝑥</m:t>
                          </m:r>
                        </m:den>
                      </m:f>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smtClean="0">
                              <a:latin typeface="Cambria Math" panose="02040503050406030204" pitchFamily="18" charset="0"/>
                            </a:rPr>
                            <m:t>𝐾</m:t>
                          </m:r>
                        </m:e>
                        <m:sub>
                          <m:r>
                            <a:rPr lang="en-US" b="0" i="1" smtClean="0">
                              <a:latin typeface="Cambria Math" panose="02040503050406030204" pitchFamily="18" charset="0"/>
                            </a:rPr>
                            <m:t>0</m:t>
                          </m:r>
                        </m:sub>
                      </m:sSub>
                      <m:r>
                        <a:rPr lang="en-US" b="0" i="1" smtClean="0">
                          <a:latin typeface="Cambria Math" panose="02040503050406030204" pitchFamily="18" charset="0"/>
                        </a:rPr>
                        <m:t>𝑊</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𝑝𝑂</m:t>
                              </m:r>
                            </m:e>
                            <m:sub>
                              <m:r>
                                <a:rPr lang="en-US" i="1">
                                  <a:latin typeface="Cambria Math" panose="02040503050406030204" pitchFamily="18" charset="0"/>
                                </a:rPr>
                                <m:t>2</m:t>
                              </m:r>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𝑝𝑂</m:t>
                              </m:r>
                            </m:e>
                            <m:sub>
                              <m:r>
                                <a:rPr lang="en-US" i="1">
                                  <a:latin typeface="Cambria Math" panose="02040503050406030204" pitchFamily="18" charset="0"/>
                                </a:rPr>
                                <m:t>2</m:t>
                              </m:r>
                              <m:r>
                                <a:rPr lang="en-US" i="1">
                                  <a:latin typeface="Cambria Math" panose="02040503050406030204" pitchFamily="18" charset="0"/>
                                </a:rPr>
                                <m:t>𝑏</m:t>
                              </m:r>
                            </m:sub>
                          </m:sSub>
                          <m:r>
                            <a:rPr lang="en-US" b="0" i="1" smtClean="0">
                              <a:latin typeface="Cambria Math" panose="02040503050406030204" pitchFamily="18" charset="0"/>
                            </a:rPr>
                            <m:t> </m:t>
                          </m:r>
                        </m:e>
                      </m:d>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389895" cy="5815464"/>
              </a:xfrm>
              <a:blipFill>
                <a:blip r:embed="rId2"/>
                <a:stretch>
                  <a:fillRect l="-963" t="-2201" r="-1231"/>
                </a:stretch>
              </a:blipFill>
            </p:spPr>
            <p:txBody>
              <a:bodyPr/>
              <a:lstStyle/>
              <a:p>
                <a:r>
                  <a:rPr lang="en-US">
                    <a:noFill/>
                  </a:rPr>
                  <a:t> </a:t>
                </a:r>
              </a:p>
            </p:txBody>
          </p:sp>
        </mc:Fallback>
      </mc:AlternateContent>
    </p:spTree>
    <p:extLst>
      <p:ext uri="{BB962C8B-B14F-4D97-AF65-F5344CB8AC3E}">
        <p14:creationId xmlns:p14="http://schemas.microsoft.com/office/powerpoint/2010/main" val="3538969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a:t>
            </a:r>
            <a:r>
              <a:rPr lang="en-US" baseline="-25000" dirty="0"/>
              <a:t>2</a:t>
            </a:r>
            <a:r>
              <a:rPr lang="en-US" dirty="0"/>
              <a:t> Mass Transfer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389895" cy="5815464"/>
              </a:xfrm>
            </p:spPr>
            <p:txBody>
              <a:bodyPr>
                <a:normAutofit/>
              </a:bodyPr>
              <a:lstStyle/>
              <a:p>
                <a:pPr marL="0" indent="0">
                  <a:buNone/>
                </a:pPr>
                <a:r>
                  <a:rPr lang="en-US" dirty="0"/>
                  <a:t>The overall mass transfer coefficient is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0</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𝐻</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𝑏</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𝑏</m:t>
                              </m:r>
                            </m:sub>
                          </m:sSub>
                        </m:num>
                        <m:den>
                          <m:sSup>
                            <m:sSupPr>
                              <m:ctrlPr>
                                <a:rPr lang="en-US" i="1">
                                  <a:latin typeface="Cambria Math" panose="02040503050406030204" pitchFamily="18" charset="0"/>
                                </a:rPr>
                              </m:ctrlPr>
                            </m:sSupPr>
                            <m:e>
                              <m:r>
                                <a:rPr lang="en-US" i="1">
                                  <a:latin typeface="Cambria Math" panose="02040503050406030204" pitchFamily="18" charset="0"/>
                                </a:rPr>
                                <m:t>𝜌</m:t>
                              </m:r>
                            </m:e>
                            <m:sup>
                              <m:r>
                                <m:rPr>
                                  <m:sty m:val="p"/>
                                </m:rPr>
                                <a:rPr lang="en-US">
                                  <a:latin typeface="Cambria Math" panose="02040503050406030204" pitchFamily="18" charset="0"/>
                                </a:rPr>
                                <m:t>STP</m:t>
                              </m:r>
                            </m:sup>
                          </m:sSup>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𝑊</m:t>
                                  </m:r>
                                </m:e>
                              </m:acc>
                            </m:e>
                            <m:sub>
                              <m:r>
                                <a:rPr lang="en-US" i="1">
                                  <a:latin typeface="Cambria Math" panose="02040503050406030204" pitchFamily="18" charset="0"/>
                                </a:rPr>
                                <m:t>𝐿</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𝑅𝑇</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𝑔</m:t>
                              </m:r>
                            </m:sub>
                          </m:sSub>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𝑔</m:t>
                              </m:r>
                            </m:sub>
                          </m:sSub>
                        </m:den>
                      </m:f>
                    </m:oMath>
                  </m:oMathPara>
                </a14:m>
                <a:endParaRPr lang="en-US" dirty="0"/>
              </a:p>
              <a:p>
                <a:pPr marL="0" indent="0">
                  <a:spcAft>
                    <a:spcPts val="1200"/>
                  </a:spcAft>
                  <a:buNone/>
                </a:pPr>
                <a:r>
                  <a:rPr lang="en-US" dirty="0"/>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𝜌</m:t>
                        </m:r>
                      </m:e>
                      <m:sup>
                        <m:r>
                          <m:rPr>
                            <m:sty m:val="p"/>
                          </m:rPr>
                          <a:rPr lang="en-US">
                            <a:latin typeface="Cambria Math" panose="02040503050406030204" pitchFamily="18" charset="0"/>
                          </a:rPr>
                          <m:t>STP</m:t>
                        </m:r>
                      </m:sup>
                    </m:sSup>
                  </m:oMath>
                </a14:m>
                <a:r>
                  <a:rPr lang="en-US" dirty="0"/>
                  <a:t> is the gas density at standard temperature and pressure (1 </a:t>
                </a:r>
                <a:r>
                  <a:rPr lang="en-US" dirty="0" err="1"/>
                  <a:t>atm</a:t>
                </a:r>
                <a:r>
                  <a:rPr lang="en-US" dirty="0"/>
                  <a:t>, 0</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m:t>
                    </m:r>
                  </m:oMath>
                </a14:m>
                <a:r>
                  <a:rPr lang="en-US" dirty="0"/>
                  <a:t>C),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𝑊</m:t>
                            </m:r>
                          </m:e>
                        </m:acc>
                      </m:e>
                      <m:sub>
                        <m:r>
                          <a:rPr lang="en-US" i="1">
                            <a:latin typeface="Cambria Math" panose="02040503050406030204" pitchFamily="18" charset="0"/>
                          </a:rPr>
                          <m:t>𝐿</m:t>
                        </m:r>
                      </m:sub>
                    </m:sSub>
                  </m:oMath>
                </a14:m>
                <a:r>
                  <a:rPr lang="en-US" dirty="0"/>
                  <a:t> is the log-mean membrane area</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𝑊</m:t>
                              </m:r>
                            </m:e>
                          </m:acc>
                        </m:e>
                        <m:sub>
                          <m:r>
                            <a:rPr lang="en-US" i="1">
                              <a:latin typeface="Cambria Math" panose="02040503050406030204" pitchFamily="18" charset="0"/>
                            </a:rPr>
                            <m:t>𝐿</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𝑏</m:t>
                              </m:r>
                            </m:sub>
                          </m:sSub>
                        </m:num>
                        <m:den>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𝑔</m:t>
                                          </m:r>
                                        </m:sub>
                                      </m:sSub>
                                    </m:num>
                                    <m:den>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𝑏</m:t>
                                          </m:r>
                                        </m:sub>
                                      </m:sSub>
                                    </m:den>
                                  </m:f>
                                </m:e>
                              </m:d>
                            </m:e>
                          </m:func>
                        </m:den>
                      </m:f>
                    </m:oMath>
                  </m:oMathPara>
                </a14:m>
                <a:endParaRPr lang="en-US" dirty="0"/>
              </a:p>
              <a:p>
                <a:pPr marL="0" indent="0">
                  <a:buNone/>
                </a:pPr>
                <a:r>
                  <a:rPr lang="en-US" dirty="0"/>
                  <a:t>Because solubility of gases is usually low in blood, the expression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0</m:t>
                        </m:r>
                      </m:sub>
                    </m:sSub>
                  </m:oMath>
                </a14:m>
                <a:r>
                  <a:rPr lang="en-US" dirty="0"/>
                  <a:t> typically reduces to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𝐻</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den>
                      </m:f>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389895" cy="5815464"/>
              </a:xfrm>
              <a:blipFill>
                <a:blip r:embed="rId2"/>
                <a:stretch>
                  <a:fillRect l="-1070" t="-1782"/>
                </a:stretch>
              </a:blipFill>
            </p:spPr>
            <p:txBody>
              <a:bodyPr/>
              <a:lstStyle/>
              <a:p>
                <a:r>
                  <a:rPr lang="en-US">
                    <a:noFill/>
                  </a:rPr>
                  <a:t> </a:t>
                </a:r>
              </a:p>
            </p:txBody>
          </p:sp>
        </mc:Fallback>
      </mc:AlternateContent>
    </p:spTree>
    <p:extLst>
      <p:ext uri="{BB962C8B-B14F-4D97-AF65-F5344CB8AC3E}">
        <p14:creationId xmlns:p14="http://schemas.microsoft.com/office/powerpoint/2010/main" val="367680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a:t>
            </a:r>
            <a:r>
              <a:rPr lang="en-US" baseline="-25000" dirty="0"/>
              <a:t>2</a:t>
            </a:r>
            <a:r>
              <a:rPr lang="en-US" dirty="0"/>
              <a:t> Mass Transfer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389895" cy="5815464"/>
              </a:xfrm>
            </p:spPr>
            <p:txBody>
              <a:bodyPr>
                <a:normAutofit fontScale="92500"/>
              </a:bodyPr>
              <a:lstStyle/>
              <a:p>
                <a:pPr marL="0" indent="0">
                  <a:buNone/>
                </a:pPr>
                <a:r>
                  <a:rPr lang="en-US" dirty="0"/>
                  <a:t>Subtracting the gas and blood side mass balance equations: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𝑔</m:t>
                              </m:r>
                            </m:sub>
                          </m:sSub>
                        </m:num>
                        <m:den>
                          <m:r>
                            <a:rPr lang="en-US" i="1">
                              <a:latin typeface="Cambria Math" panose="02040503050406030204" pitchFamily="18" charset="0"/>
                            </a:rPr>
                            <m:t>𝑅𝑇</m:t>
                          </m:r>
                        </m:den>
                      </m:f>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𝑝𝑂</m:t>
                              </m:r>
                            </m:e>
                            <m:sub>
                              <m:r>
                                <a:rPr lang="en-US" i="1">
                                  <a:latin typeface="Cambria Math" panose="02040503050406030204" pitchFamily="18" charset="0"/>
                                </a:rPr>
                                <m:t>2</m:t>
                              </m:r>
                              <m:r>
                                <a:rPr lang="en-US" i="1">
                                  <a:latin typeface="Cambria Math" panose="02040503050406030204" pitchFamily="18" charset="0"/>
                                </a:rPr>
                                <m:t>𝑔</m:t>
                              </m:r>
                            </m:sub>
                          </m:sSub>
                        </m:num>
                        <m:den>
                          <m:r>
                            <a:rPr lang="en-US" i="1">
                              <a:latin typeface="Cambria Math" panose="02040503050406030204" pitchFamily="18" charset="0"/>
                            </a:rPr>
                            <m:t>𝑑𝑥</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𝑚</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den>
                      </m:f>
                      <m:f>
                        <m:fPr>
                          <m:ctrlPr>
                            <a:rPr lang="en-US" i="1">
                              <a:latin typeface="Cambria Math" panose="02040503050406030204" pitchFamily="18" charset="0"/>
                            </a:rPr>
                          </m:ctrlPr>
                        </m:fPr>
                        <m:num>
                          <m:r>
                            <a:rPr lang="en-US" i="1">
                              <a:latin typeface="Cambria Math" panose="02040503050406030204" pitchFamily="18" charset="0"/>
                            </a:rPr>
                            <m:t>𝑑𝑝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m:t>
                              </m:r>
                            </m:sub>
                          </m:sSub>
                        </m:num>
                        <m:den>
                          <m:r>
                            <a:rPr lang="en-US" i="1">
                              <a:latin typeface="Cambria Math" panose="02040503050406030204" pitchFamily="18" charset="0"/>
                            </a:rPr>
                            <m:t>𝑑𝑥</m:t>
                          </m:r>
                        </m:den>
                      </m:f>
                    </m:oMath>
                  </m:oMathPara>
                </a14:m>
                <a:endParaRPr lang="en-US" dirty="0"/>
              </a:p>
              <a:p>
                <a:pPr marL="0" indent="0">
                  <a:buNone/>
                </a:pPr>
                <a:r>
                  <a:rPr lang="en-US" dirty="0"/>
                  <a:t>Integrate from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=0</m:t>
                    </m:r>
                  </m:oMath>
                </a14:m>
                <a:r>
                  <a:rPr lang="en-US" dirty="0"/>
                  <a:t> to </a:t>
                </a:r>
                <a14:m>
                  <m:oMath xmlns:m="http://schemas.openxmlformats.org/officeDocument/2006/math">
                    <m:r>
                      <a:rPr lang="en-US" i="1" dirty="0" smtClean="0">
                        <a:latin typeface="Cambria Math" panose="02040503050406030204" pitchFamily="18" charset="0"/>
                      </a:rPr>
                      <m:t>𝑥</m:t>
                    </m:r>
                  </m:oMath>
                </a14:m>
                <a:r>
                  <a:rPr lang="en-US" dirty="0"/>
                  <a:t>.  Recall that the configuration is counter-current, so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is the blood inlet, but it is the gas outlet.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r>
                            <a:rPr lang="en-US" b="0" i="1" smtClean="0">
                              <a:latin typeface="Cambria Math" panose="02040503050406030204" pitchFamily="18" charset="0"/>
                            </a:rPr>
                            <m:t>𝑔</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𝑔</m:t>
                          </m:r>
                        </m:sub>
                        <m:sup>
                          <m:r>
                            <m:rPr>
                              <m:sty m:val="p"/>
                            </m:rPr>
                            <a:rPr lang="en-US">
                              <a:latin typeface="Cambria Math" panose="02040503050406030204" pitchFamily="18" charset="0"/>
                            </a:rPr>
                            <m:t>out</m:t>
                          </m:r>
                        </m:sup>
                      </m:sSubSup>
                      <m:r>
                        <a:rPr lang="en-US" i="1">
                          <a:latin typeface="Cambria Math" panose="02040503050406030204" pitchFamily="18" charset="0"/>
                        </a:rPr>
                        <m:t> </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𝑔</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𝑅𝑇</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sub>
                          </m:sSub>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𝑚</m:t>
                          </m:r>
                        </m:e>
                      </m:d>
                      <m:d>
                        <m:dPr>
                          <m:ctrlPr>
                            <a:rPr lang="en-US" b="0" i="1" smtClean="0">
                              <a:latin typeface="Cambria Math" panose="02040503050406030204" pitchFamily="18" charset="0"/>
                            </a:rPr>
                          </m:ctrlPr>
                        </m:dPr>
                        <m:e>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r>
                                <a:rPr lang="en-US" b="0" i="1" smtClean="0">
                                  <a:latin typeface="Cambria Math" panose="02040503050406030204" pitchFamily="18" charset="0"/>
                                </a:rPr>
                                <m:t>𝑏</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𝑝</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𝑂</m:t>
                              </m:r>
                            </m:e>
                            <m:sub>
                              <m:r>
                                <a:rPr lang="en-US" b="0" i="1" smtClean="0">
                                  <a:latin typeface="Cambria Math" panose="02040503050406030204" pitchFamily="18" charset="0"/>
                                </a:rPr>
                                <m:t>2</m:t>
                              </m:r>
                              <m:r>
                                <a:rPr lang="en-US" b="0" i="1" smtClean="0">
                                  <a:latin typeface="Cambria Math" panose="02040503050406030204" pitchFamily="18" charset="0"/>
                                </a:rPr>
                                <m:t>𝑏</m:t>
                              </m:r>
                            </m:sub>
                            <m:sup>
                              <m:r>
                                <m:rPr>
                                  <m:sty m:val="p"/>
                                </m:rPr>
                                <a:rPr lang="en-US" b="0" i="0" smtClean="0">
                                  <a:latin typeface="Cambria Math" panose="02040503050406030204" pitchFamily="18" charset="0"/>
                                </a:rPr>
                                <m:t>in</m:t>
                              </m:r>
                            </m:sup>
                          </m:sSubSup>
                        </m:e>
                      </m:d>
                    </m:oMath>
                  </m:oMathPara>
                </a14:m>
                <a:endParaRPr lang="en-US" dirty="0"/>
              </a:p>
              <a:p>
                <a:pPr marL="0" indent="0">
                  <a:buNone/>
                </a:pPr>
                <a:r>
                  <a:rPr lang="en-US" dirty="0"/>
                  <a:t>Substitute this expression for </a:t>
                </a:r>
                <a14:m>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r>
                          <a:rPr lang="en-US" b="0" i="1" smtClean="0">
                            <a:latin typeface="Cambria Math" panose="02040503050406030204" pitchFamily="18" charset="0"/>
                          </a:rPr>
                          <m:t>𝑔</m:t>
                        </m:r>
                      </m:sub>
                    </m:sSub>
                  </m:oMath>
                </a14:m>
                <a:r>
                  <a:rPr lang="en-US" dirty="0"/>
                  <a:t> into Equation 3.</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m:t>
                              </m:r>
                            </m:sub>
                          </m:sSub>
                        </m:num>
                        <m:den>
                          <m:r>
                            <a:rPr lang="en-US" i="1">
                              <a:latin typeface="Cambria Math" panose="02040503050406030204" pitchFamily="18" charset="0"/>
                            </a:rPr>
                            <m:t>𝑑𝑥</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0</m:t>
                              </m:r>
                            </m:sub>
                          </m:sSub>
                          <m:r>
                            <a:rPr lang="en-US" i="1">
                              <a:latin typeface="Cambria Math" panose="02040503050406030204" pitchFamily="18" charset="0"/>
                            </a:rPr>
                            <m:t>𝑊</m:t>
                          </m:r>
                          <m:sSub>
                            <m:sSubPr>
                              <m:ctrlPr>
                                <a:rPr lang="en-US" i="1">
                                  <a:latin typeface="Cambria Math" panose="02040503050406030204" pitchFamily="18" charset="0"/>
                                </a:rPr>
                              </m:ctrlPr>
                            </m:sSubPr>
                            <m:e>
                              <m:r>
                                <a:rPr lang="en-US" i="1">
                                  <a:latin typeface="Cambria Math" panose="02040503050406030204" pitchFamily="18" charset="0"/>
                                </a:rPr>
                                <m:t>𝐻</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num>
                        <m:den>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𝑚</m:t>
                              </m:r>
                            </m:e>
                          </m:d>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𝑝𝑂</m:t>
                              </m:r>
                            </m:e>
                            <m:sub>
                              <m:r>
                                <a:rPr lang="en-US" i="1">
                                  <a:latin typeface="Cambria Math" panose="02040503050406030204" pitchFamily="18" charset="0"/>
                                </a:rPr>
                                <m:t>2</m:t>
                              </m:r>
                              <m:r>
                                <a:rPr lang="en-US" i="1">
                                  <a:latin typeface="Cambria Math" panose="02040503050406030204" pitchFamily="18" charset="0"/>
                                </a:rPr>
                                <m:t>𝑏</m:t>
                              </m:r>
                            </m:sub>
                          </m:sSub>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𝑂</m:t>
                                  </m:r>
                                </m:e>
                                <m:sub>
                                  <m:r>
                                    <a:rPr lang="en-US" b="0" i="1" smtClean="0">
                                      <a:latin typeface="Cambria Math" panose="02040503050406030204" pitchFamily="18" charset="0"/>
                                    </a:rPr>
                                    <m:t>2</m:t>
                                  </m:r>
                                </m:sub>
                                <m:sup>
                                  <m:r>
                                    <m:rPr>
                                      <m:sty m:val="p"/>
                                    </m:rPr>
                                    <a:rPr lang="en-US" b="0" i="0" smtClean="0">
                                      <a:latin typeface="Cambria Math" panose="02040503050406030204" pitchFamily="18" charset="0"/>
                                    </a:rPr>
                                    <m:t>out</m:t>
                                  </m:r>
                                </m:sup>
                              </m:sSubSup>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𝑔</m:t>
                                      </m:r>
                                    </m:sub>
                                  </m:sSub>
                                </m:den>
                              </m:f>
                              <m:f>
                                <m:fPr>
                                  <m:ctrlPr>
                                    <a:rPr lang="en-US" i="1">
                                      <a:latin typeface="Cambria Math" panose="02040503050406030204" pitchFamily="18" charset="0"/>
                                    </a:rPr>
                                  </m:ctrlPr>
                                </m:fPr>
                                <m:num>
                                  <m:r>
                                    <a:rPr lang="en-US" i="1">
                                      <a:latin typeface="Cambria Math" panose="02040503050406030204" pitchFamily="18" charset="0"/>
                                    </a:rPr>
                                    <m:t>𝑅𝑇</m:t>
                                  </m:r>
                                </m:num>
                                <m:den>
                                  <m:sSub>
                                    <m:sSubPr>
                                      <m:ctrlPr>
                                        <a:rPr lang="en-US" i="1">
                                          <a:latin typeface="Cambria Math" panose="02040503050406030204" pitchFamily="18" charset="0"/>
                                        </a:rPr>
                                      </m:ctrlPr>
                                    </m:sSubPr>
                                    <m:e>
                                      <m:r>
                                        <a:rPr lang="en-US" i="1">
                                          <a:latin typeface="Cambria Math" panose="02040503050406030204" pitchFamily="18" charset="0"/>
                                        </a:rPr>
                                        <m:t>𝐻</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den>
                              </m:f>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𝑚</m:t>
                                  </m:r>
                                </m:e>
                              </m:d>
                              <m:d>
                                <m:dPr>
                                  <m:ctrlPr>
                                    <a:rPr lang="en-US" i="1">
                                      <a:latin typeface="Cambria Math" panose="02040503050406030204" pitchFamily="18" charset="0"/>
                                    </a:rPr>
                                  </m:ctrlPr>
                                </m:dPr>
                                <m:e>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m:t>
                                      </m:r>
                                    </m:sub>
                                  </m:sSub>
                                  <m:r>
                                    <a:rPr lang="en-US" b="0" i="1" smtClean="0">
                                      <a:latin typeface="Cambria Math" panose="02040503050406030204" pitchFamily="18" charset="0"/>
                                    </a:rPr>
                                    <m:t>−</m:t>
                                  </m:r>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m:t>
                                      </m:r>
                                    </m:sub>
                                    <m:sup>
                                      <m:r>
                                        <m:rPr>
                                          <m:sty m:val="p"/>
                                        </m:rPr>
                                        <a:rPr lang="en-US">
                                          <a:latin typeface="Cambria Math" panose="02040503050406030204" pitchFamily="18" charset="0"/>
                                        </a:rPr>
                                        <m:t>in</m:t>
                                      </m:r>
                                    </m:sup>
                                  </m:sSubSup>
                                </m:e>
                              </m:d>
                            </m:e>
                          </m:d>
                        </m:e>
                      </m:d>
                    </m:oMath>
                  </m:oMathPara>
                </a14:m>
                <a:endParaRPr lang="en-US" dirty="0"/>
              </a:p>
              <a:p>
                <a:pPr marL="0" indent="0">
                  <a:buNone/>
                </a:pPr>
                <a:r>
                  <a:rPr lang="en-US" dirty="0"/>
                  <a:t>Collect the terms in </a:t>
                </a:r>
                <a14:m>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oMath>
                </a14:m>
                <a:endParaRPr lang="en-US" dirty="0"/>
              </a:p>
              <a:p>
                <a:pPr marL="0" indent="0">
                  <a:buNone/>
                </a:pPr>
                <a14:m>
                  <m:oMathPara xmlns:m="http://schemas.openxmlformats.org/officeDocument/2006/math">
                    <m:oMathParaPr>
                      <m:jc m:val="left"/>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𝑑𝑝</m:t>
                          </m:r>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2</m:t>
                              </m:r>
                              <m:r>
                                <a:rPr lang="en-US" sz="2400" i="1">
                                  <a:latin typeface="Cambria Math" panose="02040503050406030204" pitchFamily="18" charset="0"/>
                                </a:rPr>
                                <m:t>𝑏</m:t>
                              </m:r>
                            </m:sub>
                          </m:sSub>
                        </m:num>
                        <m:den>
                          <m:r>
                            <a:rPr lang="en-US" sz="2400" i="1">
                              <a:latin typeface="Cambria Math" panose="02040503050406030204" pitchFamily="18" charset="0"/>
                            </a:rPr>
                            <m:t>𝑑𝑥</m:t>
                          </m:r>
                        </m:den>
                      </m:f>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0</m:t>
                              </m:r>
                            </m:sub>
                          </m:sSub>
                          <m:r>
                            <a:rPr lang="en-US" sz="2400" i="1">
                              <a:latin typeface="Cambria Math" panose="02040503050406030204" pitchFamily="18" charset="0"/>
                            </a:rPr>
                            <m:t>𝑊</m:t>
                          </m:r>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2</m:t>
                                  </m:r>
                                </m:sub>
                              </m:sSub>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𝑏</m:t>
                              </m:r>
                            </m:sub>
                          </m:sSub>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𝑚</m:t>
                              </m:r>
                            </m:e>
                          </m:d>
                        </m:den>
                      </m:f>
                      <m:d>
                        <m:dPr>
                          <m:ctrlPr>
                            <a:rPr lang="en-US" sz="2400" i="1">
                              <a:latin typeface="Cambria Math" panose="02040503050406030204" pitchFamily="18" charset="0"/>
                            </a:rPr>
                          </m:ctrlPr>
                        </m:dPr>
                        <m:e>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𝑏</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𝑔</m:t>
                                      </m:r>
                                    </m:sub>
                                  </m:sSub>
                                </m:den>
                              </m:f>
                              <m:f>
                                <m:fPr>
                                  <m:ctrlPr>
                                    <a:rPr lang="en-US" sz="2400" i="1">
                                      <a:latin typeface="Cambria Math" panose="02040503050406030204" pitchFamily="18" charset="0"/>
                                    </a:rPr>
                                  </m:ctrlPr>
                                </m:fPr>
                                <m:num>
                                  <m:r>
                                    <a:rPr lang="en-US" sz="2400" i="1">
                                      <a:latin typeface="Cambria Math" panose="02040503050406030204" pitchFamily="18" charset="0"/>
                                    </a:rPr>
                                    <m:t>𝑅𝑇</m:t>
                                  </m:r>
                                </m:num>
                                <m:den>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2</m:t>
                                          </m:r>
                                        </m:sub>
                                      </m:sSub>
                                    </m:sub>
                                  </m:sSub>
                                </m:den>
                              </m:f>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𝑚</m:t>
                                  </m:r>
                                </m:e>
                              </m:d>
                              <m:r>
                                <a:rPr lang="en-US" sz="2400" b="0" i="1" smtClean="0">
                                  <a:latin typeface="Cambria Math" panose="02040503050406030204" pitchFamily="18" charset="0"/>
                                </a:rPr>
                                <m:t>−1</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𝑝𝑂</m:t>
                              </m:r>
                            </m:e>
                            <m:sub>
                              <m:r>
                                <a:rPr lang="en-US" sz="2400" i="1">
                                  <a:latin typeface="Cambria Math" panose="02040503050406030204" pitchFamily="18" charset="0"/>
                                </a:rPr>
                                <m:t>2</m:t>
                              </m:r>
                              <m:r>
                                <a:rPr lang="en-US" sz="2400" i="1">
                                  <a:latin typeface="Cambria Math" panose="02040503050406030204" pitchFamily="18" charset="0"/>
                                </a:rPr>
                                <m:t>𝑏</m:t>
                              </m:r>
                            </m:sub>
                          </m:sSub>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𝑝</m:t>
                              </m:r>
                              <m:sSubSup>
                                <m:sSubSupPr>
                                  <m:ctrlPr>
                                    <a:rPr lang="en-US" sz="2400" i="1">
                                      <a:latin typeface="Cambria Math" panose="02040503050406030204" pitchFamily="18" charset="0"/>
                                    </a:rPr>
                                  </m:ctrlPr>
                                </m:sSubSupPr>
                                <m:e>
                                  <m:r>
                                    <a:rPr lang="en-US" sz="2400" i="1">
                                      <a:latin typeface="Cambria Math" panose="02040503050406030204" pitchFamily="18" charset="0"/>
                                    </a:rPr>
                                    <m:t>𝑂</m:t>
                                  </m:r>
                                </m:e>
                                <m:sub>
                                  <m:r>
                                    <a:rPr lang="en-US" sz="2400" i="1">
                                      <a:latin typeface="Cambria Math" panose="02040503050406030204" pitchFamily="18" charset="0"/>
                                    </a:rPr>
                                    <m:t>2</m:t>
                                  </m:r>
                                </m:sub>
                                <m:sup>
                                  <m:r>
                                    <m:rPr>
                                      <m:sty m:val="p"/>
                                    </m:rPr>
                                    <a:rPr lang="en-US" sz="2400">
                                      <a:latin typeface="Cambria Math" panose="02040503050406030204" pitchFamily="18" charset="0"/>
                                    </a:rPr>
                                    <m:t>out</m:t>
                                  </m:r>
                                </m:sup>
                              </m:sSub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𝑚</m:t>
                                  </m:r>
                                </m:e>
                              </m:d>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𝑏</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𝑔</m:t>
                                      </m:r>
                                    </m:sub>
                                  </m:sSub>
                                </m:den>
                              </m:f>
                              <m:f>
                                <m:fPr>
                                  <m:ctrlPr>
                                    <a:rPr lang="en-US" sz="2400" i="1">
                                      <a:latin typeface="Cambria Math" panose="02040503050406030204" pitchFamily="18" charset="0"/>
                                    </a:rPr>
                                  </m:ctrlPr>
                                </m:fPr>
                                <m:num>
                                  <m:r>
                                    <a:rPr lang="en-US" sz="2400" i="1">
                                      <a:latin typeface="Cambria Math" panose="02040503050406030204" pitchFamily="18" charset="0"/>
                                    </a:rPr>
                                    <m:t>𝑅𝑇</m:t>
                                  </m:r>
                                </m:num>
                                <m:den>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sSub>
                                        <m:sSubPr>
                                          <m:ctrlPr>
                                            <a:rPr lang="en-US" sz="2400" i="1">
                                              <a:latin typeface="Cambria Math" panose="02040503050406030204" pitchFamily="18" charset="0"/>
                                            </a:rPr>
                                          </m:ctrlPr>
                                        </m:sSubPr>
                                        <m:e>
                                          <m:r>
                                            <a:rPr lang="en-US" sz="2400" i="1">
                                              <a:latin typeface="Cambria Math" panose="02040503050406030204" pitchFamily="18" charset="0"/>
                                            </a:rPr>
                                            <m:t>𝑂</m:t>
                                          </m:r>
                                        </m:e>
                                        <m:sub>
                                          <m:r>
                                            <a:rPr lang="en-US" sz="2400" i="1">
                                              <a:latin typeface="Cambria Math" panose="02040503050406030204" pitchFamily="18" charset="0"/>
                                            </a:rPr>
                                            <m:t>2</m:t>
                                          </m:r>
                                        </m:sub>
                                      </m:sSub>
                                    </m:sub>
                                  </m:sSub>
                                </m:den>
                              </m:f>
                              <m:r>
                                <a:rPr lang="en-US" sz="2400" i="1">
                                  <a:latin typeface="Cambria Math" panose="02040503050406030204" pitchFamily="18" charset="0"/>
                                </a:rPr>
                                <m:t>𝑝</m:t>
                              </m:r>
                              <m:sSubSup>
                                <m:sSubSupPr>
                                  <m:ctrlPr>
                                    <a:rPr lang="en-US" sz="2400" i="1">
                                      <a:latin typeface="Cambria Math" panose="02040503050406030204" pitchFamily="18" charset="0"/>
                                    </a:rPr>
                                  </m:ctrlPr>
                                </m:sSubSupPr>
                                <m:e>
                                  <m:r>
                                    <a:rPr lang="en-US" sz="2400" i="1">
                                      <a:latin typeface="Cambria Math" panose="02040503050406030204" pitchFamily="18" charset="0"/>
                                    </a:rPr>
                                    <m:t>𝑂</m:t>
                                  </m:r>
                                </m:e>
                                <m:sub>
                                  <m:r>
                                    <a:rPr lang="en-US" sz="2400" i="1">
                                      <a:latin typeface="Cambria Math" panose="02040503050406030204" pitchFamily="18" charset="0"/>
                                    </a:rPr>
                                    <m:t>2</m:t>
                                  </m:r>
                                  <m:r>
                                    <a:rPr lang="en-US" sz="2400" i="1">
                                      <a:latin typeface="Cambria Math" panose="02040503050406030204" pitchFamily="18" charset="0"/>
                                    </a:rPr>
                                    <m:t>𝑏</m:t>
                                  </m:r>
                                </m:sub>
                                <m:sup>
                                  <m:r>
                                    <m:rPr>
                                      <m:sty m:val="p"/>
                                    </m:rPr>
                                    <a:rPr lang="en-US" sz="2400">
                                      <a:latin typeface="Cambria Math" panose="02040503050406030204" pitchFamily="18" charset="0"/>
                                    </a:rPr>
                                    <m:t>in</m:t>
                                  </m:r>
                                </m:sup>
                              </m:sSubSup>
                            </m:e>
                          </m:d>
                        </m:e>
                      </m:d>
                    </m:oMath>
                  </m:oMathPara>
                </a14:m>
                <a:endParaRPr lang="en-US" sz="2400"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389895" cy="5815464"/>
              </a:xfrm>
              <a:blipFill>
                <a:blip r:embed="rId2"/>
                <a:stretch>
                  <a:fillRect l="-963" t="-1677"/>
                </a:stretch>
              </a:blipFill>
            </p:spPr>
            <p:txBody>
              <a:bodyPr/>
              <a:lstStyle/>
              <a:p>
                <a:r>
                  <a:rPr lang="en-US">
                    <a:noFill/>
                  </a:rPr>
                  <a:t> </a:t>
                </a:r>
              </a:p>
            </p:txBody>
          </p:sp>
        </mc:Fallback>
      </mc:AlternateContent>
    </p:spTree>
    <p:extLst>
      <p:ext uri="{BB962C8B-B14F-4D97-AF65-F5344CB8AC3E}">
        <p14:creationId xmlns:p14="http://schemas.microsoft.com/office/powerpoint/2010/main" val="259881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a:t>
            </a:r>
            <a:r>
              <a:rPr lang="en-US" baseline="-25000" dirty="0"/>
              <a:t>2</a:t>
            </a:r>
            <a:r>
              <a:rPr lang="en-US" dirty="0"/>
              <a:t> Mass Transfer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389895" cy="5815464"/>
              </a:xfrm>
            </p:spPr>
            <p:txBody>
              <a:bodyPr>
                <a:normAutofit fontScale="92500" lnSpcReduction="20000"/>
              </a:bodyPr>
              <a:lstStyle/>
              <a:p>
                <a:pPr marL="0" indent="0">
                  <a:buNone/>
                </a:pPr>
                <a:r>
                  <a:rPr lang="en-US" dirty="0"/>
                  <a:t>The equation is in the form</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m:t>
                              </m:r>
                            </m:sub>
                          </m:sSub>
                        </m:num>
                        <m:den>
                          <m:r>
                            <a:rPr lang="en-US" i="1">
                              <a:latin typeface="Cambria Math" panose="02040503050406030204" pitchFamily="18" charset="0"/>
                            </a:rPr>
                            <m:t>𝑑𝑥</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i="1" dirty="0">
                  <a:latin typeface="Cambria Math" panose="02040503050406030204" pitchFamily="18" charset="0"/>
                </a:endParaRPr>
              </a:p>
              <a:p>
                <a:pPr marL="0" indent="0">
                  <a:buNone/>
                </a:pPr>
                <a:r>
                  <a:rPr lang="en-US" dirty="0">
                    <a:latin typeface="Cambria Math" panose="02040503050406030204" pitchFamily="18" charset="0"/>
                  </a:rPr>
                  <a:t>Where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0</m:t>
                              </m:r>
                            </m:sub>
                          </m:sSub>
                          <m:r>
                            <a:rPr lang="en-US" i="1">
                              <a:latin typeface="Cambria Math" panose="02040503050406030204" pitchFamily="18" charset="0"/>
                            </a:rPr>
                            <m:t>𝑊</m:t>
                          </m:r>
                          <m:sSub>
                            <m:sSubPr>
                              <m:ctrlPr>
                                <a:rPr lang="en-US" i="1">
                                  <a:latin typeface="Cambria Math" panose="02040503050406030204" pitchFamily="18" charset="0"/>
                                </a:rPr>
                              </m:ctrlPr>
                            </m:sSubPr>
                            <m:e>
                              <m:r>
                                <a:rPr lang="en-US" i="1">
                                  <a:latin typeface="Cambria Math" panose="02040503050406030204" pitchFamily="18" charset="0"/>
                                </a:rPr>
                                <m:t>𝐻</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num>
                        <m:den>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𝑚</m:t>
                              </m:r>
                            </m:e>
                          </m:d>
                        </m:den>
                      </m:f>
                      <m:d>
                        <m:dPr>
                          <m:ctrlPr>
                            <a:rPr lang="en-US" i="1">
                              <a:latin typeface="Cambria Math" panose="02040503050406030204" pitchFamily="18" charset="0"/>
                            </a:rPr>
                          </m:ctrlPr>
                        </m:d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𝑔</m:t>
                                      </m:r>
                                    </m:sub>
                                  </m:sSub>
                                </m:den>
                              </m:f>
                              <m:f>
                                <m:fPr>
                                  <m:ctrlPr>
                                    <a:rPr lang="en-US" i="1">
                                      <a:latin typeface="Cambria Math" panose="02040503050406030204" pitchFamily="18" charset="0"/>
                                    </a:rPr>
                                  </m:ctrlPr>
                                </m:fPr>
                                <m:num>
                                  <m:r>
                                    <a:rPr lang="en-US" i="1">
                                      <a:latin typeface="Cambria Math" panose="02040503050406030204" pitchFamily="18" charset="0"/>
                                    </a:rPr>
                                    <m:t>𝑅𝑇</m:t>
                                  </m:r>
                                </m:num>
                                <m:den>
                                  <m:sSub>
                                    <m:sSubPr>
                                      <m:ctrlPr>
                                        <a:rPr lang="en-US" i="1">
                                          <a:latin typeface="Cambria Math" panose="02040503050406030204" pitchFamily="18" charset="0"/>
                                        </a:rPr>
                                      </m:ctrlPr>
                                    </m:sSubPr>
                                    <m:e>
                                      <m:r>
                                        <a:rPr lang="en-US" i="1">
                                          <a:latin typeface="Cambria Math" panose="02040503050406030204" pitchFamily="18" charset="0"/>
                                        </a:rPr>
                                        <m:t>𝐻</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den>
                              </m:f>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𝑚</m:t>
                                  </m:r>
                                </m:e>
                              </m:d>
                              <m:r>
                                <a:rPr lang="en-US" b="0" i="1" smtClean="0">
                                  <a:latin typeface="Cambria Math" panose="02040503050406030204" pitchFamily="18" charset="0"/>
                                </a:rPr>
                                <m:t>−1</m:t>
                              </m:r>
                            </m:e>
                          </m:d>
                        </m:e>
                      </m:d>
                    </m:oMath>
                  </m:oMathPara>
                </a14:m>
                <a:endParaRPr lang="en-US" dirty="0"/>
              </a:p>
              <a:p>
                <a:pPr marL="0" indent="0">
                  <a:buNone/>
                </a:pPr>
                <a:r>
                  <a:rPr lang="en-US" dirty="0"/>
                  <a:t>and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0</m:t>
                              </m:r>
                            </m:sub>
                          </m:sSub>
                          <m:r>
                            <a:rPr lang="en-US" i="1">
                              <a:latin typeface="Cambria Math" panose="02040503050406030204" pitchFamily="18" charset="0"/>
                            </a:rPr>
                            <m:t>𝑊</m:t>
                          </m:r>
                          <m:sSub>
                            <m:sSubPr>
                              <m:ctrlPr>
                                <a:rPr lang="en-US" i="1">
                                  <a:latin typeface="Cambria Math" panose="02040503050406030204" pitchFamily="18" charset="0"/>
                                </a:rPr>
                              </m:ctrlPr>
                            </m:sSubPr>
                            <m:e>
                              <m:r>
                                <a:rPr lang="en-US" i="1">
                                  <a:latin typeface="Cambria Math" panose="02040503050406030204" pitchFamily="18" charset="0"/>
                                </a:rPr>
                                <m:t>𝐻</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num>
                        <m:den>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𝑚</m:t>
                              </m:r>
                            </m:e>
                          </m:d>
                        </m:den>
                      </m:f>
                      <m:d>
                        <m:dPr>
                          <m:ctrlPr>
                            <a:rPr lang="en-US" i="1">
                              <a:latin typeface="Cambria Math" panose="02040503050406030204" pitchFamily="18" charset="0"/>
                            </a:rPr>
                          </m:ctrlPr>
                        </m:dPr>
                        <m:e>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sub>
                            <m:sup>
                              <m:r>
                                <m:rPr>
                                  <m:sty m:val="p"/>
                                </m:rPr>
                                <a:rPr lang="en-US">
                                  <a:latin typeface="Cambria Math" panose="02040503050406030204" pitchFamily="18" charset="0"/>
                                </a:rPr>
                                <m:t>out</m:t>
                              </m:r>
                            </m:sup>
                          </m:sSubSup>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𝑔</m:t>
                                  </m:r>
                                </m:sub>
                              </m:sSub>
                            </m:den>
                          </m:f>
                          <m:f>
                            <m:fPr>
                              <m:ctrlPr>
                                <a:rPr lang="en-US" i="1">
                                  <a:latin typeface="Cambria Math" panose="02040503050406030204" pitchFamily="18" charset="0"/>
                                </a:rPr>
                              </m:ctrlPr>
                            </m:fPr>
                            <m:num>
                              <m:r>
                                <a:rPr lang="en-US" i="1">
                                  <a:latin typeface="Cambria Math" panose="02040503050406030204" pitchFamily="18" charset="0"/>
                                </a:rPr>
                                <m:t>𝑅𝑇</m:t>
                              </m:r>
                            </m:num>
                            <m:den>
                              <m:sSub>
                                <m:sSubPr>
                                  <m:ctrlPr>
                                    <a:rPr lang="en-US" i="1">
                                      <a:latin typeface="Cambria Math" panose="02040503050406030204" pitchFamily="18" charset="0"/>
                                    </a:rPr>
                                  </m:ctrlPr>
                                </m:sSubPr>
                                <m:e>
                                  <m:r>
                                    <a:rPr lang="en-US" i="1">
                                      <a:latin typeface="Cambria Math" panose="02040503050406030204" pitchFamily="18" charset="0"/>
                                    </a:rPr>
                                    <m:t>𝐻</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den>
                          </m:f>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m:t>
                              </m:r>
                            </m:sub>
                            <m:sup>
                              <m:r>
                                <m:rPr>
                                  <m:sty m:val="p"/>
                                </m:rPr>
                                <a:rPr lang="en-US">
                                  <a:latin typeface="Cambria Math" panose="02040503050406030204" pitchFamily="18" charset="0"/>
                                </a:rPr>
                                <m:t>in</m:t>
                              </m:r>
                            </m:sup>
                          </m:sSubSup>
                        </m:e>
                      </m:d>
                    </m:oMath>
                  </m:oMathPara>
                </a14:m>
                <a:endParaRPr lang="en-US" dirty="0"/>
              </a:p>
              <a:p>
                <a:pPr marL="0" indent="0">
                  <a:buNone/>
                </a:pPr>
                <a:r>
                  <a:rPr lang="en-US" dirty="0"/>
                  <a:t>and initial condition </a:t>
                </a:r>
                <a14:m>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𝑝</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𝑂</m:t>
                        </m:r>
                      </m:e>
                      <m:sub>
                        <m:r>
                          <a:rPr lang="en-US" b="0" i="1" smtClean="0">
                            <a:latin typeface="Cambria Math" panose="02040503050406030204" pitchFamily="18" charset="0"/>
                          </a:rPr>
                          <m:t>2</m:t>
                        </m:r>
                      </m:sub>
                      <m:sup>
                        <m:r>
                          <m:rPr>
                            <m:sty m:val="p"/>
                          </m:rPr>
                          <a:rPr lang="en-US" b="0" i="0" smtClean="0">
                            <a:latin typeface="Cambria Math" panose="02040503050406030204" pitchFamily="18" charset="0"/>
                          </a:rPr>
                          <m:t>in</m:t>
                        </m:r>
                      </m:sup>
                    </m:sSubSup>
                  </m:oMath>
                </a14:m>
                <a:r>
                  <a:rPr lang="en-US" dirty="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a:t>
                </a:r>
              </a:p>
              <a:p>
                <a:pPr marL="0" indent="0">
                  <a:buNone/>
                </a:pPr>
                <a:r>
                  <a:rPr lang="en-US" dirty="0"/>
                  <a:t>The solution is 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𝑂</m:t>
                              </m:r>
                            </m:e>
                            <m:sub>
                              <m:r>
                                <a:rPr lang="en-US" b="0" i="1" smtClean="0">
                                  <a:latin typeface="Cambria Math" panose="02040503050406030204" pitchFamily="18" charset="0"/>
                                </a:rPr>
                                <m:t>2</m:t>
                              </m:r>
                            </m:sub>
                            <m:sup>
                              <m:r>
                                <m:rPr>
                                  <m:sty m:val="p"/>
                                </m:rPr>
                                <a:rPr lang="en-US" b="0" i="0" smtClean="0">
                                  <a:latin typeface="Cambria Math" panose="02040503050406030204" pitchFamily="18" charset="0"/>
                                </a:rPr>
                                <m:t>in</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𝑥</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m:oMathPara>
                </a14:m>
                <a:endParaRPr lang="en-US" dirty="0"/>
              </a:p>
              <a:p>
                <a:pPr marL="0" indent="0">
                  <a:buNone/>
                </a:pPr>
                <a:r>
                  <a:rPr lang="en-US" dirty="0"/>
                  <a:t>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𝑝</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𝑂</m:t>
                          </m:r>
                        </m:e>
                        <m:sub>
                          <m:r>
                            <a:rPr lang="en-US" b="0" i="1" smtClean="0">
                              <a:latin typeface="Cambria Math" panose="02040503050406030204" pitchFamily="18" charset="0"/>
                            </a:rPr>
                            <m:t>2</m:t>
                          </m:r>
                        </m:sub>
                        <m:sup>
                          <m:r>
                            <m:rPr>
                              <m:sty m:val="p"/>
                            </m:rPr>
                            <a:rPr lang="en-US" b="0" i="0" smtClean="0">
                              <a:latin typeface="Cambria Math" panose="02040503050406030204" pitchFamily="18" charset="0"/>
                            </a:rPr>
                            <m:t>in</m:t>
                          </m:r>
                        </m:sup>
                      </m:sSub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𝑥</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d>
                        <m:dPr>
                          <m:ctrlPr>
                            <a:rPr lang="en-US" b="0" i="1" smtClean="0">
                              <a:latin typeface="Cambria Math" panose="02040503050406030204" pitchFamily="18" charset="0"/>
                            </a:rPr>
                          </m:ctrlPr>
                        </m:dPr>
                        <m:e>
                          <m:r>
                            <a:rPr lang="en-US" b="0" i="0"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𝑥</m:t>
                              </m:r>
                            </m:sup>
                          </m:sSup>
                        </m:e>
                      </m:d>
                    </m:oMath>
                  </m:oMathPara>
                </a14:m>
                <a:endParaRPr lang="en-US" sz="2400"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389895" cy="5815464"/>
              </a:xfrm>
              <a:blipFill>
                <a:blip r:embed="rId2"/>
                <a:stretch>
                  <a:fillRect l="-963" t="-2725"/>
                </a:stretch>
              </a:blipFill>
            </p:spPr>
            <p:txBody>
              <a:bodyPr/>
              <a:lstStyle/>
              <a:p>
                <a:r>
                  <a:rPr lang="en-US">
                    <a:noFill/>
                  </a:rPr>
                  <a:t> </a:t>
                </a:r>
              </a:p>
            </p:txBody>
          </p:sp>
        </mc:Fallback>
      </mc:AlternateContent>
    </p:spTree>
    <p:extLst>
      <p:ext uri="{BB962C8B-B14F-4D97-AF65-F5344CB8AC3E}">
        <p14:creationId xmlns:p14="http://schemas.microsoft.com/office/powerpoint/2010/main" val="626892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a:t>
            </a:r>
            <a:r>
              <a:rPr lang="en-US" baseline="-25000" dirty="0"/>
              <a:t>2</a:t>
            </a:r>
            <a:r>
              <a:rPr lang="en-US" dirty="0"/>
              <a:t> Mass Transfer – required membrane area</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389895" cy="5815464"/>
              </a:xfrm>
            </p:spPr>
            <p:txBody>
              <a:bodyPr>
                <a:normAutofit/>
              </a:bodyPr>
              <a:lstStyle/>
              <a:p>
                <a:pPr marL="0" indent="0">
                  <a:buNone/>
                </a:pPr>
                <a:r>
                  <a:rPr lang="en-US" dirty="0"/>
                  <a:t>This solution provides the blood side membrane area required for a given oxygenation level </a:t>
                </a:r>
                <a14:m>
                  <m:oMath xmlns:m="http://schemas.openxmlformats.org/officeDocument/2006/math">
                    <m:r>
                      <a:rPr lang="en-US" b="0" i="1" smtClean="0">
                        <a:latin typeface="Cambria Math" panose="02040503050406030204" pitchFamily="18" charset="0"/>
                      </a:rPr>
                      <m:t>𝑝</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𝑂</m:t>
                        </m:r>
                      </m:e>
                      <m:sub>
                        <m:r>
                          <a:rPr lang="en-US" b="0" i="1" smtClean="0">
                            <a:latin typeface="Cambria Math" panose="02040503050406030204" pitchFamily="18" charset="0"/>
                          </a:rPr>
                          <m:t>2</m:t>
                        </m:r>
                      </m:sub>
                      <m:sup>
                        <m:r>
                          <m:rPr>
                            <m:sty m:val="p"/>
                          </m:rPr>
                          <a:rPr lang="en-US" b="0" i="0" smtClean="0">
                            <a:latin typeface="Cambria Math" panose="02040503050406030204" pitchFamily="18" charset="0"/>
                          </a:rPr>
                          <m:t>out</m:t>
                        </m:r>
                      </m:sup>
                    </m:sSubSup>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err="1" smtClean="0">
                          <a:latin typeface="Cambria Math" panose="02040503050406030204" pitchFamily="18" charset="0"/>
                        </a:rPr>
                        <m:t>𝐴</m:t>
                      </m:r>
                      <m:r>
                        <m:rPr>
                          <m:sty m:val="p"/>
                        </m:rPr>
                        <a:rPr lang="en-US" i="0" baseline="-25000" dirty="0" err="1" smtClean="0">
                          <a:latin typeface="Cambria Math" panose="02040503050406030204" pitchFamily="18" charset="0"/>
                        </a:rPr>
                        <m:t>oxygen</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l-GR" i="1" dirty="0" smtClean="0">
                              <a:latin typeface="Cambria Math" panose="02040503050406030204" pitchFamily="18" charset="0"/>
                            </a:rPr>
                            <m:t>𝛼</m:t>
                          </m:r>
                        </m:num>
                        <m:den>
                          <m:r>
                            <a:rPr lang="el-GR" i="1" dirty="0" smtClean="0">
                              <a:latin typeface="Cambria Math" panose="02040503050406030204" pitchFamily="18" charset="0"/>
                            </a:rPr>
                            <m:t>𝛽</m:t>
                          </m:r>
                        </m:den>
                      </m:f>
                      <m:func>
                        <m:funcPr>
                          <m:ctrlPr>
                            <a:rPr lang="en-US" i="1" dirty="0" smtClean="0">
                              <a:latin typeface="Cambria Math" panose="02040503050406030204" pitchFamily="18" charset="0"/>
                            </a:rPr>
                          </m:ctrlPr>
                        </m:funcPr>
                        <m:fName>
                          <m:r>
                            <m:rPr>
                              <m:sty m:val="p"/>
                            </m:rPr>
                            <a:rPr lang="en-US" i="0" dirty="0" smtClean="0">
                              <a:latin typeface="Cambria Math" panose="02040503050406030204" pitchFamily="18" charset="0"/>
                            </a:rPr>
                            <m:t>ln</m:t>
                          </m:r>
                        </m:fName>
                        <m:e>
                          <m:d>
                            <m:dPr>
                              <m:begChr m:val="["/>
                              <m:endChr m:val="]"/>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l-GR" i="1" dirty="0" smtClean="0">
                                      <a:latin typeface="Cambria Math" panose="02040503050406030204" pitchFamily="18" charset="0"/>
                                    </a:rPr>
                                    <m:t>𝛽</m:t>
                                  </m:r>
                                  <m:r>
                                    <a:rPr lang="en-US" b="0" i="1" dirty="0" smtClean="0">
                                      <a:latin typeface="Cambria Math" panose="02040503050406030204" pitchFamily="18" charset="0"/>
                                    </a:rPr>
                                    <m:t> </m:t>
                                  </m:r>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m:t>
                                      </m:r>
                                    </m:sub>
                                    <m:sup>
                                      <m:r>
                                        <m:rPr>
                                          <m:sty m:val="p"/>
                                        </m:rPr>
                                        <a:rPr lang="en-US">
                                          <a:latin typeface="Cambria Math" panose="02040503050406030204" pitchFamily="18" charset="0"/>
                                        </a:rPr>
                                        <m:t>out</m:t>
                                      </m:r>
                                    </m:sup>
                                  </m:sSubSup>
                                  <m:r>
                                    <a:rPr lang="en-US" i="1" dirty="0" smtClean="0">
                                      <a:latin typeface="Cambria Math" panose="02040503050406030204" pitchFamily="18" charset="0"/>
                                    </a:rPr>
                                    <m:t> +</m:t>
                                  </m:r>
                                  <m:r>
                                    <a:rPr lang="en-US" b="0" i="1" dirty="0" smtClean="0">
                                      <a:latin typeface="Cambria Math" panose="02040503050406030204" pitchFamily="18" charset="0"/>
                                    </a:rPr>
                                    <m:t>𝛾</m:t>
                                  </m:r>
                                </m:num>
                                <m:den>
                                  <m:r>
                                    <a:rPr lang="el-GR" i="1" dirty="0" smtClean="0">
                                      <a:latin typeface="Cambria Math" panose="02040503050406030204" pitchFamily="18" charset="0"/>
                                    </a:rPr>
                                    <m:t>𝛽</m:t>
                                  </m:r>
                                  <m:r>
                                    <a:rPr lang="en-US" b="0" i="1" dirty="0" smtClean="0">
                                      <a:latin typeface="Cambria Math" panose="02040503050406030204" pitchFamily="18" charset="0"/>
                                    </a:rPr>
                                    <m:t> </m:t>
                                  </m:r>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m:t>
                                      </m:r>
                                    </m:sub>
                                    <m:sup>
                                      <m:r>
                                        <m:rPr>
                                          <m:sty m:val="p"/>
                                        </m:rPr>
                                        <a:rPr lang="en-US" b="0" i="0" smtClean="0">
                                          <a:latin typeface="Cambria Math" panose="02040503050406030204" pitchFamily="18" charset="0"/>
                                        </a:rPr>
                                        <m:t>in</m:t>
                                      </m:r>
                                    </m:sup>
                                  </m:sSubSup>
                                  <m:r>
                                    <a:rPr lang="en-US" i="1" dirty="0" smtClean="0">
                                      <a:latin typeface="Cambria Math" panose="02040503050406030204" pitchFamily="18" charset="0"/>
                                    </a:rPr>
                                    <m:t> </m:t>
                                  </m:r>
                                  <m:r>
                                    <a:rPr lang="en-US" i="1" dirty="0">
                                      <a:latin typeface="Cambria Math" panose="02040503050406030204" pitchFamily="18" charset="0"/>
                                    </a:rPr>
                                    <m:t>+</m:t>
                                  </m:r>
                                  <m:r>
                                    <a:rPr lang="en-US" b="0" i="1" dirty="0" smtClean="0">
                                      <a:latin typeface="Cambria Math" panose="02040503050406030204" pitchFamily="18" charset="0"/>
                                    </a:rPr>
                                    <m:t>𝛾</m:t>
                                  </m:r>
                                </m:den>
                              </m:f>
                            </m:e>
                          </m:d>
                        </m:e>
                      </m:func>
                    </m:oMath>
                  </m:oMathPara>
                </a14:m>
                <a:endParaRPr lang="en-US" dirty="0"/>
              </a:p>
              <a:p>
                <a:pPr marL="0" indent="0">
                  <a:buNone/>
                </a:pPr>
                <a:r>
                  <a:rPr lang="en-US" dirty="0"/>
                  <a:t>Where</a:t>
                </a:r>
              </a:p>
              <a:p>
                <a:pPr marL="0" indent="0">
                  <a:spcAft>
                    <a:spcPts val="1200"/>
                  </a:spcAft>
                  <a:buNone/>
                </a:pPr>
                <a14:m>
                  <m:oMathPara xmlns:m="http://schemas.openxmlformats.org/officeDocument/2006/math">
                    <m:oMathParaPr>
                      <m:jc m:val="centerGroup"/>
                    </m:oMathParaPr>
                    <m:oMath xmlns:m="http://schemas.openxmlformats.org/officeDocument/2006/math">
                      <m:r>
                        <a:rPr lang="el-GR" i="1" dirty="0" smtClean="0">
                          <a:latin typeface="Cambria Math" panose="02040503050406030204" pitchFamily="18" charset="0"/>
                        </a:rPr>
                        <m:t>𝛼</m:t>
                      </m:r>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𝑄</m:t>
                              </m:r>
                            </m:e>
                            <m:sub>
                              <m:r>
                                <a:rPr lang="en-US" b="0" i="1" dirty="0" smtClean="0">
                                  <a:latin typeface="Cambria Math" panose="02040503050406030204" pitchFamily="18" charset="0"/>
                                </a:rPr>
                                <m:t>𝑏</m:t>
                              </m:r>
                            </m:sub>
                          </m:sSub>
                          <m:r>
                            <a:rPr lang="en-US" b="0" i="1" dirty="0" smtClean="0">
                              <a:latin typeface="Cambria Math" panose="02040503050406030204" pitchFamily="18" charset="0"/>
                            </a:rPr>
                            <m:t>(1+</m:t>
                          </m:r>
                          <m:r>
                            <a:rPr lang="en-US" b="0" i="1" dirty="0" smtClean="0">
                              <a:latin typeface="Cambria Math" panose="02040503050406030204" pitchFamily="18" charset="0"/>
                            </a:rPr>
                            <m:t>𝑚</m:t>
                          </m:r>
                          <m:r>
                            <a:rPr lang="en-US" b="0" i="1" dirty="0" smtClean="0">
                              <a:latin typeface="Cambria Math" panose="02040503050406030204" pitchFamily="18" charset="0"/>
                            </a:rPr>
                            <m:t>)</m:t>
                          </m:r>
                        </m:num>
                        <m:den>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𝐾</m:t>
                              </m:r>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𝐻</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sub>
                          </m:sSub>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l-GR" i="1" dirty="0" smtClean="0">
                          <a:latin typeface="Cambria Math" panose="02040503050406030204" pitchFamily="18" charset="0"/>
                        </a:rPr>
                        <m:t>𝛽</m:t>
                      </m:r>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𝑄</m:t>
                              </m:r>
                            </m:e>
                            <m:sub>
                              <m:r>
                                <a:rPr lang="en-US" b="0" i="1" dirty="0" smtClean="0">
                                  <a:latin typeface="Cambria Math" panose="02040503050406030204" pitchFamily="18" charset="0"/>
                                </a:rPr>
                                <m:t>𝑏</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𝑄</m:t>
                              </m:r>
                            </m:e>
                            <m:sub>
                              <m:r>
                                <a:rPr lang="en-US" b="0" i="1" dirty="0" smtClean="0">
                                  <a:latin typeface="Cambria Math" panose="02040503050406030204" pitchFamily="18" charset="0"/>
                                </a:rPr>
                                <m:t>𝑔</m:t>
                              </m:r>
                            </m:sub>
                          </m:sSub>
                        </m:den>
                      </m:f>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𝑅𝑇</m:t>
                          </m:r>
                        </m:num>
                        <m:den>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𝐻</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sub>
                          </m:sSub>
                        </m:den>
                      </m:f>
                      <m:r>
                        <a:rPr lang="en-US" i="1" dirty="0" smtClean="0">
                          <a:latin typeface="Cambria Math" panose="02040503050406030204" pitchFamily="18" charset="0"/>
                        </a:rPr>
                        <m:t>(1+</m:t>
                      </m:r>
                      <m:r>
                        <a:rPr lang="en-US" i="1" dirty="0" smtClean="0">
                          <a:latin typeface="Cambria Math" panose="02040503050406030204" pitchFamily="18" charset="0"/>
                        </a:rPr>
                        <m:t>𝑚</m:t>
                      </m:r>
                      <m:r>
                        <a:rPr lang="en-US" i="1" dirty="0" smtClean="0">
                          <a:latin typeface="Cambria Math" panose="02040503050406030204" pitchFamily="18" charset="0"/>
                        </a:rPr>
                        <m:t>)−1</m:t>
                      </m:r>
                    </m:oMath>
                  </m:oMathPara>
                </a14:m>
                <a:endParaRPr lang="en-US" dirty="0"/>
              </a:p>
              <a:p>
                <a:pPr marL="0" indent="0">
                  <a:buNone/>
                </a:pPr>
                <a:r>
                  <a:rPr lang="en-US" dirty="0"/>
                  <a:t>And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𝑝</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𝑂</m:t>
                          </m:r>
                        </m:e>
                        <m:sub>
                          <m:r>
                            <a:rPr lang="en-US" b="0" i="1" smtClean="0">
                              <a:latin typeface="Cambria Math" panose="02040503050406030204" pitchFamily="18" charset="0"/>
                            </a:rPr>
                            <m:t>2</m:t>
                          </m:r>
                          <m:r>
                            <a:rPr lang="en-US" b="0" i="1" smtClean="0">
                              <a:latin typeface="Cambria Math" panose="02040503050406030204" pitchFamily="18" charset="0"/>
                            </a:rPr>
                            <m:t>𝑏</m:t>
                          </m:r>
                        </m:sub>
                        <m:sup>
                          <m:r>
                            <m:rPr>
                              <m:sty m:val="p"/>
                            </m:rPr>
                            <a:rPr lang="en-US" b="0" i="0" smtClean="0">
                              <a:latin typeface="Cambria Math" panose="02040503050406030204" pitchFamily="18" charset="0"/>
                            </a:rPr>
                            <m:t>out</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𝑔</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𝑅𝑇</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sub>
                          </m:sSub>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𝑚</m:t>
                          </m:r>
                        </m:e>
                      </m:d>
                      <m:r>
                        <a:rPr lang="en-US" i="1">
                          <a:latin typeface="Cambria Math" panose="02040503050406030204" pitchFamily="18" charset="0"/>
                        </a:rPr>
                        <m:t>𝑝</m:t>
                      </m:r>
                      <m:sSubSup>
                        <m:sSubSupPr>
                          <m:ctrlPr>
                            <a:rPr lang="en-US" i="1" smtClean="0">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m:t>
                          </m:r>
                        </m:sub>
                        <m:sup>
                          <m:r>
                            <m:rPr>
                              <m:sty m:val="p"/>
                            </m:rPr>
                            <a:rPr lang="en-US">
                              <a:latin typeface="Cambria Math" panose="02040503050406030204" pitchFamily="18" charset="0"/>
                            </a:rPr>
                            <m:t>in</m:t>
                          </m:r>
                        </m:sup>
                      </m:sSubSup>
                      <m:r>
                        <a:rPr lang="en-US" b="0" i="1" smtClean="0">
                          <a:latin typeface="Cambria Math" panose="02040503050406030204" pitchFamily="18" charset="0"/>
                        </a:rPr>
                        <m:t> </m:t>
                      </m:r>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389895" cy="5815464"/>
              </a:xfrm>
              <a:blipFill>
                <a:blip r:embed="rId2"/>
                <a:stretch>
                  <a:fillRect l="-1070" t="-1782"/>
                </a:stretch>
              </a:blipFill>
            </p:spPr>
            <p:txBody>
              <a:bodyPr/>
              <a:lstStyle/>
              <a:p>
                <a:r>
                  <a:rPr lang="en-US">
                    <a:noFill/>
                  </a:rPr>
                  <a:t> </a:t>
                </a:r>
              </a:p>
            </p:txBody>
          </p:sp>
        </mc:Fallback>
      </mc:AlternateContent>
    </p:spTree>
    <p:extLst>
      <p:ext uri="{BB962C8B-B14F-4D97-AF65-F5344CB8AC3E}">
        <p14:creationId xmlns:p14="http://schemas.microsoft.com/office/powerpoint/2010/main" val="63438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Constant Gas O</a:t>
            </a:r>
            <a:r>
              <a:rPr lang="en-US" baseline="-25000" dirty="0"/>
              <a:t>2</a:t>
            </a:r>
            <a:r>
              <a:rPr lang="en-US" dirty="0"/>
              <a:t> Partial Pressure</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389895" cy="5815464"/>
              </a:xfrm>
            </p:spPr>
            <p:txBody>
              <a:bodyPr>
                <a:normAutofit/>
              </a:bodyPr>
              <a:lstStyle/>
              <a:p>
                <a:pPr marL="0" indent="0">
                  <a:spcAft>
                    <a:spcPts val="1200"/>
                  </a:spcAft>
                  <a:buNone/>
                </a:pPr>
                <a:r>
                  <a:rPr lang="en-US" dirty="0"/>
                  <a:t>If the partial pressure of oxygen in the gas phase does not change over the length of the membrane (as when the flow rate of gas is high), </a:t>
                </a:r>
                <a14:m>
                  <m:oMath xmlns:m="http://schemas.openxmlformats.org/officeDocument/2006/math">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𝑔</m:t>
                        </m:r>
                      </m:sub>
                    </m:sSub>
                  </m:oMath>
                </a14:m>
                <a:r>
                  <a:rPr lang="en-US" dirty="0"/>
                  <a:t> can be assumed constant in the differential equation</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𝑚</m:t>
                              </m:r>
                            </m:e>
                          </m:d>
                        </m:num>
                        <m:den>
                          <m:sSub>
                            <m:sSubPr>
                              <m:ctrlPr>
                                <a:rPr lang="en-US" i="1">
                                  <a:latin typeface="Cambria Math" panose="02040503050406030204" pitchFamily="18" charset="0"/>
                                </a:rPr>
                              </m:ctrlPr>
                            </m:sSubPr>
                            <m:e>
                              <m:r>
                                <a:rPr lang="en-US" i="1">
                                  <a:latin typeface="Cambria Math" panose="02040503050406030204" pitchFamily="18" charset="0"/>
                                </a:rPr>
                                <m:t>𝐻</m:t>
                              </m:r>
                            </m:e>
                            <m: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sub>
                          </m:sSub>
                        </m:den>
                      </m:f>
                      <m:f>
                        <m:fPr>
                          <m:ctrlPr>
                            <a:rPr lang="en-US" i="1">
                              <a:latin typeface="Cambria Math" panose="02040503050406030204" pitchFamily="18" charset="0"/>
                            </a:rPr>
                          </m:ctrlPr>
                        </m:fPr>
                        <m:num>
                          <m:r>
                            <a:rPr lang="en-US" i="1">
                              <a:latin typeface="Cambria Math" panose="02040503050406030204" pitchFamily="18" charset="0"/>
                            </a:rPr>
                            <m:t>𝑑𝑝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𝑏</m:t>
                              </m:r>
                            </m:sub>
                          </m:sSub>
                        </m:num>
                        <m:den>
                          <m:r>
                            <a:rPr lang="en-US" i="1">
                              <a:latin typeface="Cambria Math" panose="02040503050406030204" pitchFamily="18" charset="0"/>
                            </a:rPr>
                            <m:t>𝑑𝑥</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0</m:t>
                          </m:r>
                        </m:sub>
                      </m:sSub>
                      <m:r>
                        <a:rPr lang="en-US" i="1">
                          <a:latin typeface="Cambria Math" panose="02040503050406030204" pitchFamily="18" charset="0"/>
                        </a:rPr>
                        <m:t>𝑊</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𝑝𝑂</m:t>
                              </m:r>
                            </m:e>
                            <m:sub>
                              <m:r>
                                <a:rPr lang="en-US" i="1">
                                  <a:latin typeface="Cambria Math" panose="02040503050406030204" pitchFamily="18" charset="0"/>
                                </a:rPr>
                                <m:t>2</m:t>
                              </m:r>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𝑝𝑂</m:t>
                              </m:r>
                            </m:e>
                            <m:sub>
                              <m:r>
                                <a:rPr lang="en-US" i="1">
                                  <a:latin typeface="Cambria Math" panose="02040503050406030204" pitchFamily="18" charset="0"/>
                                </a:rPr>
                                <m:t>2</m:t>
                              </m:r>
                              <m:r>
                                <a:rPr lang="en-US" i="1">
                                  <a:latin typeface="Cambria Math" panose="02040503050406030204" pitchFamily="18" charset="0"/>
                                </a:rPr>
                                <m:t>𝑔</m:t>
                              </m:r>
                            </m:sub>
                          </m:sSub>
                        </m:e>
                      </m:d>
                    </m:oMath>
                  </m:oMathPara>
                </a14:m>
                <a:endParaRPr lang="en-US" dirty="0"/>
              </a:p>
              <a:p>
                <a:pPr marL="0" indent="0">
                  <a:buNone/>
                </a:pPr>
                <a:r>
                  <a:rPr lang="en-US" dirty="0"/>
                  <a:t>And the solution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m:rPr>
                            <m:sty m:val="p"/>
                          </m:rPr>
                          <a:rPr lang="en-US">
                            <a:latin typeface="Cambria Math" panose="02040503050406030204" pitchFamily="18" charset="0"/>
                          </a:rPr>
                          <m:t>oxygen</m:t>
                        </m:r>
                      </m:sub>
                    </m:sSub>
                  </m:oMath>
                </a14:m>
                <a:r>
                  <a:rPr lang="en-US" dirty="0"/>
                  <a:t> becomes</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	</m:t>
                      </m:r>
                      <m:r>
                        <a:rPr lang="en-US" i="1" dirty="0" err="1">
                          <a:latin typeface="Cambria Math" panose="02040503050406030204" pitchFamily="18" charset="0"/>
                        </a:rPr>
                        <m:t>𝐴</m:t>
                      </m:r>
                      <m:r>
                        <m:rPr>
                          <m:sty m:val="p"/>
                        </m:rPr>
                        <a:rPr lang="en-US" baseline="-25000" dirty="0" err="1">
                          <a:latin typeface="Cambria Math" panose="02040503050406030204" pitchFamily="18" charset="0"/>
                        </a:rPr>
                        <m:t>oxygen</m:t>
                      </m:r>
                      <m:r>
                        <a:rPr lang="en-US" i="1" dirty="0">
                          <a:latin typeface="Cambria Math" panose="02040503050406030204" pitchFamily="18" charset="0"/>
                        </a:rPr>
                        <m:t> =</m:t>
                      </m:r>
                      <m:r>
                        <a:rPr lang="en-US" i="1" dirty="0">
                          <a:latin typeface="Cambria Math" panose="02040503050406030204" pitchFamily="18" charset="0"/>
                        </a:rPr>
                        <m:t>𝛼</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ln</m:t>
                          </m:r>
                        </m:fName>
                        <m:e>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a:latin typeface="Cambria Math" panose="02040503050406030204" pitchFamily="18" charset="0"/>
                                    </a:rPr>
                                    <m:t> </m:t>
                                  </m:r>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𝑔</m:t>
                                      </m:r>
                                    </m:sub>
                                    <m:sup>
                                      <m:r>
                                        <m:rPr>
                                          <m:sty m:val="p"/>
                                        </m:rPr>
                                        <a:rPr lang="en-US">
                                          <a:latin typeface="Cambria Math" panose="02040503050406030204" pitchFamily="18" charset="0"/>
                                        </a:rPr>
                                        <m:t>avg</m:t>
                                      </m:r>
                                    </m:sup>
                                  </m:sSubSup>
                                  <m:r>
                                    <a:rPr lang="en-US" i="1" dirty="0">
                                      <a:latin typeface="Cambria Math" panose="02040503050406030204" pitchFamily="18" charset="0"/>
                                    </a:rPr>
                                    <m:t> +</m:t>
                                  </m:r>
                                  <m:r>
                                    <a:rPr lang="en-US" i="1" dirty="0">
                                      <a:latin typeface="Cambria Math" panose="02040503050406030204" pitchFamily="18" charset="0"/>
                                    </a:rPr>
                                    <m:t>𝑝</m:t>
                                  </m:r>
                                  <m:sSubSup>
                                    <m:sSubSupPr>
                                      <m:ctrlPr>
                                        <a:rPr lang="en-US" i="1" dirty="0">
                                          <a:latin typeface="Cambria Math" panose="02040503050406030204" pitchFamily="18" charset="0"/>
                                        </a:rPr>
                                      </m:ctrlPr>
                                    </m:sSubSupPr>
                                    <m:e>
                                      <m:r>
                                        <a:rPr lang="en-US" i="1" dirty="0">
                                          <a:latin typeface="Cambria Math" panose="02040503050406030204" pitchFamily="18" charset="0"/>
                                        </a:rPr>
                                        <m:t>𝑂</m:t>
                                      </m:r>
                                    </m:e>
                                    <m:sub>
                                      <m:r>
                                        <a:rPr lang="en-US" i="1" dirty="0">
                                          <a:latin typeface="Cambria Math" panose="02040503050406030204" pitchFamily="18" charset="0"/>
                                        </a:rPr>
                                        <m:t>2</m:t>
                                      </m:r>
                                      <m:r>
                                        <a:rPr lang="en-US" i="1" dirty="0">
                                          <a:latin typeface="Cambria Math" panose="02040503050406030204" pitchFamily="18" charset="0"/>
                                        </a:rPr>
                                        <m:t>𝑏</m:t>
                                      </m:r>
                                    </m:sub>
                                    <m:sup>
                                      <m:r>
                                        <m:rPr>
                                          <m:sty m:val="p"/>
                                        </m:rPr>
                                        <a:rPr lang="en-US" dirty="0">
                                          <a:latin typeface="Cambria Math" panose="02040503050406030204" pitchFamily="18" charset="0"/>
                                        </a:rPr>
                                        <m:t>in</m:t>
                                      </m:r>
                                    </m:sup>
                                  </m:sSubSup>
                                </m:num>
                                <m:den>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𝑔</m:t>
                                      </m:r>
                                    </m:sub>
                                    <m:sup>
                                      <m:r>
                                        <m:rPr>
                                          <m:sty m:val="p"/>
                                        </m:rPr>
                                        <a:rPr lang="en-US">
                                          <a:latin typeface="Cambria Math" panose="02040503050406030204" pitchFamily="18" charset="0"/>
                                        </a:rPr>
                                        <m:t>avg</m:t>
                                      </m:r>
                                    </m:sup>
                                  </m:sSubSup>
                                  <m:r>
                                    <a:rPr lang="en-US" i="1" dirty="0">
                                      <a:latin typeface="Cambria Math" panose="02040503050406030204" pitchFamily="18" charset="0"/>
                                    </a:rPr>
                                    <m:t> +</m:t>
                                  </m:r>
                                  <m:r>
                                    <a:rPr lang="en-US" i="1" dirty="0">
                                      <a:latin typeface="Cambria Math" panose="02040503050406030204" pitchFamily="18" charset="0"/>
                                    </a:rPr>
                                    <m:t>𝑝</m:t>
                                  </m:r>
                                  <m:sSubSup>
                                    <m:sSubSupPr>
                                      <m:ctrlPr>
                                        <a:rPr lang="en-US" i="1" dirty="0">
                                          <a:latin typeface="Cambria Math" panose="02040503050406030204" pitchFamily="18" charset="0"/>
                                        </a:rPr>
                                      </m:ctrlPr>
                                    </m:sSubSupPr>
                                    <m:e>
                                      <m:r>
                                        <a:rPr lang="en-US" i="1" dirty="0">
                                          <a:latin typeface="Cambria Math" panose="02040503050406030204" pitchFamily="18" charset="0"/>
                                        </a:rPr>
                                        <m:t>𝑂</m:t>
                                      </m:r>
                                    </m:e>
                                    <m:sub>
                                      <m:r>
                                        <a:rPr lang="en-US" i="1" dirty="0">
                                          <a:latin typeface="Cambria Math" panose="02040503050406030204" pitchFamily="18" charset="0"/>
                                        </a:rPr>
                                        <m:t>2</m:t>
                                      </m:r>
                                      <m:r>
                                        <a:rPr lang="en-US" i="1" dirty="0">
                                          <a:latin typeface="Cambria Math" panose="02040503050406030204" pitchFamily="18" charset="0"/>
                                        </a:rPr>
                                        <m:t>𝑏</m:t>
                                      </m:r>
                                    </m:sub>
                                    <m:sup>
                                      <m:r>
                                        <m:rPr>
                                          <m:sty m:val="p"/>
                                        </m:rPr>
                                        <a:rPr lang="en-US" dirty="0">
                                          <a:latin typeface="Cambria Math" panose="02040503050406030204" pitchFamily="18" charset="0"/>
                                        </a:rPr>
                                        <m:t>out</m:t>
                                      </m:r>
                                    </m:sup>
                                  </m:sSubSup>
                                </m:den>
                              </m:f>
                            </m:e>
                          </m:d>
                        </m:e>
                      </m:func>
                    </m:oMath>
                  </m:oMathPara>
                </a14:m>
                <a:endParaRPr lang="en-US" dirty="0"/>
              </a:p>
              <a:p>
                <a:pPr marL="0" indent="0">
                  <a:buNone/>
                </a:pPr>
                <a:r>
                  <a:rPr lang="en-US" dirty="0"/>
                  <a:t>Where</a:t>
                </a:r>
              </a:p>
              <a:p>
                <a:pPr marL="0" indent="0">
                  <a:spcAft>
                    <a:spcPts val="1200"/>
                  </a:spcAft>
                  <a:buNone/>
                </a:pPr>
                <a14:m>
                  <m:oMathPara xmlns:m="http://schemas.openxmlformats.org/officeDocument/2006/math">
                    <m:oMathParaPr>
                      <m:jc m:val="centerGroup"/>
                    </m:oMathParaPr>
                    <m:oMath xmlns:m="http://schemas.openxmlformats.org/officeDocument/2006/math">
                      <m:r>
                        <a:rPr lang="el-GR" i="1" dirty="0" smtClean="0">
                          <a:latin typeface="Cambria Math" panose="02040503050406030204" pitchFamily="18" charset="0"/>
                        </a:rPr>
                        <m:t>𝛼</m:t>
                      </m:r>
                      <m:r>
                        <a:rPr lang="en-US" b="0" i="1" dirty="0" smtClean="0">
                          <a:latin typeface="Cambria Math" panose="02040503050406030204" pitchFamily="18" charset="0"/>
                        </a:rPr>
                        <m:t>≡</m:t>
                      </m:r>
                      <m:f>
                        <m:fPr>
                          <m:ctrlPr>
                            <a:rPr lang="en-US"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𝑄</m:t>
                              </m:r>
                            </m:e>
                            <m:sub>
                              <m:r>
                                <a:rPr lang="en-US" b="0" i="1" dirty="0" smtClean="0">
                                  <a:latin typeface="Cambria Math" panose="02040503050406030204" pitchFamily="18" charset="0"/>
                                </a:rPr>
                                <m:t>𝑏</m:t>
                              </m:r>
                            </m:sub>
                          </m:sSub>
                          <m:r>
                            <a:rPr lang="en-US" b="0" i="1" dirty="0" smtClean="0">
                              <a:latin typeface="Cambria Math" panose="02040503050406030204" pitchFamily="18" charset="0"/>
                            </a:rPr>
                            <m:t>(1+</m:t>
                          </m:r>
                          <m:r>
                            <a:rPr lang="en-US" b="0" i="1" dirty="0" smtClean="0">
                              <a:latin typeface="Cambria Math" panose="02040503050406030204" pitchFamily="18" charset="0"/>
                            </a:rPr>
                            <m:t>𝑚</m:t>
                          </m:r>
                          <m:r>
                            <a:rPr lang="en-US" b="0" i="1" dirty="0" smtClean="0">
                              <a:latin typeface="Cambria Math" panose="02040503050406030204" pitchFamily="18" charset="0"/>
                            </a:rPr>
                            <m:t>)</m:t>
                          </m:r>
                        </m:num>
                        <m:den>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𝐾</m:t>
                              </m:r>
                            </m:e>
                            <m:sub>
                              <m:r>
                                <a:rPr lang="en-US" b="0" i="1" dirty="0" smtClean="0">
                                  <a:latin typeface="Cambria Math" panose="02040503050406030204" pitchFamily="18" charset="0"/>
                                </a:rPr>
                                <m:t>0</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𝐻</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𝑂</m:t>
                                  </m:r>
                                </m:e>
                                <m:sub>
                                  <m:r>
                                    <a:rPr lang="en-US" b="0" i="1" dirty="0" smtClean="0">
                                      <a:latin typeface="Cambria Math" panose="02040503050406030204" pitchFamily="18" charset="0"/>
                                    </a:rPr>
                                    <m:t>2</m:t>
                                  </m:r>
                                </m:sub>
                              </m:sSub>
                            </m:sub>
                          </m:sSub>
                        </m:den>
                      </m:f>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389895" cy="5815464"/>
              </a:xfrm>
              <a:blipFill>
                <a:blip r:embed="rId2"/>
                <a:stretch>
                  <a:fillRect l="-1070" t="-1782"/>
                </a:stretch>
              </a:blipFill>
            </p:spPr>
            <p:txBody>
              <a:bodyPr/>
              <a:lstStyle/>
              <a:p>
                <a:r>
                  <a:rPr lang="en-US">
                    <a:noFill/>
                  </a:rPr>
                  <a:t> </a:t>
                </a:r>
              </a:p>
            </p:txBody>
          </p:sp>
        </mc:Fallback>
      </mc:AlternateContent>
    </p:spTree>
    <p:extLst>
      <p:ext uri="{BB962C8B-B14F-4D97-AF65-F5344CB8AC3E}">
        <p14:creationId xmlns:p14="http://schemas.microsoft.com/office/powerpoint/2010/main" val="3447224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Cross Flow Oxygenator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389895" cy="5815464"/>
              </a:xfrm>
            </p:spPr>
            <p:txBody>
              <a:bodyPr>
                <a:normAutofit fontScale="92500" lnSpcReduction="20000"/>
              </a:bodyPr>
              <a:lstStyle/>
              <a:p>
                <a:pPr marL="0" indent="0">
                  <a:buNone/>
                </a:pPr>
                <a:r>
                  <a:rPr lang="en-US" dirty="0"/>
                  <a:t>Let the blood flow over a set of hollow fibers with flowing oxygen at partial pressure </a:t>
                </a:r>
                <a14:m>
                  <m:oMath xmlns:m="http://schemas.openxmlformats.org/officeDocument/2006/math">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𝑔</m:t>
                        </m:r>
                      </m:sub>
                    </m:sSub>
                  </m:oMath>
                </a14:m>
                <a:r>
                  <a:rPr lang="en-US" dirty="0"/>
                  <a:t>.  Assume that the flow rate in the hollow fibers is high enough that </a:t>
                </a:r>
                <a14:m>
                  <m:oMath xmlns:m="http://schemas.openxmlformats.org/officeDocument/2006/math">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𝑔</m:t>
                        </m:r>
                      </m:sub>
                    </m:sSub>
                  </m:oMath>
                </a14:m>
                <a:r>
                  <a:rPr lang="en-US" dirty="0"/>
                  <a:t> does not change along the fibers.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Assume that the spacing between fibers is small enough that it can be approximated as the differential, </a:t>
                </a:r>
                <a14:m>
                  <m:oMath xmlns:m="http://schemas.openxmlformats.org/officeDocument/2006/math">
                    <m:r>
                      <a:rPr lang="en-US" i="1">
                        <a:latin typeface="Cambria Math" panose="02040503050406030204" pitchFamily="18" charset="0"/>
                      </a:rPr>
                      <m:t>𝑑𝑥</m:t>
                    </m:r>
                  </m:oMath>
                </a14:m>
                <a:r>
                  <a:rPr lang="en-US" dirty="0"/>
                  <a:t>.</a:t>
                </a:r>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389895" cy="5815464"/>
              </a:xfrm>
              <a:blipFill>
                <a:blip r:embed="rId2"/>
                <a:stretch>
                  <a:fillRect l="-963" t="-2725"/>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DD312B8-559E-4F17-97E2-F4C3B51E9F42}"/>
              </a:ext>
            </a:extLst>
          </p:cNvPr>
          <p:cNvPicPr>
            <a:picLocks noChangeAspect="1"/>
          </p:cNvPicPr>
          <p:nvPr/>
        </p:nvPicPr>
        <p:blipFill>
          <a:blip r:embed="rId3"/>
          <a:stretch>
            <a:fillRect/>
          </a:stretch>
        </p:blipFill>
        <p:spPr>
          <a:xfrm>
            <a:off x="2009593" y="1971929"/>
            <a:ext cx="7122478" cy="3418218"/>
          </a:xfrm>
          <a:prstGeom prst="rect">
            <a:avLst/>
          </a:prstGeom>
        </p:spPr>
      </p:pic>
    </p:spTree>
    <p:extLst>
      <p:ext uri="{BB962C8B-B14F-4D97-AF65-F5344CB8AC3E}">
        <p14:creationId xmlns:p14="http://schemas.microsoft.com/office/powerpoint/2010/main" val="116841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Blood Oxygenators and Heart Surgery</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a:bodyPr>
          <a:lstStyle/>
          <a:p>
            <a:pPr marL="0" indent="0">
              <a:buNone/>
            </a:pPr>
            <a:r>
              <a:rPr lang="en-US" dirty="0"/>
              <a:t>Over 700,000 open heart surgeries are performed in the US annually. </a:t>
            </a:r>
          </a:p>
          <a:p>
            <a:pPr marL="0" indent="0">
              <a:buNone/>
            </a:pPr>
            <a:r>
              <a:rPr lang="en-US" dirty="0"/>
              <a:t>During heart surgery, the heart can be stopped or arrested (_____________) by infusing a cold cardioplegic solution into the coronary circulation.</a:t>
            </a:r>
          </a:p>
          <a:p>
            <a:pPr marL="0" indent="0">
              <a:buNone/>
            </a:pPr>
            <a:r>
              <a:rPr lang="en-US" dirty="0"/>
              <a:t>This stops blood flow to the heart chambers allowing a bloodless field for surgery.</a:t>
            </a:r>
          </a:p>
          <a:p>
            <a:pPr marL="0" indent="0">
              <a:buNone/>
            </a:pPr>
            <a:r>
              <a:rPr lang="en-US" dirty="0"/>
              <a:t>However, it also stops blood flow to the lungs which prevents the blood from being oxygenated. </a:t>
            </a:r>
          </a:p>
          <a:p>
            <a:pPr marL="0" indent="0">
              <a:buNone/>
            </a:pPr>
            <a:r>
              <a:rPr lang="en-US" dirty="0"/>
              <a:t>Heart-lung machines or extracorporeal blood pump-oxygenators have been used over the past 50 years to replace the gas exchange function during these surgical procedures. </a:t>
            </a:r>
          </a:p>
          <a:p>
            <a:pPr marL="0" indent="0">
              <a:buNone/>
            </a:pPr>
            <a:endParaRPr lang="en-US" dirty="0"/>
          </a:p>
          <a:p>
            <a:pPr marL="0" indent="0">
              <a:spcAft>
                <a:spcPts val="600"/>
              </a:spcAft>
              <a:buNone/>
            </a:pPr>
            <a:endParaRPr lang="en-US" dirty="0"/>
          </a:p>
        </p:txBody>
      </p:sp>
    </p:spTree>
    <p:extLst>
      <p:ext uri="{BB962C8B-B14F-4D97-AF65-F5344CB8AC3E}">
        <p14:creationId xmlns:p14="http://schemas.microsoft.com/office/powerpoint/2010/main" val="1387201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Mass Transfer Coefficient</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389895" cy="5815464"/>
              </a:xfrm>
            </p:spPr>
            <p:txBody>
              <a:bodyPr>
                <a:normAutofit/>
              </a:bodyPr>
              <a:lstStyle/>
              <a:p>
                <a:pPr marL="0" indent="0">
                  <a:buNone/>
                </a:pPr>
                <a:r>
                  <a:rPr lang="en-US" dirty="0"/>
                  <a:t>While we have used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𝑏</m:t>
                        </m:r>
                      </m:sub>
                    </m:sSub>
                  </m:oMath>
                </a14:m>
                <a:r>
                  <a:rPr lang="en-US" dirty="0"/>
                  <a:t>, we have not said exactly how to find it.  Generally,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𝑏</m:t>
                        </m:r>
                      </m:sub>
                    </m:sSub>
                  </m:oMath>
                </a14:m>
                <a:r>
                  <a:rPr lang="en-US" dirty="0"/>
                  <a:t> must be found empirically, with the assumption that it follows the general rule </a:t>
                </a:r>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Sh</m:t>
                      </m:r>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m:rPr>
                              <m:nor/>
                            </m:rPr>
                            <a:rPr lang="en-US" b="0" i="0" smtClean="0">
                              <a:latin typeface="Cambria Math" panose="02040503050406030204" pitchFamily="18" charset="0"/>
                            </a:rPr>
                            <m:t>Re</m:t>
                          </m:r>
                        </m:e>
                        <m:sup>
                          <m:r>
                            <a:rPr lang="en-US" b="0" i="1" smtClean="0">
                              <a:latin typeface="Cambria Math" panose="02040503050406030204" pitchFamily="18" charset="0"/>
                            </a:rPr>
                            <m:t>𝑏</m:t>
                          </m:r>
                        </m:sup>
                      </m:sSup>
                      <m:sSup>
                        <m:sSupPr>
                          <m:ctrlPr>
                            <a:rPr lang="en-US" b="0" i="1" smtClean="0">
                              <a:latin typeface="Cambria Math" panose="02040503050406030204" pitchFamily="18" charset="0"/>
                            </a:rPr>
                          </m:ctrlPr>
                        </m:sSupPr>
                        <m:e>
                          <m:r>
                            <m:rPr>
                              <m:nor/>
                            </m:rPr>
                            <a:rPr lang="en-US" b="0" i="0" smtClean="0">
                              <a:latin typeface="Cambria Math" panose="02040503050406030204" pitchFamily="18" charset="0"/>
                            </a:rPr>
                            <m:t>Sc</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sup>
                      </m:sSup>
                    </m:oMath>
                  </m:oMathPara>
                </a14:m>
                <a:endParaRPr lang="en-US" b="0" dirty="0"/>
              </a:p>
              <a:p>
                <a:pPr marL="0" indent="0">
                  <a:spcAft>
                    <a:spcPts val="1200"/>
                  </a:spcAft>
                  <a:buNone/>
                </a:pPr>
                <a:r>
                  <a:rPr lang="en-US" dirty="0"/>
                  <a:t>The values for </a:t>
                </a:r>
                <a14:m>
                  <m:oMath xmlns:m="http://schemas.openxmlformats.org/officeDocument/2006/math">
                    <m:r>
                      <a:rPr lang="en-US" b="0" i="1" smtClean="0">
                        <a:latin typeface="Cambria Math" panose="02040503050406030204" pitchFamily="18" charset="0"/>
                      </a:rPr>
                      <m:t>𝑎</m:t>
                    </m:r>
                  </m:oMath>
                </a14:m>
                <a:r>
                  <a:rPr lang="en-US" dirty="0"/>
                  <a:t> and </a:t>
                </a:r>
                <a14:m>
                  <m:oMath xmlns:m="http://schemas.openxmlformats.org/officeDocument/2006/math">
                    <m:r>
                      <a:rPr lang="en-US" b="0" i="1" smtClean="0">
                        <a:latin typeface="Cambria Math" panose="02040503050406030204" pitchFamily="18" charset="0"/>
                      </a:rPr>
                      <m:t>𝑏</m:t>
                    </m:r>
                  </m:oMath>
                </a14:m>
                <a:r>
                  <a:rPr lang="en-US" dirty="0"/>
                  <a:t> depend on the specific configuration of fibers, with specific models being available in the literature.  See Page 480 for more specific details.</a:t>
                </a:r>
              </a:p>
              <a:p>
                <a:pPr marL="0" indent="0">
                  <a:buNone/>
                </a:pPr>
                <a:r>
                  <a:rPr lang="en-US" dirty="0"/>
                  <a:t>The diffusivity of oxygen will depend on the blood hematocrit.  A simple model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m:rPr>
                              <m:sty m:val="p"/>
                            </m:rPr>
                            <a:rPr lang="en-US" b="0" i="0" smtClean="0">
                              <a:latin typeface="Cambria Math" panose="02040503050406030204" pitchFamily="18" charset="0"/>
                            </a:rPr>
                            <m:t>blood</m:t>
                          </m:r>
                        </m:sub>
                      </m:sSub>
                      <m:r>
                        <m:rPr>
                          <m:nor/>
                        </m:rPr>
                        <a:rPr lang="en-US" b="0" i="0" smtClean="0">
                          <a:latin typeface="Cambria Math" panose="02040503050406030204" pitchFamily="18" charset="0"/>
                        </a:rPr>
                        <m:t> </m:t>
                      </m:r>
                      <m:r>
                        <m:rPr>
                          <m:nor/>
                        </m:rP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nor/>
                            </m:rPr>
                            <a:rPr lang="en-US" b="0" i="0" smtClean="0">
                              <a:latin typeface="Cambria Math" panose="02040503050406030204" pitchFamily="18" charset="0"/>
                            </a:rPr>
                            <m:t>cm</m:t>
                          </m:r>
                        </m:e>
                        <m:sup>
                          <m:r>
                            <a:rPr lang="en-US" b="0" i="1" smtClean="0">
                              <a:latin typeface="Cambria Math" panose="02040503050406030204" pitchFamily="18" charset="0"/>
                            </a:rPr>
                            <m:t>2</m:t>
                          </m:r>
                        </m:sup>
                      </m:sSup>
                      <m:r>
                        <m:rPr>
                          <m:nor/>
                        </m:rPr>
                        <a:rPr lang="en-US" b="0" i="0" smtClean="0">
                          <a:latin typeface="Cambria Math" panose="02040503050406030204" pitchFamily="18" charset="0"/>
                        </a:rPr>
                        <m:t>/</m:t>
                      </m:r>
                      <m:r>
                        <m:rPr>
                          <m:nor/>
                        </m:rPr>
                        <a:rPr lang="en-US" b="0" i="0" smtClean="0">
                          <a:latin typeface="Cambria Math" panose="02040503050406030204" pitchFamily="18" charset="0"/>
                        </a:rPr>
                        <m:t>s</m:t>
                      </m:r>
                      <m:r>
                        <m:rPr>
                          <m:nor/>
                        </m:rPr>
                        <a:rPr lang="en-US" b="0" i="0" smtClean="0">
                          <a:latin typeface="Cambria Math" panose="02040503050406030204" pitchFamily="18" charset="0"/>
                        </a:rPr>
                        <m:t>)</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2.13−0.0092</m:t>
                          </m:r>
                          <m:r>
                            <a:rPr lang="en-US" b="0" i="1" smtClean="0">
                              <a:latin typeface="Cambria Math" panose="02040503050406030204" pitchFamily="18" charset="0"/>
                            </a:rPr>
                            <m:t>𝐻</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oMath>
                  </m:oMathPara>
                </a14:m>
                <a:endParaRPr lang="en-US" dirty="0"/>
              </a:p>
              <a:p>
                <a:pPr marL="0" indent="0">
                  <a:buNone/>
                </a:pPr>
                <a:r>
                  <a:rPr lang="en-US" dirty="0"/>
                  <a:t>However, this value for diffusivity does not take into account the binding of oxygen, whereas the value in </a:t>
                </a:r>
                <a14:m>
                  <m:oMath xmlns:m="http://schemas.openxmlformats.org/officeDocument/2006/math">
                    <m:r>
                      <m:rPr>
                        <m:nor/>
                      </m:rPr>
                      <a:rPr lang="en-US" i="0" dirty="0" smtClean="0">
                        <a:latin typeface="Cambria Math" panose="02040503050406030204" pitchFamily="18" charset="0"/>
                      </a:rPr>
                      <m:t>Sc</m:t>
                    </m:r>
                  </m:oMath>
                </a14:m>
                <a:r>
                  <a:rPr lang="en-US" dirty="0"/>
                  <a:t> (which will be referred to here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m:t>
                        </m:r>
                      </m:sub>
                    </m:sSub>
                  </m:oMath>
                </a14:m>
                <a:r>
                  <a:rPr lang="en-US" dirty="0"/>
                  <a:t>) must do so.</a:t>
                </a:r>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389895" cy="5815464"/>
              </a:xfrm>
              <a:blipFill>
                <a:blip r:embed="rId2"/>
                <a:stretch>
                  <a:fillRect l="-1070" t="-1782" b="-2621"/>
                </a:stretch>
              </a:blipFill>
            </p:spPr>
            <p:txBody>
              <a:bodyPr/>
              <a:lstStyle/>
              <a:p>
                <a:r>
                  <a:rPr lang="en-US">
                    <a:noFill/>
                  </a:rPr>
                  <a:t> </a:t>
                </a:r>
              </a:p>
            </p:txBody>
          </p:sp>
        </mc:Fallback>
      </mc:AlternateContent>
    </p:spTree>
    <p:extLst>
      <p:ext uri="{BB962C8B-B14F-4D97-AF65-F5344CB8AC3E}">
        <p14:creationId xmlns:p14="http://schemas.microsoft.com/office/powerpoint/2010/main" val="1750840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Mass Transfer Coefficient</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389895" cy="5815464"/>
              </a:xfrm>
            </p:spPr>
            <p:txBody>
              <a:bodyPr>
                <a:normAutofit/>
              </a:bodyPr>
              <a:lstStyle/>
              <a:p>
                <a:pPr marL="0" indent="0">
                  <a:buNone/>
                </a:pPr>
                <a:r>
                  <a:rPr lang="en-US" dirty="0"/>
                  <a:t>Recall also for the Reynolds and Sherwood number there is a characteristic length:</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𝑈</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num>
                        <m:den>
                          <m:r>
                            <m:rPr>
                              <m:sty m:val="p"/>
                            </m:rPr>
                            <a:rPr lang="el-GR" b="0" i="1" smtClean="0">
                              <a:latin typeface="Cambria Math" panose="02040503050406030204" pitchFamily="18" charset="0"/>
                            </a:rPr>
                            <m:t>ν</m:t>
                          </m:r>
                        </m:den>
                      </m:f>
                      <m:r>
                        <a:rPr lang="en-US" b="0" i="1" smtClean="0">
                          <a:latin typeface="Cambria Math" panose="02040503050406030204" pitchFamily="18" charset="0"/>
                        </a:rPr>
                        <m:t>      </m:t>
                      </m:r>
                      <m:r>
                        <a:rPr lang="en-US" b="0" i="1" smtClean="0">
                          <a:latin typeface="Cambria Math" panose="02040503050406030204" pitchFamily="18" charset="0"/>
                        </a:rPr>
                        <m:t>𝑆h</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𝑏𝑙𝑜𝑜𝑑</m:t>
                              </m:r>
                            </m:sub>
                          </m:sSub>
                        </m:den>
                      </m:f>
                    </m:oMath>
                  </m:oMathPara>
                </a14:m>
                <a:endParaRPr lang="en-US" dirty="0"/>
              </a:p>
              <a:p>
                <a:pPr marL="0" indent="0">
                  <a:buNone/>
                </a:pPr>
                <a:r>
                  <a:rPr lang="en-US" dirty="0"/>
                  <a:t>If the blood flow is in the hollow fibers, then the hydraulic diameter is the diameter of the fibers.</a:t>
                </a:r>
              </a:p>
              <a:p>
                <a:pPr marL="0" indent="0">
                  <a:buNone/>
                </a:pPr>
                <a:r>
                  <a:rPr lang="en-US" dirty="0"/>
                  <a:t>But if it flow is outside and across a bank of fibers, then: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𝑚𝑜𝑑𝑢𝑙𝑒</m:t>
                              </m:r>
                            </m:sub>
                          </m:sSub>
                        </m:num>
                        <m:den>
                          <m:r>
                            <a:rPr lang="en-US" b="0" i="1" smtClean="0">
                              <a:latin typeface="Cambria Math" panose="02040503050406030204" pitchFamily="18" charset="0"/>
                              <a:ea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𝑚𝑜𝑑𝑢𝑙𝑒</m:t>
                              </m:r>
                            </m:sub>
                          </m:sSub>
                        </m:den>
                      </m:f>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𝑚𝑜𝑑𝑢𝑙𝑒</m:t>
                        </m:r>
                      </m:sub>
                    </m:sSub>
                  </m:oMath>
                </a14:m>
                <a:r>
                  <a:rPr lang="en-US" dirty="0"/>
                  <a:t> is the void fraction of the fiber bank,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𝑑</m:t>
                        </m:r>
                      </m:e>
                      <m:sub>
                        <m:r>
                          <a:rPr lang="en-US" i="1">
                            <a:latin typeface="Cambria Math" panose="02040503050406030204" pitchFamily="18" charset="0"/>
                            <a:ea typeface="Cambria Math" panose="02040503050406030204" pitchFamily="18" charset="0"/>
                          </a:rPr>
                          <m:t>𝑜</m:t>
                        </m:r>
                      </m:sub>
                    </m:sSub>
                  </m:oMath>
                </a14:m>
                <a:r>
                  <a:rPr lang="en-US" dirty="0"/>
                  <a:t> is the outer diameter of the hollow fiber.</a:t>
                </a:r>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389895" cy="5815464"/>
              </a:xfrm>
              <a:blipFill>
                <a:blip r:embed="rId2"/>
                <a:stretch>
                  <a:fillRect l="-1070" t="-1782"/>
                </a:stretch>
              </a:blipFill>
            </p:spPr>
            <p:txBody>
              <a:bodyPr/>
              <a:lstStyle/>
              <a:p>
                <a:r>
                  <a:rPr lang="en-US">
                    <a:noFill/>
                  </a:rPr>
                  <a:t> </a:t>
                </a:r>
              </a:p>
            </p:txBody>
          </p:sp>
        </mc:Fallback>
      </mc:AlternateContent>
    </p:spTree>
    <p:extLst>
      <p:ext uri="{BB962C8B-B14F-4D97-AF65-F5344CB8AC3E}">
        <p14:creationId xmlns:p14="http://schemas.microsoft.com/office/powerpoint/2010/main" val="4023663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Diffusivity in Whole Blood</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389895" cy="5815464"/>
              </a:xfrm>
            </p:spPr>
            <p:txBody>
              <a:bodyPr>
                <a:normAutofit/>
              </a:bodyPr>
              <a:lstStyle/>
              <a:p>
                <a:pPr marL="0" indent="0">
                  <a:buNone/>
                </a:pPr>
                <a:r>
                  <a:rPr lang="en-US" dirty="0"/>
                  <a:t>To understand that hematocrit decreases the effective diffusivity in blood, perform a shell balance, noting that because the red cells are large, their diffusion is negligible.</a:t>
                </a:r>
              </a:p>
              <a:p>
                <a:pPr marL="0" indent="0">
                  <a:spcBef>
                    <a:spcPts val="0"/>
                  </a:spcBef>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r>
                        <m:rPr>
                          <m:sty m:val="p"/>
                        </m:rPr>
                        <a:rPr lang="en-US">
                          <a:latin typeface="Cambria Math" panose="02040503050406030204" pitchFamily="18" charset="0"/>
                        </a:rPr>
                        <m:t>Δ</m:t>
                      </m:r>
                      <m:r>
                        <a:rPr lang="en-US" i="1">
                          <a:latin typeface="Cambria Math" panose="02040503050406030204" pitchFamily="18" charset="0"/>
                        </a:rPr>
                        <m:t>𝑥</m:t>
                      </m:r>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𝑡</m:t>
                          </m:r>
                        </m:den>
                      </m:f>
                      <m:d>
                        <m:dPr>
                          <m:ctrlPr>
                            <a:rPr lang="en-US" i="1">
                              <a:latin typeface="Cambria Math" panose="02040503050406030204" pitchFamily="18" charset="0"/>
                            </a:rPr>
                          </m:ctrlPr>
                        </m:dPr>
                        <m:e>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𝐷</m:t>
                          </m:r>
                        </m:e>
                        <m:sub>
                          <m:r>
                            <m:rPr>
                              <m:sty m:val="p"/>
                            </m:rPr>
                            <a:rPr lang="en-US">
                              <a:latin typeface="Cambria Math" panose="02040503050406030204" pitchFamily="18" charset="0"/>
                            </a:rPr>
                            <m:t>blood</m:t>
                          </m:r>
                        </m:sub>
                      </m:sSub>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𝑥</m:t>
                                      </m:r>
                                    </m:den>
                                  </m:f>
                                </m:e>
                              </m:d>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𝑥</m:t>
                                      </m:r>
                                    </m:den>
                                  </m:f>
                                </m:e>
                              </m:d>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𝑥</m:t>
                              </m:r>
                            </m:sub>
                          </m:sSub>
                        </m:e>
                      </m:d>
                    </m:oMath>
                  </m:oMathPara>
                </a14:m>
                <a:endParaRPr lang="en-US" dirty="0"/>
              </a:p>
              <a:p>
                <a:pPr marL="0" indent="0">
                  <a:spcBef>
                    <a:spcPts val="0"/>
                  </a:spcBef>
                  <a:buNone/>
                </a:pPr>
                <a:r>
                  <a:rPr lang="en-US" dirty="0"/>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m:rPr>
                            <m:sty m:val="p"/>
                          </m:rPr>
                          <a:rPr lang="en-US">
                            <a:latin typeface="Cambria Math" panose="02040503050406030204" pitchFamily="18" charset="0"/>
                          </a:rPr>
                          <m:t>blood</m:t>
                        </m:r>
                      </m:sub>
                    </m:sSub>
                  </m:oMath>
                </a14:m>
                <a:r>
                  <a:rPr lang="en-US" dirty="0"/>
                  <a:t> the diffusivity in whole blood.  Divide by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𝑥</m:t>
                    </m:r>
                  </m:oMath>
                </a14:m>
                <a:r>
                  <a:rPr lang="en-US" dirty="0"/>
                  <a:t> and take the limit as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𝑥</m:t>
                    </m:r>
                    <m:r>
                      <a:rPr lang="en-US" i="1">
                        <a:latin typeface="Cambria Math" panose="02040503050406030204" pitchFamily="18" charset="0"/>
                      </a:rPr>
                      <m:t>→0</m:t>
                    </m:r>
                  </m:oMath>
                </a14:m>
                <a:r>
                  <a:rPr lang="en-US" dirty="0"/>
                  <a:t>.  Also, approximate </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oMath>
                </a14:m>
                <a:r>
                  <a:rPr lang="en-US" dirty="0"/>
                  <a:t> from the oxygen saturation curve as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 </m:t>
                    </m:r>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m:t>
                        </m:r>
                      </m:sup>
                    </m:sSup>
                    <m:r>
                      <m:rPr>
                        <m:lit/>
                      </m:rPr>
                      <a:rPr lang="en-US" i="1">
                        <a:latin typeface="Cambria Math" panose="02040503050406030204" pitchFamily="18" charset="0"/>
                      </a:rPr>
                      <m:t>/</m:t>
                    </m:r>
                    <m:r>
                      <a:rPr lang="en-US" i="1">
                        <a:latin typeface="Cambria Math" panose="02040503050406030204" pitchFamily="18" charset="0"/>
                      </a:rPr>
                      <m:t>𝑑𝐶</m:t>
                    </m:r>
                    <m:r>
                      <a:rPr lang="en-US" i="1">
                        <a:latin typeface="Cambria Math" panose="02040503050406030204" pitchFamily="18" charset="0"/>
                      </a:rPr>
                      <m:t>≡</m:t>
                    </m:r>
                    <m:r>
                      <a:rPr lang="en-US" i="1">
                        <a:latin typeface="Cambria Math" panose="02040503050406030204" pitchFamily="18" charset="0"/>
                      </a:rPr>
                      <m:t>𝑚</m:t>
                    </m:r>
                  </m:oMath>
                </a14:m>
                <a:r>
                  <a:rPr lang="en-US" dirty="0"/>
                  <a:t>.</a:t>
                </a:r>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𝑚</m:t>
                          </m:r>
                        </m:e>
                      </m:d>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m:rPr>
                              <m:sty m:val="p"/>
                            </m:rPr>
                            <a:rPr lang="en-US">
                              <a:latin typeface="Cambria Math" panose="02040503050406030204" pitchFamily="18" charset="0"/>
                            </a:rPr>
                            <m:t>blood</m:t>
                          </m:r>
                        </m:sub>
                      </m:sSub>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𝐶</m:t>
                          </m:r>
                        </m:num>
                        <m:den>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den>
                      </m:f>
                    </m:oMath>
                  </m:oMathPara>
                </a14:m>
                <a:endParaRPr lang="en-US" dirty="0"/>
              </a:p>
              <a:p>
                <a:pPr marL="0" indent="0">
                  <a:buNone/>
                </a:pPr>
                <a:r>
                  <a:rPr lang="en-US" dirty="0"/>
                  <a:t>So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m:t>
                        </m:r>
                      </m:sub>
                    </m:sSub>
                  </m:oMath>
                </a14:m>
                <a:r>
                  <a:rPr lang="en-US" dirty="0"/>
                  <a:t> is the relationship between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𝐶</m:t>
                    </m:r>
                    <m:r>
                      <m:rPr>
                        <m:lit/>
                      </m:rP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𝑡</m:t>
                    </m:r>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𝐶</m:t>
                    </m:r>
                    <m:r>
                      <m:rPr>
                        <m:lit/>
                      </m:rPr>
                      <a:rPr lang="en-US" i="1">
                        <a:latin typeface="Cambria Math" panose="02040503050406030204" pitchFamily="18" charset="0"/>
                      </a:rPr>
                      <m:t>/</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oMath>
                </a14:m>
                <a:r>
                  <a:rPr lang="en-US" dirty="0"/>
                  <a:t> (the definition of diffusion coefficient).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m:rPr>
                                  <m:sty m:val="p"/>
                                </m:rPr>
                                <a:rPr lang="en-US">
                                  <a:latin typeface="Cambria Math" panose="02040503050406030204" pitchFamily="18" charset="0"/>
                                </a:rPr>
                                <m:t>blood</m:t>
                              </m:r>
                            </m:sub>
                          </m:sSub>
                        </m:num>
                        <m:den>
                          <m:r>
                            <a:rPr lang="en-US" i="1">
                              <a:latin typeface="Cambria Math" panose="02040503050406030204" pitchFamily="18" charset="0"/>
                            </a:rPr>
                            <m:t>1+</m:t>
                          </m:r>
                          <m:r>
                            <a:rPr lang="en-US" i="1">
                              <a:latin typeface="Cambria Math" panose="02040503050406030204" pitchFamily="18" charset="0"/>
                            </a:rPr>
                            <m:t>𝑚</m:t>
                          </m:r>
                        </m:den>
                      </m:f>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389895" cy="5815464"/>
              </a:xfrm>
              <a:blipFill>
                <a:blip r:embed="rId2"/>
                <a:stretch>
                  <a:fillRect l="-1070" t="-1782" r="-268"/>
                </a:stretch>
              </a:blipFill>
            </p:spPr>
            <p:txBody>
              <a:bodyPr/>
              <a:lstStyle/>
              <a:p>
                <a:r>
                  <a:rPr lang="en-US">
                    <a:noFill/>
                  </a:rPr>
                  <a:t> </a:t>
                </a:r>
              </a:p>
            </p:txBody>
          </p:sp>
        </mc:Fallback>
      </mc:AlternateContent>
    </p:spTree>
    <p:extLst>
      <p:ext uri="{BB962C8B-B14F-4D97-AF65-F5344CB8AC3E}">
        <p14:creationId xmlns:p14="http://schemas.microsoft.com/office/powerpoint/2010/main" val="70023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CO</a:t>
            </a:r>
            <a:r>
              <a:rPr lang="en-US" baseline="-25000" dirty="0"/>
              <a:t>2</a:t>
            </a:r>
            <a:r>
              <a:rPr lang="en-US" dirty="0"/>
              <a:t> Transfer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23</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4700338" cy="5815464"/>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Like oxygen, </a:t>
                </a:r>
                <a14:m>
                  <m:oMath xmlns:m="http://schemas.openxmlformats.org/officeDocument/2006/math">
                    <m:r>
                      <a:rPr lang="en-US" sz="2800" i="1">
                        <a:latin typeface="Cambria Math" panose="02040503050406030204" pitchFamily="18" charset="0"/>
                      </a:rPr>
                      <m:t>𝐶</m:t>
                    </m:r>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oMath>
                </a14:m>
                <a:r>
                  <a:rPr lang="en-US" sz="2800" dirty="0">
                    <a:latin typeface="Times New Roman" panose="02020603050405020304" pitchFamily="18" charset="0"/>
                    <a:cs typeface="Times New Roman" panose="02020603050405020304" pitchFamily="18" charset="0"/>
                  </a:rPr>
                  <a:t> has a solubility curve that must be accounted for in the analysis of its transport.  However, the range of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𝐶</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𝑂</m:t>
                        </m:r>
                      </m:e>
                      <m:sub>
                        <m:r>
                          <a:rPr lang="en-US" sz="2800" b="0" i="1" smtClean="0">
                            <a:latin typeface="Cambria Math" panose="02040503050406030204" pitchFamily="18" charset="0"/>
                            <a:cs typeface="Times New Roman" panose="02020603050405020304" pitchFamily="18" charset="0"/>
                          </a:rPr>
                          <m:t>2</m:t>
                        </m:r>
                      </m:sub>
                    </m:sSub>
                  </m:oMath>
                </a14:m>
                <a:r>
                  <a:rPr lang="en-US" sz="2800" dirty="0">
                    <a:latin typeface="Times New Roman" panose="02020603050405020304" pitchFamily="18" charset="0"/>
                    <a:cs typeface="Times New Roman" panose="02020603050405020304" pitchFamily="18" charset="0"/>
                  </a:rPr>
                  <a:t> in blood is highly narrow (hence linear), and any effects of hemoglobin can be incorporated into the Henry’s law constant.  </a:t>
                </a:r>
              </a:p>
              <a:p>
                <a:pPr marL="0" indent="0">
                  <a:buNone/>
                </a:pPr>
                <a:endParaRPr lang="en-US" dirty="0"/>
              </a:p>
              <a:p>
                <a:pPr marL="0" indent="0">
                  <a:buNone/>
                </a:pPr>
                <a14:m>
                  <m:oMath xmlns:m="http://schemas.openxmlformats.org/officeDocument/2006/math">
                    <m:r>
                      <a:rPr lang="en-US" sz="2800" i="1" smtClean="0">
                        <a:latin typeface="Cambria Math" panose="02040503050406030204" pitchFamily="18" charset="0"/>
                      </a:rPr>
                      <m:t>𝐶</m:t>
                    </m:r>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2</m:t>
                        </m:r>
                      </m:sub>
                    </m:sSub>
                  </m:oMath>
                </a14:m>
                <a:r>
                  <a:rPr lang="en-US" sz="2800" dirty="0">
                    <a:latin typeface="Times New Roman" panose="02020603050405020304" pitchFamily="18" charset="0"/>
                    <a:cs typeface="Times New Roman" panose="02020603050405020304" pitchFamily="18" charset="0"/>
                  </a:rPr>
                  <a:t> transport in the membrane oxygenator is then analyzed in the same way that </a:t>
                </a:r>
                <a14:m>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𝑂</m:t>
                        </m:r>
                      </m:e>
                      <m:sub>
                        <m:r>
                          <a:rPr lang="en-US" sz="2800" b="0" i="1" smtClean="0">
                            <a:latin typeface="Cambria Math" panose="02040503050406030204" pitchFamily="18" charset="0"/>
                            <a:cs typeface="Times New Roman" panose="02020603050405020304" pitchFamily="18" charset="0"/>
                          </a:rPr>
                          <m:t>2</m:t>
                        </m:r>
                      </m:sub>
                    </m:sSub>
                  </m:oMath>
                </a14:m>
                <a:r>
                  <a:rPr lang="en-US" sz="2800" dirty="0">
                    <a:latin typeface="Times New Roman" panose="02020603050405020304" pitchFamily="18" charset="0"/>
                    <a:cs typeface="Times New Roman" panose="02020603050405020304" pitchFamily="18" charset="0"/>
                  </a:rPr>
                  <a:t> transport is analyzed, but with </a:t>
                </a:r>
                <a14:m>
                  <m:oMath xmlns:m="http://schemas.openxmlformats.org/officeDocument/2006/math">
                    <m:r>
                      <a:rPr lang="en-US" sz="2800" b="0" i="1" smtClean="0">
                        <a:latin typeface="Cambria Math" panose="02040503050406030204" pitchFamily="18" charset="0"/>
                        <a:cs typeface="Times New Roman" panose="02020603050405020304" pitchFamily="18" charset="0"/>
                      </a:rPr>
                      <m:t>𝑚</m:t>
                    </m:r>
                    <m:r>
                      <a:rPr lang="en-US" sz="2800" b="0" i="1" smtClean="0">
                        <a:latin typeface="Cambria Math" panose="02040503050406030204" pitchFamily="18" charset="0"/>
                        <a:cs typeface="Times New Roman" panose="02020603050405020304" pitchFamily="18" charset="0"/>
                      </a:rPr>
                      <m:t>=0</m:t>
                    </m:r>
                  </m:oMath>
                </a14:m>
                <a:r>
                  <a:rPr lang="en-US" sz="2800" dirty="0">
                    <a:latin typeface="Times New Roman" panose="02020603050405020304" pitchFamily="18" charset="0"/>
                    <a:cs typeface="Times New Roman" panose="02020603050405020304" pitchFamily="18" charset="0"/>
                  </a:rPr>
                  <a:t>.</a:t>
                </a:r>
              </a:p>
              <a:p>
                <a:pPr marL="0" indent="0">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4" y="906011"/>
                <a:ext cx="4700338" cy="5815464"/>
              </a:xfrm>
              <a:blipFill>
                <a:blip r:embed="rId2"/>
                <a:stretch>
                  <a:fillRect l="-2594" t="-1887" r="-3502" b="-136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774DFB0-33E5-47E9-9282-687D8FCBB500}"/>
              </a:ext>
            </a:extLst>
          </p:cNvPr>
          <p:cNvPicPr>
            <a:picLocks noChangeAspect="1"/>
          </p:cNvPicPr>
          <p:nvPr/>
        </p:nvPicPr>
        <p:blipFill rotWithShape="1">
          <a:blip r:embed="rId3"/>
          <a:srcRect l="11965"/>
          <a:stretch/>
        </p:blipFill>
        <p:spPr>
          <a:xfrm>
            <a:off x="5243618" y="906011"/>
            <a:ext cx="6838889" cy="5077694"/>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5B81CAF-70AC-4EF1-BFB0-28990449CEAD}"/>
                  </a:ext>
                </a:extLst>
              </p:cNvPr>
              <p:cNvSpPr txBox="1"/>
              <p:nvPr/>
            </p:nvSpPr>
            <p:spPr>
              <a:xfrm>
                <a:off x="5738070" y="5956063"/>
                <a:ext cx="3263317" cy="6542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sub>
                      </m:sSub>
                      <m:r>
                        <a:rPr lang="en-US" b="0" i="1" smtClean="0">
                          <a:latin typeface="Cambria Math" panose="02040503050406030204" pitchFamily="18" charset="0"/>
                          <a:ea typeface="Cambria Math" panose="02040503050406030204" pitchFamily="18" charset="0"/>
                        </a:rPr>
                        <m:t>≈0.0022</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𝑚𝑚𝐻𝑔</m:t>
                          </m:r>
                        </m:num>
                        <m:den>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𝑀</m:t>
                          </m:r>
                        </m:den>
                      </m:f>
                    </m:oMath>
                  </m:oMathPara>
                </a14:m>
                <a:endParaRPr lang="en-US" dirty="0"/>
              </a:p>
            </p:txBody>
          </p:sp>
        </mc:Choice>
        <mc:Fallback>
          <p:sp>
            <p:nvSpPr>
              <p:cNvPr id="8" name="TextBox 7">
                <a:extLst>
                  <a:ext uri="{FF2B5EF4-FFF2-40B4-BE49-F238E27FC236}">
                    <a16:creationId xmlns:a16="http://schemas.microsoft.com/office/drawing/2014/main" id="{D5B81CAF-70AC-4EF1-BFB0-28990449CEAD}"/>
                  </a:ext>
                </a:extLst>
              </p:cNvPr>
              <p:cNvSpPr txBox="1">
                <a:spLocks noRot="1" noChangeAspect="1" noMove="1" noResize="1" noEditPoints="1" noAdjustHandles="1" noChangeArrowheads="1" noChangeShapeType="1" noTextEdit="1"/>
              </p:cNvSpPr>
              <p:nvPr/>
            </p:nvSpPr>
            <p:spPr>
              <a:xfrm>
                <a:off x="5738070" y="5956063"/>
                <a:ext cx="3263317" cy="6542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9377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Blood Oxygenators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7087374" cy="5815464"/>
          </a:xfrm>
        </p:spPr>
        <p:txBody>
          <a:bodyPr>
            <a:normAutofit/>
          </a:bodyPr>
          <a:lstStyle/>
          <a:p>
            <a:pPr marL="0" indent="0">
              <a:buNone/>
            </a:pPr>
            <a:r>
              <a:rPr lang="en-US" dirty="0"/>
              <a:t>Blood flow to the oxygenator is collected in a reservoir by means of a _______________ pump from large systemic veins (e.g., vena cava).</a:t>
            </a:r>
          </a:p>
          <a:p>
            <a:pPr marL="0" indent="0">
              <a:buNone/>
            </a:pPr>
            <a:r>
              <a:rPr lang="en-US" dirty="0"/>
              <a:t>Blood is pumped through oxygenator and returned to body via the ascending aorta.</a:t>
            </a:r>
          </a:p>
          <a:p>
            <a:pPr marL="0" indent="0">
              <a:buNone/>
            </a:pPr>
            <a:r>
              <a:rPr lang="en-US" dirty="0"/>
              <a:t>Blood flow rates through the oxygenator can vary between __________ L/min.</a:t>
            </a:r>
          </a:p>
          <a:p>
            <a:pPr marL="0" indent="0">
              <a:buNone/>
            </a:pPr>
            <a:r>
              <a:rPr lang="en-US" dirty="0"/>
              <a:t>A gas mixture of oxygen and carbon dioxide can flow into the oxygenator with rates between _____________L/min.</a:t>
            </a:r>
          </a:p>
          <a:p>
            <a:pPr marL="0" indent="0">
              <a:buNone/>
            </a:pPr>
            <a:endParaRPr lang="en-US" dirty="0"/>
          </a:p>
          <a:p>
            <a:pPr marL="0" indent="0">
              <a:spcAft>
                <a:spcPts val="600"/>
              </a:spcAft>
              <a:buNone/>
            </a:pPr>
            <a:endParaRPr lang="en-US" dirty="0"/>
          </a:p>
        </p:txBody>
      </p:sp>
      <p:pic>
        <p:nvPicPr>
          <p:cNvPr id="3" name="Picture 2">
            <a:extLst>
              <a:ext uri="{FF2B5EF4-FFF2-40B4-BE49-F238E27FC236}">
                <a16:creationId xmlns:a16="http://schemas.microsoft.com/office/drawing/2014/main" id="{70096295-F5FC-42BD-9448-9C9D8ED8DCE5}"/>
              </a:ext>
            </a:extLst>
          </p:cNvPr>
          <p:cNvPicPr>
            <a:picLocks noChangeAspect="1"/>
          </p:cNvPicPr>
          <p:nvPr/>
        </p:nvPicPr>
        <p:blipFill>
          <a:blip r:embed="rId2"/>
          <a:stretch>
            <a:fillRect/>
          </a:stretch>
        </p:blipFill>
        <p:spPr>
          <a:xfrm>
            <a:off x="7361549" y="822121"/>
            <a:ext cx="4664199" cy="4651695"/>
          </a:xfrm>
          <a:prstGeom prst="rect">
            <a:avLst/>
          </a:prstGeom>
        </p:spPr>
      </p:pic>
    </p:spTree>
    <p:extLst>
      <p:ext uri="{BB962C8B-B14F-4D97-AF65-F5344CB8AC3E}">
        <p14:creationId xmlns:p14="http://schemas.microsoft.com/office/powerpoint/2010/main" val="223827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Blood Oxygenators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6005193" cy="5815464"/>
          </a:xfrm>
        </p:spPr>
        <p:txBody>
          <a:bodyPr>
            <a:normAutofit lnSpcReduction="10000"/>
          </a:bodyPr>
          <a:lstStyle/>
          <a:p>
            <a:pPr marL="0" indent="0">
              <a:buNone/>
            </a:pPr>
            <a:r>
              <a:rPr lang="en-US" dirty="0"/>
              <a:t>Normal metabolism requires that the blood be supplied with 250 mL/min of ________, but also remove 200 mL/min of ________.</a:t>
            </a:r>
          </a:p>
          <a:p>
            <a:pPr marL="0" indent="0">
              <a:buNone/>
            </a:pPr>
            <a:r>
              <a:rPr lang="en-US" dirty="0"/>
              <a:t>These rates are based off of body temperature (37</a:t>
            </a:r>
            <a:r>
              <a:rPr lang="en-US" baseline="30000" dirty="0"/>
              <a:t>o</a:t>
            </a:r>
            <a:r>
              <a:rPr lang="en-US" dirty="0"/>
              <a:t>C) and atmospheric pressure (1 atm = 760 mmHg) (referred to as ______).</a:t>
            </a:r>
          </a:p>
          <a:p>
            <a:pPr marL="0" indent="0">
              <a:buNone/>
            </a:pPr>
            <a:r>
              <a:rPr lang="en-US" dirty="0"/>
              <a:t>__________ is used to prevent clotting within the oxygenator system.</a:t>
            </a:r>
          </a:p>
          <a:p>
            <a:pPr marL="0" indent="0">
              <a:buNone/>
            </a:pPr>
            <a:r>
              <a:rPr lang="en-US" dirty="0"/>
              <a:t>All blood contacting surfaces are coated with anticoagulant formulations to minimize blood clot formation and minimize dosage of systemic heparin. </a:t>
            </a:r>
          </a:p>
          <a:p>
            <a:pPr marL="0" indent="0">
              <a:buNone/>
            </a:pPr>
            <a:endParaRPr lang="en-US" dirty="0"/>
          </a:p>
          <a:p>
            <a:pPr marL="0" indent="0">
              <a:spcAft>
                <a:spcPts val="600"/>
              </a:spcAft>
              <a:buNone/>
            </a:pPr>
            <a:endParaRPr lang="en-US" dirty="0"/>
          </a:p>
        </p:txBody>
      </p:sp>
      <p:pic>
        <p:nvPicPr>
          <p:cNvPr id="1026" name="Picture 2" descr="See the source image">
            <a:extLst>
              <a:ext uri="{FF2B5EF4-FFF2-40B4-BE49-F238E27FC236}">
                <a16:creationId xmlns:a16="http://schemas.microsoft.com/office/drawing/2014/main" id="{568BA606-7A36-47D3-BB58-21162AF11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366" y="604007"/>
            <a:ext cx="5485194" cy="4276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95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Operating Characteristics of Oxygenators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7850771" cy="5815464"/>
          </a:xfrm>
        </p:spPr>
        <p:txBody>
          <a:bodyPr>
            <a:normAutofit/>
          </a:bodyPr>
          <a:lstStyle/>
          <a:p>
            <a:pPr marL="0" indent="0">
              <a:buNone/>
            </a:pPr>
            <a:r>
              <a:rPr lang="en-US" dirty="0"/>
              <a:t>Blood usually enters lungs or oxygenator with oxygen partial pressure of pO</a:t>
            </a:r>
            <a:r>
              <a:rPr lang="en-US" baseline="-25000" dirty="0"/>
              <a:t>2</a:t>
            </a:r>
            <a:r>
              <a:rPr lang="en-US" dirty="0"/>
              <a:t> = __________. Blood usually leaves the lungs with an arterial partial pressure of 95 mmHg.</a:t>
            </a:r>
          </a:p>
          <a:p>
            <a:pPr marL="0" indent="0">
              <a:buNone/>
            </a:pPr>
            <a:r>
              <a:rPr lang="en-US" dirty="0"/>
              <a:t>In the lungs, the diffusional distance between the capillaries and the alveoli is a few microns, the contact time is on the scale of tenths of a second, and the total surface area for oxygen transport is about __________. </a:t>
            </a:r>
          </a:p>
          <a:p>
            <a:pPr marL="0" indent="0">
              <a:buNone/>
            </a:pPr>
            <a:r>
              <a:rPr lang="en-US" dirty="0"/>
              <a:t>For blood oxygenators, there is a longer diffusional distance with additional resistances between the blood and gas. The contact time is much longer, on the order of tens of seconds. The surface area can vary but can range between 1-10 m</a:t>
            </a:r>
            <a:r>
              <a:rPr lang="en-US" baseline="30000" dirty="0"/>
              <a:t>2</a:t>
            </a:r>
            <a:r>
              <a:rPr lang="en-US" dirty="0"/>
              <a:t>. </a:t>
            </a:r>
          </a:p>
          <a:p>
            <a:pPr marL="0" indent="0">
              <a:spcAft>
                <a:spcPts val="600"/>
              </a:spcAft>
              <a:buNone/>
            </a:pPr>
            <a:endParaRPr lang="en-US" dirty="0"/>
          </a:p>
        </p:txBody>
      </p:sp>
      <p:pic>
        <p:nvPicPr>
          <p:cNvPr id="3" name="Picture 2">
            <a:extLst>
              <a:ext uri="{FF2B5EF4-FFF2-40B4-BE49-F238E27FC236}">
                <a16:creationId xmlns:a16="http://schemas.microsoft.com/office/drawing/2014/main" id="{33797C22-C89B-4BC1-9717-99E069533F36}"/>
              </a:ext>
            </a:extLst>
          </p:cNvPr>
          <p:cNvPicPr>
            <a:picLocks noChangeAspect="1"/>
          </p:cNvPicPr>
          <p:nvPr/>
        </p:nvPicPr>
        <p:blipFill rotWithShape="1">
          <a:blip r:embed="rId2"/>
          <a:srcRect t="2938"/>
          <a:stretch/>
        </p:blipFill>
        <p:spPr>
          <a:xfrm>
            <a:off x="8187655" y="1451294"/>
            <a:ext cx="3793407" cy="3879909"/>
          </a:xfrm>
          <a:prstGeom prst="rect">
            <a:avLst/>
          </a:prstGeom>
        </p:spPr>
      </p:pic>
    </p:spTree>
    <p:extLst>
      <p:ext uri="{BB962C8B-B14F-4D97-AF65-F5344CB8AC3E}">
        <p14:creationId xmlns:p14="http://schemas.microsoft.com/office/powerpoint/2010/main" val="13805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Operating Characteristics of Oxygenators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10854030" cy="5815464"/>
          </a:xfrm>
        </p:spPr>
        <p:txBody>
          <a:bodyPr>
            <a:normAutofit/>
          </a:bodyPr>
          <a:lstStyle/>
          <a:p>
            <a:pPr marL="0" indent="0">
              <a:buNone/>
            </a:pPr>
            <a:r>
              <a:rPr lang="en-US" dirty="0"/>
              <a:t>For lungs, the difference between the partial pressures in the alveoli (104 mmHg) and in the capillary is about 40-50 mmHg. </a:t>
            </a:r>
          </a:p>
          <a:p>
            <a:pPr marL="0" indent="0">
              <a:buNone/>
            </a:pPr>
            <a:r>
              <a:rPr lang="en-US" dirty="0"/>
              <a:t>The difference for CO</a:t>
            </a:r>
            <a:r>
              <a:rPr lang="en-US" baseline="-25000" dirty="0"/>
              <a:t>2</a:t>
            </a:r>
            <a:r>
              <a:rPr lang="en-US" dirty="0"/>
              <a:t> is about -4 mmHg, but CO</a:t>
            </a:r>
            <a:r>
              <a:rPr lang="en-US" baseline="-25000" dirty="0"/>
              <a:t>2</a:t>
            </a:r>
            <a:r>
              <a:rPr lang="en-US" dirty="0"/>
              <a:t> has a higher permeability through the alveolar wall (roughly 20 times more than O</a:t>
            </a:r>
            <a:r>
              <a:rPr lang="en-US" baseline="-25000" dirty="0"/>
              <a:t>2</a:t>
            </a:r>
            <a:r>
              <a:rPr lang="en-US" dirty="0"/>
              <a:t>). </a:t>
            </a:r>
          </a:p>
          <a:p>
            <a:pPr marL="0" indent="0">
              <a:buNone/>
            </a:pPr>
            <a:endParaRPr lang="en-US" dirty="0"/>
          </a:p>
          <a:p>
            <a:pPr marL="0" indent="0">
              <a:buNone/>
            </a:pPr>
            <a:r>
              <a:rPr lang="en-US" dirty="0"/>
              <a:t>For oxygenators, the partial pressure of oxygen is about _____________. (1 atm = 760 mmHg; about 47 mmHg is water vapor)</a:t>
            </a:r>
          </a:p>
          <a:p>
            <a:pPr marL="0" indent="0">
              <a:buNone/>
            </a:pPr>
            <a:r>
              <a:rPr lang="en-US" dirty="0"/>
              <a:t>Usually none or low levels of CO</a:t>
            </a:r>
            <a:r>
              <a:rPr lang="en-US" baseline="-25000" dirty="0"/>
              <a:t>2</a:t>
            </a:r>
            <a:r>
              <a:rPr lang="en-US" dirty="0"/>
              <a:t> are used to improve transfer rates of CO</a:t>
            </a:r>
            <a:r>
              <a:rPr lang="en-US" baseline="-25000" dirty="0"/>
              <a:t>2</a:t>
            </a:r>
            <a:r>
              <a:rPr lang="en-US" dirty="0"/>
              <a:t>. </a:t>
            </a:r>
          </a:p>
          <a:p>
            <a:pPr marL="0" indent="0">
              <a:buNone/>
            </a:pPr>
            <a:endParaRPr lang="en-US" dirty="0"/>
          </a:p>
          <a:p>
            <a:pPr marL="0" indent="0">
              <a:buNone/>
            </a:pPr>
            <a:r>
              <a:rPr lang="en-US" dirty="0"/>
              <a:t>The large gradients seen in oxygenators allow for less overall area.</a:t>
            </a:r>
          </a:p>
          <a:p>
            <a:pPr marL="0" indent="0">
              <a:spcAft>
                <a:spcPts val="600"/>
              </a:spcAft>
              <a:buNone/>
            </a:pPr>
            <a:endParaRPr lang="en-US" dirty="0"/>
          </a:p>
        </p:txBody>
      </p:sp>
    </p:spTree>
    <p:extLst>
      <p:ext uri="{BB962C8B-B14F-4D97-AF65-F5344CB8AC3E}">
        <p14:creationId xmlns:p14="http://schemas.microsoft.com/office/powerpoint/2010/main" val="245587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Types of Oxygenators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grpSp>
        <p:nvGrpSpPr>
          <p:cNvPr id="51" name="Group 50">
            <a:extLst>
              <a:ext uri="{FF2B5EF4-FFF2-40B4-BE49-F238E27FC236}">
                <a16:creationId xmlns:a16="http://schemas.microsoft.com/office/drawing/2014/main" id="{EC9EB1B9-DF86-4733-9270-F41EC300B75E}"/>
              </a:ext>
            </a:extLst>
          </p:cNvPr>
          <p:cNvGrpSpPr/>
          <p:nvPr/>
        </p:nvGrpSpPr>
        <p:grpSpPr>
          <a:xfrm>
            <a:off x="1387696" y="906306"/>
            <a:ext cx="2473504" cy="3757798"/>
            <a:chOff x="317322" y="2253828"/>
            <a:chExt cx="2473504" cy="3757798"/>
          </a:xfrm>
        </p:grpSpPr>
        <p:sp>
          <p:nvSpPr>
            <p:cNvPr id="7" name="AutoShape 2">
              <a:extLst>
                <a:ext uri="{FF2B5EF4-FFF2-40B4-BE49-F238E27FC236}">
                  <a16:creationId xmlns:a16="http://schemas.microsoft.com/office/drawing/2014/main" id="{C2F3AADA-1802-4C05-9DC2-B3A211477F87}"/>
                </a:ext>
              </a:extLst>
            </p:cNvPr>
            <p:cNvSpPr>
              <a:spLocks noChangeArrowheads="1"/>
            </p:cNvSpPr>
            <p:nvPr/>
          </p:nvSpPr>
          <p:spPr bwMode="auto">
            <a:xfrm>
              <a:off x="1042415" y="2965028"/>
              <a:ext cx="1168400" cy="2006600"/>
            </a:xfrm>
            <a:prstGeom prst="roundRect">
              <a:avLst>
                <a:gd name="adj" fmla="val 12495"/>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Line 3">
              <a:extLst>
                <a:ext uri="{FF2B5EF4-FFF2-40B4-BE49-F238E27FC236}">
                  <a16:creationId xmlns:a16="http://schemas.microsoft.com/office/drawing/2014/main" id="{08A6BA69-0AD0-4F9B-8E35-04C0D7D7E5AA}"/>
                </a:ext>
              </a:extLst>
            </p:cNvPr>
            <p:cNvSpPr>
              <a:spLocks noChangeShapeType="1"/>
            </p:cNvSpPr>
            <p:nvPr/>
          </p:nvSpPr>
          <p:spPr bwMode="auto">
            <a:xfrm>
              <a:off x="1702815" y="3473028"/>
              <a:ext cx="0" cy="1524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Oval 4">
              <a:extLst>
                <a:ext uri="{FF2B5EF4-FFF2-40B4-BE49-F238E27FC236}">
                  <a16:creationId xmlns:a16="http://schemas.microsoft.com/office/drawing/2014/main" id="{076526D7-57A5-4B21-B234-2216D68F2827}"/>
                </a:ext>
              </a:extLst>
            </p:cNvPr>
            <p:cNvSpPr>
              <a:spLocks noChangeArrowheads="1"/>
            </p:cNvSpPr>
            <p:nvPr/>
          </p:nvSpPr>
          <p:spPr bwMode="auto">
            <a:xfrm>
              <a:off x="1175765" y="4698578"/>
              <a:ext cx="139700" cy="1397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 name="Oval 5">
              <a:extLst>
                <a:ext uri="{FF2B5EF4-FFF2-40B4-BE49-F238E27FC236}">
                  <a16:creationId xmlns:a16="http://schemas.microsoft.com/office/drawing/2014/main" id="{C1031B56-B2D1-49C4-8D59-102F9A1A15D5}"/>
                </a:ext>
              </a:extLst>
            </p:cNvPr>
            <p:cNvSpPr>
              <a:spLocks noChangeArrowheads="1"/>
            </p:cNvSpPr>
            <p:nvPr/>
          </p:nvSpPr>
          <p:spPr bwMode="auto">
            <a:xfrm>
              <a:off x="1480565" y="4469978"/>
              <a:ext cx="139700" cy="1397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Oval 6">
              <a:extLst>
                <a:ext uri="{FF2B5EF4-FFF2-40B4-BE49-F238E27FC236}">
                  <a16:creationId xmlns:a16="http://schemas.microsoft.com/office/drawing/2014/main" id="{A8E5AB0B-7E0E-490F-943A-37A6F8BAF41D}"/>
                </a:ext>
              </a:extLst>
            </p:cNvPr>
            <p:cNvSpPr>
              <a:spLocks noChangeArrowheads="1"/>
            </p:cNvSpPr>
            <p:nvPr/>
          </p:nvSpPr>
          <p:spPr bwMode="auto">
            <a:xfrm>
              <a:off x="1251965" y="4241378"/>
              <a:ext cx="139700" cy="1397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 name="Oval 7">
              <a:extLst>
                <a:ext uri="{FF2B5EF4-FFF2-40B4-BE49-F238E27FC236}">
                  <a16:creationId xmlns:a16="http://schemas.microsoft.com/office/drawing/2014/main" id="{6FB4376B-40AE-4849-A3E9-7F386ED00D96}"/>
                </a:ext>
              </a:extLst>
            </p:cNvPr>
            <p:cNvSpPr>
              <a:spLocks noChangeArrowheads="1"/>
            </p:cNvSpPr>
            <p:nvPr/>
          </p:nvSpPr>
          <p:spPr bwMode="auto">
            <a:xfrm>
              <a:off x="1404365" y="4012778"/>
              <a:ext cx="139700" cy="1397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Oval 8">
              <a:extLst>
                <a:ext uri="{FF2B5EF4-FFF2-40B4-BE49-F238E27FC236}">
                  <a16:creationId xmlns:a16="http://schemas.microsoft.com/office/drawing/2014/main" id="{16400801-1C56-4BA3-8DEA-E96D1EC8F974}"/>
                </a:ext>
              </a:extLst>
            </p:cNvPr>
            <p:cNvSpPr>
              <a:spLocks noChangeArrowheads="1"/>
            </p:cNvSpPr>
            <p:nvPr/>
          </p:nvSpPr>
          <p:spPr bwMode="auto">
            <a:xfrm>
              <a:off x="1175765" y="3784178"/>
              <a:ext cx="139700" cy="1397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 name="Oval 9">
              <a:extLst>
                <a:ext uri="{FF2B5EF4-FFF2-40B4-BE49-F238E27FC236}">
                  <a16:creationId xmlns:a16="http://schemas.microsoft.com/office/drawing/2014/main" id="{95D3B329-014A-430F-ADE4-DD7EEAD7BFE6}"/>
                </a:ext>
              </a:extLst>
            </p:cNvPr>
            <p:cNvSpPr>
              <a:spLocks noChangeArrowheads="1"/>
            </p:cNvSpPr>
            <p:nvPr/>
          </p:nvSpPr>
          <p:spPr bwMode="auto">
            <a:xfrm>
              <a:off x="1404365" y="3631778"/>
              <a:ext cx="139700" cy="1397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 name="Oval 10">
              <a:extLst>
                <a:ext uri="{FF2B5EF4-FFF2-40B4-BE49-F238E27FC236}">
                  <a16:creationId xmlns:a16="http://schemas.microsoft.com/office/drawing/2014/main" id="{4445411A-71D7-46B7-98C0-0A73D6DB119F}"/>
                </a:ext>
              </a:extLst>
            </p:cNvPr>
            <p:cNvSpPr>
              <a:spLocks noChangeArrowheads="1"/>
            </p:cNvSpPr>
            <p:nvPr/>
          </p:nvSpPr>
          <p:spPr bwMode="auto">
            <a:xfrm>
              <a:off x="1480565" y="4774778"/>
              <a:ext cx="139700" cy="1397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 name="Line 11">
              <a:extLst>
                <a:ext uri="{FF2B5EF4-FFF2-40B4-BE49-F238E27FC236}">
                  <a16:creationId xmlns:a16="http://schemas.microsoft.com/office/drawing/2014/main" id="{BA7A7583-B5B7-4355-A2EE-EAB6F9E31188}"/>
                </a:ext>
              </a:extLst>
            </p:cNvPr>
            <p:cNvSpPr>
              <a:spLocks noChangeShapeType="1"/>
            </p:cNvSpPr>
            <p:nvPr/>
          </p:nvSpPr>
          <p:spPr bwMode="auto">
            <a:xfrm>
              <a:off x="483615" y="4692228"/>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2">
              <a:extLst>
                <a:ext uri="{FF2B5EF4-FFF2-40B4-BE49-F238E27FC236}">
                  <a16:creationId xmlns:a16="http://schemas.microsoft.com/office/drawing/2014/main" id="{D298930E-DC8B-4A48-BB89-CDA9A940C317}"/>
                </a:ext>
              </a:extLst>
            </p:cNvPr>
            <p:cNvSpPr>
              <a:spLocks noChangeShapeType="1"/>
            </p:cNvSpPr>
            <p:nvPr/>
          </p:nvSpPr>
          <p:spPr bwMode="auto">
            <a:xfrm>
              <a:off x="2236215" y="4692228"/>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3">
              <a:extLst>
                <a:ext uri="{FF2B5EF4-FFF2-40B4-BE49-F238E27FC236}">
                  <a16:creationId xmlns:a16="http://schemas.microsoft.com/office/drawing/2014/main" id="{EB09CB7B-4E93-4C2A-A68C-1C3679A8824F}"/>
                </a:ext>
              </a:extLst>
            </p:cNvPr>
            <p:cNvSpPr>
              <a:spLocks noChangeShapeType="1"/>
            </p:cNvSpPr>
            <p:nvPr/>
          </p:nvSpPr>
          <p:spPr bwMode="auto">
            <a:xfrm flipV="1">
              <a:off x="1321815" y="4987052"/>
              <a:ext cx="0" cy="5152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4">
              <a:extLst>
                <a:ext uri="{FF2B5EF4-FFF2-40B4-BE49-F238E27FC236}">
                  <a16:creationId xmlns:a16="http://schemas.microsoft.com/office/drawing/2014/main" id="{C8B58AD1-17BA-4AB4-9ADC-B9946EC027EA}"/>
                </a:ext>
              </a:extLst>
            </p:cNvPr>
            <p:cNvSpPr>
              <a:spLocks noChangeShapeType="1"/>
            </p:cNvSpPr>
            <p:nvPr/>
          </p:nvSpPr>
          <p:spPr bwMode="auto">
            <a:xfrm flipV="1">
              <a:off x="1626615" y="2253828"/>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Freeform 15">
              <a:extLst>
                <a:ext uri="{FF2B5EF4-FFF2-40B4-BE49-F238E27FC236}">
                  <a16:creationId xmlns:a16="http://schemas.microsoft.com/office/drawing/2014/main" id="{8435DC52-66DD-432B-BDC3-2DD6BF3D1C29}"/>
                </a:ext>
              </a:extLst>
            </p:cNvPr>
            <p:cNvSpPr>
              <a:spLocks/>
            </p:cNvSpPr>
            <p:nvPr/>
          </p:nvSpPr>
          <p:spPr bwMode="auto">
            <a:xfrm>
              <a:off x="1017017" y="3115841"/>
              <a:ext cx="1211263" cy="93662"/>
            </a:xfrm>
            <a:custGeom>
              <a:avLst/>
              <a:gdLst>
                <a:gd name="T0" fmla="*/ 0 w 763"/>
                <a:gd name="T1" fmla="*/ 33 h 59"/>
                <a:gd name="T2" fmla="*/ 44 w 763"/>
                <a:gd name="T3" fmla="*/ 29 h 59"/>
                <a:gd name="T4" fmla="*/ 88 w 763"/>
                <a:gd name="T5" fmla="*/ 14 h 59"/>
                <a:gd name="T6" fmla="*/ 132 w 763"/>
                <a:gd name="T7" fmla="*/ 44 h 59"/>
                <a:gd name="T8" fmla="*/ 176 w 763"/>
                <a:gd name="T9" fmla="*/ 44 h 59"/>
                <a:gd name="T10" fmla="*/ 220 w 763"/>
                <a:gd name="T11" fmla="*/ 14 h 59"/>
                <a:gd name="T12" fmla="*/ 264 w 763"/>
                <a:gd name="T13" fmla="*/ 14 h 59"/>
                <a:gd name="T14" fmla="*/ 308 w 763"/>
                <a:gd name="T15" fmla="*/ 14 h 59"/>
                <a:gd name="T16" fmla="*/ 352 w 763"/>
                <a:gd name="T17" fmla="*/ 29 h 59"/>
                <a:gd name="T18" fmla="*/ 396 w 763"/>
                <a:gd name="T19" fmla="*/ 29 h 59"/>
                <a:gd name="T20" fmla="*/ 440 w 763"/>
                <a:gd name="T21" fmla="*/ 29 h 59"/>
                <a:gd name="T22" fmla="*/ 484 w 763"/>
                <a:gd name="T23" fmla="*/ 29 h 59"/>
                <a:gd name="T24" fmla="*/ 542 w 763"/>
                <a:gd name="T25" fmla="*/ 0 h 59"/>
                <a:gd name="T26" fmla="*/ 586 w 763"/>
                <a:gd name="T27" fmla="*/ 14 h 59"/>
                <a:gd name="T28" fmla="*/ 630 w 763"/>
                <a:gd name="T29" fmla="*/ 29 h 59"/>
                <a:gd name="T30" fmla="*/ 674 w 763"/>
                <a:gd name="T31" fmla="*/ 29 h 59"/>
                <a:gd name="T32" fmla="*/ 718 w 763"/>
                <a:gd name="T33" fmla="*/ 44 h 59"/>
                <a:gd name="T34" fmla="*/ 762 w 763"/>
                <a:gd name="T35" fmla="*/ 58 h 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63"/>
                <a:gd name="T55" fmla="*/ 0 h 59"/>
                <a:gd name="T56" fmla="*/ 763 w 763"/>
                <a:gd name="T57" fmla="*/ 59 h 5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63" h="59">
                  <a:moveTo>
                    <a:pt x="0" y="33"/>
                  </a:moveTo>
                  <a:lnTo>
                    <a:pt x="44" y="29"/>
                  </a:lnTo>
                  <a:lnTo>
                    <a:pt x="88" y="14"/>
                  </a:lnTo>
                  <a:lnTo>
                    <a:pt x="132" y="44"/>
                  </a:lnTo>
                  <a:lnTo>
                    <a:pt x="176" y="44"/>
                  </a:lnTo>
                  <a:lnTo>
                    <a:pt x="220" y="14"/>
                  </a:lnTo>
                  <a:lnTo>
                    <a:pt x="264" y="14"/>
                  </a:lnTo>
                  <a:lnTo>
                    <a:pt x="308" y="14"/>
                  </a:lnTo>
                  <a:lnTo>
                    <a:pt x="352" y="29"/>
                  </a:lnTo>
                  <a:lnTo>
                    <a:pt x="396" y="29"/>
                  </a:lnTo>
                  <a:lnTo>
                    <a:pt x="440" y="29"/>
                  </a:lnTo>
                  <a:lnTo>
                    <a:pt x="484" y="29"/>
                  </a:lnTo>
                  <a:lnTo>
                    <a:pt x="542" y="0"/>
                  </a:lnTo>
                  <a:lnTo>
                    <a:pt x="586" y="14"/>
                  </a:lnTo>
                  <a:lnTo>
                    <a:pt x="630" y="29"/>
                  </a:lnTo>
                  <a:lnTo>
                    <a:pt x="674" y="29"/>
                  </a:lnTo>
                  <a:lnTo>
                    <a:pt x="718" y="44"/>
                  </a:lnTo>
                  <a:lnTo>
                    <a:pt x="762" y="58"/>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16">
              <a:extLst>
                <a:ext uri="{FF2B5EF4-FFF2-40B4-BE49-F238E27FC236}">
                  <a16:creationId xmlns:a16="http://schemas.microsoft.com/office/drawing/2014/main" id="{00306076-9264-41DA-B776-6E344520E84A}"/>
                </a:ext>
              </a:extLst>
            </p:cNvPr>
            <p:cNvSpPr>
              <a:spLocks noChangeShapeType="1"/>
            </p:cNvSpPr>
            <p:nvPr/>
          </p:nvSpPr>
          <p:spPr bwMode="auto">
            <a:xfrm flipV="1">
              <a:off x="1321815" y="3244428"/>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7">
              <a:extLst>
                <a:ext uri="{FF2B5EF4-FFF2-40B4-BE49-F238E27FC236}">
                  <a16:creationId xmlns:a16="http://schemas.microsoft.com/office/drawing/2014/main" id="{360255D8-3CBD-4300-9C49-5DDCC817F295}"/>
                </a:ext>
              </a:extLst>
            </p:cNvPr>
            <p:cNvSpPr>
              <a:spLocks noChangeShapeType="1"/>
            </p:cNvSpPr>
            <p:nvPr/>
          </p:nvSpPr>
          <p:spPr bwMode="auto">
            <a:xfrm>
              <a:off x="1321815" y="3244428"/>
              <a:ext cx="60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18">
              <a:extLst>
                <a:ext uri="{FF2B5EF4-FFF2-40B4-BE49-F238E27FC236}">
                  <a16:creationId xmlns:a16="http://schemas.microsoft.com/office/drawing/2014/main" id="{40E0BF88-021D-46F1-AF5B-86FEC3A7FB43}"/>
                </a:ext>
              </a:extLst>
            </p:cNvPr>
            <p:cNvSpPr>
              <a:spLocks noChangeShapeType="1"/>
            </p:cNvSpPr>
            <p:nvPr/>
          </p:nvSpPr>
          <p:spPr bwMode="auto">
            <a:xfrm flipV="1">
              <a:off x="1931415" y="3244428"/>
              <a:ext cx="0" cy="4572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4" name="Rectangle 19">
              <a:extLst>
                <a:ext uri="{FF2B5EF4-FFF2-40B4-BE49-F238E27FC236}">
                  <a16:creationId xmlns:a16="http://schemas.microsoft.com/office/drawing/2014/main" id="{2844A6F6-8AE2-481A-BECE-91C578D1A794}"/>
                </a:ext>
              </a:extLst>
            </p:cNvPr>
            <p:cNvSpPr>
              <a:spLocks noChangeArrowheads="1"/>
            </p:cNvSpPr>
            <p:nvPr/>
          </p:nvSpPr>
          <p:spPr bwMode="auto">
            <a:xfrm>
              <a:off x="1315465" y="5306305"/>
              <a:ext cx="1475361"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rising gas bubbles</a:t>
              </a:r>
            </a:p>
          </p:txBody>
        </p:sp>
        <p:sp>
          <p:nvSpPr>
            <p:cNvPr id="25" name="Rectangle 20">
              <a:extLst>
                <a:ext uri="{FF2B5EF4-FFF2-40B4-BE49-F238E27FC236}">
                  <a16:creationId xmlns:a16="http://schemas.microsoft.com/office/drawing/2014/main" id="{1B6B1704-CFF0-4540-8187-166358EEC2D2}"/>
                </a:ext>
              </a:extLst>
            </p:cNvPr>
            <p:cNvSpPr>
              <a:spLocks noChangeArrowheads="1"/>
            </p:cNvSpPr>
            <p:nvPr/>
          </p:nvSpPr>
          <p:spPr bwMode="auto">
            <a:xfrm>
              <a:off x="317322" y="471604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blood</a:t>
              </a:r>
            </a:p>
          </p:txBody>
        </p:sp>
        <p:sp>
          <p:nvSpPr>
            <p:cNvPr id="26" name="Rectangle 21">
              <a:extLst>
                <a:ext uri="{FF2B5EF4-FFF2-40B4-BE49-F238E27FC236}">
                  <a16:creationId xmlns:a16="http://schemas.microsoft.com/office/drawing/2014/main" id="{52CCE2CB-5CB8-4B16-AFE2-58AE6E176913}"/>
                </a:ext>
              </a:extLst>
            </p:cNvPr>
            <p:cNvSpPr>
              <a:spLocks noChangeArrowheads="1"/>
            </p:cNvSpPr>
            <p:nvPr/>
          </p:nvSpPr>
          <p:spPr bwMode="auto">
            <a:xfrm>
              <a:off x="1589672" y="2347492"/>
              <a:ext cx="1023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gas vent</a:t>
              </a:r>
            </a:p>
          </p:txBody>
        </p:sp>
      </p:grpSp>
      <p:sp>
        <p:nvSpPr>
          <p:cNvPr id="27" name="Rectangle 22">
            <a:extLst>
              <a:ext uri="{FF2B5EF4-FFF2-40B4-BE49-F238E27FC236}">
                <a16:creationId xmlns:a16="http://schemas.microsoft.com/office/drawing/2014/main" id="{80638E98-449E-4B1F-B69F-507098678675}"/>
              </a:ext>
            </a:extLst>
          </p:cNvPr>
          <p:cNvSpPr>
            <a:spLocks noChangeArrowheads="1"/>
          </p:cNvSpPr>
          <p:nvPr/>
        </p:nvSpPr>
        <p:spPr bwMode="auto">
          <a:xfrm>
            <a:off x="356094" y="1038046"/>
            <a:ext cx="1755166"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________ oxygenator</a:t>
            </a:r>
          </a:p>
        </p:txBody>
      </p:sp>
      <p:sp>
        <p:nvSpPr>
          <p:cNvPr id="38" name="Rectangle 35">
            <a:extLst>
              <a:ext uri="{FF2B5EF4-FFF2-40B4-BE49-F238E27FC236}">
                <a16:creationId xmlns:a16="http://schemas.microsoft.com/office/drawing/2014/main" id="{0DF1CCCE-C5E4-4FE0-81F9-BB21E4A226AE}"/>
              </a:ext>
            </a:extLst>
          </p:cNvPr>
          <p:cNvSpPr>
            <a:spLocks noChangeArrowheads="1"/>
          </p:cNvSpPr>
          <p:nvPr/>
        </p:nvSpPr>
        <p:spPr bwMode="auto">
          <a:xfrm>
            <a:off x="5589502" y="2324748"/>
            <a:ext cx="2124656"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________ oxygenator</a:t>
            </a:r>
          </a:p>
        </p:txBody>
      </p:sp>
      <p:grpSp>
        <p:nvGrpSpPr>
          <p:cNvPr id="3" name="Group 2">
            <a:extLst>
              <a:ext uri="{FF2B5EF4-FFF2-40B4-BE49-F238E27FC236}">
                <a16:creationId xmlns:a16="http://schemas.microsoft.com/office/drawing/2014/main" id="{5C6F2F40-CB7D-48A0-A3A3-C8772E8BFB35}"/>
              </a:ext>
            </a:extLst>
          </p:cNvPr>
          <p:cNvGrpSpPr/>
          <p:nvPr/>
        </p:nvGrpSpPr>
        <p:grpSpPr>
          <a:xfrm>
            <a:off x="9745361" y="1346666"/>
            <a:ext cx="1981200" cy="1508498"/>
            <a:chOff x="9745361" y="2115992"/>
            <a:chExt cx="1981200" cy="1508498"/>
          </a:xfrm>
        </p:grpSpPr>
        <p:sp>
          <p:nvSpPr>
            <p:cNvPr id="39" name="Rectangle 36">
              <a:extLst>
                <a:ext uri="{FF2B5EF4-FFF2-40B4-BE49-F238E27FC236}">
                  <a16:creationId xmlns:a16="http://schemas.microsoft.com/office/drawing/2014/main" id="{4FC91422-0E9A-4E17-B707-174C58E87870}"/>
                </a:ext>
              </a:extLst>
            </p:cNvPr>
            <p:cNvSpPr>
              <a:spLocks noChangeArrowheads="1"/>
            </p:cNvSpPr>
            <p:nvPr/>
          </p:nvSpPr>
          <p:spPr bwMode="auto">
            <a:xfrm>
              <a:off x="9751711" y="2835568"/>
              <a:ext cx="1968500" cy="100719"/>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 name="Line 37">
              <a:extLst>
                <a:ext uri="{FF2B5EF4-FFF2-40B4-BE49-F238E27FC236}">
                  <a16:creationId xmlns:a16="http://schemas.microsoft.com/office/drawing/2014/main" id="{7B04E311-38C5-4194-8D55-15B9F6303A82}"/>
                </a:ext>
              </a:extLst>
            </p:cNvPr>
            <p:cNvSpPr>
              <a:spLocks noChangeShapeType="1"/>
            </p:cNvSpPr>
            <p:nvPr/>
          </p:nvSpPr>
          <p:spPr bwMode="auto">
            <a:xfrm>
              <a:off x="9745361" y="2466827"/>
              <a:ext cx="1981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Line 38">
              <a:extLst>
                <a:ext uri="{FF2B5EF4-FFF2-40B4-BE49-F238E27FC236}">
                  <a16:creationId xmlns:a16="http://schemas.microsoft.com/office/drawing/2014/main" id="{B4180C31-405E-4520-B85B-3974EF5B9C0D}"/>
                </a:ext>
              </a:extLst>
            </p:cNvPr>
            <p:cNvSpPr>
              <a:spLocks noChangeShapeType="1"/>
            </p:cNvSpPr>
            <p:nvPr/>
          </p:nvSpPr>
          <p:spPr bwMode="auto">
            <a:xfrm>
              <a:off x="9745361" y="3305027"/>
              <a:ext cx="1981200"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2" name="Rectangle 39">
              <a:extLst>
                <a:ext uri="{FF2B5EF4-FFF2-40B4-BE49-F238E27FC236}">
                  <a16:creationId xmlns:a16="http://schemas.microsoft.com/office/drawing/2014/main" id="{CDB22BCD-5BD3-4A49-9E33-4BB680D18F88}"/>
                </a:ext>
              </a:extLst>
            </p:cNvPr>
            <p:cNvSpPr>
              <a:spLocks noChangeArrowheads="1"/>
            </p:cNvSpPr>
            <p:nvPr/>
          </p:nvSpPr>
          <p:spPr bwMode="auto">
            <a:xfrm>
              <a:off x="10186686" y="2115992"/>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blood</a:t>
              </a:r>
            </a:p>
          </p:txBody>
        </p:sp>
        <p:sp>
          <p:nvSpPr>
            <p:cNvPr id="43" name="Rectangle 40">
              <a:extLst>
                <a:ext uri="{FF2B5EF4-FFF2-40B4-BE49-F238E27FC236}">
                  <a16:creationId xmlns:a16="http://schemas.microsoft.com/office/drawing/2014/main" id="{92C3A021-FD66-49E5-BAE9-F21C0A4ED74B}"/>
                </a:ext>
              </a:extLst>
            </p:cNvPr>
            <p:cNvSpPr>
              <a:spLocks noChangeArrowheads="1"/>
            </p:cNvSpPr>
            <p:nvPr/>
          </p:nvSpPr>
          <p:spPr bwMode="auto">
            <a:xfrm>
              <a:off x="9844581" y="3227615"/>
              <a:ext cx="839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     gas</a:t>
              </a:r>
            </a:p>
          </p:txBody>
        </p:sp>
      </p:grpSp>
      <p:sp>
        <p:nvSpPr>
          <p:cNvPr id="44" name="Rectangle 41">
            <a:extLst>
              <a:ext uri="{FF2B5EF4-FFF2-40B4-BE49-F238E27FC236}">
                <a16:creationId xmlns:a16="http://schemas.microsoft.com/office/drawing/2014/main" id="{593A8996-472E-45E0-882B-393B925759EF}"/>
              </a:ext>
            </a:extLst>
          </p:cNvPr>
          <p:cNvSpPr>
            <a:spLocks noChangeArrowheads="1"/>
          </p:cNvSpPr>
          <p:nvPr/>
        </p:nvSpPr>
        <p:spPr bwMode="auto">
          <a:xfrm>
            <a:off x="9828068" y="290753"/>
            <a:ext cx="2047306"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__________ oxygenator</a:t>
            </a:r>
          </a:p>
        </p:txBody>
      </p:sp>
      <p:grpSp>
        <p:nvGrpSpPr>
          <p:cNvPr id="50" name="Group 49">
            <a:extLst>
              <a:ext uri="{FF2B5EF4-FFF2-40B4-BE49-F238E27FC236}">
                <a16:creationId xmlns:a16="http://schemas.microsoft.com/office/drawing/2014/main" id="{E5B18E47-B636-4AE9-B662-ACB46E084DF5}"/>
              </a:ext>
            </a:extLst>
          </p:cNvPr>
          <p:cNvGrpSpPr/>
          <p:nvPr/>
        </p:nvGrpSpPr>
        <p:grpSpPr>
          <a:xfrm>
            <a:off x="4787548" y="3153180"/>
            <a:ext cx="3063196" cy="2406271"/>
            <a:chOff x="3053039" y="2767970"/>
            <a:chExt cx="3063196" cy="2406271"/>
          </a:xfrm>
        </p:grpSpPr>
        <p:sp>
          <p:nvSpPr>
            <p:cNvPr id="28" name="Line 23">
              <a:extLst>
                <a:ext uri="{FF2B5EF4-FFF2-40B4-BE49-F238E27FC236}">
                  <a16:creationId xmlns:a16="http://schemas.microsoft.com/office/drawing/2014/main" id="{34D975D4-A74C-439B-B747-D30C76A01852}"/>
                </a:ext>
              </a:extLst>
            </p:cNvPr>
            <p:cNvSpPr>
              <a:spLocks noChangeShapeType="1"/>
            </p:cNvSpPr>
            <p:nvPr/>
          </p:nvSpPr>
          <p:spPr bwMode="auto">
            <a:xfrm>
              <a:off x="3841517" y="3430317"/>
              <a:ext cx="0" cy="17352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4">
              <a:extLst>
                <a:ext uri="{FF2B5EF4-FFF2-40B4-BE49-F238E27FC236}">
                  <a16:creationId xmlns:a16="http://schemas.microsoft.com/office/drawing/2014/main" id="{A89902EF-6BFF-4411-B424-7ADC9601DF1A}"/>
                </a:ext>
              </a:extLst>
            </p:cNvPr>
            <p:cNvSpPr>
              <a:spLocks noChangeShapeType="1"/>
            </p:cNvSpPr>
            <p:nvPr/>
          </p:nvSpPr>
          <p:spPr bwMode="auto">
            <a:xfrm>
              <a:off x="5060717" y="3430317"/>
              <a:ext cx="0" cy="173524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5">
              <a:extLst>
                <a:ext uri="{FF2B5EF4-FFF2-40B4-BE49-F238E27FC236}">
                  <a16:creationId xmlns:a16="http://schemas.microsoft.com/office/drawing/2014/main" id="{8187062A-A383-4493-BDA2-0ED3432D1FD2}"/>
                </a:ext>
              </a:extLst>
            </p:cNvPr>
            <p:cNvSpPr>
              <a:spLocks noChangeShapeType="1"/>
            </p:cNvSpPr>
            <p:nvPr/>
          </p:nvSpPr>
          <p:spPr bwMode="auto">
            <a:xfrm>
              <a:off x="3823046" y="5174241"/>
              <a:ext cx="13833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Rectangle 26">
              <a:extLst>
                <a:ext uri="{FF2B5EF4-FFF2-40B4-BE49-F238E27FC236}">
                  <a16:creationId xmlns:a16="http://schemas.microsoft.com/office/drawing/2014/main" id="{2D688A5F-D9C1-47B0-BB23-8F12C6E29EF0}"/>
                </a:ext>
              </a:extLst>
            </p:cNvPr>
            <p:cNvSpPr>
              <a:spLocks noChangeArrowheads="1"/>
            </p:cNvSpPr>
            <p:nvPr/>
          </p:nvSpPr>
          <p:spPr bwMode="auto">
            <a:xfrm>
              <a:off x="4379151" y="3663318"/>
              <a:ext cx="158507" cy="1345446"/>
            </a:xfrm>
            <a:prstGeom prst="rect">
              <a:avLst/>
            </a:prstGeom>
            <a:solidFill>
              <a:schemeClr val="accent1"/>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2" name="Line 27">
              <a:extLst>
                <a:ext uri="{FF2B5EF4-FFF2-40B4-BE49-F238E27FC236}">
                  <a16:creationId xmlns:a16="http://schemas.microsoft.com/office/drawing/2014/main" id="{6586F290-4F37-49C9-907F-B076FDAA3F23}"/>
                </a:ext>
              </a:extLst>
            </p:cNvPr>
            <p:cNvSpPr>
              <a:spLocks noChangeShapeType="1"/>
            </p:cNvSpPr>
            <p:nvPr/>
          </p:nvSpPr>
          <p:spPr bwMode="auto">
            <a:xfrm flipV="1">
              <a:off x="4451117" y="3119480"/>
              <a:ext cx="0" cy="528119"/>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3" name="Rectangle 28">
              <a:extLst>
                <a:ext uri="{FF2B5EF4-FFF2-40B4-BE49-F238E27FC236}">
                  <a16:creationId xmlns:a16="http://schemas.microsoft.com/office/drawing/2014/main" id="{D067C1A2-B3C4-4465-9271-6DB4F39C44C4}"/>
                </a:ext>
              </a:extLst>
            </p:cNvPr>
            <p:cNvSpPr>
              <a:spLocks noChangeArrowheads="1"/>
            </p:cNvSpPr>
            <p:nvPr/>
          </p:nvSpPr>
          <p:spPr bwMode="auto">
            <a:xfrm>
              <a:off x="4118898" y="2767970"/>
              <a:ext cx="86458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blood</a:t>
              </a:r>
            </a:p>
          </p:txBody>
        </p:sp>
        <p:sp>
          <p:nvSpPr>
            <p:cNvPr id="34" name="Freeform 30">
              <a:extLst>
                <a:ext uri="{FF2B5EF4-FFF2-40B4-BE49-F238E27FC236}">
                  <a16:creationId xmlns:a16="http://schemas.microsoft.com/office/drawing/2014/main" id="{369BC020-CFD4-4045-8199-2511B762F2FE}"/>
                </a:ext>
              </a:extLst>
            </p:cNvPr>
            <p:cNvSpPr>
              <a:spLocks/>
            </p:cNvSpPr>
            <p:nvPr/>
          </p:nvSpPr>
          <p:spPr bwMode="auto">
            <a:xfrm>
              <a:off x="4283037" y="3657196"/>
              <a:ext cx="104470" cy="1391028"/>
            </a:xfrm>
            <a:custGeom>
              <a:avLst/>
              <a:gdLst>
                <a:gd name="T0" fmla="*/ 57 w 58"/>
                <a:gd name="T1" fmla="*/ 0 h 885"/>
                <a:gd name="T2" fmla="*/ 44 w 58"/>
                <a:gd name="T3" fmla="*/ 50 h 885"/>
                <a:gd name="T4" fmla="*/ 29 w 58"/>
                <a:gd name="T5" fmla="*/ 94 h 885"/>
                <a:gd name="T6" fmla="*/ 29 w 58"/>
                <a:gd name="T7" fmla="*/ 138 h 885"/>
                <a:gd name="T8" fmla="*/ 29 w 58"/>
                <a:gd name="T9" fmla="*/ 196 h 885"/>
                <a:gd name="T10" fmla="*/ 29 w 58"/>
                <a:gd name="T11" fmla="*/ 240 h 885"/>
                <a:gd name="T12" fmla="*/ 29 w 58"/>
                <a:gd name="T13" fmla="*/ 284 h 885"/>
                <a:gd name="T14" fmla="*/ 29 w 58"/>
                <a:gd name="T15" fmla="*/ 328 h 885"/>
                <a:gd name="T16" fmla="*/ 29 w 58"/>
                <a:gd name="T17" fmla="*/ 372 h 885"/>
                <a:gd name="T18" fmla="*/ 0 w 58"/>
                <a:gd name="T19" fmla="*/ 416 h 885"/>
                <a:gd name="T20" fmla="*/ 0 w 58"/>
                <a:gd name="T21" fmla="*/ 460 h 885"/>
                <a:gd name="T22" fmla="*/ 0 w 58"/>
                <a:gd name="T23" fmla="*/ 518 h 885"/>
                <a:gd name="T24" fmla="*/ 0 w 58"/>
                <a:gd name="T25" fmla="*/ 562 h 885"/>
                <a:gd name="T26" fmla="*/ 0 w 58"/>
                <a:gd name="T27" fmla="*/ 606 h 885"/>
                <a:gd name="T28" fmla="*/ 0 w 58"/>
                <a:gd name="T29" fmla="*/ 650 h 885"/>
                <a:gd name="T30" fmla="*/ 15 w 58"/>
                <a:gd name="T31" fmla="*/ 694 h 885"/>
                <a:gd name="T32" fmla="*/ 15 w 58"/>
                <a:gd name="T33" fmla="*/ 738 h 885"/>
                <a:gd name="T34" fmla="*/ 15 w 58"/>
                <a:gd name="T35" fmla="*/ 796 h 885"/>
                <a:gd name="T36" fmla="*/ 0 w 58"/>
                <a:gd name="T37" fmla="*/ 840 h 885"/>
                <a:gd name="T38" fmla="*/ 0 w 58"/>
                <a:gd name="T39" fmla="*/ 884 h 8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8"/>
                <a:gd name="T61" fmla="*/ 0 h 885"/>
                <a:gd name="T62" fmla="*/ 58 w 58"/>
                <a:gd name="T63" fmla="*/ 885 h 8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8" h="885">
                  <a:moveTo>
                    <a:pt x="57" y="0"/>
                  </a:moveTo>
                  <a:lnTo>
                    <a:pt x="44" y="50"/>
                  </a:lnTo>
                  <a:lnTo>
                    <a:pt x="29" y="94"/>
                  </a:lnTo>
                  <a:lnTo>
                    <a:pt x="29" y="138"/>
                  </a:lnTo>
                  <a:lnTo>
                    <a:pt x="29" y="196"/>
                  </a:lnTo>
                  <a:lnTo>
                    <a:pt x="29" y="240"/>
                  </a:lnTo>
                  <a:lnTo>
                    <a:pt x="29" y="284"/>
                  </a:lnTo>
                  <a:lnTo>
                    <a:pt x="29" y="328"/>
                  </a:lnTo>
                  <a:lnTo>
                    <a:pt x="29" y="372"/>
                  </a:lnTo>
                  <a:lnTo>
                    <a:pt x="0" y="416"/>
                  </a:lnTo>
                  <a:lnTo>
                    <a:pt x="0" y="460"/>
                  </a:lnTo>
                  <a:lnTo>
                    <a:pt x="0" y="518"/>
                  </a:lnTo>
                  <a:lnTo>
                    <a:pt x="0" y="562"/>
                  </a:lnTo>
                  <a:lnTo>
                    <a:pt x="0" y="606"/>
                  </a:lnTo>
                  <a:lnTo>
                    <a:pt x="0" y="650"/>
                  </a:lnTo>
                  <a:lnTo>
                    <a:pt x="15" y="694"/>
                  </a:lnTo>
                  <a:lnTo>
                    <a:pt x="15" y="738"/>
                  </a:lnTo>
                  <a:lnTo>
                    <a:pt x="15" y="796"/>
                  </a:lnTo>
                  <a:lnTo>
                    <a:pt x="0" y="840"/>
                  </a:lnTo>
                  <a:lnTo>
                    <a:pt x="0" y="884"/>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31">
              <a:extLst>
                <a:ext uri="{FF2B5EF4-FFF2-40B4-BE49-F238E27FC236}">
                  <a16:creationId xmlns:a16="http://schemas.microsoft.com/office/drawing/2014/main" id="{84CEDE3A-C803-4276-A92F-86E89C33D848}"/>
                </a:ext>
              </a:extLst>
            </p:cNvPr>
            <p:cNvSpPr>
              <a:spLocks/>
            </p:cNvSpPr>
            <p:nvPr/>
          </p:nvSpPr>
          <p:spPr bwMode="auto">
            <a:xfrm>
              <a:off x="4516014" y="3656851"/>
              <a:ext cx="133290" cy="1321869"/>
            </a:xfrm>
            <a:custGeom>
              <a:avLst/>
              <a:gdLst>
                <a:gd name="T0" fmla="*/ 6 w 74"/>
                <a:gd name="T1" fmla="*/ 0 h 841"/>
                <a:gd name="T2" fmla="*/ 0 w 74"/>
                <a:gd name="T3" fmla="*/ 50 h 841"/>
                <a:gd name="T4" fmla="*/ 43 w 74"/>
                <a:gd name="T5" fmla="*/ 94 h 841"/>
                <a:gd name="T6" fmla="*/ 43 w 74"/>
                <a:gd name="T7" fmla="*/ 138 h 841"/>
                <a:gd name="T8" fmla="*/ 43 w 74"/>
                <a:gd name="T9" fmla="*/ 196 h 841"/>
                <a:gd name="T10" fmla="*/ 29 w 74"/>
                <a:gd name="T11" fmla="*/ 240 h 841"/>
                <a:gd name="T12" fmla="*/ 29 w 74"/>
                <a:gd name="T13" fmla="*/ 284 h 841"/>
                <a:gd name="T14" fmla="*/ 43 w 74"/>
                <a:gd name="T15" fmla="*/ 328 h 841"/>
                <a:gd name="T16" fmla="*/ 43 w 74"/>
                <a:gd name="T17" fmla="*/ 372 h 841"/>
                <a:gd name="T18" fmla="*/ 43 w 74"/>
                <a:gd name="T19" fmla="*/ 416 h 841"/>
                <a:gd name="T20" fmla="*/ 58 w 74"/>
                <a:gd name="T21" fmla="*/ 460 h 841"/>
                <a:gd name="T22" fmla="*/ 58 w 74"/>
                <a:gd name="T23" fmla="*/ 518 h 841"/>
                <a:gd name="T24" fmla="*/ 58 w 74"/>
                <a:gd name="T25" fmla="*/ 562 h 841"/>
                <a:gd name="T26" fmla="*/ 58 w 74"/>
                <a:gd name="T27" fmla="*/ 606 h 841"/>
                <a:gd name="T28" fmla="*/ 58 w 74"/>
                <a:gd name="T29" fmla="*/ 650 h 841"/>
                <a:gd name="T30" fmla="*/ 73 w 74"/>
                <a:gd name="T31" fmla="*/ 694 h 841"/>
                <a:gd name="T32" fmla="*/ 73 w 74"/>
                <a:gd name="T33" fmla="*/ 738 h 841"/>
                <a:gd name="T34" fmla="*/ 73 w 74"/>
                <a:gd name="T35" fmla="*/ 796 h 841"/>
                <a:gd name="T36" fmla="*/ 73 w 74"/>
                <a:gd name="T37" fmla="*/ 840 h 8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4"/>
                <a:gd name="T58" fmla="*/ 0 h 841"/>
                <a:gd name="T59" fmla="*/ 74 w 74"/>
                <a:gd name="T60" fmla="*/ 841 h 8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4" h="841">
                  <a:moveTo>
                    <a:pt x="6" y="0"/>
                  </a:moveTo>
                  <a:lnTo>
                    <a:pt x="0" y="50"/>
                  </a:lnTo>
                  <a:lnTo>
                    <a:pt x="43" y="94"/>
                  </a:lnTo>
                  <a:lnTo>
                    <a:pt x="43" y="138"/>
                  </a:lnTo>
                  <a:lnTo>
                    <a:pt x="43" y="196"/>
                  </a:lnTo>
                  <a:lnTo>
                    <a:pt x="29" y="240"/>
                  </a:lnTo>
                  <a:lnTo>
                    <a:pt x="29" y="284"/>
                  </a:lnTo>
                  <a:lnTo>
                    <a:pt x="43" y="328"/>
                  </a:lnTo>
                  <a:lnTo>
                    <a:pt x="43" y="372"/>
                  </a:lnTo>
                  <a:lnTo>
                    <a:pt x="43" y="416"/>
                  </a:lnTo>
                  <a:lnTo>
                    <a:pt x="58" y="460"/>
                  </a:lnTo>
                  <a:lnTo>
                    <a:pt x="58" y="518"/>
                  </a:lnTo>
                  <a:lnTo>
                    <a:pt x="58" y="562"/>
                  </a:lnTo>
                  <a:lnTo>
                    <a:pt x="58" y="606"/>
                  </a:lnTo>
                  <a:lnTo>
                    <a:pt x="58" y="650"/>
                  </a:lnTo>
                  <a:lnTo>
                    <a:pt x="73" y="694"/>
                  </a:lnTo>
                  <a:lnTo>
                    <a:pt x="73" y="738"/>
                  </a:lnTo>
                  <a:lnTo>
                    <a:pt x="73" y="796"/>
                  </a:lnTo>
                  <a:lnTo>
                    <a:pt x="73" y="840"/>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Line 32">
              <a:extLst>
                <a:ext uri="{FF2B5EF4-FFF2-40B4-BE49-F238E27FC236}">
                  <a16:creationId xmlns:a16="http://schemas.microsoft.com/office/drawing/2014/main" id="{28DD9F90-D369-4712-AD96-A0BE52B6C842}"/>
                </a:ext>
              </a:extLst>
            </p:cNvPr>
            <p:cNvSpPr>
              <a:spLocks noChangeShapeType="1"/>
            </p:cNvSpPr>
            <p:nvPr/>
          </p:nvSpPr>
          <p:spPr bwMode="auto">
            <a:xfrm flipV="1">
              <a:off x="3295418" y="4160192"/>
              <a:ext cx="67232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Rectangle 33">
              <a:extLst>
                <a:ext uri="{FF2B5EF4-FFF2-40B4-BE49-F238E27FC236}">
                  <a16:creationId xmlns:a16="http://schemas.microsoft.com/office/drawing/2014/main" id="{733AE3A7-D26A-4BA0-A7E3-596152BDEF21}"/>
                </a:ext>
              </a:extLst>
            </p:cNvPr>
            <p:cNvSpPr>
              <a:spLocks noChangeArrowheads="1"/>
            </p:cNvSpPr>
            <p:nvPr/>
          </p:nvSpPr>
          <p:spPr bwMode="auto">
            <a:xfrm>
              <a:off x="3053039" y="3758570"/>
              <a:ext cx="543495" cy="39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gas</a:t>
              </a:r>
            </a:p>
          </p:txBody>
        </p:sp>
        <p:sp>
          <p:nvSpPr>
            <p:cNvPr id="45" name="Rectangle 28">
              <a:extLst>
                <a:ext uri="{FF2B5EF4-FFF2-40B4-BE49-F238E27FC236}">
                  <a16:creationId xmlns:a16="http://schemas.microsoft.com/office/drawing/2014/main" id="{82BAC141-3529-4478-B039-E6F87F4F1E4A}"/>
                </a:ext>
              </a:extLst>
            </p:cNvPr>
            <p:cNvSpPr>
              <a:spLocks noChangeArrowheads="1"/>
            </p:cNvSpPr>
            <p:nvPr/>
          </p:nvSpPr>
          <p:spPr bwMode="auto">
            <a:xfrm>
              <a:off x="5112672" y="3588873"/>
              <a:ext cx="1003563" cy="101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falling film of blood</a:t>
              </a:r>
            </a:p>
          </p:txBody>
        </p:sp>
        <p:sp>
          <p:nvSpPr>
            <p:cNvPr id="46" name="Line 27">
              <a:extLst>
                <a:ext uri="{FF2B5EF4-FFF2-40B4-BE49-F238E27FC236}">
                  <a16:creationId xmlns:a16="http://schemas.microsoft.com/office/drawing/2014/main" id="{C7E1CEC7-4453-4AB2-84CA-4477DF49EFEE}"/>
                </a:ext>
              </a:extLst>
            </p:cNvPr>
            <p:cNvSpPr>
              <a:spLocks noChangeShapeType="1"/>
            </p:cNvSpPr>
            <p:nvPr/>
          </p:nvSpPr>
          <p:spPr bwMode="auto">
            <a:xfrm flipV="1">
              <a:off x="4606293" y="3942927"/>
              <a:ext cx="581034" cy="223872"/>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7" name="Rectangle 46">
              <a:extLst>
                <a:ext uri="{FF2B5EF4-FFF2-40B4-BE49-F238E27FC236}">
                  <a16:creationId xmlns:a16="http://schemas.microsoft.com/office/drawing/2014/main" id="{808F0A82-3F89-47C4-9E6E-673AFDFBB7CD}"/>
                </a:ext>
              </a:extLst>
            </p:cNvPr>
            <p:cNvSpPr/>
            <p:nvPr/>
          </p:nvSpPr>
          <p:spPr>
            <a:xfrm>
              <a:off x="4939677" y="4960804"/>
              <a:ext cx="266700" cy="203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Line 34">
              <a:extLst>
                <a:ext uri="{FF2B5EF4-FFF2-40B4-BE49-F238E27FC236}">
                  <a16:creationId xmlns:a16="http://schemas.microsoft.com/office/drawing/2014/main" id="{9A378E91-8ADD-42DE-8B05-6F6B8A89C3AC}"/>
                </a:ext>
              </a:extLst>
            </p:cNvPr>
            <p:cNvSpPr>
              <a:spLocks noChangeShapeType="1"/>
            </p:cNvSpPr>
            <p:nvPr/>
          </p:nvSpPr>
          <p:spPr bwMode="auto">
            <a:xfrm>
              <a:off x="4822881" y="5098041"/>
              <a:ext cx="69166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Freeform 29">
              <a:extLst>
                <a:ext uri="{FF2B5EF4-FFF2-40B4-BE49-F238E27FC236}">
                  <a16:creationId xmlns:a16="http://schemas.microsoft.com/office/drawing/2014/main" id="{76BF6575-3194-462A-825D-AA0FBF41716A}"/>
                </a:ext>
              </a:extLst>
            </p:cNvPr>
            <p:cNvSpPr>
              <a:spLocks/>
            </p:cNvSpPr>
            <p:nvPr/>
          </p:nvSpPr>
          <p:spPr bwMode="auto">
            <a:xfrm>
              <a:off x="3822807" y="4946067"/>
              <a:ext cx="1401344" cy="84876"/>
            </a:xfrm>
            <a:custGeom>
              <a:avLst/>
              <a:gdLst>
                <a:gd name="T0" fmla="*/ 0 w 778"/>
                <a:gd name="T1" fmla="*/ 0 h 54"/>
                <a:gd name="T2" fmla="*/ 45 w 778"/>
                <a:gd name="T3" fmla="*/ 39 h 54"/>
                <a:gd name="T4" fmla="*/ 89 w 778"/>
                <a:gd name="T5" fmla="*/ 53 h 54"/>
                <a:gd name="T6" fmla="*/ 133 w 778"/>
                <a:gd name="T7" fmla="*/ 53 h 54"/>
                <a:gd name="T8" fmla="*/ 177 w 778"/>
                <a:gd name="T9" fmla="*/ 39 h 54"/>
                <a:gd name="T10" fmla="*/ 221 w 778"/>
                <a:gd name="T11" fmla="*/ 39 h 54"/>
                <a:gd name="T12" fmla="*/ 265 w 778"/>
                <a:gd name="T13" fmla="*/ 53 h 54"/>
                <a:gd name="T14" fmla="*/ 323 w 778"/>
                <a:gd name="T15" fmla="*/ 53 h 54"/>
                <a:gd name="T16" fmla="*/ 367 w 778"/>
                <a:gd name="T17" fmla="*/ 39 h 54"/>
                <a:gd name="T18" fmla="*/ 411 w 778"/>
                <a:gd name="T19" fmla="*/ 39 h 54"/>
                <a:gd name="T20" fmla="*/ 455 w 778"/>
                <a:gd name="T21" fmla="*/ 39 h 54"/>
                <a:gd name="T22" fmla="*/ 499 w 778"/>
                <a:gd name="T23" fmla="*/ 24 h 54"/>
                <a:gd name="T24" fmla="*/ 543 w 778"/>
                <a:gd name="T25" fmla="*/ 24 h 54"/>
                <a:gd name="T26" fmla="*/ 587 w 778"/>
                <a:gd name="T27" fmla="*/ 24 h 54"/>
                <a:gd name="T28" fmla="*/ 645 w 778"/>
                <a:gd name="T29" fmla="*/ 39 h 54"/>
                <a:gd name="T30" fmla="*/ 689 w 778"/>
                <a:gd name="T31" fmla="*/ 39 h 54"/>
                <a:gd name="T32" fmla="*/ 733 w 778"/>
                <a:gd name="T33" fmla="*/ 39 h 54"/>
                <a:gd name="T34" fmla="*/ 777 w 778"/>
                <a:gd name="T35" fmla="*/ 24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8"/>
                <a:gd name="T55" fmla="*/ 0 h 54"/>
                <a:gd name="T56" fmla="*/ 778 w 778"/>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8" h="54">
                  <a:moveTo>
                    <a:pt x="0" y="0"/>
                  </a:moveTo>
                  <a:lnTo>
                    <a:pt x="45" y="39"/>
                  </a:lnTo>
                  <a:lnTo>
                    <a:pt x="89" y="53"/>
                  </a:lnTo>
                  <a:lnTo>
                    <a:pt x="133" y="53"/>
                  </a:lnTo>
                  <a:lnTo>
                    <a:pt x="177" y="39"/>
                  </a:lnTo>
                  <a:lnTo>
                    <a:pt x="221" y="39"/>
                  </a:lnTo>
                  <a:lnTo>
                    <a:pt x="265" y="53"/>
                  </a:lnTo>
                  <a:lnTo>
                    <a:pt x="323" y="53"/>
                  </a:lnTo>
                  <a:lnTo>
                    <a:pt x="367" y="39"/>
                  </a:lnTo>
                  <a:lnTo>
                    <a:pt x="411" y="39"/>
                  </a:lnTo>
                  <a:lnTo>
                    <a:pt x="455" y="39"/>
                  </a:lnTo>
                  <a:lnTo>
                    <a:pt x="499" y="24"/>
                  </a:lnTo>
                  <a:lnTo>
                    <a:pt x="543" y="24"/>
                  </a:lnTo>
                  <a:lnTo>
                    <a:pt x="587" y="24"/>
                  </a:lnTo>
                  <a:lnTo>
                    <a:pt x="645" y="39"/>
                  </a:lnTo>
                  <a:lnTo>
                    <a:pt x="689" y="39"/>
                  </a:lnTo>
                  <a:lnTo>
                    <a:pt x="733" y="39"/>
                  </a:lnTo>
                  <a:lnTo>
                    <a:pt x="777" y="24"/>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2" name="TextBox 51">
            <a:extLst>
              <a:ext uri="{FF2B5EF4-FFF2-40B4-BE49-F238E27FC236}">
                <a16:creationId xmlns:a16="http://schemas.microsoft.com/office/drawing/2014/main" id="{5004D9E0-56D7-44AE-B721-6139D92292FC}"/>
              </a:ext>
            </a:extLst>
          </p:cNvPr>
          <p:cNvSpPr txBox="1"/>
          <p:nvPr/>
        </p:nvSpPr>
        <p:spPr>
          <a:xfrm>
            <a:off x="164917" y="4645848"/>
            <a:ext cx="4687857" cy="2031325"/>
          </a:xfrm>
          <a:prstGeom prst="rect">
            <a:avLst/>
          </a:prstGeom>
          <a:noFill/>
        </p:spPr>
        <p:txBody>
          <a:bodyPr wrap="square" rtlCol="0">
            <a:spAutoFit/>
          </a:bodyPr>
          <a:lstStyle/>
          <a:p>
            <a:r>
              <a:rPr lang="en-US" dirty="0"/>
              <a:t>Earliest form of oxygenators. Can achieve high surface area for transport through introduction of bubbles. However, bubbles contact RBCs inducing mechanical stresses and damaging them. Production of foam can also be very dangerous if not removed before returning to the body.</a:t>
            </a:r>
          </a:p>
        </p:txBody>
      </p:sp>
      <p:sp>
        <p:nvSpPr>
          <p:cNvPr id="53" name="TextBox 52">
            <a:extLst>
              <a:ext uri="{FF2B5EF4-FFF2-40B4-BE49-F238E27FC236}">
                <a16:creationId xmlns:a16="http://schemas.microsoft.com/office/drawing/2014/main" id="{0A4EBA74-F0F8-4825-9234-2E2C0F8F70E1}"/>
              </a:ext>
            </a:extLst>
          </p:cNvPr>
          <p:cNvSpPr txBox="1"/>
          <p:nvPr/>
        </p:nvSpPr>
        <p:spPr>
          <a:xfrm>
            <a:off x="3975218" y="1123055"/>
            <a:ext cx="4687857" cy="1200329"/>
          </a:xfrm>
          <a:prstGeom prst="rect">
            <a:avLst/>
          </a:prstGeom>
          <a:noFill/>
        </p:spPr>
        <p:txBody>
          <a:bodyPr wrap="square" rtlCol="0">
            <a:spAutoFit/>
          </a:bodyPr>
          <a:lstStyle/>
          <a:p>
            <a:r>
              <a:rPr lang="en-US" dirty="0"/>
              <a:t>Thin film blood is formed by means of stationary or moving surface (e.g., rotating disk). Exposed directly to gas. Surface irregularities can be used to promote mixing.</a:t>
            </a:r>
          </a:p>
        </p:txBody>
      </p:sp>
      <p:sp>
        <p:nvSpPr>
          <p:cNvPr id="54" name="TextBox 53">
            <a:extLst>
              <a:ext uri="{FF2B5EF4-FFF2-40B4-BE49-F238E27FC236}">
                <a16:creationId xmlns:a16="http://schemas.microsoft.com/office/drawing/2014/main" id="{A044405D-410F-451F-B5E1-232F42F4F622}"/>
              </a:ext>
            </a:extLst>
          </p:cNvPr>
          <p:cNvSpPr txBox="1"/>
          <p:nvPr/>
        </p:nvSpPr>
        <p:spPr>
          <a:xfrm>
            <a:off x="8338658" y="3169223"/>
            <a:ext cx="3819184" cy="2031325"/>
          </a:xfrm>
          <a:prstGeom prst="rect">
            <a:avLst/>
          </a:prstGeom>
          <a:noFill/>
        </p:spPr>
        <p:txBody>
          <a:bodyPr wrap="square" rtlCol="0">
            <a:spAutoFit/>
          </a:bodyPr>
          <a:lstStyle/>
          <a:p>
            <a:r>
              <a:rPr lang="en-US" dirty="0"/>
              <a:t>Most common used system today. Minimizes trauma to blood. However, film boundary layers provide additional diffusive resistance. But modern membranes have minimize resistances within the membrane itself.</a:t>
            </a:r>
          </a:p>
        </p:txBody>
      </p:sp>
    </p:spTree>
    <p:extLst>
      <p:ext uri="{BB962C8B-B14F-4D97-AF65-F5344CB8AC3E}">
        <p14:creationId xmlns:p14="http://schemas.microsoft.com/office/powerpoint/2010/main" val="151280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Types of Membranes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10854030" cy="5815464"/>
          </a:xfrm>
        </p:spPr>
        <p:txBody>
          <a:bodyPr>
            <a:normAutofit/>
          </a:bodyPr>
          <a:lstStyle/>
          <a:p>
            <a:pPr marL="0" indent="0">
              <a:buNone/>
            </a:pPr>
            <a:r>
              <a:rPr lang="en-US" dirty="0"/>
              <a:t>Earliest versions used ___________ with a thickness between 50-200 </a:t>
            </a:r>
            <a:r>
              <a:rPr lang="en-US" dirty="0">
                <a:latin typeface="Symbol" panose="05050102010706020507" pitchFamily="18" charset="2"/>
              </a:rPr>
              <a:t>m</a:t>
            </a:r>
            <a:r>
              <a:rPr lang="en-US" dirty="0"/>
              <a:t>m. For a 130 </a:t>
            </a:r>
            <a:r>
              <a:rPr lang="en-US" dirty="0">
                <a:latin typeface="Symbol" panose="05050102010706020507" pitchFamily="18" charset="2"/>
              </a:rPr>
              <a:t>m</a:t>
            </a:r>
            <a:r>
              <a:rPr lang="en-US" dirty="0"/>
              <a:t>m-thick membrane, O</a:t>
            </a:r>
            <a:r>
              <a:rPr lang="en-US" baseline="-25000" dirty="0"/>
              <a:t>2</a:t>
            </a:r>
            <a:r>
              <a:rPr lang="en-US" dirty="0"/>
              <a:t> and CO</a:t>
            </a:r>
            <a:r>
              <a:rPr lang="en-US" baseline="-25000" dirty="0"/>
              <a:t>2</a:t>
            </a:r>
            <a:r>
              <a:rPr lang="en-US" dirty="0"/>
              <a:t> permeabilities are about 215 and 1100 mL/(min m</a:t>
            </a:r>
            <a:r>
              <a:rPr lang="en-US" baseline="30000" dirty="0"/>
              <a:t>2</a:t>
            </a:r>
            <a:r>
              <a:rPr lang="en-US" dirty="0"/>
              <a:t> atm) STP (STP = standard temperature and pressure: 0</a:t>
            </a:r>
            <a:r>
              <a:rPr lang="en-US" baseline="30000" dirty="0"/>
              <a:t>o</a:t>
            </a:r>
            <a:r>
              <a:rPr lang="en-US" dirty="0"/>
              <a:t>C and 1 atm).</a:t>
            </a:r>
          </a:p>
          <a:p>
            <a:pPr marL="0" indent="0">
              <a:buNone/>
            </a:pPr>
            <a:r>
              <a:rPr lang="en-US" dirty="0"/>
              <a:t>Recent membranes use hollow hydrophobic microporous _____________ fibers. Because the membranes are hydrophobic, plasma filtration is not a problem. This in turn provides a nearly resistance free path for O</a:t>
            </a:r>
            <a:r>
              <a:rPr lang="en-US" baseline="-25000" dirty="0"/>
              <a:t>2</a:t>
            </a:r>
            <a:r>
              <a:rPr lang="en-US" dirty="0"/>
              <a:t> and CO</a:t>
            </a:r>
            <a:r>
              <a:rPr lang="en-US" baseline="-25000" dirty="0"/>
              <a:t>2</a:t>
            </a:r>
            <a:r>
              <a:rPr lang="en-US" dirty="0"/>
              <a:t> across the membrane. Most of the transport resistance occurs on the blood side. </a:t>
            </a:r>
          </a:p>
          <a:p>
            <a:pPr marL="0" indent="0">
              <a:buNone/>
            </a:pPr>
            <a:r>
              <a:rPr lang="en-US" dirty="0"/>
              <a:t>Hollow fibers have outside diameters between 250 and 400 </a:t>
            </a:r>
            <a:r>
              <a:rPr lang="en-US" dirty="0">
                <a:latin typeface="Symbol" panose="05050102010706020507" pitchFamily="18" charset="2"/>
              </a:rPr>
              <a:t>m</a:t>
            </a:r>
            <a:r>
              <a:rPr lang="en-US" dirty="0"/>
              <a:t>m with wall thicknesses between 20-50 </a:t>
            </a:r>
            <a:r>
              <a:rPr lang="en-US" dirty="0">
                <a:latin typeface="Symbol" panose="05050102010706020507" pitchFamily="18" charset="2"/>
              </a:rPr>
              <a:t>m</a:t>
            </a:r>
            <a:r>
              <a:rPr lang="en-US" dirty="0"/>
              <a:t>m. The porosity of the membranes varies between 40%-60%.</a:t>
            </a:r>
          </a:p>
          <a:p>
            <a:pPr marL="0" indent="0">
              <a:spcAft>
                <a:spcPts val="600"/>
              </a:spcAft>
              <a:buNone/>
            </a:pPr>
            <a:endParaRPr lang="en-US" dirty="0"/>
          </a:p>
        </p:txBody>
      </p:sp>
    </p:spTree>
    <p:extLst>
      <p:ext uri="{BB962C8B-B14F-4D97-AF65-F5344CB8AC3E}">
        <p14:creationId xmlns:p14="http://schemas.microsoft.com/office/powerpoint/2010/main" val="337780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Countercurrent Membrane Oxygenator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10854030" cy="5815464"/>
              </a:xfrm>
            </p:spPr>
            <p:txBody>
              <a:bodyPr>
                <a:normAutofit/>
              </a:bodyPr>
              <a:lstStyle/>
              <a:p>
                <a:pPr marL="0" indent="0">
                  <a:buNone/>
                </a:pPr>
                <a:r>
                  <a:rPr lang="en-US" kern="0" dirty="0"/>
                  <a:t>We will use the following notation to analyze the countercurrent membrane blood oxygenator.  On the blood side, concentration is divided between dissolved gas and saturated hemoglobin, </a:t>
                </a:r>
                <a14:m>
                  <m:oMath xmlns:m="http://schemas.openxmlformats.org/officeDocument/2006/math">
                    <m:sSub>
                      <m:sSubPr>
                        <m:ctrlPr>
                          <a:rPr lang="en-US" b="0" i="1" kern="0" smtClean="0">
                            <a:latin typeface="Cambria Math" panose="02040503050406030204" pitchFamily="18" charset="0"/>
                          </a:rPr>
                        </m:ctrlPr>
                      </m:sSubPr>
                      <m:e>
                        <m:acc>
                          <m:accPr>
                            <m:chr m:val="̂"/>
                            <m:ctrlPr>
                              <a:rPr lang="en-US" b="0" i="1" kern="0" smtClean="0">
                                <a:latin typeface="Cambria Math" panose="02040503050406030204" pitchFamily="18" charset="0"/>
                              </a:rPr>
                            </m:ctrlPr>
                          </m:accPr>
                          <m:e>
                            <m:r>
                              <a:rPr lang="en-US" b="0" i="1" kern="0" smtClean="0">
                                <a:latin typeface="Cambria Math" panose="02040503050406030204" pitchFamily="18" charset="0"/>
                              </a:rPr>
                              <m:t>𝐶</m:t>
                            </m:r>
                          </m:e>
                        </m:acc>
                      </m:e>
                      <m:sub>
                        <m:r>
                          <a:rPr lang="en-US" b="0" i="1" kern="0" smtClean="0">
                            <a:latin typeface="Cambria Math" panose="02040503050406030204" pitchFamily="18" charset="0"/>
                          </a:rPr>
                          <m:t>𝑏</m:t>
                        </m:r>
                      </m:sub>
                    </m:sSub>
                    <m:r>
                      <a:rPr lang="en-US" b="0" i="1" kern="0" smtClean="0">
                        <a:latin typeface="Cambria Math" panose="02040503050406030204" pitchFamily="18" charset="0"/>
                      </a:rPr>
                      <m:t>=</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𝑏</m:t>
                        </m:r>
                      </m:sub>
                    </m:sSub>
                    <m:r>
                      <a:rPr lang="en-US" b="0" i="1" kern="0" smtClean="0">
                        <a:latin typeface="Cambria Math" panose="02040503050406030204" pitchFamily="18" charset="0"/>
                      </a:rPr>
                      <m:t>+</m:t>
                    </m:r>
                    <m:sSubSup>
                      <m:sSubSupPr>
                        <m:ctrlPr>
                          <a:rPr lang="en-US" b="0" i="1" kern="0" smtClean="0">
                            <a:latin typeface="Cambria Math" panose="02040503050406030204" pitchFamily="18" charset="0"/>
                          </a:rPr>
                        </m:ctrlPr>
                      </m:sSubSupPr>
                      <m:e>
                        <m:r>
                          <a:rPr lang="en-US" b="0" i="1" kern="0" smtClean="0">
                            <a:latin typeface="Cambria Math" panose="02040503050406030204" pitchFamily="18" charset="0"/>
                          </a:rPr>
                          <m:t>𝐶</m:t>
                        </m:r>
                      </m:e>
                      <m:sub>
                        <m:r>
                          <a:rPr lang="en-US" b="0" i="1" kern="0" smtClean="0">
                            <a:latin typeface="Cambria Math" panose="02040503050406030204" pitchFamily="18" charset="0"/>
                          </a:rPr>
                          <m:t>𝑏</m:t>
                        </m:r>
                      </m:sub>
                      <m:sup>
                        <m:r>
                          <a:rPr lang="en-US" b="0" i="1" kern="0" smtClean="0">
                            <a:latin typeface="Cambria Math" panose="02040503050406030204" pitchFamily="18" charset="0"/>
                          </a:rPr>
                          <m:t>′</m:t>
                        </m:r>
                      </m:sup>
                    </m:sSubSup>
                  </m:oMath>
                </a14:m>
                <a:r>
                  <a:rPr lang="en-US" kern="0" dirty="0"/>
                  <a:t>.  </a:t>
                </a:r>
                <a14:m>
                  <m:oMath xmlns:m="http://schemas.openxmlformats.org/officeDocument/2006/math">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𝑏</m:t>
                        </m:r>
                        <m:r>
                          <a:rPr lang="en-US" b="0" i="1" kern="0" smtClean="0">
                            <a:latin typeface="Cambria Math" panose="02040503050406030204" pitchFamily="18" charset="0"/>
                          </a:rPr>
                          <m:t>𝑚</m:t>
                        </m:r>
                      </m:sub>
                    </m:sSub>
                  </m:oMath>
                </a14:m>
                <a:r>
                  <a:rPr lang="en-US" kern="0" dirty="0"/>
                  <a:t> is concentration on the blood side of the membrane surface, and </a:t>
                </a:r>
                <a14:m>
                  <m:oMath xmlns:m="http://schemas.openxmlformats.org/officeDocument/2006/math">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𝐶</m:t>
                        </m:r>
                      </m:e>
                      <m:sub>
                        <m:r>
                          <a:rPr lang="en-US" b="0" i="1" kern="0" smtClean="0">
                            <a:latin typeface="Cambria Math" panose="02040503050406030204" pitchFamily="18" charset="0"/>
                          </a:rPr>
                          <m:t>𝑔</m:t>
                        </m:r>
                        <m:r>
                          <a:rPr lang="en-US" b="0" i="1" kern="0" smtClean="0">
                            <a:latin typeface="Cambria Math" panose="02040503050406030204" pitchFamily="18" charset="0"/>
                          </a:rPr>
                          <m:t>𝑚</m:t>
                        </m:r>
                      </m:sub>
                    </m:sSub>
                  </m:oMath>
                </a14:m>
                <a:r>
                  <a:rPr lang="en-US" kern="0" dirty="0"/>
                  <a:t> is concentration on the gas side of the membrane surface.</a:t>
                </a:r>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4" y="906011"/>
                <a:ext cx="10854030" cy="5815464"/>
              </a:xfrm>
              <a:blipFill>
                <a:blip r:embed="rId2"/>
                <a:stretch>
                  <a:fillRect l="-1123" t="-1782" r="-185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C589D6E-CBC5-4361-800E-2D8866C16AF5}"/>
              </a:ext>
            </a:extLst>
          </p:cNvPr>
          <p:cNvPicPr>
            <a:picLocks noChangeAspect="1"/>
          </p:cNvPicPr>
          <p:nvPr/>
        </p:nvPicPr>
        <p:blipFill>
          <a:blip r:embed="rId3"/>
          <a:stretch>
            <a:fillRect/>
          </a:stretch>
        </p:blipFill>
        <p:spPr>
          <a:xfrm>
            <a:off x="2084644" y="3327544"/>
            <a:ext cx="7358510" cy="2584928"/>
          </a:xfrm>
          <a:prstGeom prst="rect">
            <a:avLst/>
          </a:prstGeom>
        </p:spPr>
      </p:pic>
    </p:spTree>
    <p:extLst>
      <p:ext uri="{BB962C8B-B14F-4D97-AF65-F5344CB8AC3E}">
        <p14:creationId xmlns:p14="http://schemas.microsoft.com/office/powerpoint/2010/main" val="1234706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74506</TotalTime>
  <Words>2078</Words>
  <Application>Microsoft Office PowerPoint</Application>
  <PresentationFormat>Widescreen</PresentationFormat>
  <Paragraphs>194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Symbol</vt:lpstr>
      <vt:lpstr>Times New Roman</vt:lpstr>
      <vt:lpstr>Office Theme</vt:lpstr>
      <vt:lpstr>BIEN 401  Biomedical Mass Transport  Class 19 Blood Oxygenators</vt:lpstr>
      <vt:lpstr>Blood Oxygenators and Heart Surgery</vt:lpstr>
      <vt:lpstr>Blood Oxygenators</vt:lpstr>
      <vt:lpstr>Blood Oxygenators</vt:lpstr>
      <vt:lpstr>Operating Characteristics of Oxygenators</vt:lpstr>
      <vt:lpstr>Operating Characteristics of Oxygenators</vt:lpstr>
      <vt:lpstr>Types of Oxygenators</vt:lpstr>
      <vt:lpstr>Types of Membranes</vt:lpstr>
      <vt:lpstr>Countercurrent Membrane Oxygenator</vt:lpstr>
      <vt:lpstr>Oxygenator Mass Balance - Review</vt:lpstr>
      <vt:lpstr>Hill Equation</vt:lpstr>
      <vt:lpstr>Mass Shell Balance</vt:lpstr>
      <vt:lpstr>Mass Shell Balance</vt:lpstr>
      <vt:lpstr>O2 Mass Transfer</vt:lpstr>
      <vt:lpstr>O2 Mass Transfer</vt:lpstr>
      <vt:lpstr>O2 Mass Transfer</vt:lpstr>
      <vt:lpstr>O2 Mass Transfer – required membrane area</vt:lpstr>
      <vt:lpstr>Constant Gas O2 Partial Pressure</vt:lpstr>
      <vt:lpstr>Cross Flow Oxygenator</vt:lpstr>
      <vt:lpstr>Mass Transfer Coefficient</vt:lpstr>
      <vt:lpstr>Mass Transfer Coefficient</vt:lpstr>
      <vt:lpstr>Diffusivity in Whole Blood</vt:lpstr>
      <vt:lpstr>CO2 Transfer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193</cp:revision>
  <dcterms:created xsi:type="dcterms:W3CDTF">2017-09-06T04:03:01Z</dcterms:created>
  <dcterms:modified xsi:type="dcterms:W3CDTF">2022-04-29T07:05:14Z</dcterms:modified>
</cp:coreProperties>
</file>