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2"/>
  </p:notesMasterIdLst>
  <p:sldIdLst>
    <p:sldId id="256" r:id="rId2"/>
    <p:sldId id="279" r:id="rId3"/>
    <p:sldId id="280" r:id="rId4"/>
    <p:sldId id="309" r:id="rId5"/>
    <p:sldId id="281" r:id="rId6"/>
    <p:sldId id="282" r:id="rId7"/>
    <p:sldId id="284" r:id="rId8"/>
    <p:sldId id="283" r:id="rId9"/>
    <p:sldId id="285" r:id="rId10"/>
    <p:sldId id="286" r:id="rId11"/>
    <p:sldId id="287" r:id="rId12"/>
    <p:sldId id="288" r:id="rId13"/>
    <p:sldId id="289" r:id="rId14"/>
    <p:sldId id="290" r:id="rId15"/>
    <p:sldId id="291" r:id="rId16"/>
    <p:sldId id="293" r:id="rId17"/>
    <p:sldId id="294" r:id="rId18"/>
    <p:sldId id="295" r:id="rId19"/>
    <p:sldId id="296" r:id="rId20"/>
    <p:sldId id="297" r:id="rId21"/>
    <p:sldId id="306" r:id="rId22"/>
    <p:sldId id="298" r:id="rId23"/>
    <p:sldId id="305" r:id="rId24"/>
    <p:sldId id="299" r:id="rId25"/>
    <p:sldId id="300" r:id="rId26"/>
    <p:sldId id="301" r:id="rId27"/>
    <p:sldId id="302" r:id="rId28"/>
    <p:sldId id="307" r:id="rId29"/>
    <p:sldId id="310" r:id="rId30"/>
    <p:sldId id="30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2460" autoAdjust="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C06B00-4582-493B-9CCD-51E334A6414F}" type="datetimeFigureOut">
              <a:rPr lang="en-US" smtClean="0"/>
              <a:t>4/30/2022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FD3BEF-D995-4C43-B3D6-5C1257FABF8B}" type="slidenum">
              <a:rPr lang="en-US" smtClean="0"/>
              <a:t>‹#›</a:t>
            </a:fld>
            <a:endParaRPr lang="en-US"/>
          </a:p>
        </p:txBody>
      </p:sp>
    </p:spTree>
    <p:extLst>
      <p:ext uri="{BB962C8B-B14F-4D97-AF65-F5344CB8AC3E}">
        <p14:creationId xmlns:p14="http://schemas.microsoft.com/office/powerpoint/2010/main" val="1659496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2AC558B-7B08-42C1-AD77-40D0F9E67A06}" type="datetime1">
              <a:rPr lang="en-US" smtClean="0"/>
              <a:t>4/30/2022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598592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BB8F4A-3CA0-4A2A-820F-8F52CDFBFDA9}" type="datetime1">
              <a:rPr lang="en-US" smtClean="0"/>
              <a:t>4/30/2022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179262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17E531-1027-4072-80EB-BF6A561BE222}" type="datetime1">
              <a:rPr lang="en-US" smtClean="0"/>
              <a:t>4/30/2022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792663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A2BBB1-C61F-4D37-882F-F157B36D9364}" type="datetime1">
              <a:rPr lang="en-US" smtClean="0"/>
              <a:t>4/30/2022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905992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DE3851-E941-4DD8-AB44-75371B29AA1F}" type="datetime1">
              <a:rPr lang="en-US" smtClean="0"/>
              <a:t>4/30/2022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73078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D2C36C-3530-4C5A-87BB-482B57872E6C}" type="datetime1">
              <a:rPr lang="en-US" smtClean="0"/>
              <a:t>4/30/2022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739747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D0004A4-3B6E-43E9-9856-E01D6264971E}" type="datetime1">
              <a:rPr lang="en-US" smtClean="0"/>
              <a:t>4/30/2022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272046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C05291B-E9AA-45C3-9D09-63FD9206EA93}" type="datetime1">
              <a:rPr lang="en-US" smtClean="0"/>
              <a:t>4/30/2022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1928517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927A3A-8CA2-49FF-A884-B9E8DCC0520A}" type="datetime1">
              <a:rPr lang="en-US" smtClean="0"/>
              <a:t>4/30/2022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290067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82B4B3-F77E-41BA-A6A0-34ADBCE7DB58}" type="datetime1">
              <a:rPr lang="en-US" smtClean="0"/>
              <a:t>4/30/2022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1741272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639617-9034-4AB9-BA52-B73552CB02F6}" type="datetime1">
              <a:rPr lang="en-US" smtClean="0"/>
              <a:t>4/30/2022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512253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51BA9B-9802-43F1-A07C-BD21D0CECA04}" type="datetime1">
              <a:rPr lang="en-US" smtClean="0"/>
              <a:t>4/30/2022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C15DFD-6C1C-4A9D-8D7E-1865959FB6F5}" type="slidenum">
              <a:rPr lang="en-US" smtClean="0"/>
              <a:t>‹#›</a:t>
            </a:fld>
            <a:endParaRPr lang="en-US"/>
          </a:p>
        </p:txBody>
      </p:sp>
    </p:spTree>
    <p:extLst>
      <p:ext uri="{BB962C8B-B14F-4D97-AF65-F5344CB8AC3E}">
        <p14:creationId xmlns:p14="http://schemas.microsoft.com/office/powerpoint/2010/main" val="3094539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143474"/>
            <a:ext cx="9144000" cy="2387600"/>
          </a:xfrm>
        </p:spPr>
        <p:txBody>
          <a:bodyPr>
            <a:normAutofit fontScale="90000"/>
          </a:bodyPr>
          <a:lstStyle/>
          <a:p>
            <a:r>
              <a:rPr lang="en-US" sz="3600" dirty="0"/>
              <a:t>BIEN 401 </a:t>
            </a:r>
            <a:br>
              <a:rPr lang="en-US" sz="3600" dirty="0"/>
            </a:br>
            <a:r>
              <a:rPr lang="en-US" sz="3600" dirty="0"/>
              <a:t>Biomedical Mass Transport</a:t>
            </a:r>
            <a:br>
              <a:rPr lang="en-US" sz="3600" dirty="0"/>
            </a:br>
            <a:br>
              <a:rPr lang="en-US" dirty="0"/>
            </a:br>
            <a:r>
              <a:rPr lang="en-US" dirty="0"/>
              <a:t>Class 20</a:t>
            </a:r>
            <a:br>
              <a:rPr lang="en-US" dirty="0"/>
            </a:br>
            <a:r>
              <a:rPr lang="en-US" dirty="0"/>
              <a:t>Immobilized Enzyme Reactors</a:t>
            </a:r>
          </a:p>
        </p:txBody>
      </p:sp>
      <p:sp>
        <p:nvSpPr>
          <p:cNvPr id="3" name="Subtitle 2"/>
          <p:cNvSpPr>
            <a:spLocks noGrp="1"/>
          </p:cNvSpPr>
          <p:nvPr>
            <p:ph type="subTitle" idx="1"/>
          </p:nvPr>
        </p:nvSpPr>
        <p:spPr>
          <a:xfrm>
            <a:off x="188259" y="5383161"/>
            <a:ext cx="11887200" cy="1367262"/>
          </a:xfrm>
        </p:spPr>
        <p:txBody>
          <a:bodyPr>
            <a:normAutofit/>
          </a:bodyPr>
          <a:lstStyle/>
          <a:p>
            <a:r>
              <a:rPr lang="en-US" dirty="0"/>
              <a:t>notes prepared by</a:t>
            </a:r>
          </a:p>
          <a:p>
            <a:r>
              <a:rPr lang="en-US" dirty="0"/>
              <a:t>Dr. Louis Reis</a:t>
            </a:r>
          </a:p>
          <a:p>
            <a:pPr algn="l"/>
            <a:r>
              <a:rPr lang="en-US" sz="1900" dirty="0"/>
              <a:t>Created on 4/28/2022</a:t>
            </a:r>
          </a:p>
        </p:txBody>
      </p:sp>
    </p:spTree>
    <p:extLst>
      <p:ext uri="{BB962C8B-B14F-4D97-AF65-F5344CB8AC3E}">
        <p14:creationId xmlns:p14="http://schemas.microsoft.com/office/powerpoint/2010/main" val="3381493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Reaction and Diffusion Inside the Bead</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10</a:t>
            </a:fld>
            <a:endParaRPr lang="en-US"/>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336883" y="906011"/>
                <a:ext cx="11502191" cy="5815464"/>
              </a:xfrm>
            </p:spPr>
            <p:txBody>
              <a:bodyPr>
                <a:normAutofit fontScale="70000" lnSpcReduction="20000"/>
              </a:bodyPr>
              <a:lstStyle/>
              <a:p>
                <a:pPr marL="0" indent="0">
                  <a:spcAft>
                    <a:spcPts val="1200"/>
                  </a:spcAft>
                  <a:buNone/>
                </a:pPr>
                <a:r>
                  <a:rPr lang="en-US" dirty="0"/>
                  <a:t>A shell balance for diffusion of substrate inside the bead is</a:t>
                </a:r>
              </a:p>
              <a:p>
                <a:pPr marL="0" indent="0">
                  <a:buNone/>
                </a:pPr>
                <a14:m>
                  <m:oMathPara xmlns:m="http://schemas.openxmlformats.org/officeDocument/2006/math">
                    <m:oMathParaPr>
                      <m:jc m:val="centerGroup"/>
                    </m:oMathParaPr>
                    <m:oMath xmlns:m="http://schemas.openxmlformats.org/officeDocument/2006/math">
                      <m:d>
                        <m:dPr>
                          <m:ctrlPr>
                            <a:rPr lang="en-US" b="0" i="1" dirty="0" smtClean="0">
                              <a:latin typeface="Cambria Math" panose="02040503050406030204" pitchFamily="18" charset="0"/>
                            </a:rPr>
                          </m:ctrlPr>
                        </m:dPr>
                        <m:e>
                          <m:r>
                            <m:rPr>
                              <m:sty m:val="p"/>
                            </m:rPr>
                            <a:rPr lang="en-US" i="0" dirty="0" smtClean="0">
                              <a:latin typeface="Cambria Math" panose="02040503050406030204" pitchFamily="18" charset="0"/>
                            </a:rPr>
                            <m:t>Flux</m:t>
                          </m:r>
                          <m:r>
                            <a:rPr lang="en-US" i="0" dirty="0" smtClean="0">
                              <a:latin typeface="Cambria Math" panose="02040503050406030204" pitchFamily="18" charset="0"/>
                            </a:rPr>
                            <m:t> </m:t>
                          </m:r>
                          <m:r>
                            <m:rPr>
                              <m:sty m:val="p"/>
                            </m:rPr>
                            <a:rPr lang="en-US" i="0" dirty="0" smtClean="0">
                              <a:latin typeface="Cambria Math" panose="02040503050406030204" pitchFamily="18" charset="0"/>
                            </a:rPr>
                            <m:t>at</m:t>
                          </m:r>
                          <m:r>
                            <a:rPr lang="en-US" i="1" dirty="0" smtClean="0">
                              <a:latin typeface="Cambria Math" panose="02040503050406030204" pitchFamily="18" charset="0"/>
                            </a:rPr>
                            <m:t> </m:t>
                          </m:r>
                          <m:r>
                            <a:rPr lang="en-US" b="0" i="1" smtClean="0">
                              <a:latin typeface="Cambria Math" panose="02040503050406030204" pitchFamily="18" charset="0"/>
                            </a:rPr>
                            <m:t>𝑟</m:t>
                          </m:r>
                          <m:r>
                            <a:rPr lang="en-US" b="0" i="1" smtClean="0">
                              <a:latin typeface="Cambria Math" panose="02040503050406030204" pitchFamily="18" charset="0"/>
                            </a:rPr>
                            <m:t>+</m:t>
                          </m:r>
                          <m:r>
                            <m:rPr>
                              <m:sty m:val="p"/>
                            </m:rPr>
                            <a:rPr lang="en-US" b="0" i="0" smtClean="0">
                              <a:latin typeface="Cambria Math" panose="02040503050406030204" pitchFamily="18" charset="0"/>
                            </a:rPr>
                            <m:t>Δ</m:t>
                          </m:r>
                          <m:r>
                            <a:rPr lang="en-US" b="0" i="1" smtClean="0">
                              <a:latin typeface="Cambria Math" panose="02040503050406030204" pitchFamily="18" charset="0"/>
                            </a:rPr>
                            <m:t>𝑟</m:t>
                          </m:r>
                        </m:e>
                      </m:d>
                      <m:r>
                        <a:rPr lang="en-US" b="0" i="1" smtClean="0">
                          <a:latin typeface="Cambria Math" panose="02040503050406030204" pitchFamily="18" charset="0"/>
                        </a:rPr>
                        <m:t> −</m:t>
                      </m:r>
                      <m:d>
                        <m:dPr>
                          <m:ctrlPr>
                            <a:rPr lang="en-US" b="0" i="1" smtClean="0">
                              <a:latin typeface="Cambria Math" panose="02040503050406030204" pitchFamily="18" charset="0"/>
                            </a:rPr>
                          </m:ctrlPr>
                        </m:dPr>
                        <m:e>
                          <m:r>
                            <m:rPr>
                              <m:nor/>
                            </m:rPr>
                            <a:rPr lang="en-US" b="0" i="0" smtClean="0">
                              <a:latin typeface="Cambria Math" panose="02040503050406030204" pitchFamily="18" charset="0"/>
                            </a:rPr>
                            <m:t>Flux</m:t>
                          </m:r>
                          <m:r>
                            <m:rPr>
                              <m:nor/>
                            </m:rPr>
                            <a:rPr lang="en-US" b="0" i="0" smtClean="0">
                              <a:latin typeface="Cambria Math" panose="02040503050406030204" pitchFamily="18" charset="0"/>
                            </a:rPr>
                            <m:t> </m:t>
                          </m:r>
                          <m:r>
                            <m:rPr>
                              <m:nor/>
                            </m:rPr>
                            <a:rPr lang="en-US" b="0" i="0" smtClean="0">
                              <a:latin typeface="Cambria Math" panose="02040503050406030204" pitchFamily="18" charset="0"/>
                            </a:rPr>
                            <m:t>at</m:t>
                          </m:r>
                          <m:r>
                            <m:rPr>
                              <m:nor/>
                            </m:rPr>
                            <a:rPr lang="en-US" b="0" i="0" smtClean="0">
                              <a:latin typeface="Cambria Math" panose="02040503050406030204" pitchFamily="18" charset="0"/>
                            </a:rPr>
                            <m:t> </m:t>
                          </m:r>
                          <m:r>
                            <a:rPr lang="en-US" b="0" i="1" smtClean="0">
                              <a:latin typeface="Cambria Math" panose="02040503050406030204" pitchFamily="18" charset="0"/>
                            </a:rPr>
                            <m:t>𝑟</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m:rPr>
                              <m:nor/>
                            </m:rPr>
                            <a:rPr lang="en-US" b="0" i="0" smtClean="0">
                              <a:latin typeface="Cambria Math" panose="02040503050406030204" pitchFamily="18" charset="0"/>
                            </a:rPr>
                            <m:t>Consumption</m:t>
                          </m:r>
                          <m:r>
                            <m:rPr>
                              <m:nor/>
                            </m:rPr>
                            <a:rPr lang="en-US" b="0" i="0" smtClean="0">
                              <a:latin typeface="Cambria Math" panose="02040503050406030204" pitchFamily="18" charset="0"/>
                            </a:rPr>
                            <m:t> </m:t>
                          </m:r>
                          <m:r>
                            <m:rPr>
                              <m:nor/>
                            </m:rPr>
                            <a:rPr lang="en-US" b="0" i="0" smtClean="0">
                              <a:latin typeface="Cambria Math" panose="02040503050406030204" pitchFamily="18" charset="0"/>
                            </a:rPr>
                            <m:t>between</m:t>
                          </m:r>
                          <m:r>
                            <m:rPr>
                              <m:nor/>
                            </m:rPr>
                            <a:rPr lang="en-US" b="0" i="0" smtClean="0">
                              <a:latin typeface="Cambria Math" panose="02040503050406030204" pitchFamily="18" charset="0"/>
                            </a:rPr>
                            <m:t> </m:t>
                          </m:r>
                          <m:r>
                            <a:rPr lang="en-US" b="0" i="1" smtClean="0">
                              <a:latin typeface="Cambria Math" panose="02040503050406030204" pitchFamily="18" charset="0"/>
                            </a:rPr>
                            <m:t>𝑟</m:t>
                          </m:r>
                          <m:r>
                            <a:rPr lang="en-US" b="0" i="1" smtClean="0">
                              <a:latin typeface="Cambria Math" panose="02040503050406030204" pitchFamily="18" charset="0"/>
                            </a:rPr>
                            <m:t> </m:t>
                          </m:r>
                          <m:r>
                            <m:rPr>
                              <m:nor/>
                            </m:rPr>
                            <a:rPr lang="en-US" b="0" i="0" smtClean="0">
                              <a:latin typeface="Cambria Math" panose="02040503050406030204" pitchFamily="18" charset="0"/>
                            </a:rPr>
                            <m:t>and</m:t>
                          </m:r>
                          <m:r>
                            <a:rPr lang="en-US" b="0" i="1" smtClean="0">
                              <a:latin typeface="Cambria Math" panose="02040503050406030204" pitchFamily="18" charset="0"/>
                            </a:rPr>
                            <m:t> </m:t>
                          </m:r>
                          <m:r>
                            <a:rPr lang="en-US" b="0" i="1" smtClean="0">
                              <a:latin typeface="Cambria Math" panose="02040503050406030204" pitchFamily="18" charset="0"/>
                            </a:rPr>
                            <m:t>𝑟</m:t>
                          </m:r>
                          <m:r>
                            <a:rPr lang="en-US" b="0" i="1" smtClean="0">
                              <a:latin typeface="Cambria Math" panose="02040503050406030204" pitchFamily="18" charset="0"/>
                            </a:rPr>
                            <m:t>+</m:t>
                          </m:r>
                          <m:r>
                            <m:rPr>
                              <m:sty m:val="p"/>
                            </m:rPr>
                            <a:rPr lang="en-US" b="0" i="0" smtClean="0">
                              <a:latin typeface="Cambria Math" panose="02040503050406030204" pitchFamily="18" charset="0"/>
                            </a:rPr>
                            <m:t>Δ</m:t>
                          </m:r>
                          <m:r>
                            <a:rPr lang="en-US" b="0" i="1" smtClean="0">
                              <a:latin typeface="Cambria Math" panose="02040503050406030204" pitchFamily="18" charset="0"/>
                            </a:rPr>
                            <m:t>𝑟</m:t>
                          </m:r>
                        </m:e>
                      </m:d>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d>
                            <m:dPr>
                              <m:ctrlPr>
                                <a:rPr lang="en-US" b="0" i="1" smtClean="0">
                                  <a:latin typeface="Cambria Math" panose="02040503050406030204" pitchFamily="18" charset="0"/>
                                </a:rPr>
                              </m:ctrlPr>
                            </m:dPr>
                            <m:e>
                              <m:r>
                                <a:rPr lang="en-US" b="0" i="1" smtClean="0">
                                  <a:latin typeface="Cambria Math" panose="02040503050406030204" pitchFamily="18" charset="0"/>
                                </a:rPr>
                                <m:t>4</m:t>
                              </m:r>
                              <m:r>
                                <a:rPr lang="en-US" b="0" i="1" smtClean="0">
                                  <a:latin typeface="Cambria Math" panose="02040503050406030204" pitchFamily="18" charset="0"/>
                                </a:rPr>
                                <m:t>𝜋</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2</m:t>
                                  </m:r>
                                </m:sup>
                              </m:sSup>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𝑒</m:t>
                                  </m:r>
                                </m:sub>
                              </m:sSub>
                              <m:f>
                                <m:fPr>
                                  <m:ctrlPr>
                                    <a:rPr lang="en-US" b="0" i="1" smtClean="0">
                                      <a:latin typeface="Cambria Math" panose="02040503050406030204" pitchFamily="18" charset="0"/>
                                    </a:rPr>
                                  </m:ctrlPr>
                                </m:fPr>
                                <m:num>
                                  <m:r>
                                    <a:rPr lang="en-US" b="0" i="1" smtClean="0">
                                      <a:latin typeface="Cambria Math" panose="02040503050406030204" pitchFamily="18" charset="0"/>
                                    </a:rPr>
                                    <m:t>𝑑𝑆</m:t>
                                  </m:r>
                                </m:num>
                                <m:den>
                                  <m:r>
                                    <a:rPr lang="en-US" b="0" i="1" smtClean="0">
                                      <a:latin typeface="Cambria Math" panose="02040503050406030204" pitchFamily="18" charset="0"/>
                                    </a:rPr>
                                    <m:t>𝑑𝑟</m:t>
                                  </m:r>
                                </m:den>
                              </m:f>
                            </m:e>
                          </m:d>
                        </m:e>
                        <m:sub>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m:t>
                          </m:r>
                          <m:r>
                            <m:rPr>
                              <m:sty m:val="p"/>
                            </m:rPr>
                            <a:rPr lang="en-US" b="0" i="0" smtClean="0">
                              <a:latin typeface="Cambria Math" panose="02040503050406030204" pitchFamily="18" charset="0"/>
                            </a:rPr>
                            <m:t>Δ</m:t>
                          </m:r>
                          <m:r>
                            <a:rPr lang="en-US" b="0" i="1" smtClean="0">
                              <a:latin typeface="Cambria Math" panose="02040503050406030204" pitchFamily="18" charset="0"/>
                            </a:rPr>
                            <m:t>𝑟</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d>
                            <m:dPr>
                              <m:ctrlPr>
                                <a:rPr lang="en-US" b="0" i="1" smtClean="0">
                                  <a:latin typeface="Cambria Math" panose="02040503050406030204" pitchFamily="18" charset="0"/>
                                </a:rPr>
                              </m:ctrlPr>
                            </m:dPr>
                            <m:e>
                              <m:r>
                                <a:rPr lang="en-US" b="0" i="1" smtClean="0">
                                  <a:latin typeface="Cambria Math" panose="02040503050406030204" pitchFamily="18" charset="0"/>
                                </a:rPr>
                                <m:t>4</m:t>
                              </m:r>
                              <m:r>
                                <a:rPr lang="en-US" b="0" i="1" smtClean="0">
                                  <a:latin typeface="Cambria Math" panose="02040503050406030204" pitchFamily="18" charset="0"/>
                                </a:rPr>
                                <m:t>𝜋</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2</m:t>
                                  </m:r>
                                </m:sup>
                              </m:sSup>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𝑒</m:t>
                                  </m:r>
                                </m:sub>
                              </m:sSub>
                              <m:f>
                                <m:fPr>
                                  <m:ctrlPr>
                                    <a:rPr lang="en-US" b="0" i="1" smtClean="0">
                                      <a:latin typeface="Cambria Math" panose="02040503050406030204" pitchFamily="18" charset="0"/>
                                    </a:rPr>
                                  </m:ctrlPr>
                                </m:fPr>
                                <m:num>
                                  <m:r>
                                    <a:rPr lang="en-US" b="0" i="1" smtClean="0">
                                      <a:latin typeface="Cambria Math" panose="02040503050406030204" pitchFamily="18" charset="0"/>
                                    </a:rPr>
                                    <m:t>𝑑𝑆</m:t>
                                  </m:r>
                                </m:num>
                                <m:den>
                                  <m:r>
                                    <a:rPr lang="en-US" b="0" i="1" smtClean="0">
                                      <a:latin typeface="Cambria Math" panose="02040503050406030204" pitchFamily="18" charset="0"/>
                                    </a:rPr>
                                    <m:t>𝑑𝑟</m:t>
                                  </m:r>
                                </m:den>
                              </m:f>
                            </m:e>
                          </m:d>
                        </m:e>
                        <m:sub>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𝑟</m:t>
                          </m:r>
                        </m:sub>
                      </m:sSub>
                      <m:r>
                        <a:rPr lang="en-US" b="0" i="1" smtClean="0">
                          <a:latin typeface="Cambria Math" panose="02040503050406030204" pitchFamily="18" charset="0"/>
                        </a:rPr>
                        <m:t>=4</m:t>
                      </m:r>
                      <m:r>
                        <a:rPr lang="en-US" b="0" i="1" smtClean="0">
                          <a:latin typeface="Cambria Math" panose="02040503050406030204" pitchFamily="18" charset="0"/>
                        </a:rPr>
                        <m:t>𝜋</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2</m:t>
                          </m:r>
                        </m:sup>
                      </m:sSup>
                      <m:r>
                        <m:rPr>
                          <m:sty m:val="p"/>
                        </m:rPr>
                        <a:rPr lang="en-US" b="0" i="0" smtClean="0">
                          <a:latin typeface="Cambria Math" panose="02040503050406030204" pitchFamily="18" charset="0"/>
                        </a:rPr>
                        <m:t>Δ</m:t>
                      </m:r>
                      <m:r>
                        <a:rPr lang="en-US" b="0" i="1" smtClean="0">
                          <a:latin typeface="Cambria Math" panose="02040503050406030204" pitchFamily="18" charset="0"/>
                        </a:rPr>
                        <m:t>𝑟</m:t>
                      </m:r>
                      <m:f>
                        <m:fPr>
                          <m:ctrlPr>
                            <a:rPr lang="en-US" b="0" i="1" smtClean="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𝑉</m:t>
                              </m:r>
                            </m:e>
                            <m:sub>
                              <m:r>
                                <m:rPr>
                                  <m:sty m:val="p"/>
                                </m:rPr>
                                <a:rPr lang="en-US" i="0">
                                  <a:latin typeface="Cambria Math" panose="02040503050406030204" pitchFamily="18" charset="0"/>
                                </a:rPr>
                                <m:t>m</m:t>
                              </m:r>
                              <m:r>
                                <m:rPr>
                                  <m:sty m:val="p"/>
                                </m:rPr>
                                <a:rPr lang="en-US" b="0" i="0" smtClean="0">
                                  <a:latin typeface="Cambria Math" panose="02040503050406030204" pitchFamily="18" charset="0"/>
                                </a:rPr>
                                <m:t>ax</m:t>
                              </m:r>
                            </m:sub>
                          </m:sSub>
                          <m:r>
                            <a:rPr lang="en-US" b="0" i="1" smtClean="0">
                              <a:latin typeface="Cambria Math" panose="02040503050406030204" pitchFamily="18" charset="0"/>
                            </a:rPr>
                            <m:t>𝑆</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𝑚</m:t>
                              </m:r>
                            </m:sub>
                          </m:sSub>
                          <m:r>
                            <a:rPr lang="en-US" b="0" i="1" smtClean="0">
                              <a:latin typeface="Cambria Math" panose="02040503050406030204" pitchFamily="18" charset="0"/>
                            </a:rPr>
                            <m:t>+</m:t>
                          </m:r>
                          <m:r>
                            <a:rPr lang="en-US" b="0" i="1" smtClean="0">
                              <a:latin typeface="Cambria Math" panose="02040503050406030204" pitchFamily="18" charset="0"/>
                            </a:rPr>
                            <m:t>𝑆</m:t>
                          </m:r>
                        </m:den>
                      </m:f>
                      <m:r>
                        <a:rPr lang="en-US" b="0" i="1" smtClean="0">
                          <a:latin typeface="Cambria Math" panose="02040503050406030204" pitchFamily="18" charset="0"/>
                        </a:rPr>
                        <m:t> </m:t>
                      </m:r>
                    </m:oMath>
                  </m:oMathPara>
                </a14:m>
                <a:endParaRPr lang="en-US" b="0" dirty="0"/>
              </a:p>
              <a:p>
                <a:pPr marL="0" indent="0">
                  <a:buNone/>
                </a:pPr>
                <a:r>
                  <a:rPr lang="en-US" dirty="0"/>
                  <a:t>Divide by </a:t>
                </a:r>
                <a14:m>
                  <m:oMath xmlns:m="http://schemas.openxmlformats.org/officeDocument/2006/math">
                    <m:r>
                      <a:rPr lang="en-US" b="0" i="1" smtClean="0">
                        <a:latin typeface="Cambria Math" panose="02040503050406030204" pitchFamily="18" charset="0"/>
                      </a:rPr>
                      <m:t>4</m:t>
                    </m:r>
                    <m:r>
                      <a:rPr lang="en-US" b="0" i="1" smtClean="0">
                        <a:latin typeface="Cambria Math" panose="02040503050406030204" pitchFamily="18" charset="0"/>
                      </a:rPr>
                      <m:t>𝜋</m:t>
                    </m:r>
                    <m:r>
                      <m:rPr>
                        <m:sty m:val="p"/>
                      </m:rPr>
                      <a:rPr lang="en-US" b="0" i="0" smtClean="0">
                        <a:latin typeface="Cambria Math" panose="02040503050406030204" pitchFamily="18" charset="0"/>
                      </a:rPr>
                      <m:t>Δ</m:t>
                    </m:r>
                    <m:r>
                      <a:rPr lang="en-US" b="0" i="1" smtClean="0">
                        <a:latin typeface="Cambria Math" panose="02040503050406030204" pitchFamily="18" charset="0"/>
                      </a:rPr>
                      <m:t>𝑟</m:t>
                    </m:r>
                  </m:oMath>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𝑒</m:t>
                          </m:r>
                        </m:sub>
                      </m:sSub>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𝑟</m:t>
                                      </m:r>
                                      <m:r>
                                        <a:rPr lang="en-US" b="0" i="1" smtClean="0">
                                          <a:latin typeface="Cambria Math" panose="02040503050406030204" pitchFamily="18" charset="0"/>
                                        </a:rPr>
                                        <m:t>+</m:t>
                                      </m:r>
                                      <m:r>
                                        <m:rPr>
                                          <m:sty m:val="p"/>
                                        </m:rPr>
                                        <a:rPr lang="en-US" b="0" i="0" smtClean="0">
                                          <a:latin typeface="Cambria Math" panose="02040503050406030204" pitchFamily="18" charset="0"/>
                                        </a:rPr>
                                        <m:t>Δ</m:t>
                                      </m:r>
                                      <m:r>
                                        <a:rPr lang="en-US" b="0" i="1" smtClean="0">
                                          <a:latin typeface="Cambria Math" panose="02040503050406030204" pitchFamily="18" charset="0"/>
                                        </a:rPr>
                                        <m:t>𝑟</m:t>
                                      </m:r>
                                    </m:e>
                                  </m:d>
                                </m:e>
                                <m:sup>
                                  <m:r>
                                    <a:rPr lang="en-US" b="0" i="1" smtClean="0">
                                      <a:latin typeface="Cambria Math" panose="02040503050406030204" pitchFamily="18" charset="0"/>
                                    </a:rPr>
                                    <m:t>2</m:t>
                                  </m:r>
                                </m:sup>
                              </m:sSup>
                              <m:f>
                                <m:fPr>
                                  <m:ctrlPr>
                                    <a:rPr lang="en-US" i="1">
                                      <a:latin typeface="Cambria Math" panose="02040503050406030204" pitchFamily="18" charset="0"/>
                                    </a:rPr>
                                  </m:ctrlPr>
                                </m:fPr>
                                <m:num>
                                  <m:r>
                                    <a:rPr lang="en-US" i="1">
                                      <a:latin typeface="Cambria Math" panose="02040503050406030204" pitchFamily="18" charset="0"/>
                                    </a:rPr>
                                    <m:t>𝑑𝑆</m:t>
                                  </m:r>
                                  <m:d>
                                    <m:dPr>
                                      <m:ctrlPr>
                                        <a:rPr lang="en-US" b="0" i="1" smtClean="0">
                                          <a:latin typeface="Cambria Math" panose="02040503050406030204" pitchFamily="18" charset="0"/>
                                        </a:rPr>
                                      </m:ctrlPr>
                                    </m:dPr>
                                    <m:e>
                                      <m:r>
                                        <a:rPr lang="en-US" b="0" i="1" smtClean="0">
                                          <a:latin typeface="Cambria Math" panose="02040503050406030204" pitchFamily="18" charset="0"/>
                                        </a:rPr>
                                        <m:t>𝑟</m:t>
                                      </m:r>
                                      <m:r>
                                        <a:rPr lang="en-US" b="0" i="1" smtClean="0">
                                          <a:latin typeface="Cambria Math" panose="02040503050406030204" pitchFamily="18" charset="0"/>
                                        </a:rPr>
                                        <m:t>+</m:t>
                                      </m:r>
                                      <m:r>
                                        <m:rPr>
                                          <m:sty m:val="p"/>
                                        </m:rPr>
                                        <a:rPr lang="en-US" b="0" i="0" smtClean="0">
                                          <a:latin typeface="Cambria Math" panose="02040503050406030204" pitchFamily="18" charset="0"/>
                                        </a:rPr>
                                        <m:t>Δ</m:t>
                                      </m:r>
                                      <m:r>
                                        <a:rPr lang="en-US" b="0" i="1" smtClean="0">
                                          <a:latin typeface="Cambria Math" panose="02040503050406030204" pitchFamily="18" charset="0"/>
                                        </a:rPr>
                                        <m:t>𝑟</m:t>
                                      </m:r>
                                    </m:e>
                                  </m:d>
                                </m:num>
                                <m:den>
                                  <m:r>
                                    <a:rPr lang="en-US" i="1">
                                      <a:latin typeface="Cambria Math" panose="02040503050406030204" pitchFamily="18" charset="0"/>
                                    </a:rPr>
                                    <m:t>𝑑𝑟</m:t>
                                  </m:r>
                                </m:den>
                              </m:f>
                              <m:r>
                                <a:rPr lang="en-US" b="0" i="0"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𝑟</m:t>
                                  </m:r>
                                </m:e>
                                <m:sup>
                                  <m:r>
                                    <a:rPr lang="en-US" i="1">
                                      <a:latin typeface="Cambria Math" panose="02040503050406030204" pitchFamily="18" charset="0"/>
                                    </a:rPr>
                                    <m:t>2</m:t>
                                  </m:r>
                                </m:sup>
                              </m:sSup>
                              <m:f>
                                <m:fPr>
                                  <m:ctrlPr>
                                    <a:rPr lang="en-US" i="1">
                                      <a:latin typeface="Cambria Math" panose="02040503050406030204" pitchFamily="18" charset="0"/>
                                    </a:rPr>
                                  </m:ctrlPr>
                                </m:fPr>
                                <m:num>
                                  <m:r>
                                    <a:rPr lang="en-US" i="1">
                                      <a:latin typeface="Cambria Math" panose="02040503050406030204" pitchFamily="18" charset="0"/>
                                    </a:rPr>
                                    <m:t>𝑑𝑆</m:t>
                                  </m:r>
                                  <m:d>
                                    <m:dPr>
                                      <m:ctrlPr>
                                        <a:rPr lang="en-US" b="0" i="1" smtClean="0">
                                          <a:latin typeface="Cambria Math" panose="02040503050406030204" pitchFamily="18" charset="0"/>
                                        </a:rPr>
                                      </m:ctrlPr>
                                    </m:dPr>
                                    <m:e>
                                      <m:r>
                                        <a:rPr lang="en-US" b="0" i="1" smtClean="0">
                                          <a:latin typeface="Cambria Math" panose="02040503050406030204" pitchFamily="18" charset="0"/>
                                        </a:rPr>
                                        <m:t>𝑟</m:t>
                                      </m:r>
                                    </m:e>
                                  </m:d>
                                </m:num>
                                <m:den>
                                  <m:r>
                                    <a:rPr lang="en-US" i="1">
                                      <a:latin typeface="Cambria Math" panose="02040503050406030204" pitchFamily="18" charset="0"/>
                                    </a:rPr>
                                    <m:t>𝑑𝑟</m:t>
                                  </m:r>
                                </m:den>
                              </m:f>
                            </m:e>
                          </m:d>
                        </m:num>
                        <m:den>
                          <m:r>
                            <m:rPr>
                              <m:sty m:val="p"/>
                            </m:rPr>
                            <a:rPr lang="en-US" b="0" i="0" smtClean="0">
                              <a:latin typeface="Cambria Math" panose="02040503050406030204" pitchFamily="18" charset="0"/>
                            </a:rPr>
                            <m:t>Δ</m:t>
                          </m:r>
                          <m:r>
                            <a:rPr lang="en-US" b="0" i="1" smtClean="0">
                              <a:latin typeface="Cambria Math" panose="02040503050406030204" pitchFamily="18" charset="0"/>
                            </a:rPr>
                            <m:t>𝑟</m:t>
                          </m:r>
                        </m:den>
                      </m:f>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𝑟</m:t>
                          </m:r>
                        </m:e>
                        <m:sup>
                          <m:r>
                            <a:rPr lang="en-US" i="1">
                              <a:latin typeface="Cambria Math" panose="02040503050406030204" pitchFamily="18" charset="0"/>
                            </a:rPr>
                            <m:t>2</m:t>
                          </m:r>
                        </m:sup>
                      </m:sSup>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𝑉</m:t>
                              </m:r>
                            </m:e>
                            <m:sub>
                              <m:r>
                                <m:rPr>
                                  <m:sty m:val="p"/>
                                </m:rPr>
                                <a:rPr lang="en-US">
                                  <a:latin typeface="Cambria Math" panose="02040503050406030204" pitchFamily="18" charset="0"/>
                                </a:rPr>
                                <m:t>max</m:t>
                              </m:r>
                            </m:sub>
                          </m:sSub>
                          <m:r>
                            <a:rPr lang="en-US" i="1">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m:t>
                          </m:r>
                        </m:num>
                        <m:den>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𝑚</m:t>
                              </m:r>
                            </m:sub>
                          </m:sSub>
                          <m:r>
                            <a:rPr lang="en-US" i="1">
                              <a:latin typeface="Cambria Math" panose="02040503050406030204" pitchFamily="18" charset="0"/>
                            </a:rPr>
                            <m:t>+</m:t>
                          </m:r>
                          <m:r>
                            <a:rPr lang="en-US" i="1">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m:t>
                          </m:r>
                        </m:den>
                      </m:f>
                      <m:r>
                        <a:rPr lang="en-US" i="1">
                          <a:latin typeface="Cambria Math" panose="02040503050406030204" pitchFamily="18" charset="0"/>
                        </a:rPr>
                        <m:t> </m:t>
                      </m:r>
                    </m:oMath>
                  </m:oMathPara>
                </a14:m>
                <a:endParaRPr lang="en-US" dirty="0"/>
              </a:p>
              <a:p>
                <a:pPr marL="0" indent="0">
                  <a:buNone/>
                </a:pPr>
                <a:r>
                  <a:rPr lang="en-US" dirty="0"/>
                  <a:t>Take the limit as </a:t>
                </a:r>
                <a14:m>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𝑟</m:t>
                    </m:r>
                    <m:r>
                      <a:rPr lang="en-US" b="0" i="1" smtClean="0">
                        <a:latin typeface="Cambria Math" panose="02040503050406030204" pitchFamily="18" charset="0"/>
                      </a:rPr>
                      <m:t>→0</m:t>
                    </m:r>
                  </m:oMath>
                </a14:m>
                <a:r>
                  <a:rPr lang="en-US" dirty="0"/>
                  <a:t>.</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𝑒</m:t>
                          </m:r>
                        </m:sub>
                      </m:sSub>
                      <m:f>
                        <m:fPr>
                          <m:ctrlPr>
                            <a:rPr lang="en-US" b="0" i="1" smtClean="0">
                              <a:latin typeface="Cambria Math" panose="02040503050406030204" pitchFamily="18" charset="0"/>
                            </a:rPr>
                          </m:ctrlPr>
                        </m:fPr>
                        <m:num>
                          <m:r>
                            <a:rPr lang="en-US" b="0" i="1" smtClean="0">
                              <a:latin typeface="Cambria Math" panose="02040503050406030204" pitchFamily="18" charset="0"/>
                            </a:rPr>
                            <m:t>𝑑</m:t>
                          </m:r>
                        </m:num>
                        <m:den>
                          <m:r>
                            <a:rPr lang="en-US" b="0" i="1" smtClean="0">
                              <a:latin typeface="Cambria Math" panose="02040503050406030204" pitchFamily="18" charset="0"/>
                            </a:rPr>
                            <m:t>𝑑𝑟</m:t>
                          </m:r>
                        </m:den>
                      </m:f>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2</m:t>
                              </m:r>
                            </m:sup>
                          </m:sSup>
                          <m:f>
                            <m:fPr>
                              <m:ctrlPr>
                                <a:rPr lang="en-US" b="0" i="1" smtClean="0">
                                  <a:latin typeface="Cambria Math" panose="02040503050406030204" pitchFamily="18" charset="0"/>
                                </a:rPr>
                              </m:ctrlPr>
                            </m:fPr>
                            <m:num>
                              <m:r>
                                <a:rPr lang="en-US" b="0" i="1" smtClean="0">
                                  <a:latin typeface="Cambria Math" panose="02040503050406030204" pitchFamily="18" charset="0"/>
                                </a:rPr>
                                <m:t>𝑑𝑆</m:t>
                              </m:r>
                            </m:num>
                            <m:den>
                              <m:r>
                                <a:rPr lang="en-US" b="0" i="1" smtClean="0">
                                  <a:latin typeface="Cambria Math" panose="02040503050406030204" pitchFamily="18" charset="0"/>
                                </a:rPr>
                                <m:t>𝑑𝑟</m:t>
                              </m:r>
                            </m:den>
                          </m:f>
                        </m:e>
                      </m:d>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𝑟</m:t>
                          </m:r>
                        </m:e>
                        <m:sup>
                          <m:r>
                            <a:rPr lang="en-US" i="1">
                              <a:latin typeface="Cambria Math" panose="02040503050406030204" pitchFamily="18" charset="0"/>
                            </a:rPr>
                            <m:t>2</m:t>
                          </m:r>
                        </m:sup>
                      </m:sSup>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𝑉</m:t>
                              </m:r>
                            </m:e>
                            <m:sub>
                              <m:r>
                                <m:rPr>
                                  <m:sty m:val="p"/>
                                </m:rPr>
                                <a:rPr lang="en-US">
                                  <a:latin typeface="Cambria Math" panose="02040503050406030204" pitchFamily="18" charset="0"/>
                                </a:rPr>
                                <m:t>max</m:t>
                              </m:r>
                            </m:sub>
                          </m:sSub>
                          <m:r>
                            <a:rPr lang="en-US" i="1">
                              <a:latin typeface="Cambria Math" panose="02040503050406030204" pitchFamily="18" charset="0"/>
                            </a:rPr>
                            <m:t>𝑆</m:t>
                          </m:r>
                        </m:num>
                        <m:den>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𝑚</m:t>
                              </m:r>
                            </m:sub>
                          </m:sSub>
                          <m:r>
                            <a:rPr lang="en-US" i="1">
                              <a:latin typeface="Cambria Math" panose="02040503050406030204" pitchFamily="18" charset="0"/>
                            </a:rPr>
                            <m:t>+</m:t>
                          </m:r>
                          <m:r>
                            <a:rPr lang="en-US" i="1">
                              <a:latin typeface="Cambria Math" panose="02040503050406030204" pitchFamily="18" charset="0"/>
                            </a:rPr>
                            <m:t>𝑆</m:t>
                          </m:r>
                        </m:den>
                      </m:f>
                      <m:r>
                        <a:rPr lang="en-US" i="1">
                          <a:latin typeface="Cambria Math" panose="02040503050406030204" pitchFamily="18" charset="0"/>
                        </a:rPr>
                        <m:t> </m:t>
                      </m:r>
                    </m:oMath>
                  </m:oMathPara>
                </a14:m>
                <a:endParaRPr lang="en-US" dirty="0"/>
              </a:p>
              <a:p>
                <a:pPr marL="0" indent="0">
                  <a:buNone/>
                </a:pPr>
                <a:r>
                  <a:rPr lang="en-US" dirty="0"/>
                  <a:t>Expand the differential</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𝑒</m:t>
                          </m:r>
                        </m:sub>
                      </m:sSub>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2</m:t>
                          </m:r>
                        </m:sup>
                      </m:sSup>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𝑑</m:t>
                              </m:r>
                            </m:e>
                            <m:sup>
                              <m:r>
                                <a:rPr lang="en-US" b="0" i="1" smtClean="0">
                                  <a:latin typeface="Cambria Math" panose="02040503050406030204" pitchFamily="18" charset="0"/>
                                </a:rPr>
                                <m:t>2</m:t>
                              </m:r>
                            </m:sup>
                          </m:sSup>
                          <m:r>
                            <a:rPr lang="en-US" b="0" i="1" smtClean="0">
                              <a:latin typeface="Cambria Math" panose="02040503050406030204" pitchFamily="18" charset="0"/>
                            </a:rPr>
                            <m:t>𝑆</m:t>
                          </m:r>
                        </m:num>
                        <m:den>
                          <m:r>
                            <a:rPr lang="en-US" b="0" i="1" smtClean="0">
                              <a:latin typeface="Cambria Math" panose="02040503050406030204" pitchFamily="18" charset="0"/>
                            </a:rPr>
                            <m:t>𝑑</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2</m:t>
                              </m:r>
                            </m:sup>
                          </m:sSup>
                        </m:den>
                      </m:f>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𝑒</m:t>
                          </m:r>
                        </m:sub>
                      </m:sSub>
                      <m:r>
                        <a:rPr lang="en-US" b="0" i="1" smtClean="0">
                          <a:latin typeface="Cambria Math" panose="02040503050406030204" pitchFamily="18" charset="0"/>
                        </a:rPr>
                        <m:t>𝑟</m:t>
                      </m:r>
                      <m:f>
                        <m:fPr>
                          <m:ctrlPr>
                            <a:rPr lang="en-US" b="0" i="1" smtClean="0">
                              <a:latin typeface="Cambria Math" panose="02040503050406030204" pitchFamily="18" charset="0"/>
                            </a:rPr>
                          </m:ctrlPr>
                        </m:fPr>
                        <m:num>
                          <m:r>
                            <a:rPr lang="en-US" b="0" i="1" smtClean="0">
                              <a:latin typeface="Cambria Math" panose="02040503050406030204" pitchFamily="18" charset="0"/>
                            </a:rPr>
                            <m:t>𝑑𝑆</m:t>
                          </m:r>
                        </m:num>
                        <m:den>
                          <m:r>
                            <a:rPr lang="en-US" b="0" i="1" smtClean="0">
                              <a:latin typeface="Cambria Math" panose="02040503050406030204" pitchFamily="18" charset="0"/>
                            </a:rPr>
                            <m:t>𝑑𝑟</m:t>
                          </m:r>
                        </m:den>
                      </m:f>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𝑟</m:t>
                          </m:r>
                        </m:e>
                        <m:sup>
                          <m:r>
                            <a:rPr lang="en-US" i="1">
                              <a:latin typeface="Cambria Math" panose="02040503050406030204" pitchFamily="18" charset="0"/>
                            </a:rPr>
                            <m:t>2</m:t>
                          </m:r>
                        </m:sup>
                      </m:sSup>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𝑉</m:t>
                              </m:r>
                            </m:e>
                            <m:sub>
                              <m:r>
                                <m:rPr>
                                  <m:sty m:val="p"/>
                                </m:rPr>
                                <a:rPr lang="en-US">
                                  <a:latin typeface="Cambria Math" panose="02040503050406030204" pitchFamily="18" charset="0"/>
                                </a:rPr>
                                <m:t>max</m:t>
                              </m:r>
                            </m:sub>
                          </m:sSub>
                          <m:r>
                            <a:rPr lang="en-US" i="1">
                              <a:latin typeface="Cambria Math" panose="02040503050406030204" pitchFamily="18" charset="0"/>
                            </a:rPr>
                            <m:t>𝑆</m:t>
                          </m:r>
                        </m:num>
                        <m:den>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𝑚</m:t>
                              </m:r>
                            </m:sub>
                          </m:sSub>
                          <m:r>
                            <a:rPr lang="en-US" i="1">
                              <a:latin typeface="Cambria Math" panose="02040503050406030204" pitchFamily="18" charset="0"/>
                            </a:rPr>
                            <m:t>+</m:t>
                          </m:r>
                          <m:r>
                            <a:rPr lang="en-US" i="1">
                              <a:latin typeface="Cambria Math" panose="02040503050406030204" pitchFamily="18" charset="0"/>
                            </a:rPr>
                            <m:t>𝑆</m:t>
                          </m:r>
                        </m:den>
                      </m:f>
                      <m:r>
                        <a:rPr lang="en-US" i="1">
                          <a:latin typeface="Cambria Math" panose="02040503050406030204" pitchFamily="18" charset="0"/>
                        </a:rPr>
                        <m:t> </m:t>
                      </m:r>
                    </m:oMath>
                  </m:oMathPara>
                </a14:m>
                <a:endParaRPr lang="en-US" dirty="0"/>
              </a:p>
              <a:p>
                <a:pPr marL="0" indent="0">
                  <a:buNone/>
                </a:pPr>
                <a:r>
                  <a:rPr lang="en-US" dirty="0"/>
                  <a:t>Divide by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2</m:t>
                        </m:r>
                      </m:sup>
                    </m:sSup>
                  </m:oMath>
                </a14:m>
                <a:r>
                  <a:rPr lang="en-US" dirty="0"/>
                  <a:t> to get the form in the book (the lower-case </a:t>
                </a:r>
                <a14:m>
                  <m:oMath xmlns:m="http://schemas.openxmlformats.org/officeDocument/2006/math">
                    <m:r>
                      <a:rPr lang="en-US" b="0" i="1" smtClean="0">
                        <a:latin typeface="Cambria Math" panose="02040503050406030204" pitchFamily="18" charset="0"/>
                      </a:rPr>
                      <m:t>𝑠</m:t>
                    </m:r>
                  </m:oMath>
                </a14:m>
                <a:r>
                  <a:rPr lang="en-US" dirty="0"/>
                  <a:t> in the book is a type).</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𝑒</m:t>
                          </m:r>
                        </m:sub>
                      </m:sSub>
                      <m:r>
                        <a:rPr lang="en-US" i="1">
                          <a:latin typeface="Cambria Math" panose="02040503050406030204" pitchFamily="18" charset="0"/>
                        </a:rPr>
                        <m:t> </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𝑑</m:t>
                              </m:r>
                            </m:e>
                            <m:sup>
                              <m:r>
                                <a:rPr lang="en-US" i="1">
                                  <a:latin typeface="Cambria Math" panose="02040503050406030204" pitchFamily="18" charset="0"/>
                                </a:rPr>
                                <m:t>2</m:t>
                              </m:r>
                            </m:sup>
                          </m:sSup>
                          <m:r>
                            <a:rPr lang="en-US" i="1">
                              <a:latin typeface="Cambria Math" panose="02040503050406030204" pitchFamily="18" charset="0"/>
                            </a:rPr>
                            <m:t>𝑆</m:t>
                          </m:r>
                        </m:num>
                        <m:den>
                          <m:r>
                            <a:rPr lang="en-US" i="1">
                              <a:latin typeface="Cambria Math" panose="02040503050406030204" pitchFamily="18" charset="0"/>
                            </a:rPr>
                            <m:t>𝑑</m:t>
                          </m:r>
                          <m:sSup>
                            <m:sSupPr>
                              <m:ctrlPr>
                                <a:rPr lang="en-US" i="1">
                                  <a:latin typeface="Cambria Math" panose="02040503050406030204" pitchFamily="18" charset="0"/>
                                </a:rPr>
                              </m:ctrlPr>
                            </m:sSupPr>
                            <m:e>
                              <m:r>
                                <a:rPr lang="en-US" i="1">
                                  <a:latin typeface="Cambria Math" panose="02040503050406030204" pitchFamily="18" charset="0"/>
                                </a:rPr>
                                <m:t>𝑟</m:t>
                              </m:r>
                            </m:e>
                            <m:sup>
                              <m:r>
                                <a:rPr lang="en-US" i="1">
                                  <a:latin typeface="Cambria Math" panose="02040503050406030204" pitchFamily="18" charset="0"/>
                                </a:rPr>
                                <m:t>2</m:t>
                              </m:r>
                            </m:sup>
                          </m:sSup>
                        </m:den>
                      </m:f>
                      <m:r>
                        <a:rPr lang="en-US" i="1">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𝑒</m:t>
                              </m:r>
                            </m:sub>
                          </m:sSub>
                        </m:num>
                        <m:den>
                          <m:r>
                            <a:rPr lang="en-US" i="1">
                              <a:latin typeface="Cambria Math" panose="02040503050406030204" pitchFamily="18" charset="0"/>
                            </a:rPr>
                            <m:t>𝑟</m:t>
                          </m:r>
                        </m:den>
                      </m:f>
                      <m:f>
                        <m:fPr>
                          <m:ctrlPr>
                            <a:rPr lang="en-US" i="1">
                              <a:latin typeface="Cambria Math" panose="02040503050406030204" pitchFamily="18" charset="0"/>
                            </a:rPr>
                          </m:ctrlPr>
                        </m:fPr>
                        <m:num>
                          <m:r>
                            <a:rPr lang="en-US" i="1">
                              <a:latin typeface="Cambria Math" panose="02040503050406030204" pitchFamily="18" charset="0"/>
                            </a:rPr>
                            <m:t>𝑑𝑆</m:t>
                          </m:r>
                        </m:num>
                        <m:den>
                          <m:r>
                            <a:rPr lang="en-US" i="1">
                              <a:latin typeface="Cambria Math" panose="02040503050406030204" pitchFamily="18" charset="0"/>
                            </a:rPr>
                            <m:t>𝑑𝑟</m:t>
                          </m:r>
                        </m:den>
                      </m:f>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𝑉</m:t>
                              </m:r>
                            </m:e>
                            <m:sub>
                              <m:r>
                                <m:rPr>
                                  <m:sty m:val="p"/>
                                </m:rPr>
                                <a:rPr lang="en-US">
                                  <a:latin typeface="Cambria Math" panose="02040503050406030204" pitchFamily="18" charset="0"/>
                                </a:rPr>
                                <m:t>max</m:t>
                              </m:r>
                            </m:sub>
                          </m:sSub>
                          <m:r>
                            <a:rPr lang="en-US" i="1">
                              <a:latin typeface="Cambria Math" panose="02040503050406030204" pitchFamily="18" charset="0"/>
                            </a:rPr>
                            <m:t>𝑆</m:t>
                          </m:r>
                        </m:num>
                        <m:den>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𝑚</m:t>
                              </m:r>
                            </m:sub>
                          </m:sSub>
                          <m:r>
                            <a:rPr lang="en-US" i="1">
                              <a:latin typeface="Cambria Math" panose="02040503050406030204" pitchFamily="18" charset="0"/>
                            </a:rPr>
                            <m:t>+</m:t>
                          </m:r>
                          <m:r>
                            <a:rPr lang="en-US" i="1">
                              <a:latin typeface="Cambria Math" panose="02040503050406030204" pitchFamily="18" charset="0"/>
                            </a:rPr>
                            <m:t>𝑆</m:t>
                          </m:r>
                        </m:den>
                      </m:f>
                      <m:r>
                        <a:rPr lang="en-US" i="1">
                          <a:latin typeface="Cambria Math" panose="02040503050406030204" pitchFamily="18" charset="0"/>
                        </a:rPr>
                        <m:t> </m:t>
                      </m:r>
                    </m:oMath>
                  </m:oMathPara>
                </a14:m>
                <a:endParaRPr lang="en-US" dirty="0"/>
              </a:p>
              <a:p>
                <a:pPr marL="0" indent="0">
                  <a:spcAft>
                    <a:spcPts val="600"/>
                  </a:spcAft>
                  <a:buNone/>
                </a:pPr>
                <a:endParaRPr lang="en-US" dirty="0"/>
              </a:p>
            </p:txBody>
          </p:sp>
        </mc:Choice>
        <mc:Fallback>
          <p:sp>
            <p:nvSpPr>
              <p:cNvPr id="6" name="Content Placeholder 5">
                <a:extLst>
                  <a:ext uri="{FF2B5EF4-FFF2-40B4-BE49-F238E27FC236}">
                    <a16:creationId xmlns:a16="http://schemas.microsoft.com/office/drawing/2014/main" id="{21458DC8-4E3C-4C52-9138-B802557A86E4}"/>
                  </a:ext>
                </a:extLst>
              </p:cNvPr>
              <p:cNvSpPr>
                <a:spLocks noGrp="1" noRot="1" noChangeAspect="1" noMove="1" noResize="1" noEditPoints="1" noAdjustHandles="1" noChangeArrowheads="1" noChangeShapeType="1" noTextEdit="1"/>
              </p:cNvSpPr>
              <p:nvPr>
                <p:ph idx="1"/>
              </p:nvPr>
            </p:nvSpPr>
            <p:spPr>
              <a:xfrm>
                <a:off x="336883" y="906011"/>
                <a:ext cx="11502191" cy="5815464"/>
              </a:xfrm>
              <a:blipFill>
                <a:blip r:embed="rId2"/>
                <a:stretch>
                  <a:fillRect l="-530" t="-1992"/>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982D716B-3AC1-359F-85E1-74FD59DB3856}"/>
              </a:ext>
            </a:extLst>
          </p:cNvPr>
          <p:cNvSpPr txBox="1"/>
          <p:nvPr/>
        </p:nvSpPr>
        <p:spPr>
          <a:xfrm>
            <a:off x="8293767" y="3834063"/>
            <a:ext cx="3561349" cy="923330"/>
          </a:xfrm>
          <a:prstGeom prst="rect">
            <a:avLst/>
          </a:prstGeom>
          <a:noFill/>
        </p:spPr>
        <p:txBody>
          <a:bodyPr wrap="square" rtlCol="0">
            <a:spAutoFit/>
          </a:bodyPr>
          <a:lstStyle/>
          <a:p>
            <a:r>
              <a:rPr lang="en-US" dirty="0"/>
              <a:t>Note: we could have also used the general mass balance equation (for spherical coordinates).</a:t>
            </a:r>
          </a:p>
        </p:txBody>
      </p:sp>
    </p:spTree>
    <p:extLst>
      <p:ext uri="{BB962C8B-B14F-4D97-AF65-F5344CB8AC3E}">
        <p14:creationId xmlns:p14="http://schemas.microsoft.com/office/powerpoint/2010/main" val="2990197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Reaction and Diffusion Inside the Bead</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11</a:t>
            </a:fld>
            <a:endParaRPr lang="en-US"/>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336883" y="906011"/>
                <a:ext cx="11502191" cy="5815464"/>
              </a:xfrm>
            </p:spPr>
            <p:txBody>
              <a:bodyPr>
                <a:normAutofit fontScale="85000" lnSpcReduction="20000"/>
              </a:bodyPr>
              <a:lstStyle/>
              <a:p>
                <a:pPr marL="0" indent="0">
                  <a:buNone/>
                </a:pPr>
                <a:r>
                  <a:rPr lang="en-US" dirty="0"/>
                  <a:t>The concentration at the center of the sphere must be symmetric (no flux)</a:t>
                </a:r>
              </a:p>
              <a:p>
                <a:pPr marL="0" indent="0">
                  <a:buNone/>
                </a:pPr>
                <a14:m>
                  <m:oMathPara xmlns:m="http://schemas.openxmlformats.org/officeDocument/2006/math">
                    <m:oMathParaPr>
                      <m:jc m:val="centerGroup"/>
                    </m:oMathParaPr>
                    <m:oMath xmlns:m="http://schemas.openxmlformats.org/officeDocument/2006/math">
                      <m:r>
                        <m:rPr>
                          <m:sty m:val="p"/>
                        </m:rPr>
                        <a:rPr lang="en-US" b="0" i="0" dirty="0" smtClean="0">
                          <a:latin typeface="Cambria Math" panose="02040503050406030204" pitchFamily="18" charset="0"/>
                        </a:rPr>
                        <m:t>BC</m:t>
                      </m:r>
                      <m:r>
                        <a:rPr lang="en-US" b="0" i="0" dirty="0" smtClean="0">
                          <a:latin typeface="Cambria Math" panose="02040503050406030204" pitchFamily="18" charset="0"/>
                        </a:rPr>
                        <m:t> 1</m:t>
                      </m:r>
                      <m:r>
                        <a:rPr lang="en-US" b="0" i="1" dirty="0" smtClean="0">
                          <a:latin typeface="Cambria Math" panose="02040503050406030204" pitchFamily="18" charset="0"/>
                        </a:rPr>
                        <m:t>:  </m:t>
                      </m:r>
                      <m:r>
                        <a:rPr lang="en-US" b="0" i="1" dirty="0" smtClean="0">
                          <a:latin typeface="Cambria Math" panose="02040503050406030204" pitchFamily="18" charset="0"/>
                        </a:rPr>
                        <m:t>                   </m:t>
                      </m:r>
                    </m:oMath>
                  </m:oMathPara>
                </a14:m>
                <a:endParaRPr lang="en-US" dirty="0"/>
              </a:p>
              <a:p>
                <a:pPr marL="0" indent="0">
                  <a:buNone/>
                </a:pPr>
                <a:r>
                  <a:rPr lang="en-US" dirty="0"/>
                  <a:t>and we assume that we know the concentration of </a:t>
                </a:r>
                <a14:m>
                  <m:oMath xmlns:m="http://schemas.openxmlformats.org/officeDocument/2006/math">
                    <m:r>
                      <a:rPr lang="en-US" b="0" i="1" smtClean="0">
                        <a:latin typeface="Cambria Math" panose="02040503050406030204" pitchFamily="18" charset="0"/>
                      </a:rPr>
                      <m:t>𝑆</m:t>
                    </m:r>
                  </m:oMath>
                </a14:m>
                <a:r>
                  <a:rPr lang="en-US" dirty="0"/>
                  <a:t> at the sphere surface.</a:t>
                </a:r>
              </a:p>
              <a:p>
                <a:pPr marL="0" indent="0">
                  <a:spcAft>
                    <a:spcPts val="600"/>
                  </a:spcAft>
                  <a:buNone/>
                </a:pPr>
                <a14:m>
                  <m:oMathPara xmlns:m="http://schemas.openxmlformats.org/officeDocument/2006/math">
                    <m:oMathParaPr>
                      <m:jc m:val="centerGroup"/>
                    </m:oMathParaPr>
                    <m:oMath xmlns:m="http://schemas.openxmlformats.org/officeDocument/2006/math">
                      <m:r>
                        <m:rPr>
                          <m:nor/>
                        </m:rPr>
                        <a:rPr lang="en-US" i="0" dirty="0" smtClean="0">
                          <a:latin typeface="Cambria Math" panose="02040503050406030204" pitchFamily="18" charset="0"/>
                        </a:rPr>
                        <m:t>BC</m:t>
                      </m:r>
                      <m:r>
                        <m:rPr>
                          <m:nor/>
                        </m:rPr>
                        <a:rPr lang="en-US" b="0" i="0" dirty="0" smtClean="0">
                          <a:latin typeface="Cambria Math" panose="02040503050406030204" pitchFamily="18" charset="0"/>
                        </a:rPr>
                        <m:t> </m:t>
                      </m:r>
                      <m:r>
                        <m:rPr>
                          <m:nor/>
                        </m:rPr>
                        <a:rPr lang="en-US" i="0" dirty="0" smtClean="0">
                          <a:latin typeface="Cambria Math" panose="02040503050406030204" pitchFamily="18" charset="0"/>
                        </a:rPr>
                        <m:t>2:</m:t>
                      </m:r>
                      <m:r>
                        <a:rPr lang="en-US" i="1" dirty="0" smtClean="0">
                          <a:latin typeface="Cambria Math" panose="02040503050406030204" pitchFamily="18" charset="0"/>
                        </a:rPr>
                        <m:t> </m:t>
                      </m:r>
                      <m:r>
                        <a:rPr lang="en-US" i="1" dirty="0" smtClean="0">
                          <a:latin typeface="Cambria Math" panose="02040503050406030204" pitchFamily="18" charset="0"/>
                        </a:rPr>
                        <m:t> </m:t>
                      </m:r>
                      <m:r>
                        <a:rPr lang="en-US" b="0" i="1" dirty="0" smtClean="0">
                          <a:latin typeface="Cambria Math" panose="02040503050406030204" pitchFamily="18" charset="0"/>
                        </a:rPr>
                        <m:t>                   </m:t>
                      </m:r>
                    </m:oMath>
                  </m:oMathPara>
                </a14:m>
                <a:endParaRPr lang="en-US" dirty="0"/>
              </a:p>
              <a:p>
                <a:pPr marL="0" indent="0">
                  <a:buNone/>
                </a:pPr>
                <a:r>
                  <a:rPr lang="en-US" dirty="0"/>
                  <a:t>Where </a:t>
                </a:r>
                <a14:m>
                  <m:oMath xmlns:m="http://schemas.openxmlformats.org/officeDocument/2006/math">
                    <m:r>
                      <a:rPr lang="en-US" i="1" dirty="0" smtClean="0">
                        <a:latin typeface="Cambria Math" panose="02040503050406030204" pitchFamily="18" charset="0"/>
                      </a:rPr>
                      <m:t>𝐾</m:t>
                    </m:r>
                  </m:oMath>
                </a14:m>
                <a:r>
                  <a:rPr lang="en-US" dirty="0"/>
                  <a:t> is the partition coefficient, accounting for steric exclusion,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m:rPr>
                            <m:sty m:val="p"/>
                          </m:rPr>
                          <a:rPr lang="en-US" b="0" i="0" smtClean="0">
                            <a:latin typeface="Cambria Math" panose="02040503050406030204" pitchFamily="18" charset="0"/>
                          </a:rPr>
                          <m:t>bs</m:t>
                        </m:r>
                      </m:sub>
                    </m:sSub>
                  </m:oMath>
                </a14:m>
                <a:r>
                  <a:rPr lang="en-US" dirty="0"/>
                  <a:t> is the substrate concentration at the surface on the bulk side.  </a:t>
                </a:r>
              </a:p>
              <a:p>
                <a:pPr marL="0" indent="0">
                  <a:buNone/>
                </a:pPr>
                <a:r>
                  <a:rPr lang="en-US" dirty="0"/>
                  <a:t>We can use the non-dimensional variables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𝑆</m:t>
                        </m:r>
                      </m:num>
                      <m:den>
                        <m:r>
                          <a:rPr lang="en-US" b="0" i="1" smtClean="0">
                            <a:latin typeface="Cambria Math" panose="02040503050406030204" pitchFamily="18" charset="0"/>
                          </a:rPr>
                          <m:t>𝐾</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𝐵𝑆</m:t>
                            </m:r>
                          </m:sub>
                        </m:sSub>
                      </m:den>
                    </m:f>
                  </m:oMath>
                </a14:m>
                <a:r>
                  <a:rPr lang="en-US" dirty="0"/>
                  <a:t> and </a:t>
                </a:r>
                <a14:m>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𝑅</m:t>
                    </m:r>
                  </m:oMath>
                </a14:m>
                <a:r>
                  <a:rPr lang="en-US" dirty="0"/>
                  <a:t> to rewrite the equations and boundary conditions as</a:t>
                </a:r>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𝑑</m:t>
                              </m:r>
                            </m:e>
                            <m:sup>
                              <m:r>
                                <a:rPr lang="en-US" b="0" i="1" smtClean="0">
                                  <a:latin typeface="Cambria Math" panose="02040503050406030204" pitchFamily="18" charset="0"/>
                                </a:rPr>
                                <m:t>2</m:t>
                              </m:r>
                            </m:sup>
                          </m:sSup>
                          <m:r>
                            <a:rPr lang="en-US" b="0" i="1" smtClean="0">
                              <a:latin typeface="Cambria Math" panose="02040503050406030204" pitchFamily="18" charset="0"/>
                            </a:rPr>
                            <m:t>𝑠</m:t>
                          </m:r>
                          <m:r>
                            <a:rPr lang="en-US" b="0" i="1" smtClean="0">
                              <a:latin typeface="Cambria Math" panose="02040503050406030204" pitchFamily="18" charset="0"/>
                            </a:rPr>
                            <m:t>′</m:t>
                          </m:r>
                        </m:num>
                        <m:den>
                          <m:r>
                            <a:rPr lang="en-US" b="0" i="1" smtClean="0">
                              <a:latin typeface="Cambria Math" panose="02040503050406030204" pitchFamily="18" charset="0"/>
                            </a:rPr>
                            <m:t>𝑑</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r>
                                <a:rPr lang="en-US" b="0" i="1" smtClean="0">
                                  <a:latin typeface="Cambria Math" panose="02040503050406030204" pitchFamily="18" charset="0"/>
                                </a:rPr>
                                <m:t>′</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𝑟</m:t>
                          </m:r>
                          <m:r>
                            <a:rPr lang="en-US" b="0" i="1" smtClean="0">
                              <a:latin typeface="Cambria Math" panose="02040503050406030204" pitchFamily="18" charset="0"/>
                            </a:rPr>
                            <m:t>′</m:t>
                          </m:r>
                        </m:den>
                      </m:f>
                      <m:f>
                        <m:fPr>
                          <m:ctrlPr>
                            <a:rPr lang="en-US" b="0"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𝑠</m:t>
                          </m:r>
                          <m:r>
                            <a:rPr lang="en-US" b="0" i="1" smtClean="0">
                              <a:latin typeface="Cambria Math" panose="02040503050406030204" pitchFamily="18" charset="0"/>
                            </a:rPr>
                            <m:t>′</m:t>
                          </m:r>
                        </m:num>
                        <m:den>
                          <m:r>
                            <a:rPr lang="en-US" b="0" i="1" smtClean="0">
                              <a:latin typeface="Cambria Math" panose="02040503050406030204" pitchFamily="18" charset="0"/>
                            </a:rPr>
                            <m:t>𝑑</m:t>
                          </m:r>
                          <m:r>
                            <a:rPr lang="en-US" b="0" i="1" smtClean="0">
                              <a:latin typeface="Cambria Math" panose="02040503050406030204" pitchFamily="18" charset="0"/>
                            </a:rPr>
                            <m:t>𝑟</m:t>
                          </m:r>
                          <m:r>
                            <a:rPr lang="en-US" b="0" i="1" smtClean="0">
                              <a:latin typeface="Cambria Math" panose="02040503050406030204" pitchFamily="18" charset="0"/>
                            </a:rPr>
                            <m:t>′</m:t>
                          </m:r>
                        </m:den>
                      </m:f>
                      <m:r>
                        <a:rPr lang="en-US" b="0" i="1" smtClean="0">
                          <a:latin typeface="Cambria Math" panose="02040503050406030204" pitchFamily="18" charset="0"/>
                        </a:rPr>
                        <m:t>=9</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𝜙</m:t>
                          </m:r>
                        </m:e>
                        <m:sup>
                          <m:r>
                            <a:rPr lang="en-US" b="0" i="1" smtClean="0">
                              <a:latin typeface="Cambria Math" panose="02040503050406030204" pitchFamily="18" charset="0"/>
                            </a:rPr>
                            <m:t>2</m:t>
                          </m:r>
                        </m:sup>
                      </m:sSup>
                      <m:f>
                        <m:fPr>
                          <m:ctrlPr>
                            <a:rPr lang="en-US" b="0" i="1" smtClean="0">
                              <a:latin typeface="Cambria Math" panose="02040503050406030204" pitchFamily="18" charset="0"/>
                            </a:rPr>
                          </m:ctrlPr>
                        </m:fPr>
                        <m:num>
                          <m:r>
                            <a:rPr lang="en-US" b="0" i="1" smtClean="0">
                              <a:latin typeface="Cambria Math" panose="02040503050406030204" pitchFamily="18" charset="0"/>
                            </a:rPr>
                            <m:t>𝑠</m:t>
                          </m:r>
                          <m:r>
                            <a:rPr lang="en-US" b="0" i="1" smtClean="0">
                              <a:latin typeface="Cambria Math" panose="02040503050406030204" pitchFamily="18" charset="0"/>
                            </a:rPr>
                            <m:t>′</m:t>
                          </m:r>
                        </m:num>
                        <m:den>
                          <m:r>
                            <a:rPr lang="en-US" b="0" i="1" smtClean="0">
                              <a:latin typeface="Cambria Math" panose="02040503050406030204" pitchFamily="18" charset="0"/>
                            </a:rPr>
                            <m:t>1+</m:t>
                          </m:r>
                          <m:r>
                            <a:rPr lang="en-US" b="0" i="1" smtClean="0">
                              <a:latin typeface="Cambria Math" panose="02040503050406030204" pitchFamily="18" charset="0"/>
                            </a:rPr>
                            <m:t>𝛽</m:t>
                          </m:r>
                          <m:r>
                            <a:rPr lang="en-US" b="0" i="1" smtClean="0">
                              <a:latin typeface="Cambria Math" panose="02040503050406030204" pitchFamily="18" charset="0"/>
                            </a:rPr>
                            <m:t>𝑠</m:t>
                          </m:r>
                          <m:r>
                            <a:rPr lang="en-US" b="0" i="1" smtClean="0">
                              <a:latin typeface="Cambria Math" panose="02040503050406030204" pitchFamily="18" charset="0"/>
                            </a:rPr>
                            <m:t>′</m:t>
                          </m:r>
                        </m:den>
                      </m:f>
                      <m:r>
                        <a:rPr lang="en-US" b="0" i="1" smtClean="0">
                          <a:latin typeface="Cambria Math" panose="02040503050406030204" pitchFamily="18" charset="0"/>
                        </a:rPr>
                        <m:t> </m:t>
                      </m:r>
                    </m:oMath>
                  </m:oMathPara>
                </a14:m>
                <a:endParaRPr lang="en-US" dirty="0"/>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rPr>
                            <m:t>𝑠</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0</m:t>
                              </m:r>
                            </m:e>
                          </m:d>
                        </m:num>
                        <m:den>
                          <m:r>
                            <a:rPr lang="en-US" b="0" i="1" smtClean="0">
                              <a:latin typeface="Cambria Math" panose="02040503050406030204" pitchFamily="18" charset="0"/>
                            </a:rPr>
                            <m:t>𝑑</m:t>
                          </m:r>
                          <m:r>
                            <a:rPr lang="en-US" b="0" i="1" smtClean="0">
                              <a:latin typeface="Cambria Math" panose="02040503050406030204" pitchFamily="18" charset="0"/>
                            </a:rPr>
                            <m:t>𝑟</m:t>
                          </m:r>
                          <m:r>
                            <a:rPr lang="en-US" b="0" i="1" smtClean="0">
                              <a:latin typeface="Cambria Math" panose="02040503050406030204" pitchFamily="18" charset="0"/>
                            </a:rPr>
                            <m:t>′</m:t>
                          </m:r>
                        </m:den>
                      </m:f>
                      <m:r>
                        <a:rPr lang="en-US" b="0" i="1" smtClean="0">
                          <a:latin typeface="Cambria Math" panose="02040503050406030204" pitchFamily="18" charset="0"/>
                        </a:rPr>
                        <m:t>=0;    </m:t>
                      </m:r>
                      <m:r>
                        <a:rPr lang="en-US" b="0" i="1" smtClean="0">
                          <a:latin typeface="Cambria Math" panose="02040503050406030204" pitchFamily="18" charset="0"/>
                        </a:rPr>
                        <m:t>𝑠</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e>
                      </m:d>
                      <m:r>
                        <a:rPr lang="en-US" b="0" i="1" smtClean="0">
                          <a:latin typeface="Cambria Math" panose="02040503050406030204" pitchFamily="18" charset="0"/>
                        </a:rPr>
                        <m:t>=1</m:t>
                      </m:r>
                    </m:oMath>
                  </m:oMathPara>
                </a14:m>
                <a:endParaRPr lang="en-US" dirty="0"/>
              </a:p>
              <a:p>
                <a:pPr marL="0" indent="0">
                  <a:buNone/>
                </a:pPr>
                <a:r>
                  <a:rPr lang="en-US" dirty="0"/>
                  <a:t>where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𝜙</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𝑅</m:t>
                          </m:r>
                        </m:num>
                        <m:den>
                          <m:r>
                            <a:rPr lang="en-US" b="0" i="1" smtClean="0">
                              <a:latin typeface="Cambria Math" panose="02040503050406030204" pitchFamily="18" charset="0"/>
                            </a:rPr>
                            <m:t>3</m:t>
                          </m:r>
                        </m:den>
                      </m:f>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m:rPr>
                                          <m:sty m:val="p"/>
                                        </m:rPr>
                                        <a:rPr lang="en-US" b="0" i="0" smtClean="0">
                                          <a:latin typeface="Cambria Math" panose="02040503050406030204" pitchFamily="18" charset="0"/>
                                        </a:rPr>
                                        <m:t>max</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𝑚</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𝑒</m:t>
                                      </m:r>
                                    </m:sub>
                                  </m:sSub>
                                </m:den>
                              </m:f>
                            </m:e>
                          </m:d>
                        </m:e>
                        <m:sup>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p>
                      <m:r>
                        <a:rPr lang="en-US" b="0" i="0" smtClean="0">
                          <a:latin typeface="Cambria Math" panose="02040503050406030204" pitchFamily="18" charset="0"/>
                        </a:rPr>
                        <m:t>;    </m:t>
                      </m:r>
                      <m:r>
                        <a:rPr lang="en-US" b="0" i="1" smtClean="0">
                          <a:latin typeface="Cambria Math" panose="02040503050406030204" pitchFamily="18" charset="0"/>
                        </a:rPr>
                        <m:t>𝛽</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𝑏𝑠</m:t>
                              </m:r>
                            </m:sub>
                          </m:sSub>
                          <m:r>
                            <a:rPr lang="en-US" b="0" i="1" smtClean="0">
                              <a:latin typeface="Cambria Math" panose="02040503050406030204" pitchFamily="18" charset="0"/>
                            </a:rPr>
                            <m:t>𝐾</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𝑚</m:t>
                              </m:r>
                            </m:sub>
                          </m:sSub>
                        </m:den>
                      </m:f>
                    </m:oMath>
                  </m:oMathPara>
                </a14:m>
                <a:endParaRPr lang="en-US" dirty="0"/>
              </a:p>
              <a:p>
                <a:pPr marL="0" indent="0">
                  <a:spcAft>
                    <a:spcPts val="600"/>
                  </a:spcAft>
                  <a:buNone/>
                </a:pPr>
                <a:endParaRPr lang="en-US" dirty="0"/>
              </a:p>
            </p:txBody>
          </p:sp>
        </mc:Choice>
        <mc:Fallback>
          <p:sp>
            <p:nvSpPr>
              <p:cNvPr id="6" name="Content Placeholder 5">
                <a:extLst>
                  <a:ext uri="{FF2B5EF4-FFF2-40B4-BE49-F238E27FC236}">
                    <a16:creationId xmlns:a16="http://schemas.microsoft.com/office/drawing/2014/main" id="{21458DC8-4E3C-4C52-9138-B802557A86E4}"/>
                  </a:ext>
                </a:extLst>
              </p:cNvPr>
              <p:cNvSpPr>
                <a:spLocks noGrp="1" noRot="1" noChangeAspect="1" noMove="1" noResize="1" noEditPoints="1" noAdjustHandles="1" noChangeArrowheads="1" noChangeShapeType="1" noTextEdit="1"/>
              </p:cNvSpPr>
              <p:nvPr>
                <p:ph idx="1"/>
              </p:nvPr>
            </p:nvSpPr>
            <p:spPr>
              <a:xfrm>
                <a:off x="336883" y="906011"/>
                <a:ext cx="11502191" cy="5815464"/>
              </a:xfrm>
              <a:blipFill>
                <a:blip r:embed="rId2"/>
                <a:stretch>
                  <a:fillRect l="-795" t="-2411" r="-1219"/>
                </a:stretch>
              </a:blipFill>
            </p:spPr>
            <p:txBody>
              <a:bodyPr/>
              <a:lstStyle/>
              <a:p>
                <a:r>
                  <a:rPr lang="en-US">
                    <a:noFill/>
                  </a:rPr>
                  <a:t> </a:t>
                </a:r>
              </a:p>
            </p:txBody>
          </p:sp>
        </mc:Fallback>
      </mc:AlternateContent>
    </p:spTree>
    <p:extLst>
      <p:ext uri="{BB962C8B-B14F-4D97-AF65-F5344CB8AC3E}">
        <p14:creationId xmlns:p14="http://schemas.microsoft.com/office/powerpoint/2010/main" val="3429125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Thiele Modulus</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12</a:t>
            </a:fld>
            <a:endParaRPr lang="en-US"/>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336883" y="906011"/>
                <a:ext cx="11502191" cy="5815464"/>
              </a:xfrm>
            </p:spPr>
            <p:txBody>
              <a:bodyPr>
                <a:normAutofit/>
              </a:bodyPr>
              <a:lstStyle/>
              <a:p>
                <a:pPr marL="0" indent="0">
                  <a:buNone/>
                </a:pPr>
                <a:r>
                  <a:rPr lang="en-US" sz="2800" dirty="0"/>
                  <a:t>The parameter </a:t>
                </a:r>
                <a14:m>
                  <m:oMath xmlns:m="http://schemas.openxmlformats.org/officeDocument/2006/math">
                    <m:r>
                      <a:rPr lang="en-US" sz="2800" b="0" i="1" smtClean="0">
                        <a:latin typeface="Cambria Math" panose="02040503050406030204" pitchFamily="18" charset="0"/>
                      </a:rPr>
                      <m:t>𝜙</m:t>
                    </m:r>
                  </m:oMath>
                </a14:m>
                <a:r>
                  <a:rPr lang="en-US" sz="2800" dirty="0"/>
                  <a:t> is known as the _______ modulus.  The expression </a:t>
                </a:r>
                <a14:m>
                  <m:oMath xmlns:m="http://schemas.openxmlformats.org/officeDocument/2006/math">
                    <m:r>
                      <a:rPr lang="en-US" sz="2800" b="0" i="1" smtClean="0">
                        <a:latin typeface="Cambria Math" panose="02040503050406030204" pitchFamily="18" charset="0"/>
                      </a:rPr>
                      <m:t>𝑅</m:t>
                    </m:r>
                    <m:r>
                      <m:rPr>
                        <m:lit/>
                      </m:rPr>
                      <a:rPr lang="en-US" sz="2800" b="0" i="1" smtClean="0">
                        <a:latin typeface="Cambria Math" panose="02040503050406030204" pitchFamily="18" charset="0"/>
                      </a:rPr>
                      <m:t>/</m:t>
                    </m:r>
                    <m:r>
                      <a:rPr lang="en-US" sz="2800" b="0" i="1" smtClean="0">
                        <a:latin typeface="Cambria Math" panose="02040503050406030204" pitchFamily="18" charset="0"/>
                      </a:rPr>
                      <m:t>3</m:t>
                    </m:r>
                  </m:oMath>
                </a14:m>
                <a:r>
                  <a:rPr lang="en-US" sz="2800" dirty="0"/>
                  <a:t> in the Thiele modulus is literally the ratio of sphere volume to sphere surface area</a:t>
                </a:r>
              </a:p>
              <a:p>
                <a:pPr marL="0" indent="0">
                  <a:buNone/>
                </a:pPr>
                <a:endParaRPr lang="en-US" sz="2800" dirty="0"/>
              </a:p>
              <a:p>
                <a:pPr marL="0" indent="0">
                  <a:spcAft>
                    <a:spcPts val="1200"/>
                  </a:spcAft>
                  <a:buNone/>
                </a:pPr>
                <a14:m>
                  <m:oMathPara xmlns:m="http://schemas.openxmlformats.org/officeDocument/2006/math">
                    <m:oMathParaPr>
                      <m:jc m:val="centerGroup"/>
                    </m:oMathParaPr>
                    <m:oMath xmlns:m="http://schemas.openxmlformats.org/officeDocument/2006/math">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𝑅</m:t>
                          </m:r>
                        </m:num>
                        <m:den>
                          <m:r>
                            <a:rPr lang="en-US" sz="2800" b="0" i="1" smtClean="0">
                              <a:latin typeface="Cambria Math" panose="02040503050406030204" pitchFamily="18" charset="0"/>
                            </a:rPr>
                            <m:t>3</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4</m:t>
                              </m:r>
                            </m:num>
                            <m:den>
                              <m:r>
                                <a:rPr lang="en-US" sz="2800" b="0" i="1" smtClean="0">
                                  <a:latin typeface="Cambria Math" panose="02040503050406030204" pitchFamily="18" charset="0"/>
                                </a:rPr>
                                <m:t>3</m:t>
                              </m:r>
                            </m:den>
                          </m:f>
                          <m:r>
                            <a:rPr lang="en-US" sz="2800" b="0" i="1" smtClean="0">
                              <a:latin typeface="Cambria Math" panose="02040503050406030204" pitchFamily="18" charset="0"/>
                            </a:rPr>
                            <m:t>𝜋</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𝑅</m:t>
                              </m:r>
                            </m:e>
                            <m:sup>
                              <m:r>
                                <a:rPr lang="en-US" sz="2800" b="0" i="1" smtClean="0">
                                  <a:latin typeface="Cambria Math" panose="02040503050406030204" pitchFamily="18" charset="0"/>
                                </a:rPr>
                                <m:t>3</m:t>
                              </m:r>
                            </m:sup>
                          </m:sSup>
                        </m:num>
                        <m:den>
                          <m:r>
                            <a:rPr lang="en-US" sz="2800" b="0" i="1" smtClean="0">
                              <a:latin typeface="Cambria Math" panose="02040503050406030204" pitchFamily="18" charset="0"/>
                            </a:rPr>
                            <m:t>4</m:t>
                          </m:r>
                          <m:r>
                            <a:rPr lang="en-US" sz="2800" b="0" i="1" smtClean="0">
                              <a:latin typeface="Cambria Math" panose="02040503050406030204" pitchFamily="18" charset="0"/>
                            </a:rPr>
                            <m:t>𝜋</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𝑅</m:t>
                              </m:r>
                            </m:e>
                            <m:sup>
                              <m:r>
                                <a:rPr lang="en-US" sz="2800" b="0" i="1" smtClean="0">
                                  <a:latin typeface="Cambria Math" panose="02040503050406030204" pitchFamily="18" charset="0"/>
                                </a:rPr>
                                <m:t>2</m:t>
                              </m:r>
                            </m:sup>
                          </m:sSup>
                        </m:den>
                      </m:f>
                      <m:r>
                        <a:rPr lang="en-US" sz="2800" b="0" i="1" smtClean="0">
                          <a:latin typeface="Cambria Math" panose="02040503050406030204" pitchFamily="18" charset="0"/>
                        </a:rPr>
                        <m:t> </m:t>
                      </m:r>
                    </m:oMath>
                  </m:oMathPara>
                </a14:m>
                <a:endParaRPr lang="en-US" sz="2800" b="0" dirty="0"/>
              </a:p>
              <a:p>
                <a:pPr marL="0" indent="0">
                  <a:spcAft>
                    <a:spcPts val="1200"/>
                  </a:spcAft>
                  <a:buNone/>
                </a:pPr>
                <a:endParaRPr lang="en-US" sz="2800" b="0" dirty="0"/>
              </a:p>
              <a:p>
                <a:pPr marL="0" indent="0">
                  <a:buNone/>
                </a:pPr>
                <a:r>
                  <a:rPr lang="en-US" sz="2800" dirty="0"/>
                  <a:t>and for non-spherical beads, it will be replaced with particle volume over particle surface area,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𝑉</m:t>
                        </m:r>
                      </m:e>
                      <m:sub>
                        <m:r>
                          <a:rPr lang="en-US" sz="2800" b="0" i="1" smtClean="0">
                            <a:latin typeface="Cambria Math" panose="02040503050406030204" pitchFamily="18" charset="0"/>
                          </a:rPr>
                          <m:t>𝑝</m:t>
                        </m:r>
                      </m:sub>
                    </m:sSub>
                    <m:r>
                      <m:rPr>
                        <m:lit/>
                      </m:rP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𝐴</m:t>
                        </m:r>
                      </m:e>
                      <m:sub>
                        <m:r>
                          <a:rPr lang="en-US" sz="2800" b="0" i="1" smtClean="0">
                            <a:latin typeface="Cambria Math" panose="02040503050406030204" pitchFamily="18" charset="0"/>
                          </a:rPr>
                          <m:t>𝑝</m:t>
                        </m:r>
                      </m:sub>
                    </m:sSub>
                  </m:oMath>
                </a14:m>
                <a:r>
                  <a:rPr lang="en-US" sz="2800" dirty="0"/>
                  <a:t>.</a:t>
                </a:r>
              </a:p>
              <a:p>
                <a:pPr marL="0" indent="0">
                  <a:buNone/>
                </a:pPr>
                <a:endParaRPr lang="en-US" dirty="0"/>
              </a:p>
              <a:p>
                <a:pPr marL="0" indent="0">
                  <a:spcAft>
                    <a:spcPts val="600"/>
                  </a:spcAft>
                  <a:buNone/>
                </a:pPr>
                <a:endParaRPr lang="en-US" dirty="0"/>
              </a:p>
            </p:txBody>
          </p:sp>
        </mc:Choice>
        <mc:Fallback>
          <p:sp>
            <p:nvSpPr>
              <p:cNvPr id="6" name="Content Placeholder 5">
                <a:extLst>
                  <a:ext uri="{FF2B5EF4-FFF2-40B4-BE49-F238E27FC236}">
                    <a16:creationId xmlns:a16="http://schemas.microsoft.com/office/drawing/2014/main" id="{21458DC8-4E3C-4C52-9138-B802557A86E4}"/>
                  </a:ext>
                </a:extLst>
              </p:cNvPr>
              <p:cNvSpPr>
                <a:spLocks noGrp="1" noRot="1" noChangeAspect="1" noMove="1" noResize="1" noEditPoints="1" noAdjustHandles="1" noChangeArrowheads="1" noChangeShapeType="1" noTextEdit="1"/>
              </p:cNvSpPr>
              <p:nvPr>
                <p:ph idx="1"/>
              </p:nvPr>
            </p:nvSpPr>
            <p:spPr>
              <a:xfrm>
                <a:off x="336883" y="906011"/>
                <a:ext cx="11502191" cy="5815464"/>
              </a:xfrm>
              <a:blipFill>
                <a:blip r:embed="rId2"/>
                <a:stretch>
                  <a:fillRect l="-1060" t="-1782"/>
                </a:stretch>
              </a:blipFill>
            </p:spPr>
            <p:txBody>
              <a:bodyPr/>
              <a:lstStyle/>
              <a:p>
                <a:r>
                  <a:rPr lang="en-US">
                    <a:noFill/>
                  </a:rPr>
                  <a:t> </a:t>
                </a:r>
              </a:p>
            </p:txBody>
          </p:sp>
        </mc:Fallback>
      </mc:AlternateContent>
    </p:spTree>
    <p:extLst>
      <p:ext uri="{BB962C8B-B14F-4D97-AF65-F5344CB8AC3E}">
        <p14:creationId xmlns:p14="http://schemas.microsoft.com/office/powerpoint/2010/main" val="4156502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Effectiveness Factor</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13</a:t>
            </a:fld>
            <a:endParaRPr lang="en-US"/>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336883" y="906011"/>
                <a:ext cx="11502191" cy="5815464"/>
              </a:xfrm>
            </p:spPr>
            <p:txBody>
              <a:bodyPr>
                <a:normAutofit/>
              </a:bodyPr>
              <a:lstStyle/>
              <a:p>
                <a:pPr marL="0" indent="0">
                  <a:buNone/>
                </a:pPr>
                <a:r>
                  <a:rPr lang="en-US" dirty="0"/>
                  <a:t>Define effectiveness factor, </a:t>
                </a:r>
                <a14:m>
                  <m:oMath xmlns:m="http://schemas.openxmlformats.org/officeDocument/2006/math">
                    <m:r>
                      <a:rPr lang="el-GR" i="1" dirty="0">
                        <a:latin typeface="Cambria Math" panose="02040503050406030204" pitchFamily="18" charset="0"/>
                      </a:rPr>
                      <m:t>𝜂</m:t>
                    </m:r>
                  </m:oMath>
                </a14:m>
                <a:r>
                  <a:rPr lang="en-US" dirty="0"/>
                  <a:t>, as:</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l-GR" i="1" dirty="0">
                          <a:latin typeface="Cambria Math" panose="02040503050406030204" pitchFamily="18" charset="0"/>
                        </a:rPr>
                        <m:t>𝜂</m:t>
                      </m:r>
                      <m:r>
                        <a:rPr lang="en-US" i="1" dirty="0">
                          <a:latin typeface="Cambria Math" panose="02040503050406030204" pitchFamily="18" charset="0"/>
                        </a:rPr>
                        <m:t> =</m:t>
                      </m:r>
                      <m:f>
                        <m:fPr>
                          <m:ctrlPr>
                            <a:rPr lang="en-US" i="1" dirty="0">
                              <a:latin typeface="Cambria Math" panose="02040503050406030204" pitchFamily="18" charset="0"/>
                            </a:rPr>
                          </m:ctrlPr>
                        </m:fPr>
                        <m:num>
                          <m:r>
                            <m:rPr>
                              <m:nor/>
                            </m:rPr>
                            <a:rPr lang="en-US" dirty="0">
                              <a:latin typeface="Cambria Math" panose="02040503050406030204" pitchFamily="18" charset="0"/>
                            </a:rPr>
                            <m:t>Observed</m:t>
                          </m:r>
                          <m:r>
                            <m:rPr>
                              <m:nor/>
                            </m:rPr>
                            <a:rPr lang="en-US" dirty="0">
                              <a:latin typeface="Cambria Math" panose="02040503050406030204" pitchFamily="18" charset="0"/>
                            </a:rPr>
                            <m:t> </m:t>
                          </m:r>
                          <m:r>
                            <m:rPr>
                              <m:nor/>
                            </m:rPr>
                            <a:rPr lang="en-US" dirty="0">
                              <a:latin typeface="Cambria Math" panose="02040503050406030204" pitchFamily="18" charset="0"/>
                            </a:rPr>
                            <m:t>particle</m:t>
                          </m:r>
                          <m:r>
                            <m:rPr>
                              <m:nor/>
                            </m:rPr>
                            <a:rPr lang="en-US" dirty="0">
                              <a:latin typeface="Cambria Math" panose="02040503050406030204" pitchFamily="18" charset="0"/>
                            </a:rPr>
                            <m:t> </m:t>
                          </m:r>
                          <m:r>
                            <m:rPr>
                              <m:nor/>
                            </m:rPr>
                            <a:rPr lang="en-US" dirty="0">
                              <a:latin typeface="Cambria Math" panose="02040503050406030204" pitchFamily="18" charset="0"/>
                            </a:rPr>
                            <m:t>rate</m:t>
                          </m:r>
                        </m:num>
                        <m:den>
                          <m:r>
                            <m:rPr>
                              <m:nor/>
                            </m:rPr>
                            <a:rPr lang="en-US" dirty="0">
                              <a:latin typeface="Cambria Math" panose="02040503050406030204" pitchFamily="18" charset="0"/>
                            </a:rPr>
                            <m:t>Rate</m:t>
                          </m:r>
                          <m:r>
                            <m:rPr>
                              <m:nor/>
                            </m:rPr>
                            <a:rPr lang="en-US" dirty="0">
                              <a:latin typeface="Cambria Math" panose="02040503050406030204" pitchFamily="18" charset="0"/>
                            </a:rPr>
                            <m:t> </m:t>
                          </m:r>
                          <m:r>
                            <m:rPr>
                              <m:nor/>
                            </m:rPr>
                            <a:rPr lang="en-US" dirty="0">
                              <a:latin typeface="Cambria Math" panose="02040503050406030204" pitchFamily="18" charset="0"/>
                            </a:rPr>
                            <m:t>obtained</m:t>
                          </m:r>
                          <m:r>
                            <m:rPr>
                              <m:nor/>
                            </m:rPr>
                            <a:rPr lang="en-US" dirty="0">
                              <a:latin typeface="Cambria Math" panose="02040503050406030204" pitchFamily="18" charset="0"/>
                            </a:rPr>
                            <m:t> </m:t>
                          </m:r>
                          <m:r>
                            <m:rPr>
                              <m:nor/>
                            </m:rPr>
                            <a:rPr lang="en-US" dirty="0">
                              <a:latin typeface="Cambria Math" panose="02040503050406030204" pitchFamily="18" charset="0"/>
                            </a:rPr>
                            <m:t>with</m:t>
                          </m:r>
                          <m:r>
                            <m:rPr>
                              <m:nor/>
                            </m:rPr>
                            <a:rPr lang="en-US" dirty="0">
                              <a:latin typeface="Cambria Math" panose="02040503050406030204" pitchFamily="18" charset="0"/>
                            </a:rPr>
                            <m:t> </m:t>
                          </m:r>
                          <m:r>
                            <m:rPr>
                              <m:nor/>
                            </m:rPr>
                            <a:rPr lang="en-US" dirty="0">
                              <a:latin typeface="Cambria Math" panose="02040503050406030204" pitchFamily="18" charset="0"/>
                            </a:rPr>
                            <m:t>no</m:t>
                          </m:r>
                          <m:r>
                            <m:rPr>
                              <m:nor/>
                            </m:rPr>
                            <a:rPr lang="en-US" dirty="0">
                              <a:latin typeface="Cambria Math" panose="02040503050406030204" pitchFamily="18" charset="0"/>
                            </a:rPr>
                            <m:t> </m:t>
                          </m:r>
                          <m:r>
                            <m:rPr>
                              <m:nor/>
                            </m:rPr>
                            <a:rPr lang="en-US" dirty="0">
                              <a:latin typeface="Cambria Math" panose="02040503050406030204" pitchFamily="18" charset="0"/>
                            </a:rPr>
                            <m:t>concentration</m:t>
                          </m:r>
                          <m:r>
                            <m:rPr>
                              <m:nor/>
                            </m:rPr>
                            <a:rPr lang="en-US" dirty="0">
                              <a:latin typeface="Cambria Math" panose="02040503050406030204" pitchFamily="18" charset="0"/>
                            </a:rPr>
                            <m:t> </m:t>
                          </m:r>
                          <m:r>
                            <m:rPr>
                              <m:nor/>
                            </m:rPr>
                            <a:rPr lang="en-US" dirty="0">
                              <a:latin typeface="Cambria Math" panose="02040503050406030204" pitchFamily="18" charset="0"/>
                            </a:rPr>
                            <m:t>gradient</m:t>
                          </m:r>
                          <m:r>
                            <m:rPr>
                              <m:nor/>
                            </m:rPr>
                            <a:rPr lang="en-US" dirty="0">
                              <a:latin typeface="Cambria Math" panose="02040503050406030204" pitchFamily="18" charset="0"/>
                            </a:rPr>
                            <m:t> </m:t>
                          </m:r>
                          <m:r>
                            <m:rPr>
                              <m:nor/>
                            </m:rPr>
                            <a:rPr lang="en-US" dirty="0">
                              <a:latin typeface="Cambria Math" panose="02040503050406030204" pitchFamily="18" charset="0"/>
                            </a:rPr>
                            <m:t>within</m:t>
                          </m:r>
                          <m:r>
                            <m:rPr>
                              <m:nor/>
                            </m:rPr>
                            <a:rPr lang="en-US" dirty="0">
                              <a:latin typeface="Cambria Math" panose="02040503050406030204" pitchFamily="18" charset="0"/>
                            </a:rPr>
                            <m:t> </m:t>
                          </m:r>
                          <m:r>
                            <m:rPr>
                              <m:nor/>
                            </m:rPr>
                            <a:rPr lang="en-US" dirty="0">
                              <a:latin typeface="Cambria Math" panose="02040503050406030204" pitchFamily="18" charset="0"/>
                            </a:rPr>
                            <m:t>the</m:t>
                          </m:r>
                          <m:r>
                            <m:rPr>
                              <m:nor/>
                            </m:rPr>
                            <a:rPr lang="en-US" dirty="0">
                              <a:latin typeface="Cambria Math" panose="02040503050406030204" pitchFamily="18" charset="0"/>
                            </a:rPr>
                            <m:t> </m:t>
                          </m:r>
                          <m:r>
                            <m:rPr>
                              <m:nor/>
                            </m:rPr>
                            <a:rPr lang="en-US" dirty="0">
                              <a:latin typeface="Cambria Math" panose="02040503050406030204" pitchFamily="18" charset="0"/>
                            </a:rPr>
                            <m:t>particle</m:t>
                          </m:r>
                        </m:den>
                      </m:f>
                    </m:oMath>
                  </m:oMathPara>
                </a14:m>
                <a:endParaRPr lang="en-US" dirty="0"/>
              </a:p>
              <a:p>
                <a:pPr marL="0" indent="0">
                  <a:buNone/>
                </a:pPr>
                <a:r>
                  <a:rPr lang="en-US" dirty="0"/>
                  <a:t>Or</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𝜂</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4</m:t>
                          </m:r>
                          <m:r>
                            <a:rPr lang="en-US" i="1">
                              <a:latin typeface="Cambria Math" panose="02040503050406030204" pitchFamily="18" charset="0"/>
                            </a:rPr>
                            <m:t>𝜋</m:t>
                          </m:r>
                          <m:sSup>
                            <m:sSupPr>
                              <m:ctrlPr>
                                <a:rPr lang="en-US" i="1">
                                  <a:latin typeface="Cambria Math" panose="02040503050406030204" pitchFamily="18" charset="0"/>
                                </a:rPr>
                              </m:ctrlPr>
                            </m:sSupPr>
                            <m:e>
                              <m:r>
                                <a:rPr lang="en-US" i="1">
                                  <a:latin typeface="Cambria Math" panose="02040503050406030204" pitchFamily="18" charset="0"/>
                                </a:rPr>
                                <m:t>𝑅</m:t>
                              </m:r>
                            </m:e>
                            <m:sup>
                              <m:r>
                                <a:rPr lang="en-US" i="1">
                                  <a:latin typeface="Cambria Math" panose="02040503050406030204" pitchFamily="18" charset="0"/>
                                </a:rPr>
                                <m:t>2</m:t>
                              </m:r>
                            </m:sup>
                          </m:sSup>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𝑒</m:t>
                              </m:r>
                            </m:sub>
                          </m:sSub>
                          <m:f>
                            <m:fPr>
                              <m:ctrlPr>
                                <a:rPr lang="en-US" i="1">
                                  <a:latin typeface="Cambria Math" panose="02040503050406030204" pitchFamily="18" charset="0"/>
                                </a:rPr>
                              </m:ctrlPr>
                            </m:fPr>
                            <m:num>
                              <m:r>
                                <m:rPr>
                                  <m:sty m:val="p"/>
                                </m:rPr>
                                <a:rPr lang="en-US" i="1">
                                  <a:latin typeface="Cambria Math" panose="02040503050406030204" pitchFamily="18" charset="0"/>
                                </a:rPr>
                                <m:t>dS</m:t>
                              </m:r>
                            </m:num>
                            <m:den>
                              <m:r>
                                <a:rPr lang="en-US" i="1">
                                  <a:latin typeface="Cambria Math" panose="02040503050406030204" pitchFamily="18" charset="0"/>
                                </a:rPr>
                                <m:t>𝑑𝑟</m:t>
                              </m:r>
                            </m:den>
                          </m:f>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r>
                                    <a:rPr lang="en-US" i="1">
                                      <a:latin typeface="Cambria Math" panose="02040503050406030204" pitchFamily="18" charset="0"/>
                                    </a:rPr>
                                    <m:t>​</m:t>
                                  </m:r>
                                </m:e>
                              </m:d>
                            </m:e>
                            <m:sub>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𝑅</m:t>
                              </m:r>
                            </m:sub>
                          </m:sSub>
                        </m:num>
                        <m:den>
                          <m:f>
                            <m:fPr>
                              <m:ctrlPr>
                                <a:rPr lang="en-US" i="1">
                                  <a:latin typeface="Cambria Math" panose="02040503050406030204" pitchFamily="18" charset="0"/>
                                </a:rPr>
                              </m:ctrlPr>
                            </m:fPr>
                            <m:num>
                              <m:r>
                                <a:rPr lang="en-US" i="1">
                                  <a:latin typeface="Cambria Math" panose="02040503050406030204" pitchFamily="18" charset="0"/>
                                </a:rPr>
                                <m:t>4</m:t>
                              </m:r>
                            </m:num>
                            <m:den>
                              <m:r>
                                <a:rPr lang="en-US" i="1">
                                  <a:latin typeface="Cambria Math" panose="02040503050406030204" pitchFamily="18" charset="0"/>
                                </a:rPr>
                                <m:t>3</m:t>
                              </m:r>
                            </m:den>
                          </m:f>
                          <m:r>
                            <a:rPr lang="en-US" i="1">
                              <a:latin typeface="Cambria Math" panose="02040503050406030204" pitchFamily="18" charset="0"/>
                            </a:rPr>
                            <m:t>𝜋</m:t>
                          </m:r>
                          <m:sSup>
                            <m:sSupPr>
                              <m:ctrlPr>
                                <a:rPr lang="en-US" i="1">
                                  <a:latin typeface="Cambria Math" panose="02040503050406030204" pitchFamily="18" charset="0"/>
                                </a:rPr>
                              </m:ctrlPr>
                            </m:sSupPr>
                            <m:e>
                              <m:r>
                                <a:rPr lang="en-US" i="1">
                                  <a:latin typeface="Cambria Math" panose="02040503050406030204" pitchFamily="18" charset="0"/>
                                </a:rPr>
                                <m:t>𝑅</m:t>
                              </m:r>
                            </m:e>
                            <m:sup>
                              <m:r>
                                <a:rPr lang="en-US" i="1">
                                  <a:latin typeface="Cambria Math" panose="02040503050406030204" pitchFamily="18" charset="0"/>
                                </a:rPr>
                                <m:t>3</m:t>
                              </m:r>
                            </m:sup>
                          </m:sSup>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𝑉</m:t>
                                  </m:r>
                                </m:e>
                                <m:sub>
                                  <m:r>
                                    <m:rPr>
                                      <m:sty m:val="p"/>
                                    </m:rPr>
                                    <a:rPr lang="en-US">
                                      <a:latin typeface="Cambria Math" panose="02040503050406030204" pitchFamily="18" charset="0"/>
                                    </a:rPr>
                                    <m:t>max</m:t>
                                  </m:r>
                                </m:sub>
                              </m:sSub>
                              <m:r>
                                <a:rPr lang="en-US" i="1">
                                  <a:latin typeface="Cambria Math" panose="02040503050406030204" pitchFamily="18" charset="0"/>
                                </a:rPr>
                                <m:t>𝑆</m:t>
                              </m:r>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r>
                                        <a:rPr lang="en-US" i="1">
                                          <a:latin typeface="Cambria Math" panose="02040503050406030204" pitchFamily="18" charset="0"/>
                                        </a:rPr>
                                        <m:t>​</m:t>
                                      </m:r>
                                    </m:e>
                                  </m:d>
                                </m:e>
                                <m:sub>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𝑅</m:t>
                                  </m:r>
                                </m:sub>
                              </m:sSub>
                            </m:num>
                            <m:den>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𝑚</m:t>
                                  </m:r>
                                </m:sub>
                              </m:sSub>
                              <m:r>
                                <a:rPr lang="en-US" i="1">
                                  <a:latin typeface="Cambria Math" panose="02040503050406030204" pitchFamily="18" charset="0"/>
                                </a:rPr>
                                <m:t>+</m:t>
                              </m:r>
                              <m:r>
                                <a:rPr lang="en-US" i="1">
                                  <a:latin typeface="Cambria Math" panose="02040503050406030204" pitchFamily="18" charset="0"/>
                                </a:rPr>
                                <m:t>𝑆</m:t>
                              </m:r>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r>
                                        <a:rPr lang="en-US" i="1">
                                          <a:latin typeface="Cambria Math" panose="02040503050406030204" pitchFamily="18" charset="0"/>
                                        </a:rPr>
                                        <m:t>​</m:t>
                                      </m:r>
                                    </m:e>
                                  </m:d>
                                </m:e>
                                <m:sub>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𝑅</m:t>
                                  </m:r>
                                </m:sub>
                              </m:sSub>
                            </m:den>
                          </m:f>
                        </m:den>
                      </m:f>
                      <m:r>
                        <a:rPr lang="en-US" i="1">
                          <a:latin typeface="Cambria Math" panose="02040503050406030204" pitchFamily="18" charset="0"/>
                        </a:rPr>
                        <m:t>=</m:t>
                      </m:r>
                      <m:f>
                        <m:fPr>
                          <m:ctrlPr>
                            <a:rPr lang="en-US" i="1">
                              <a:latin typeface="Cambria Math" panose="02040503050406030204" pitchFamily="18" charset="0"/>
                            </a:rPr>
                          </m:ctrlPr>
                        </m:fPr>
                        <m:num>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𝛽</m:t>
                              </m:r>
                            </m:e>
                          </m:d>
                          <m:f>
                            <m:fPr>
                              <m:ctrlPr>
                                <a:rPr lang="en-US" i="1">
                                  <a:latin typeface="Cambria Math" panose="02040503050406030204" pitchFamily="18" charset="0"/>
                                </a:rPr>
                              </m:ctrlPr>
                            </m:fPr>
                            <m:num>
                              <m:r>
                                <a:rPr lang="en-US" i="1">
                                  <a:latin typeface="Cambria Math" panose="02040503050406030204" pitchFamily="18" charset="0"/>
                                </a:rPr>
                                <m:t>𝑑</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num>
                            <m:den>
                              <m:sSup>
                                <m:sSupPr>
                                  <m:ctrlPr>
                                    <a:rPr lang="en-US" i="1">
                                      <a:latin typeface="Cambria Math" panose="02040503050406030204" pitchFamily="18" charset="0"/>
                                    </a:rPr>
                                  </m:ctrlPr>
                                </m:sSupPr>
                                <m:e>
                                  <m:r>
                                    <a:rPr lang="en-US" i="1">
                                      <a:latin typeface="Cambria Math" panose="02040503050406030204" pitchFamily="18" charset="0"/>
                                    </a:rPr>
                                    <m:t>𝑑𝑟</m:t>
                                  </m:r>
                                </m:e>
                                <m:sup>
                                  <m:r>
                                    <a:rPr lang="en-US" i="1">
                                      <a:latin typeface="Cambria Math" panose="02040503050406030204" pitchFamily="18" charset="0"/>
                                    </a:rPr>
                                    <m:t>′</m:t>
                                  </m:r>
                                </m:sup>
                              </m:sSup>
                            </m:den>
                          </m:f>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r>
                                    <a:rPr lang="en-US">
                                      <a:latin typeface="Cambria Math" panose="02040503050406030204" pitchFamily="18" charset="0"/>
                                    </a:rPr>
                                    <m:t>​</m:t>
                                  </m:r>
                                </m:e>
                              </m:d>
                            </m:e>
                            <m:sub>
                              <m:sSup>
                                <m:sSupPr>
                                  <m:ctrlPr>
                                    <a:rPr lang="en-US" i="1">
                                      <a:latin typeface="Cambria Math" panose="02040503050406030204" pitchFamily="18" charset="0"/>
                                    </a:rPr>
                                  </m:ctrlPr>
                                </m:sSupPr>
                                <m:e>
                                  <m:r>
                                    <a:rPr lang="en-US" i="1">
                                      <a:latin typeface="Cambria Math" panose="02040503050406030204" pitchFamily="18" charset="0"/>
                                    </a:rPr>
                                    <m:t>𝑟</m:t>
                                  </m:r>
                                </m:e>
                                <m:sup>
                                  <m:r>
                                    <a:rPr lang="en-US" i="1">
                                      <a:latin typeface="Cambria Math" panose="02040503050406030204" pitchFamily="18" charset="0"/>
                                    </a:rPr>
                                    <m:t>′</m:t>
                                  </m:r>
                                </m:sup>
                              </m:sSup>
                              <m:r>
                                <a:rPr lang="en-US" i="1">
                                  <a:latin typeface="Cambria Math" panose="02040503050406030204" pitchFamily="18" charset="0"/>
                                </a:rPr>
                                <m:t>=1</m:t>
                              </m:r>
                            </m:sub>
                          </m:sSub>
                        </m:num>
                        <m:den>
                          <m:r>
                            <a:rPr lang="en-US" i="1">
                              <a:latin typeface="Cambria Math" panose="02040503050406030204" pitchFamily="18" charset="0"/>
                            </a:rPr>
                            <m:t>3</m:t>
                          </m:r>
                          <m:sSup>
                            <m:sSupPr>
                              <m:ctrlPr>
                                <a:rPr lang="en-US" i="1">
                                  <a:latin typeface="Cambria Math" panose="02040503050406030204" pitchFamily="18" charset="0"/>
                                </a:rPr>
                              </m:ctrlPr>
                            </m:sSupPr>
                            <m:e>
                              <m:r>
                                <m:rPr>
                                  <m:sty m:val="p"/>
                                </m:rPr>
                                <a:rPr lang="el-GR" i="1" smtClean="0">
                                  <a:latin typeface="Cambria Math" panose="02040503050406030204" pitchFamily="18" charset="0"/>
                                </a:rPr>
                                <m:t>ϕ</m:t>
                              </m:r>
                            </m:e>
                            <m:sup>
                              <m:r>
                                <a:rPr lang="en-US" i="1">
                                  <a:latin typeface="Cambria Math" panose="02040503050406030204" pitchFamily="18" charset="0"/>
                                </a:rPr>
                                <m:t>2</m:t>
                              </m:r>
                            </m:sup>
                          </m:sSup>
                        </m:den>
                      </m:f>
                      <m:r>
                        <a:rPr lang="en-US" i="1">
                          <a:latin typeface="Cambria Math" panose="02040503050406030204" pitchFamily="18" charset="0"/>
                        </a:rPr>
                        <m:t> </m:t>
                      </m:r>
                    </m:oMath>
                  </m:oMathPara>
                </a14:m>
                <a:endParaRPr lang="en-US" dirty="0"/>
              </a:p>
              <a:p>
                <a:pPr marL="0" indent="0">
                  <a:buNone/>
                </a:pPr>
                <a:endParaRPr lang="en-US" dirty="0"/>
              </a:p>
              <a:p>
                <a:pPr marL="0" indent="0">
                  <a:buNone/>
                </a:pPr>
                <a:r>
                  <a:rPr lang="en-US" dirty="0"/>
                  <a:t>Where </a:t>
                </a:r>
                <a14:m>
                  <m:oMath xmlns:m="http://schemas.openxmlformats.org/officeDocument/2006/math">
                    <m:r>
                      <a:rPr lang="el-GR" i="1" dirty="0">
                        <a:latin typeface="Cambria Math" panose="02040503050406030204" pitchFamily="18" charset="0"/>
                      </a:rPr>
                      <m:t>𝜂</m:t>
                    </m:r>
                  </m:oMath>
                </a14:m>
                <a:r>
                  <a:rPr lang="en-US" dirty="0"/>
                  <a:t> varies from 0 (_________ limited) to 1 (________ limited).  </a:t>
                </a:r>
                <a14:m>
                  <m:oMath xmlns:m="http://schemas.openxmlformats.org/officeDocument/2006/math">
                    <m:r>
                      <a:rPr lang="en-US" i="1">
                        <a:latin typeface="Cambria Math" panose="02040503050406030204" pitchFamily="18" charset="0"/>
                      </a:rPr>
                      <m:t>𝜂</m:t>
                    </m:r>
                  </m:oMath>
                </a14:m>
                <a:r>
                  <a:rPr lang="en-US" dirty="0"/>
                  <a:t> will also depend on the position </a:t>
                </a:r>
                <a14:m>
                  <m:oMath xmlns:m="http://schemas.openxmlformats.org/officeDocument/2006/math">
                    <m:r>
                      <a:rPr lang="en-US" i="1">
                        <a:latin typeface="Cambria Math" panose="02040503050406030204" pitchFamily="18" charset="0"/>
                      </a:rPr>
                      <m:t>𝑥</m:t>
                    </m:r>
                  </m:oMath>
                </a14:m>
                <a:r>
                  <a:rPr lang="en-US" dirty="0"/>
                  <a:t> within the affinity reactor (the third part of the problem, which we have not yet considered).</a:t>
                </a:r>
              </a:p>
              <a:p>
                <a:pPr marL="0" indent="0">
                  <a:buNone/>
                </a:pPr>
                <a:endParaRPr lang="en-US" dirty="0"/>
              </a:p>
              <a:p>
                <a:pPr marL="0" indent="0">
                  <a:spcAft>
                    <a:spcPts val="600"/>
                  </a:spcAft>
                  <a:buNone/>
                </a:pPr>
                <a:endParaRPr lang="en-US" dirty="0"/>
              </a:p>
            </p:txBody>
          </p:sp>
        </mc:Choice>
        <mc:Fallback>
          <p:sp>
            <p:nvSpPr>
              <p:cNvPr id="6" name="Content Placeholder 5">
                <a:extLst>
                  <a:ext uri="{FF2B5EF4-FFF2-40B4-BE49-F238E27FC236}">
                    <a16:creationId xmlns:a16="http://schemas.microsoft.com/office/drawing/2014/main" id="{21458DC8-4E3C-4C52-9138-B802557A86E4}"/>
                  </a:ext>
                </a:extLst>
              </p:cNvPr>
              <p:cNvSpPr>
                <a:spLocks noGrp="1" noRot="1" noChangeAspect="1" noMove="1" noResize="1" noEditPoints="1" noAdjustHandles="1" noChangeArrowheads="1" noChangeShapeType="1" noTextEdit="1"/>
              </p:cNvSpPr>
              <p:nvPr>
                <p:ph idx="1"/>
              </p:nvPr>
            </p:nvSpPr>
            <p:spPr>
              <a:xfrm>
                <a:off x="336883" y="906011"/>
                <a:ext cx="11502191" cy="5815464"/>
              </a:xfrm>
              <a:blipFill>
                <a:blip r:embed="rId2"/>
                <a:stretch>
                  <a:fillRect l="-1060" t="-1782" r="-318"/>
                </a:stretch>
              </a:blipFill>
            </p:spPr>
            <p:txBody>
              <a:bodyPr/>
              <a:lstStyle/>
              <a:p>
                <a:r>
                  <a:rPr lang="en-US">
                    <a:noFill/>
                  </a:rPr>
                  <a:t> </a:t>
                </a:r>
              </a:p>
            </p:txBody>
          </p:sp>
        </mc:Fallback>
      </mc:AlternateContent>
    </p:spTree>
    <p:extLst>
      <p:ext uri="{BB962C8B-B14F-4D97-AF65-F5344CB8AC3E}">
        <p14:creationId xmlns:p14="http://schemas.microsoft.com/office/powerpoint/2010/main" val="2662562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Special Case – First Order Reaction</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14</a:t>
            </a:fld>
            <a:endParaRPr lang="en-US"/>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336883" y="906011"/>
                <a:ext cx="11502191" cy="5815464"/>
              </a:xfrm>
            </p:spPr>
            <p:txBody>
              <a:bodyPr>
                <a:normAutofit fontScale="85000" lnSpcReduction="10000"/>
              </a:bodyPr>
              <a:lstStyle/>
              <a:p>
                <a:pPr marL="0" indent="0">
                  <a:buNone/>
                </a:pPr>
                <a:r>
                  <a:rPr lang="en-US" dirty="0"/>
                  <a:t>If </a:t>
                </a:r>
                <a14:m>
                  <m:oMath xmlns:m="http://schemas.openxmlformats.org/officeDocument/2006/math">
                    <m:r>
                      <a:rPr lang="en-US" i="1" dirty="0">
                        <a:latin typeface="Cambria Math" panose="02040503050406030204" pitchFamily="18" charset="0"/>
                      </a:rPr>
                      <m:t>𝐾</m:t>
                    </m:r>
                    <m:r>
                      <a:rPr lang="en-US" i="1" baseline="-25000" dirty="0">
                        <a:latin typeface="Cambria Math" panose="02040503050406030204" pitchFamily="18" charset="0"/>
                      </a:rPr>
                      <m:t>𝑚</m:t>
                    </m:r>
                    <m:r>
                      <a:rPr lang="en-US" i="1" dirty="0">
                        <a:latin typeface="Cambria Math" panose="02040503050406030204" pitchFamily="18" charset="0"/>
                      </a:rPr>
                      <m:t> &gt; </m:t>
                    </m:r>
                    <m:r>
                      <a:rPr lang="en-US" i="1" dirty="0" err="1">
                        <a:latin typeface="Cambria Math" panose="02040503050406030204" pitchFamily="18" charset="0"/>
                      </a:rPr>
                      <m:t>𝐾𝑆</m:t>
                    </m:r>
                    <m:r>
                      <a:rPr lang="en-US" i="1" baseline="-25000" dirty="0" err="1">
                        <a:latin typeface="Cambria Math" panose="02040503050406030204" pitchFamily="18" charset="0"/>
                      </a:rPr>
                      <m:t>𝑏𝑠</m:t>
                    </m:r>
                  </m:oMath>
                </a14:m>
                <a:r>
                  <a:rPr lang="en-US" dirty="0"/>
                  <a:t> then Michaelis-Menten kinetic model becomes a first order reaction and the differential equation becomes (</a:t>
                </a:r>
                <a14:m>
                  <m:oMath xmlns:m="http://schemas.openxmlformats.org/officeDocument/2006/math">
                    <m:r>
                      <a:rPr lang="en-US" i="1" smtClean="0">
                        <a:latin typeface="Cambria Math" panose="02040503050406030204" pitchFamily="18" charset="0"/>
                        <a:ea typeface="Cambria Math" panose="02040503050406030204" pitchFamily="18" charset="0"/>
                      </a:rPr>
                      <m:t>𝛽</m:t>
                    </m:r>
                    <m:r>
                      <a:rPr lang="en-US" i="1" smtClean="0">
                        <a:latin typeface="Cambria Math" panose="02040503050406030204" pitchFamily="18" charset="0"/>
                        <a:ea typeface="Cambria Math" panose="02040503050406030204" pitchFamily="18" charset="0"/>
                      </a:rPr>
                      <m:t>→0).</m:t>
                    </m:r>
                  </m:oMath>
                </a14:m>
                <a:endParaRPr lang="en-US" dirty="0"/>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𝑑</m:t>
                              </m:r>
                            </m:e>
                            <m:sup>
                              <m:r>
                                <a:rPr lang="en-US" i="1">
                                  <a:latin typeface="Cambria Math" panose="02040503050406030204" pitchFamily="18" charset="0"/>
                                </a:rPr>
                                <m:t>2</m:t>
                              </m:r>
                            </m:sup>
                          </m:sSup>
                          <m:r>
                            <a:rPr lang="en-US" i="1">
                              <a:latin typeface="Cambria Math" panose="02040503050406030204" pitchFamily="18" charset="0"/>
                            </a:rPr>
                            <m:t>𝑠</m:t>
                          </m:r>
                          <m:r>
                            <a:rPr lang="en-US" i="1">
                              <a:latin typeface="Cambria Math" panose="02040503050406030204" pitchFamily="18" charset="0"/>
                            </a:rPr>
                            <m:t>′</m:t>
                          </m:r>
                        </m:num>
                        <m:den>
                          <m:r>
                            <a:rPr lang="en-US" i="1">
                              <a:latin typeface="Cambria Math" panose="02040503050406030204" pitchFamily="18" charset="0"/>
                            </a:rPr>
                            <m:t>𝑑</m:t>
                          </m:r>
                          <m:sSup>
                            <m:sSupPr>
                              <m:ctrlPr>
                                <a:rPr lang="en-US" i="1">
                                  <a:latin typeface="Cambria Math" panose="02040503050406030204" pitchFamily="18" charset="0"/>
                                </a:rPr>
                              </m:ctrlPr>
                            </m:sSupPr>
                            <m:e>
                              <m:r>
                                <a:rPr lang="en-US" i="1">
                                  <a:latin typeface="Cambria Math" panose="02040503050406030204" pitchFamily="18" charset="0"/>
                                </a:rPr>
                                <m:t>𝑟</m:t>
                              </m:r>
                              <m:r>
                                <a:rPr lang="en-US" i="1">
                                  <a:latin typeface="Cambria Math" panose="02040503050406030204" pitchFamily="18" charset="0"/>
                                </a:rPr>
                                <m:t>′</m:t>
                              </m:r>
                            </m:e>
                            <m:sup>
                              <m:r>
                                <a:rPr lang="en-US" i="1">
                                  <a:latin typeface="Cambria Math" panose="02040503050406030204" pitchFamily="18" charset="0"/>
                                </a:rPr>
                                <m:t>2</m:t>
                              </m:r>
                            </m:sup>
                          </m:sSup>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2</m:t>
                          </m:r>
                        </m:num>
                        <m:den>
                          <m:r>
                            <a:rPr lang="en-US" i="1">
                              <a:latin typeface="Cambria Math" panose="02040503050406030204" pitchFamily="18" charset="0"/>
                            </a:rPr>
                            <m:t>𝑟</m:t>
                          </m:r>
                          <m:r>
                            <a:rPr lang="en-US" i="1">
                              <a:latin typeface="Cambria Math" panose="02040503050406030204" pitchFamily="18" charset="0"/>
                            </a:rPr>
                            <m:t>′</m:t>
                          </m:r>
                        </m:den>
                      </m:f>
                      <m:f>
                        <m:fPr>
                          <m:ctrlPr>
                            <a:rPr lang="en-US" i="1">
                              <a:latin typeface="Cambria Math" panose="02040503050406030204" pitchFamily="18" charset="0"/>
                            </a:rPr>
                          </m:ctrlPr>
                        </m:fPr>
                        <m:num>
                          <m:r>
                            <a:rPr lang="en-US" i="1">
                              <a:latin typeface="Cambria Math" panose="02040503050406030204" pitchFamily="18" charset="0"/>
                            </a:rPr>
                            <m:t>𝑑𝑠</m:t>
                          </m:r>
                          <m:r>
                            <a:rPr lang="en-US" i="1">
                              <a:latin typeface="Cambria Math" panose="02040503050406030204" pitchFamily="18" charset="0"/>
                            </a:rPr>
                            <m:t>′</m:t>
                          </m:r>
                        </m:num>
                        <m:den>
                          <m:r>
                            <a:rPr lang="en-US" i="1">
                              <a:latin typeface="Cambria Math" panose="02040503050406030204" pitchFamily="18" charset="0"/>
                            </a:rPr>
                            <m:t>𝑑𝑟</m:t>
                          </m:r>
                          <m:r>
                            <a:rPr lang="en-US" i="1">
                              <a:latin typeface="Cambria Math" panose="02040503050406030204" pitchFamily="18" charset="0"/>
                            </a:rPr>
                            <m:t>′</m:t>
                          </m:r>
                        </m:den>
                      </m:f>
                      <m:r>
                        <a:rPr lang="en-US" i="1">
                          <a:latin typeface="Cambria Math" panose="02040503050406030204" pitchFamily="18" charset="0"/>
                        </a:rPr>
                        <m:t>=9</m:t>
                      </m:r>
                      <m:sSup>
                        <m:sSupPr>
                          <m:ctrlPr>
                            <a:rPr lang="en-US" i="1">
                              <a:latin typeface="Cambria Math" panose="02040503050406030204" pitchFamily="18" charset="0"/>
                            </a:rPr>
                          </m:ctrlPr>
                        </m:sSupPr>
                        <m:e>
                          <m:r>
                            <a:rPr lang="en-US" i="1">
                              <a:latin typeface="Cambria Math" panose="02040503050406030204" pitchFamily="18" charset="0"/>
                            </a:rPr>
                            <m:t>𝜙</m:t>
                          </m:r>
                        </m:e>
                        <m:sup>
                          <m:r>
                            <a:rPr lang="en-US" i="1">
                              <a:latin typeface="Cambria Math" panose="02040503050406030204" pitchFamily="18" charset="0"/>
                            </a:rPr>
                            <m:t>2</m:t>
                          </m:r>
                        </m:sup>
                      </m:sSup>
                      <m:r>
                        <a:rPr lang="en-US" i="1">
                          <a:latin typeface="Cambria Math" panose="02040503050406030204" pitchFamily="18" charset="0"/>
                        </a:rPr>
                        <m:t>𝑠</m:t>
                      </m:r>
                      <m:r>
                        <a:rPr lang="en-US" i="1">
                          <a:latin typeface="Cambria Math" panose="02040503050406030204" pitchFamily="18" charset="0"/>
                        </a:rPr>
                        <m:t>′=0</m:t>
                      </m:r>
                    </m:oMath>
                  </m:oMathPara>
                </a14:m>
                <a:endParaRPr lang="en-US" dirty="0"/>
              </a:p>
              <a:p>
                <a:pPr marL="0" indent="0">
                  <a:buNone/>
                </a:pPr>
                <a:r>
                  <a:rPr lang="en-US" dirty="0"/>
                  <a:t>The solution to this equation is given in the list of differential equations for this course as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i="1">
                          <a:latin typeface="Cambria Math" panose="02040503050406030204" pitchFamily="18" charset="0"/>
                        </a:rPr>
                        <m:t>𝐴</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3</m:t>
                              </m:r>
                              <m:r>
                                <a:rPr lang="en-US" i="1">
                                  <a:latin typeface="Cambria Math" panose="02040503050406030204" pitchFamily="18" charset="0"/>
                                </a:rPr>
                                <m:t>𝜙</m:t>
                              </m:r>
                              <m:r>
                                <a:rPr lang="en-US" b="0" i="1" smtClean="0">
                                  <a:latin typeface="Cambria Math" panose="02040503050406030204" pitchFamily="18" charset="0"/>
                                </a:rPr>
                                <m:t> </m:t>
                              </m:r>
                              <m:r>
                                <a:rPr lang="en-US" b="0" i="1" smtClean="0">
                                  <a:latin typeface="Cambria Math" panose="02040503050406030204" pitchFamily="18" charset="0"/>
                                </a:rPr>
                                <m:t>𝑟</m:t>
                              </m:r>
                              <m:r>
                                <a:rPr lang="en-US" b="0" i="1" smtClean="0">
                                  <a:latin typeface="Cambria Math" panose="02040503050406030204" pitchFamily="18" charset="0"/>
                                </a:rPr>
                                <m:t>′</m:t>
                              </m:r>
                            </m:sup>
                          </m:sSup>
                        </m:num>
                        <m:den>
                          <m:r>
                            <a:rPr lang="en-US" b="0" i="1" smtClean="0">
                              <a:latin typeface="Cambria Math" panose="02040503050406030204" pitchFamily="18" charset="0"/>
                            </a:rPr>
                            <m:t>𝑟</m:t>
                          </m:r>
                          <m:r>
                            <a:rPr lang="en-US" b="0" i="1" smtClean="0">
                              <a:latin typeface="Cambria Math" panose="02040503050406030204" pitchFamily="18" charset="0"/>
                            </a:rPr>
                            <m:t>′</m:t>
                          </m:r>
                        </m:den>
                      </m:f>
                      <m:r>
                        <a:rPr lang="en-US" i="1">
                          <a:latin typeface="Cambria Math" panose="02040503050406030204" pitchFamily="18" charset="0"/>
                        </a:rPr>
                        <m:t>+</m:t>
                      </m:r>
                      <m:r>
                        <a:rPr lang="en-US" i="1">
                          <a:latin typeface="Cambria Math" panose="02040503050406030204" pitchFamily="18" charset="0"/>
                        </a:rPr>
                        <m:t>𝐵</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rPr>
                                <m:t>3</m:t>
                              </m:r>
                              <m:r>
                                <a:rPr lang="en-US" i="1">
                                  <a:latin typeface="Cambria Math" panose="02040503050406030204" pitchFamily="18" charset="0"/>
                                </a:rPr>
                                <m:t>𝜙</m:t>
                              </m:r>
                              <m:r>
                                <a:rPr lang="en-US" b="0" i="1" smtClean="0">
                                  <a:latin typeface="Cambria Math" panose="02040503050406030204" pitchFamily="18" charset="0"/>
                                </a:rPr>
                                <m:t> </m:t>
                              </m:r>
                              <m:r>
                                <a:rPr lang="en-US" b="0" i="1" smtClean="0">
                                  <a:latin typeface="Cambria Math" panose="02040503050406030204" pitchFamily="18" charset="0"/>
                                </a:rPr>
                                <m:t>𝑟</m:t>
                              </m:r>
                              <m:r>
                                <a:rPr lang="en-US" b="0" i="1" smtClean="0">
                                  <a:latin typeface="Cambria Math" panose="02040503050406030204" pitchFamily="18" charset="0"/>
                                </a:rPr>
                                <m:t>′</m:t>
                              </m:r>
                            </m:sup>
                          </m:sSup>
                        </m:num>
                        <m:den>
                          <m:r>
                            <a:rPr lang="en-US" b="0" i="1" smtClean="0">
                              <a:latin typeface="Cambria Math" panose="02040503050406030204" pitchFamily="18" charset="0"/>
                            </a:rPr>
                            <m:t>𝑟</m:t>
                          </m:r>
                          <m:r>
                            <a:rPr lang="en-US" b="0" i="1" smtClean="0">
                              <a:latin typeface="Cambria Math" panose="02040503050406030204" pitchFamily="18" charset="0"/>
                            </a:rPr>
                            <m:t>′</m:t>
                          </m:r>
                        </m:den>
                      </m:f>
                    </m:oMath>
                  </m:oMathPara>
                </a14:m>
                <a:endParaRPr lang="en-US" dirty="0"/>
              </a:p>
              <a:p>
                <a:pPr marL="0" indent="0">
                  <a:buNone/>
                </a:pPr>
                <a:r>
                  <a:rPr lang="en-US" dirty="0"/>
                  <a:t>Apply the boundary condition at </a:t>
                </a:r>
                <a14:m>
                  <m:oMath xmlns:m="http://schemas.openxmlformats.org/officeDocument/2006/math">
                    <m:r>
                      <a:rPr lang="en-US" i="1">
                        <a:latin typeface="Cambria Math" panose="02040503050406030204" pitchFamily="18" charset="0"/>
                      </a:rPr>
                      <m:t>𝑟</m:t>
                    </m:r>
                    <m:r>
                      <a:rPr lang="en-US" b="0" i="1" smtClean="0">
                        <a:latin typeface="Cambria Math" panose="02040503050406030204" pitchFamily="18" charset="0"/>
                      </a:rPr>
                      <m:t>′</m:t>
                    </m:r>
                    <m:r>
                      <a:rPr lang="en-US" i="1">
                        <a:latin typeface="Cambria Math" panose="02040503050406030204" pitchFamily="18" charset="0"/>
                      </a:rPr>
                      <m:t>=0</m:t>
                    </m:r>
                  </m:oMath>
                </a14:m>
                <a:endParaRPr lang="en-US" dirty="0"/>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m:t>
                          </m:r>
                          <m:r>
                            <a:rPr lang="en-US" b="0" i="1" smtClean="0">
                              <a:latin typeface="Cambria Math" panose="02040503050406030204" pitchFamily="18" charset="0"/>
                            </a:rPr>
                            <m:t>𝑠</m:t>
                          </m:r>
                          <m:r>
                            <a:rPr lang="en-US" b="0" i="1" smtClean="0">
                              <a:latin typeface="Cambria Math" panose="02040503050406030204" pitchFamily="18" charset="0"/>
                            </a:rPr>
                            <m:t>′</m:t>
                          </m:r>
                          <m:d>
                            <m:dPr>
                              <m:ctrlPr>
                                <a:rPr lang="en-US" i="1" dirty="0">
                                  <a:latin typeface="Cambria Math" panose="02040503050406030204" pitchFamily="18" charset="0"/>
                                </a:rPr>
                              </m:ctrlPr>
                            </m:dPr>
                            <m:e>
                              <m:r>
                                <a:rPr lang="en-US" i="1">
                                  <a:latin typeface="Cambria Math" panose="02040503050406030204" pitchFamily="18" charset="0"/>
                                </a:rPr>
                                <m:t>0</m:t>
                              </m:r>
                            </m:e>
                          </m:d>
                        </m:num>
                        <m:den>
                          <m:r>
                            <a:rPr lang="en-US" i="1">
                              <a:latin typeface="Cambria Math" panose="02040503050406030204" pitchFamily="18" charset="0"/>
                            </a:rPr>
                            <m:t>𝑑</m:t>
                          </m:r>
                          <m:r>
                            <a:rPr lang="en-US" b="0" i="1" smtClean="0">
                              <a:latin typeface="Cambria Math" panose="02040503050406030204" pitchFamily="18" charset="0"/>
                            </a:rPr>
                            <m:t>𝑟</m:t>
                          </m:r>
                          <m:r>
                            <a:rPr lang="en-US" b="0" i="1" smtClean="0">
                              <a:latin typeface="Cambria Math" panose="02040503050406030204" pitchFamily="18" charset="0"/>
                            </a:rPr>
                            <m:t>′</m:t>
                          </m:r>
                        </m:den>
                      </m:f>
                      <m:r>
                        <a:rPr lang="en-US" i="1">
                          <a:latin typeface="Cambria Math" panose="02040503050406030204" pitchFamily="18" charset="0"/>
                        </a:rPr>
                        <m:t>=−</m:t>
                      </m:r>
                      <m:r>
                        <a:rPr lang="en-US" i="1">
                          <a:latin typeface="Cambria Math" panose="02040503050406030204" pitchFamily="18" charset="0"/>
                        </a:rPr>
                        <m:t>𝐴</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3</m:t>
                              </m:r>
                              <m:r>
                                <a:rPr lang="en-US" i="1">
                                  <a:latin typeface="Cambria Math" panose="02040503050406030204" pitchFamily="18" charset="0"/>
                                </a:rPr>
                                <m:t>𝜙</m:t>
                              </m:r>
                              <m:r>
                                <a:rPr lang="en-US" b="0" i="1" smtClean="0">
                                  <a:latin typeface="Cambria Math" panose="02040503050406030204" pitchFamily="18" charset="0"/>
                                </a:rPr>
                                <m:t>𝑟</m:t>
                              </m:r>
                              <m:r>
                                <a:rPr lang="en-US" b="0" i="1" smtClean="0">
                                  <a:latin typeface="Cambria Math" panose="02040503050406030204" pitchFamily="18" charset="0"/>
                                </a:rPr>
                                <m:t>′</m:t>
                              </m:r>
                            </m:sup>
                          </m:sSup>
                        </m:num>
                        <m:den>
                          <m:sSup>
                            <m:sSupPr>
                              <m:ctrlPr>
                                <a:rPr lang="en-US" i="1">
                                  <a:latin typeface="Cambria Math" panose="02040503050406030204" pitchFamily="18" charset="0"/>
                                </a:rPr>
                              </m:ctrlPr>
                            </m:sSupPr>
                            <m:e>
                              <m:r>
                                <a:rPr lang="en-US" b="0" i="1" smtClean="0">
                                  <a:latin typeface="Cambria Math" panose="02040503050406030204" pitchFamily="18" charset="0"/>
                                </a:rPr>
                                <m:t>𝑟</m:t>
                              </m:r>
                              <m:r>
                                <a:rPr lang="en-US" b="0" i="1" smtClean="0">
                                  <a:latin typeface="Cambria Math" panose="02040503050406030204" pitchFamily="18" charset="0"/>
                                </a:rPr>
                                <m:t>′</m:t>
                              </m:r>
                            </m:e>
                            <m:sup>
                              <m:r>
                                <a:rPr lang="en-US" i="1">
                                  <a:latin typeface="Cambria Math" panose="02040503050406030204" pitchFamily="18" charset="0"/>
                                </a:rPr>
                                <m:t>2</m:t>
                              </m:r>
                            </m:sup>
                          </m:sSup>
                        </m:den>
                      </m:f>
                      <m:r>
                        <a:rPr lang="en-US" i="1">
                          <a:latin typeface="Cambria Math" panose="02040503050406030204" pitchFamily="18" charset="0"/>
                        </a:rPr>
                        <m:t>+3</m:t>
                      </m:r>
                      <m:r>
                        <a:rPr lang="en-US" i="1">
                          <a:latin typeface="Cambria Math" panose="02040503050406030204" pitchFamily="18" charset="0"/>
                        </a:rPr>
                        <m:t>𝐴</m:t>
                      </m:r>
                      <m:r>
                        <a:rPr lang="en-US" i="1">
                          <a:latin typeface="Cambria Math" panose="02040503050406030204" pitchFamily="18" charset="0"/>
                        </a:rPr>
                        <m:t>𝜙</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3</m:t>
                              </m:r>
                              <m:r>
                                <a:rPr lang="en-US" i="1">
                                  <a:latin typeface="Cambria Math" panose="02040503050406030204" pitchFamily="18" charset="0"/>
                                </a:rPr>
                                <m:t>𝜙</m:t>
                              </m:r>
                              <m:r>
                                <a:rPr lang="en-US" b="0" i="1" smtClean="0">
                                  <a:latin typeface="Cambria Math" panose="02040503050406030204" pitchFamily="18" charset="0"/>
                                </a:rPr>
                                <m:t>𝑟</m:t>
                              </m:r>
                              <m:r>
                                <a:rPr lang="en-US" b="0" i="1" smtClean="0">
                                  <a:latin typeface="Cambria Math" panose="02040503050406030204" pitchFamily="18" charset="0"/>
                                </a:rPr>
                                <m:t>′</m:t>
                              </m:r>
                            </m:sup>
                          </m:sSup>
                        </m:num>
                        <m:den>
                          <m:r>
                            <a:rPr lang="en-US" i="1">
                              <a:latin typeface="Cambria Math" panose="02040503050406030204" pitchFamily="18" charset="0"/>
                            </a:rPr>
                            <m:t>𝑟</m:t>
                          </m:r>
                          <m:r>
                            <a:rPr lang="en-US" b="0" i="1" smtClean="0">
                              <a:latin typeface="Cambria Math" panose="02040503050406030204" pitchFamily="18" charset="0"/>
                            </a:rPr>
                            <m:t>′</m:t>
                          </m:r>
                        </m:den>
                      </m:f>
                      <m:r>
                        <a:rPr lang="en-US" i="1">
                          <a:latin typeface="Cambria Math" panose="02040503050406030204" pitchFamily="18" charset="0"/>
                        </a:rPr>
                        <m:t>−</m:t>
                      </m:r>
                      <m:r>
                        <a:rPr lang="en-US" i="1">
                          <a:latin typeface="Cambria Math" panose="02040503050406030204" pitchFamily="18" charset="0"/>
                        </a:rPr>
                        <m:t>𝐵</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−3</m:t>
                              </m:r>
                              <m:r>
                                <a:rPr lang="en-US" i="1">
                                  <a:latin typeface="Cambria Math" panose="02040503050406030204" pitchFamily="18" charset="0"/>
                                </a:rPr>
                                <m:t>𝜙</m:t>
                              </m:r>
                              <m:r>
                                <a:rPr lang="en-US" b="0" i="1" smtClean="0">
                                  <a:latin typeface="Cambria Math" panose="02040503050406030204" pitchFamily="18" charset="0"/>
                                </a:rPr>
                                <m:t>𝑟</m:t>
                              </m:r>
                              <m:r>
                                <a:rPr lang="en-US" b="0" i="1" smtClean="0">
                                  <a:latin typeface="Cambria Math" panose="02040503050406030204" pitchFamily="18" charset="0"/>
                                </a:rPr>
                                <m:t>′</m:t>
                              </m:r>
                            </m:sup>
                          </m:sSup>
                        </m:num>
                        <m:den>
                          <m:sSup>
                            <m:sSupPr>
                              <m:ctrlPr>
                                <a:rPr lang="en-US" i="1">
                                  <a:latin typeface="Cambria Math" panose="02040503050406030204" pitchFamily="18" charset="0"/>
                                </a:rPr>
                              </m:ctrlPr>
                            </m:sSupPr>
                            <m:e>
                              <m:r>
                                <a:rPr lang="en-US" b="0" i="1" smtClean="0">
                                  <a:latin typeface="Cambria Math" panose="02040503050406030204" pitchFamily="18" charset="0"/>
                                </a:rPr>
                                <m:t>𝑟</m:t>
                              </m:r>
                              <m:r>
                                <a:rPr lang="en-US" b="0" i="1" smtClean="0">
                                  <a:latin typeface="Cambria Math" panose="02040503050406030204" pitchFamily="18" charset="0"/>
                                </a:rPr>
                                <m:t>′</m:t>
                              </m:r>
                            </m:e>
                            <m:sup>
                              <m:r>
                                <a:rPr lang="en-US" i="1">
                                  <a:latin typeface="Cambria Math" panose="02040503050406030204" pitchFamily="18" charset="0"/>
                                </a:rPr>
                                <m:t>2</m:t>
                              </m:r>
                            </m:sup>
                          </m:sSup>
                        </m:den>
                      </m:f>
                      <m:r>
                        <a:rPr lang="en-US" i="1">
                          <a:latin typeface="Cambria Math" panose="02040503050406030204" pitchFamily="18" charset="0"/>
                        </a:rPr>
                        <m:t>−3</m:t>
                      </m:r>
                      <m:r>
                        <a:rPr lang="en-US" i="1">
                          <a:latin typeface="Cambria Math" panose="02040503050406030204" pitchFamily="18" charset="0"/>
                        </a:rPr>
                        <m:t>𝐵</m:t>
                      </m:r>
                      <m:r>
                        <a:rPr lang="en-US" i="1">
                          <a:latin typeface="Cambria Math" panose="02040503050406030204" pitchFamily="18" charset="0"/>
                        </a:rPr>
                        <m:t>𝜙</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−3</m:t>
                              </m:r>
                              <m:r>
                                <a:rPr lang="en-US" i="1">
                                  <a:latin typeface="Cambria Math" panose="02040503050406030204" pitchFamily="18" charset="0"/>
                                </a:rPr>
                                <m:t>𝜙</m:t>
                              </m:r>
                              <m:r>
                                <a:rPr lang="en-US" b="0" i="1" smtClean="0">
                                  <a:latin typeface="Cambria Math" panose="02040503050406030204" pitchFamily="18" charset="0"/>
                                </a:rPr>
                                <m:t>𝑟</m:t>
                              </m:r>
                              <m:r>
                                <a:rPr lang="en-US" b="0" i="1" smtClean="0">
                                  <a:latin typeface="Cambria Math" panose="02040503050406030204" pitchFamily="18" charset="0"/>
                                </a:rPr>
                                <m:t>′</m:t>
                              </m:r>
                            </m:sup>
                          </m:sSup>
                        </m:num>
                        <m:den>
                          <m:r>
                            <a:rPr lang="en-US" b="0" i="1" smtClean="0">
                              <a:latin typeface="Cambria Math" panose="02040503050406030204" pitchFamily="18" charset="0"/>
                            </a:rPr>
                            <m:t>𝑟</m:t>
                          </m:r>
                          <m:r>
                            <a:rPr lang="en-US" b="0" i="1" smtClean="0">
                              <a:latin typeface="Cambria Math" panose="02040503050406030204" pitchFamily="18" charset="0"/>
                            </a:rPr>
                            <m:t>′</m:t>
                          </m:r>
                        </m:den>
                      </m:f>
                    </m:oMath>
                  </m:oMathPara>
                </a14:m>
                <a:endParaRPr lang="en-US" dirty="0"/>
              </a:p>
              <a:p>
                <a:pPr marL="0" indent="0">
                  <a:buNone/>
                </a:pPr>
                <a:r>
                  <a:rPr lang="en-US" dirty="0"/>
                  <a:t>This initially looks impossible because each term individually goes to </a:t>
                </a:r>
                <a14:m>
                  <m:oMath xmlns:m="http://schemas.openxmlformats.org/officeDocument/2006/math">
                    <m:r>
                      <a:rPr lang="en-US" i="1">
                        <a:latin typeface="Cambria Math" panose="02040503050406030204" pitchFamily="18" charset="0"/>
                      </a:rPr>
                      <m:t>±∞</m:t>
                    </m:r>
                  </m:oMath>
                </a14:m>
                <a:r>
                  <a:rPr lang="en-US" dirty="0"/>
                  <a:t>.  One would usually apply </a:t>
                </a:r>
                <a:r>
                  <a:rPr lang="en-US" dirty="0" err="1"/>
                  <a:t>l’Hôpital’s</a:t>
                </a:r>
                <a:r>
                  <a:rPr lang="en-US" dirty="0"/>
                  <a:t> rule, but it does not help much in this case.  However, we can expand the exponentials in terms of the Taylor series</a:t>
                </a:r>
              </a:p>
              <a:p>
                <a:pPr marL="0" indent="0">
                  <a:buNone/>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𝑥</m:t>
                          </m:r>
                        </m:sup>
                      </m:sSup>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=0</m:t>
                          </m:r>
                        </m:sub>
                        <m:sup>
                          <m:r>
                            <a:rPr lang="en-US" i="1">
                              <a:latin typeface="Cambria Math" panose="02040503050406030204" pitchFamily="18" charset="0"/>
                            </a:rPr>
                            <m:t>∞</m:t>
                          </m:r>
                        </m:sup>
                        <m:e>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𝑘</m:t>
                                  </m:r>
                                </m:sup>
                              </m:sSup>
                            </m:num>
                            <m:den>
                              <m:r>
                                <a:rPr lang="en-US" i="1">
                                  <a:latin typeface="Cambria Math" panose="02040503050406030204" pitchFamily="18" charset="0"/>
                                </a:rPr>
                                <m:t>𝑘</m:t>
                              </m:r>
                              <m:r>
                                <a:rPr lang="en-US" i="1">
                                  <a:latin typeface="Cambria Math" panose="02040503050406030204" pitchFamily="18" charset="0"/>
                                </a:rPr>
                                <m:t>!</m:t>
                              </m:r>
                            </m:den>
                          </m:f>
                        </m:e>
                      </m:nary>
                      <m:r>
                        <a:rPr lang="en-US" i="1">
                          <a:latin typeface="Cambria Math" panose="02040503050406030204" pitchFamily="18" charset="0"/>
                        </a:rPr>
                        <m:t>=1+</m:t>
                      </m:r>
                      <m:r>
                        <a:rPr lang="en-US" i="1">
                          <a:latin typeface="Cambria Math" panose="02040503050406030204" pitchFamily="18" charset="0"/>
                        </a:rPr>
                        <m:t>𝑥</m:t>
                      </m:r>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2</m:t>
                              </m:r>
                            </m:sup>
                          </m:sSup>
                        </m:num>
                        <m:den>
                          <m:r>
                            <a:rPr lang="en-US" i="1">
                              <a:latin typeface="Cambria Math" panose="02040503050406030204" pitchFamily="18" charset="0"/>
                            </a:rPr>
                            <m:t>2</m:t>
                          </m:r>
                        </m:den>
                      </m:f>
                      <m:r>
                        <a:rPr lang="en-US" i="1">
                          <a:latin typeface="Cambria Math" panose="02040503050406030204" pitchFamily="18" charset="0"/>
                        </a:rPr>
                        <m:t>+⋯</m:t>
                      </m:r>
                    </m:oMath>
                  </m:oMathPara>
                </a14:m>
                <a:endParaRPr lang="en-US" dirty="0"/>
              </a:p>
              <a:p>
                <a:pPr marL="0" indent="0">
                  <a:buNone/>
                </a:pPr>
                <a:endParaRPr lang="en-US" dirty="0"/>
              </a:p>
              <a:p>
                <a:pPr marL="0" indent="0">
                  <a:spcAft>
                    <a:spcPts val="600"/>
                  </a:spcAft>
                  <a:buNone/>
                </a:pPr>
                <a:endParaRPr lang="en-US" dirty="0"/>
              </a:p>
            </p:txBody>
          </p:sp>
        </mc:Choice>
        <mc:Fallback>
          <p:sp>
            <p:nvSpPr>
              <p:cNvPr id="6" name="Content Placeholder 5">
                <a:extLst>
                  <a:ext uri="{FF2B5EF4-FFF2-40B4-BE49-F238E27FC236}">
                    <a16:creationId xmlns:a16="http://schemas.microsoft.com/office/drawing/2014/main" id="{21458DC8-4E3C-4C52-9138-B802557A86E4}"/>
                  </a:ext>
                </a:extLst>
              </p:cNvPr>
              <p:cNvSpPr>
                <a:spLocks noGrp="1" noRot="1" noChangeAspect="1" noMove="1" noResize="1" noEditPoints="1" noAdjustHandles="1" noChangeArrowheads="1" noChangeShapeType="1" noTextEdit="1"/>
              </p:cNvSpPr>
              <p:nvPr>
                <p:ph idx="1"/>
              </p:nvPr>
            </p:nvSpPr>
            <p:spPr>
              <a:xfrm>
                <a:off x="336883" y="906011"/>
                <a:ext cx="11502191" cy="5815464"/>
              </a:xfrm>
              <a:blipFill>
                <a:blip r:embed="rId2"/>
                <a:stretch>
                  <a:fillRect l="-795" t="-1992" r="-848"/>
                </a:stretch>
              </a:blipFill>
            </p:spPr>
            <p:txBody>
              <a:bodyPr/>
              <a:lstStyle/>
              <a:p>
                <a:r>
                  <a:rPr lang="en-US">
                    <a:noFill/>
                  </a:rPr>
                  <a:t> </a:t>
                </a:r>
              </a:p>
            </p:txBody>
          </p:sp>
        </mc:Fallback>
      </mc:AlternateContent>
    </p:spTree>
    <p:extLst>
      <p:ext uri="{BB962C8B-B14F-4D97-AF65-F5344CB8AC3E}">
        <p14:creationId xmlns:p14="http://schemas.microsoft.com/office/powerpoint/2010/main" val="3990389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Special Case – First Order Reaction</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15</a:t>
            </a:fld>
            <a:endParaRPr lang="en-US"/>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336883" y="906011"/>
                <a:ext cx="11502191" cy="5815464"/>
              </a:xfrm>
            </p:spPr>
            <p:txBody>
              <a:bodyPr>
                <a:normAutofit fontScale="77500" lnSpcReduction="20000"/>
              </a:bodyPr>
              <a:lstStyle/>
              <a:p>
                <a:pPr marL="0" indent="0">
                  <a:buNone/>
                </a:pPr>
                <a:r>
                  <a:rPr lang="en-US" dirty="0"/>
                  <a:t>Take only the first two terms</a:t>
                </a:r>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m:t>
                          </m:r>
                          <m:r>
                            <a:rPr lang="en-US" b="0" i="1" smtClean="0">
                              <a:latin typeface="Cambria Math" panose="02040503050406030204" pitchFamily="18" charset="0"/>
                            </a:rPr>
                            <m:t>𝑠</m:t>
                          </m:r>
                          <m:r>
                            <a:rPr lang="en-US" b="0" i="1" smtClean="0">
                              <a:latin typeface="Cambria Math" panose="02040503050406030204" pitchFamily="18" charset="0"/>
                            </a:rPr>
                            <m:t>′</m:t>
                          </m:r>
                          <m:d>
                            <m:dPr>
                              <m:ctrlPr>
                                <a:rPr lang="en-US" i="1" dirty="0">
                                  <a:latin typeface="Cambria Math" panose="02040503050406030204" pitchFamily="18" charset="0"/>
                                </a:rPr>
                              </m:ctrlPr>
                            </m:dPr>
                            <m:e>
                              <m:r>
                                <a:rPr lang="en-US" i="1">
                                  <a:latin typeface="Cambria Math" panose="02040503050406030204" pitchFamily="18" charset="0"/>
                                </a:rPr>
                                <m:t>0</m:t>
                              </m:r>
                            </m:e>
                          </m:d>
                        </m:num>
                        <m:den>
                          <m:r>
                            <a:rPr lang="en-US" i="1">
                              <a:latin typeface="Cambria Math" panose="02040503050406030204" pitchFamily="18" charset="0"/>
                            </a:rPr>
                            <m:t>𝑑𝑟</m:t>
                          </m:r>
                          <m:r>
                            <a:rPr lang="en-US" b="0" i="1" smtClean="0">
                              <a:latin typeface="Cambria Math" panose="02040503050406030204" pitchFamily="18" charset="0"/>
                            </a:rPr>
                            <m:t>′</m:t>
                          </m:r>
                        </m:den>
                      </m:f>
                      <m:r>
                        <a:rPr lang="en-US" i="1">
                          <a:latin typeface="Cambria Math" panose="02040503050406030204" pitchFamily="18" charset="0"/>
                        </a:rPr>
                        <m:t>=−</m:t>
                      </m:r>
                      <m:r>
                        <a:rPr lang="en-US" i="1">
                          <a:latin typeface="Cambria Math" panose="02040503050406030204" pitchFamily="18" charset="0"/>
                        </a:rPr>
                        <m:t>𝐴</m:t>
                      </m:r>
                      <m:f>
                        <m:fPr>
                          <m:ctrlPr>
                            <a:rPr lang="en-US" i="1">
                              <a:latin typeface="Cambria Math" panose="02040503050406030204" pitchFamily="18" charset="0"/>
                            </a:rPr>
                          </m:ctrlPr>
                        </m:fPr>
                        <m:num>
                          <m:r>
                            <a:rPr lang="en-US" i="1">
                              <a:latin typeface="Cambria Math" panose="02040503050406030204" pitchFamily="18" charset="0"/>
                            </a:rPr>
                            <m:t>1+3</m:t>
                          </m:r>
                          <m:r>
                            <a:rPr lang="en-US" i="1">
                              <a:latin typeface="Cambria Math" panose="02040503050406030204" pitchFamily="18" charset="0"/>
                            </a:rPr>
                            <m:t>𝜙</m:t>
                          </m:r>
                          <m:r>
                            <a:rPr lang="en-US" i="1">
                              <a:latin typeface="Cambria Math" panose="02040503050406030204" pitchFamily="18" charset="0"/>
                            </a:rPr>
                            <m:t>𝑟</m:t>
                          </m:r>
                          <m:r>
                            <a:rPr lang="en-US" b="0" i="1" smtClean="0">
                              <a:latin typeface="Cambria Math" panose="02040503050406030204" pitchFamily="18" charset="0"/>
                            </a:rPr>
                            <m:t>′</m:t>
                          </m:r>
                        </m:num>
                        <m:den>
                          <m:sSup>
                            <m:sSupPr>
                              <m:ctrlPr>
                                <a:rPr lang="en-US" i="1">
                                  <a:latin typeface="Cambria Math" panose="02040503050406030204" pitchFamily="18" charset="0"/>
                                </a:rPr>
                              </m:ctrlPr>
                            </m:sSupPr>
                            <m:e>
                              <m:r>
                                <a:rPr lang="en-US" b="0" i="1" smtClean="0">
                                  <a:latin typeface="Cambria Math" panose="02040503050406030204" pitchFamily="18" charset="0"/>
                                </a:rPr>
                                <m:t>𝑟</m:t>
                              </m:r>
                              <m:r>
                                <a:rPr lang="en-US" b="0" i="1" smtClean="0">
                                  <a:latin typeface="Cambria Math" panose="02040503050406030204" pitchFamily="18" charset="0"/>
                                </a:rPr>
                                <m:t>′</m:t>
                              </m:r>
                            </m:e>
                            <m:sup>
                              <m:r>
                                <a:rPr lang="en-US" i="1">
                                  <a:latin typeface="Cambria Math" panose="02040503050406030204" pitchFamily="18" charset="0"/>
                                </a:rPr>
                                <m:t>2</m:t>
                              </m:r>
                            </m:sup>
                          </m:sSup>
                        </m:den>
                      </m:f>
                      <m:r>
                        <a:rPr lang="en-US" i="1">
                          <a:latin typeface="Cambria Math" panose="02040503050406030204" pitchFamily="18" charset="0"/>
                        </a:rPr>
                        <m:t>+3</m:t>
                      </m:r>
                      <m:r>
                        <a:rPr lang="en-US" i="1">
                          <a:latin typeface="Cambria Math" panose="02040503050406030204" pitchFamily="18" charset="0"/>
                        </a:rPr>
                        <m:t>𝐴</m:t>
                      </m:r>
                      <m:r>
                        <a:rPr lang="en-US" i="1">
                          <a:latin typeface="Cambria Math" panose="02040503050406030204" pitchFamily="18" charset="0"/>
                        </a:rPr>
                        <m:t>𝜙</m:t>
                      </m:r>
                      <m:f>
                        <m:fPr>
                          <m:ctrlPr>
                            <a:rPr lang="en-US" i="1">
                              <a:latin typeface="Cambria Math" panose="02040503050406030204" pitchFamily="18" charset="0"/>
                            </a:rPr>
                          </m:ctrlPr>
                        </m:fPr>
                        <m:num>
                          <m:r>
                            <a:rPr lang="en-US" i="1">
                              <a:latin typeface="Cambria Math" panose="02040503050406030204" pitchFamily="18" charset="0"/>
                            </a:rPr>
                            <m:t>1+3</m:t>
                          </m:r>
                          <m:r>
                            <a:rPr lang="en-US" i="1">
                              <a:latin typeface="Cambria Math" panose="02040503050406030204" pitchFamily="18" charset="0"/>
                            </a:rPr>
                            <m:t>𝜙</m:t>
                          </m:r>
                          <m:r>
                            <a:rPr lang="en-US" b="0" i="1" smtClean="0">
                              <a:latin typeface="Cambria Math" panose="02040503050406030204" pitchFamily="18" charset="0"/>
                            </a:rPr>
                            <m:t>𝑟</m:t>
                          </m:r>
                          <m:r>
                            <a:rPr lang="en-US" b="0" i="1" smtClean="0">
                              <a:latin typeface="Cambria Math" panose="02040503050406030204" pitchFamily="18" charset="0"/>
                            </a:rPr>
                            <m:t>′</m:t>
                          </m:r>
                        </m:num>
                        <m:den>
                          <m:r>
                            <a:rPr lang="en-US" b="0" i="1" smtClean="0">
                              <a:latin typeface="Cambria Math" panose="02040503050406030204" pitchFamily="18" charset="0"/>
                            </a:rPr>
                            <m:t>𝑟</m:t>
                          </m:r>
                          <m:r>
                            <a:rPr lang="en-US" b="0" i="1" smtClean="0">
                              <a:latin typeface="Cambria Math" panose="02040503050406030204" pitchFamily="18" charset="0"/>
                            </a:rPr>
                            <m:t>′</m:t>
                          </m:r>
                        </m:den>
                      </m:f>
                      <m:r>
                        <a:rPr lang="en-US" i="1">
                          <a:latin typeface="Cambria Math" panose="02040503050406030204" pitchFamily="18" charset="0"/>
                        </a:rPr>
                        <m:t>−</m:t>
                      </m:r>
                      <m:r>
                        <a:rPr lang="en-US" i="1">
                          <a:latin typeface="Cambria Math" panose="02040503050406030204" pitchFamily="18" charset="0"/>
                        </a:rPr>
                        <m:t>𝐵</m:t>
                      </m:r>
                      <m:f>
                        <m:fPr>
                          <m:ctrlPr>
                            <a:rPr lang="en-US" i="1">
                              <a:latin typeface="Cambria Math" panose="02040503050406030204" pitchFamily="18" charset="0"/>
                            </a:rPr>
                          </m:ctrlPr>
                        </m:fPr>
                        <m:num>
                          <m:r>
                            <a:rPr lang="en-US" i="1">
                              <a:latin typeface="Cambria Math" panose="02040503050406030204" pitchFamily="18" charset="0"/>
                            </a:rPr>
                            <m:t>1−3</m:t>
                          </m:r>
                          <m:r>
                            <a:rPr lang="en-US" i="1">
                              <a:latin typeface="Cambria Math" panose="02040503050406030204" pitchFamily="18" charset="0"/>
                            </a:rPr>
                            <m:t>𝜙</m:t>
                          </m:r>
                          <m:r>
                            <a:rPr lang="en-US" b="0" i="1" smtClean="0">
                              <a:latin typeface="Cambria Math" panose="02040503050406030204" pitchFamily="18" charset="0"/>
                            </a:rPr>
                            <m:t>𝑟</m:t>
                          </m:r>
                          <m:r>
                            <a:rPr lang="en-US" b="0" i="1" smtClean="0">
                              <a:latin typeface="Cambria Math" panose="02040503050406030204" pitchFamily="18" charset="0"/>
                            </a:rPr>
                            <m:t>′</m:t>
                          </m:r>
                        </m:num>
                        <m:den>
                          <m:sSup>
                            <m:sSupPr>
                              <m:ctrlPr>
                                <a:rPr lang="en-US" i="1">
                                  <a:latin typeface="Cambria Math" panose="02040503050406030204" pitchFamily="18" charset="0"/>
                                </a:rPr>
                              </m:ctrlPr>
                            </m:sSupPr>
                            <m:e>
                              <m:r>
                                <a:rPr lang="en-US" b="0" i="1" smtClean="0">
                                  <a:latin typeface="Cambria Math" panose="02040503050406030204" pitchFamily="18" charset="0"/>
                                </a:rPr>
                                <m:t>𝑟</m:t>
                              </m:r>
                              <m:r>
                                <a:rPr lang="en-US" b="0" i="1" smtClean="0">
                                  <a:latin typeface="Cambria Math" panose="02040503050406030204" pitchFamily="18" charset="0"/>
                                </a:rPr>
                                <m:t>′</m:t>
                              </m:r>
                            </m:e>
                            <m:sup>
                              <m:r>
                                <a:rPr lang="en-US" i="1">
                                  <a:latin typeface="Cambria Math" panose="02040503050406030204" pitchFamily="18" charset="0"/>
                                </a:rPr>
                                <m:t>2</m:t>
                              </m:r>
                            </m:sup>
                          </m:sSup>
                        </m:den>
                      </m:f>
                      <m:r>
                        <a:rPr lang="en-US" i="1">
                          <a:latin typeface="Cambria Math" panose="02040503050406030204" pitchFamily="18" charset="0"/>
                        </a:rPr>
                        <m:t>−3</m:t>
                      </m:r>
                      <m:r>
                        <a:rPr lang="en-US" i="1">
                          <a:latin typeface="Cambria Math" panose="02040503050406030204" pitchFamily="18" charset="0"/>
                        </a:rPr>
                        <m:t>𝐵</m:t>
                      </m:r>
                      <m:r>
                        <a:rPr lang="en-US" i="1">
                          <a:latin typeface="Cambria Math" panose="02040503050406030204" pitchFamily="18" charset="0"/>
                        </a:rPr>
                        <m:t>𝜙</m:t>
                      </m:r>
                      <m:f>
                        <m:fPr>
                          <m:ctrlPr>
                            <a:rPr lang="en-US" i="1">
                              <a:latin typeface="Cambria Math" panose="02040503050406030204" pitchFamily="18" charset="0"/>
                            </a:rPr>
                          </m:ctrlPr>
                        </m:fPr>
                        <m:num>
                          <m:r>
                            <a:rPr lang="en-US" i="1">
                              <a:latin typeface="Cambria Math" panose="02040503050406030204" pitchFamily="18" charset="0"/>
                            </a:rPr>
                            <m:t>1−3</m:t>
                          </m:r>
                          <m:r>
                            <a:rPr lang="en-US" i="1">
                              <a:latin typeface="Cambria Math" panose="02040503050406030204" pitchFamily="18" charset="0"/>
                            </a:rPr>
                            <m:t>𝜙</m:t>
                          </m:r>
                          <m:r>
                            <a:rPr lang="en-US" i="1">
                              <a:latin typeface="Cambria Math" panose="02040503050406030204" pitchFamily="18" charset="0"/>
                            </a:rPr>
                            <m:t>𝑟</m:t>
                          </m:r>
                          <m:r>
                            <a:rPr lang="en-US" b="0" i="1" smtClean="0">
                              <a:latin typeface="Cambria Math" panose="02040503050406030204" pitchFamily="18" charset="0"/>
                            </a:rPr>
                            <m:t>′</m:t>
                          </m:r>
                        </m:num>
                        <m:den>
                          <m:r>
                            <a:rPr lang="en-US" b="0" i="1" smtClean="0">
                              <a:latin typeface="Cambria Math" panose="02040503050406030204" pitchFamily="18" charset="0"/>
                            </a:rPr>
                            <m:t>𝑟</m:t>
                          </m:r>
                          <m:r>
                            <a:rPr lang="en-US" b="0" i="1" smtClean="0">
                              <a:latin typeface="Cambria Math" panose="02040503050406030204" pitchFamily="18" charset="0"/>
                            </a:rPr>
                            <m:t>′</m:t>
                          </m:r>
                        </m:den>
                      </m:f>
                    </m:oMath>
                  </m:oMathPara>
                </a14:m>
                <a:endParaRPr lang="en-US" dirty="0"/>
              </a:p>
              <a:p>
                <a:pPr marL="0" indent="0">
                  <a:buNone/>
                </a:pPr>
                <a:r>
                  <a:rPr lang="en-US" dirty="0"/>
                  <a:t>Equate terms of equal order in </a:t>
                </a:r>
                <a14:m>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m:t>
                    </m:r>
                  </m:oMath>
                </a14:m>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𝐴</m:t>
                          </m:r>
                        </m:num>
                        <m:den>
                          <m:sSup>
                            <m:sSupPr>
                              <m:ctrlPr>
                                <a:rPr lang="en-US" i="1">
                                  <a:latin typeface="Cambria Math" panose="02040503050406030204" pitchFamily="18" charset="0"/>
                                </a:rPr>
                              </m:ctrlPr>
                            </m:sSupPr>
                            <m:e>
                              <m:r>
                                <a:rPr lang="en-US" b="0" i="1" smtClean="0">
                                  <a:latin typeface="Cambria Math" panose="02040503050406030204" pitchFamily="18" charset="0"/>
                                </a:rPr>
                                <m:t>𝑟</m:t>
                              </m:r>
                              <m:r>
                                <a:rPr lang="en-US" b="0" i="1" smtClean="0">
                                  <a:latin typeface="Cambria Math" panose="02040503050406030204" pitchFamily="18" charset="0"/>
                                </a:rPr>
                                <m:t>′</m:t>
                              </m:r>
                            </m:e>
                            <m:sup>
                              <m:r>
                                <a:rPr lang="en-US" i="1">
                                  <a:latin typeface="Cambria Math" panose="02040503050406030204" pitchFamily="18" charset="0"/>
                                </a:rPr>
                                <m:t>2</m:t>
                              </m:r>
                            </m:sup>
                          </m:sSup>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𝐵</m:t>
                          </m:r>
                        </m:num>
                        <m:den>
                          <m:sSup>
                            <m:sSupPr>
                              <m:ctrlPr>
                                <a:rPr lang="en-US" i="1">
                                  <a:latin typeface="Cambria Math" panose="02040503050406030204" pitchFamily="18" charset="0"/>
                                </a:rPr>
                              </m:ctrlPr>
                            </m:sSupPr>
                            <m:e>
                              <m:r>
                                <a:rPr lang="en-US" b="0" i="1" smtClean="0">
                                  <a:latin typeface="Cambria Math" panose="02040503050406030204" pitchFamily="18" charset="0"/>
                                </a:rPr>
                                <m:t>𝑟</m:t>
                              </m:r>
                              <m:r>
                                <a:rPr lang="en-US" b="0" i="1" smtClean="0">
                                  <a:latin typeface="Cambria Math" panose="02040503050406030204" pitchFamily="18" charset="0"/>
                                </a:rPr>
                                <m:t>′</m:t>
                              </m:r>
                            </m:e>
                            <m:sup>
                              <m:r>
                                <a:rPr lang="en-US" i="1">
                                  <a:latin typeface="Cambria Math" panose="02040503050406030204" pitchFamily="18" charset="0"/>
                                </a:rPr>
                                <m:t>2</m:t>
                              </m:r>
                            </m:sup>
                          </m:sSup>
                        </m:den>
                      </m:f>
                      <m:r>
                        <a:rPr lang="en-US" i="1">
                          <a:latin typeface="Cambria Math" panose="02040503050406030204" pitchFamily="18" charset="0"/>
                        </a:rPr>
                        <m:t>=0</m:t>
                      </m:r>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𝐴</m:t>
                          </m:r>
                          <m:r>
                            <a:rPr lang="en-US" i="1">
                              <a:latin typeface="Cambria Math" panose="02040503050406030204" pitchFamily="18" charset="0"/>
                            </a:rPr>
                            <m:t>3</m:t>
                          </m:r>
                          <m:r>
                            <a:rPr lang="en-US" i="1">
                              <a:latin typeface="Cambria Math" panose="02040503050406030204" pitchFamily="18" charset="0"/>
                            </a:rPr>
                            <m:t>𝜙</m:t>
                          </m:r>
                        </m:num>
                        <m:den>
                          <m:r>
                            <a:rPr lang="en-US" b="0" i="1" smtClean="0">
                              <a:latin typeface="Cambria Math" panose="02040503050406030204" pitchFamily="18" charset="0"/>
                            </a:rPr>
                            <m:t>𝑟</m:t>
                          </m:r>
                          <m:r>
                            <a:rPr lang="en-US" b="0" i="1" smtClean="0">
                              <a:latin typeface="Cambria Math" panose="02040503050406030204" pitchFamily="18" charset="0"/>
                            </a:rPr>
                            <m:t>′</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3</m:t>
                          </m:r>
                          <m:r>
                            <a:rPr lang="en-US" i="1">
                              <a:latin typeface="Cambria Math" panose="02040503050406030204" pitchFamily="18" charset="0"/>
                            </a:rPr>
                            <m:t>𝐴</m:t>
                          </m:r>
                          <m:r>
                            <a:rPr lang="en-US" i="1">
                              <a:latin typeface="Cambria Math" panose="02040503050406030204" pitchFamily="18" charset="0"/>
                            </a:rPr>
                            <m:t>𝜙</m:t>
                          </m:r>
                        </m:num>
                        <m:den>
                          <m:r>
                            <a:rPr lang="en-US" b="0" i="1" smtClean="0">
                              <a:latin typeface="Cambria Math" panose="02040503050406030204" pitchFamily="18" charset="0"/>
                            </a:rPr>
                            <m:t>𝑟</m:t>
                          </m:r>
                          <m:r>
                            <a:rPr lang="en-US" b="0" i="1" smtClean="0">
                              <a:latin typeface="Cambria Math" panose="02040503050406030204" pitchFamily="18" charset="0"/>
                            </a:rPr>
                            <m:t>′</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3</m:t>
                          </m:r>
                          <m:r>
                            <a:rPr lang="en-US" i="1">
                              <a:latin typeface="Cambria Math" panose="02040503050406030204" pitchFamily="18" charset="0"/>
                            </a:rPr>
                            <m:t>𝐵</m:t>
                          </m:r>
                          <m:r>
                            <a:rPr lang="en-US" i="1">
                              <a:latin typeface="Cambria Math" panose="02040503050406030204" pitchFamily="18" charset="0"/>
                            </a:rPr>
                            <m:t>𝜙</m:t>
                          </m:r>
                        </m:num>
                        <m:den>
                          <m:r>
                            <a:rPr lang="en-US" b="0" i="1" smtClean="0">
                              <a:latin typeface="Cambria Math" panose="02040503050406030204" pitchFamily="18" charset="0"/>
                            </a:rPr>
                            <m:t>𝑟</m:t>
                          </m:r>
                          <m:r>
                            <a:rPr lang="en-US" b="0" i="1" smtClean="0">
                              <a:latin typeface="Cambria Math" panose="02040503050406030204" pitchFamily="18" charset="0"/>
                            </a:rPr>
                            <m:t>′</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3</m:t>
                          </m:r>
                          <m:r>
                            <a:rPr lang="en-US" i="1">
                              <a:latin typeface="Cambria Math" panose="02040503050406030204" pitchFamily="18" charset="0"/>
                            </a:rPr>
                            <m:t>𝐵</m:t>
                          </m:r>
                          <m:r>
                            <a:rPr lang="en-US" i="1">
                              <a:latin typeface="Cambria Math" panose="02040503050406030204" pitchFamily="18" charset="0"/>
                            </a:rPr>
                            <m:t>𝜙</m:t>
                          </m:r>
                        </m:num>
                        <m:den>
                          <m:r>
                            <a:rPr lang="en-US" b="0" i="1" smtClean="0">
                              <a:latin typeface="Cambria Math" panose="02040503050406030204" pitchFamily="18" charset="0"/>
                            </a:rPr>
                            <m:t>𝑟</m:t>
                          </m:r>
                          <m:r>
                            <a:rPr lang="en-US" b="0" i="1" smtClean="0">
                              <a:latin typeface="Cambria Math" panose="02040503050406030204" pitchFamily="18" charset="0"/>
                            </a:rPr>
                            <m:t>′</m:t>
                          </m:r>
                        </m:den>
                      </m:f>
                      <m:r>
                        <a:rPr lang="en-US" i="1">
                          <a:latin typeface="Cambria Math" panose="02040503050406030204" pitchFamily="18" charset="0"/>
                        </a:rPr>
                        <m:t>=0</m:t>
                      </m:r>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9</m:t>
                      </m:r>
                      <m:r>
                        <a:rPr lang="en-US" i="1">
                          <a:latin typeface="Cambria Math" panose="02040503050406030204" pitchFamily="18" charset="0"/>
                        </a:rPr>
                        <m:t>𝐴</m:t>
                      </m:r>
                      <m:sSup>
                        <m:sSupPr>
                          <m:ctrlPr>
                            <a:rPr lang="en-US" i="1">
                              <a:latin typeface="Cambria Math" panose="02040503050406030204" pitchFamily="18" charset="0"/>
                            </a:rPr>
                          </m:ctrlPr>
                        </m:sSupPr>
                        <m:e>
                          <m:r>
                            <a:rPr lang="en-US" i="1">
                              <a:latin typeface="Cambria Math" panose="02040503050406030204" pitchFamily="18" charset="0"/>
                            </a:rPr>
                            <m:t>𝜙</m:t>
                          </m:r>
                        </m:e>
                        <m:sup>
                          <m:r>
                            <a:rPr lang="en-US" i="1">
                              <a:latin typeface="Cambria Math" panose="02040503050406030204" pitchFamily="18" charset="0"/>
                            </a:rPr>
                            <m:t>2</m:t>
                          </m:r>
                        </m:sup>
                      </m:sSup>
                      <m:r>
                        <a:rPr lang="en-US" i="1">
                          <a:latin typeface="Cambria Math" panose="02040503050406030204" pitchFamily="18" charset="0"/>
                        </a:rPr>
                        <m:t>+9</m:t>
                      </m:r>
                      <m:r>
                        <a:rPr lang="en-US" i="1">
                          <a:latin typeface="Cambria Math" panose="02040503050406030204" pitchFamily="18" charset="0"/>
                        </a:rPr>
                        <m:t>𝐵</m:t>
                      </m:r>
                      <m:sSup>
                        <m:sSupPr>
                          <m:ctrlPr>
                            <a:rPr lang="en-US" i="1">
                              <a:latin typeface="Cambria Math" panose="02040503050406030204" pitchFamily="18" charset="0"/>
                            </a:rPr>
                          </m:ctrlPr>
                        </m:sSupPr>
                        <m:e>
                          <m:r>
                            <a:rPr lang="en-US" i="1">
                              <a:latin typeface="Cambria Math" panose="02040503050406030204" pitchFamily="18" charset="0"/>
                            </a:rPr>
                            <m:t>𝜙</m:t>
                          </m:r>
                        </m:e>
                        <m:sup>
                          <m:r>
                            <a:rPr lang="en-US" i="1">
                              <a:latin typeface="Cambria Math" panose="02040503050406030204" pitchFamily="18" charset="0"/>
                            </a:rPr>
                            <m:t>2</m:t>
                          </m:r>
                        </m:sup>
                      </m:sSup>
                      <m:r>
                        <a:rPr lang="en-US" i="1">
                          <a:latin typeface="Cambria Math" panose="02040503050406030204" pitchFamily="18" charset="0"/>
                        </a:rPr>
                        <m:t>=0</m:t>
                      </m:r>
                    </m:oMath>
                  </m:oMathPara>
                </a14:m>
                <a:endParaRPr lang="en-US" dirty="0"/>
              </a:p>
              <a:p>
                <a:pPr marL="0" indent="0">
                  <a:buNone/>
                </a:pPr>
                <a:r>
                  <a:rPr lang="en-US" dirty="0"/>
                  <a:t>The second condition is true regardless of the values of </a:t>
                </a:r>
                <a14:m>
                  <m:oMath xmlns:m="http://schemas.openxmlformats.org/officeDocument/2006/math">
                    <m:r>
                      <a:rPr lang="en-US" i="1">
                        <a:latin typeface="Cambria Math" panose="02040503050406030204" pitchFamily="18" charset="0"/>
                      </a:rPr>
                      <m:t>𝐴</m:t>
                    </m:r>
                  </m:oMath>
                </a14:m>
                <a:r>
                  <a:rPr lang="en-US" dirty="0"/>
                  <a:t> and </a:t>
                </a:r>
                <a14:m>
                  <m:oMath xmlns:m="http://schemas.openxmlformats.org/officeDocument/2006/math">
                    <m:r>
                      <a:rPr lang="en-US" i="1">
                        <a:latin typeface="Cambria Math" panose="02040503050406030204" pitchFamily="18" charset="0"/>
                      </a:rPr>
                      <m:t>𝐵</m:t>
                    </m:r>
                  </m:oMath>
                </a14:m>
                <a:r>
                  <a:rPr lang="en-US" dirty="0"/>
                  <a:t>.  The first and second conditions are true if B</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𝐴</m:t>
                    </m:r>
                  </m:oMath>
                </a14:m>
                <a:r>
                  <a:rPr lang="en-US" dirty="0"/>
                  <a:t>.  Therefore, </a:t>
                </a:r>
                <a14:m>
                  <m:oMath xmlns:m="http://schemas.openxmlformats.org/officeDocument/2006/math">
                    <m:r>
                      <m:rPr>
                        <m:sty m:val="p"/>
                      </m:rPr>
                      <a:rPr lang="en-US">
                        <a:latin typeface="Cambria Math" panose="02040503050406030204" pitchFamily="18" charset="0"/>
                      </a:rPr>
                      <m:t>B</m:t>
                    </m:r>
                    <m:r>
                      <a:rPr lang="en-US" i="1">
                        <a:latin typeface="Cambria Math" panose="02040503050406030204" pitchFamily="18" charset="0"/>
                      </a:rPr>
                      <m:t>=−</m:t>
                    </m:r>
                    <m:r>
                      <a:rPr lang="en-US" i="1">
                        <a:latin typeface="Cambria Math" panose="02040503050406030204" pitchFamily="18" charset="0"/>
                      </a:rPr>
                      <m:t>𝐴</m:t>
                    </m:r>
                  </m:oMath>
                </a14:m>
                <a:r>
                  <a:rPr lang="en-US" dirty="0"/>
                  <a:t> and</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i="1">
                          <a:latin typeface="Cambria Math" panose="02040503050406030204" pitchFamily="18" charset="0"/>
                        </a:rPr>
                        <m:t>𝐴</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3</m:t>
                              </m:r>
                              <m:r>
                                <a:rPr lang="en-US" i="1">
                                  <a:latin typeface="Cambria Math" panose="02040503050406030204" pitchFamily="18" charset="0"/>
                                </a:rPr>
                                <m:t>𝜙</m:t>
                              </m:r>
                              <m:r>
                                <a:rPr lang="en-US" b="0" i="1" smtClean="0">
                                  <a:latin typeface="Cambria Math" panose="02040503050406030204" pitchFamily="18" charset="0"/>
                                </a:rPr>
                                <m:t>𝑟</m:t>
                              </m:r>
                              <m:r>
                                <a:rPr lang="en-US" b="0" i="1" smtClean="0">
                                  <a:latin typeface="Cambria Math" panose="02040503050406030204" pitchFamily="18" charset="0"/>
                                </a:rPr>
                                <m:t>′</m:t>
                              </m:r>
                            </m:sup>
                          </m:sSup>
                        </m:num>
                        <m:den>
                          <m:r>
                            <a:rPr lang="en-US" b="0" i="1" smtClean="0">
                              <a:latin typeface="Cambria Math" panose="02040503050406030204" pitchFamily="18" charset="0"/>
                            </a:rPr>
                            <m:t>𝑟</m:t>
                          </m:r>
                          <m:r>
                            <a:rPr lang="en-US" b="0" i="1" smtClean="0">
                              <a:latin typeface="Cambria Math" panose="02040503050406030204" pitchFamily="18" charset="0"/>
                            </a:rPr>
                            <m:t>′</m:t>
                          </m:r>
                        </m:den>
                      </m:f>
                      <m:r>
                        <a:rPr lang="en-US" i="1">
                          <a:latin typeface="Cambria Math" panose="02040503050406030204" pitchFamily="18" charset="0"/>
                        </a:rPr>
                        <m:t>−</m:t>
                      </m:r>
                      <m:r>
                        <a:rPr lang="en-US" i="1">
                          <a:latin typeface="Cambria Math" panose="02040503050406030204" pitchFamily="18" charset="0"/>
                        </a:rPr>
                        <m:t>𝐴</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−3</m:t>
                              </m:r>
                              <m:r>
                                <a:rPr lang="en-US" i="1">
                                  <a:latin typeface="Cambria Math" panose="02040503050406030204" pitchFamily="18" charset="0"/>
                                </a:rPr>
                                <m:t>𝜙</m:t>
                              </m:r>
                              <m:r>
                                <a:rPr lang="en-US" b="0" i="1" smtClean="0">
                                  <a:latin typeface="Cambria Math" panose="02040503050406030204" pitchFamily="18" charset="0"/>
                                </a:rPr>
                                <m:t>𝑟</m:t>
                              </m:r>
                              <m:r>
                                <a:rPr lang="en-US" b="0" i="1" smtClean="0">
                                  <a:latin typeface="Cambria Math" panose="02040503050406030204" pitchFamily="18" charset="0"/>
                                </a:rPr>
                                <m:t>′</m:t>
                              </m:r>
                            </m:sup>
                          </m:sSup>
                        </m:num>
                        <m:den>
                          <m:r>
                            <a:rPr lang="en-US" b="0" i="1" smtClean="0">
                              <a:latin typeface="Cambria Math" panose="02040503050406030204" pitchFamily="18" charset="0"/>
                            </a:rPr>
                            <m:t>𝑟</m:t>
                          </m:r>
                          <m:r>
                            <a:rPr lang="en-US" b="0" i="1" smtClean="0">
                              <a:latin typeface="Cambria Math" panose="02040503050406030204" pitchFamily="18" charset="0"/>
                            </a:rPr>
                            <m:t>′</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𝐴</m:t>
                          </m:r>
                          <m:func>
                            <m:funcPr>
                              <m:ctrlPr>
                                <a:rPr lang="en-US" i="1">
                                  <a:latin typeface="Cambria Math" panose="02040503050406030204" pitchFamily="18" charset="0"/>
                                </a:rPr>
                              </m:ctrlPr>
                            </m:funcPr>
                            <m:fName>
                              <m:r>
                                <m:rPr>
                                  <m:sty m:val="p"/>
                                </m:rPr>
                                <a:rPr lang="en-US">
                                  <a:latin typeface="Cambria Math" panose="02040503050406030204" pitchFamily="18" charset="0"/>
                                </a:rPr>
                                <m:t>sinh</m:t>
                              </m:r>
                            </m:fName>
                            <m:e>
                              <m:d>
                                <m:dPr>
                                  <m:ctrlPr>
                                    <a:rPr lang="en-US" i="1">
                                      <a:latin typeface="Cambria Math" panose="02040503050406030204" pitchFamily="18" charset="0"/>
                                    </a:rPr>
                                  </m:ctrlPr>
                                </m:dPr>
                                <m:e>
                                  <m:r>
                                    <a:rPr lang="en-US" i="1">
                                      <a:latin typeface="Cambria Math" panose="02040503050406030204" pitchFamily="18" charset="0"/>
                                    </a:rPr>
                                    <m:t>3</m:t>
                                  </m:r>
                                  <m:r>
                                    <a:rPr lang="en-US" i="1">
                                      <a:latin typeface="Cambria Math" panose="02040503050406030204" pitchFamily="18" charset="0"/>
                                    </a:rPr>
                                    <m:t>𝜙</m:t>
                                  </m:r>
                                  <m:r>
                                    <a:rPr lang="en-US" b="0" i="1" smtClean="0">
                                      <a:latin typeface="Cambria Math" panose="02040503050406030204" pitchFamily="18" charset="0"/>
                                    </a:rPr>
                                    <m:t>𝑟</m:t>
                                  </m:r>
                                  <m:r>
                                    <a:rPr lang="en-US" b="0" i="1" smtClean="0">
                                      <a:latin typeface="Cambria Math" panose="02040503050406030204" pitchFamily="18" charset="0"/>
                                    </a:rPr>
                                    <m:t>′</m:t>
                                  </m:r>
                                </m:e>
                              </m:d>
                            </m:e>
                          </m:func>
                        </m:num>
                        <m:den>
                          <m:r>
                            <a:rPr lang="en-US" b="0" i="1" smtClean="0">
                              <a:latin typeface="Cambria Math" panose="02040503050406030204" pitchFamily="18" charset="0"/>
                            </a:rPr>
                            <m:t>𝑟</m:t>
                          </m:r>
                          <m:r>
                            <a:rPr lang="en-US" b="0" i="1" smtClean="0">
                              <a:latin typeface="Cambria Math" panose="02040503050406030204" pitchFamily="18" charset="0"/>
                            </a:rPr>
                            <m:t>′</m:t>
                          </m:r>
                        </m:den>
                      </m:f>
                    </m:oMath>
                  </m:oMathPara>
                </a14:m>
                <a:endParaRPr lang="en-US" dirty="0"/>
              </a:p>
              <a:p>
                <a:pPr marL="0" indent="0">
                  <a:buNone/>
                </a:pPr>
                <a:r>
                  <a:rPr lang="en-US" dirty="0"/>
                  <a:t>And the second boundary condition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𝑠</m:t>
                        </m:r>
                      </m:e>
                    </m:acc>
                    <m:d>
                      <m:dPr>
                        <m:ctrlPr>
                          <a:rPr lang="en-US" i="1" dirty="0">
                            <a:latin typeface="Cambria Math" panose="02040503050406030204" pitchFamily="18" charset="0"/>
                          </a:rPr>
                        </m:ctrlPr>
                      </m:dPr>
                      <m:e>
                        <m:r>
                          <a:rPr lang="en-US" i="1" dirty="0">
                            <a:latin typeface="Cambria Math" panose="02040503050406030204" pitchFamily="18" charset="0"/>
                          </a:rPr>
                          <m:t>1</m:t>
                        </m:r>
                      </m:e>
                    </m:d>
                    <m:r>
                      <a:rPr lang="en-US" i="1" dirty="0">
                        <a:latin typeface="Cambria Math" panose="02040503050406030204" pitchFamily="18" charset="0"/>
                      </a:rPr>
                      <m:t>=1</m:t>
                    </m:r>
                  </m:oMath>
                </a14:m>
                <a:r>
                  <a:rPr lang="en-US" dirty="0"/>
                  <a:t>) gives</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r>
                        <a:rPr lang="en-US" i="1">
                          <a:latin typeface="Cambria Math" panose="02040503050406030204" pitchFamily="18" charset="0"/>
                        </a:rPr>
                        <m:t>𝐴</m:t>
                      </m:r>
                      <m:func>
                        <m:funcPr>
                          <m:ctrlPr>
                            <a:rPr lang="en-US" i="1">
                              <a:latin typeface="Cambria Math" panose="02040503050406030204" pitchFamily="18" charset="0"/>
                            </a:rPr>
                          </m:ctrlPr>
                        </m:funcPr>
                        <m:fName>
                          <m:r>
                            <m:rPr>
                              <m:sty m:val="p"/>
                            </m:rPr>
                            <a:rPr lang="en-US">
                              <a:latin typeface="Cambria Math" panose="02040503050406030204" pitchFamily="18" charset="0"/>
                            </a:rPr>
                            <m:t>sinh</m:t>
                          </m:r>
                        </m:fName>
                        <m:e>
                          <m:r>
                            <a:rPr lang="en-US" i="1">
                              <a:latin typeface="Cambria Math" panose="02040503050406030204" pitchFamily="18" charset="0"/>
                            </a:rPr>
                            <m:t>(3</m:t>
                          </m:r>
                          <m:r>
                            <a:rPr lang="en-US" i="1">
                              <a:latin typeface="Cambria Math" panose="02040503050406030204" pitchFamily="18" charset="0"/>
                            </a:rPr>
                            <m:t>𝜙</m:t>
                          </m:r>
                          <m:r>
                            <a:rPr lang="en-US" i="1">
                              <a:latin typeface="Cambria Math" panose="02040503050406030204" pitchFamily="18" charset="0"/>
                            </a:rPr>
                            <m:t>)</m:t>
                          </m:r>
                        </m:e>
                      </m:func>
                      <m:r>
                        <a:rPr lang="en-US" i="1">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func>
                            <m:funcPr>
                              <m:ctrlPr>
                                <a:rPr lang="en-US" i="1">
                                  <a:latin typeface="Cambria Math" panose="02040503050406030204" pitchFamily="18" charset="0"/>
                                </a:rPr>
                              </m:ctrlPr>
                            </m:funcPr>
                            <m:fName>
                              <m:r>
                                <m:rPr>
                                  <m:sty m:val="p"/>
                                </m:rPr>
                                <a:rPr lang="en-US">
                                  <a:latin typeface="Cambria Math" panose="02040503050406030204" pitchFamily="18" charset="0"/>
                                </a:rPr>
                                <m:t>sinh</m:t>
                              </m:r>
                            </m:fName>
                            <m:e>
                              <m:d>
                                <m:dPr>
                                  <m:ctrlPr>
                                    <a:rPr lang="en-US" i="1">
                                      <a:latin typeface="Cambria Math" panose="02040503050406030204" pitchFamily="18" charset="0"/>
                                    </a:rPr>
                                  </m:ctrlPr>
                                </m:dPr>
                                <m:e>
                                  <m:r>
                                    <a:rPr lang="en-US" i="1">
                                      <a:latin typeface="Cambria Math" panose="02040503050406030204" pitchFamily="18" charset="0"/>
                                    </a:rPr>
                                    <m:t>3</m:t>
                                  </m:r>
                                  <m:r>
                                    <a:rPr lang="en-US" i="1">
                                      <a:latin typeface="Cambria Math" panose="02040503050406030204" pitchFamily="18" charset="0"/>
                                    </a:rPr>
                                    <m:t>𝜙</m:t>
                                  </m:r>
                                </m:e>
                              </m:d>
                            </m:e>
                          </m:func>
                        </m:den>
                      </m:f>
                    </m:oMath>
                  </m:oMathPara>
                </a14:m>
                <a:endParaRPr lang="en-US" dirty="0"/>
              </a:p>
              <a:p>
                <a:pPr marL="0" indent="0">
                  <a:spcAft>
                    <a:spcPts val="600"/>
                  </a:spcAft>
                  <a:buNone/>
                </a:pPr>
                <a:endParaRPr lang="en-US" dirty="0"/>
              </a:p>
            </p:txBody>
          </p:sp>
        </mc:Choice>
        <mc:Fallback>
          <p:sp>
            <p:nvSpPr>
              <p:cNvPr id="6" name="Content Placeholder 5">
                <a:extLst>
                  <a:ext uri="{FF2B5EF4-FFF2-40B4-BE49-F238E27FC236}">
                    <a16:creationId xmlns:a16="http://schemas.microsoft.com/office/drawing/2014/main" id="{21458DC8-4E3C-4C52-9138-B802557A86E4}"/>
                  </a:ext>
                </a:extLst>
              </p:cNvPr>
              <p:cNvSpPr>
                <a:spLocks noGrp="1" noRot="1" noChangeAspect="1" noMove="1" noResize="1" noEditPoints="1" noAdjustHandles="1" noChangeArrowheads="1" noChangeShapeType="1" noTextEdit="1"/>
              </p:cNvSpPr>
              <p:nvPr>
                <p:ph idx="1"/>
              </p:nvPr>
            </p:nvSpPr>
            <p:spPr>
              <a:xfrm>
                <a:off x="336883" y="906011"/>
                <a:ext cx="11502191" cy="5815464"/>
              </a:xfrm>
              <a:blipFill>
                <a:blip r:embed="rId2"/>
                <a:stretch>
                  <a:fillRect l="-689" t="-2201"/>
                </a:stretch>
              </a:blipFill>
            </p:spPr>
            <p:txBody>
              <a:bodyPr/>
              <a:lstStyle/>
              <a:p>
                <a:r>
                  <a:rPr lang="en-US">
                    <a:noFill/>
                  </a:rPr>
                  <a:t> </a:t>
                </a:r>
              </a:p>
            </p:txBody>
          </p:sp>
        </mc:Fallback>
      </mc:AlternateContent>
    </p:spTree>
    <p:extLst>
      <p:ext uri="{BB962C8B-B14F-4D97-AF65-F5344CB8AC3E}">
        <p14:creationId xmlns:p14="http://schemas.microsoft.com/office/powerpoint/2010/main" val="39709084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Special Case – First Order Reaction</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16</a:t>
            </a:fld>
            <a:endParaRPr lang="en-US"/>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336884" y="906011"/>
                <a:ext cx="6994358" cy="5815464"/>
              </a:xfrm>
            </p:spPr>
            <p:txBody>
              <a:bodyPr>
                <a:normAutofit/>
              </a:bodyPr>
              <a:lstStyle/>
              <a:p>
                <a:pPr marL="0" indent="0">
                  <a:buNone/>
                </a:pPr>
                <a:r>
                  <a:rPr lang="en-US" dirty="0"/>
                  <a:t>If </a:t>
                </a:r>
                <a14:m>
                  <m:oMath xmlns:m="http://schemas.openxmlformats.org/officeDocument/2006/math">
                    <m:r>
                      <a:rPr lang="en-US" i="1" dirty="0" smtClean="0">
                        <a:latin typeface="Cambria Math" panose="02040503050406030204" pitchFamily="18" charset="0"/>
                      </a:rPr>
                      <m:t>𝐾</m:t>
                    </m:r>
                    <m:r>
                      <a:rPr lang="en-US" i="1" baseline="-25000" dirty="0" smtClean="0">
                        <a:latin typeface="Cambria Math" panose="02040503050406030204" pitchFamily="18" charset="0"/>
                      </a:rPr>
                      <m:t>𝑚</m:t>
                    </m:r>
                    <m:r>
                      <a:rPr lang="en-US" i="1" dirty="0" smtClean="0">
                        <a:latin typeface="Cambria Math" panose="02040503050406030204" pitchFamily="18" charset="0"/>
                      </a:rPr>
                      <m:t> &gt; </m:t>
                    </m:r>
                    <m:r>
                      <a:rPr lang="en-US" i="1" dirty="0" err="1" smtClean="0">
                        <a:latin typeface="Cambria Math" panose="02040503050406030204" pitchFamily="18" charset="0"/>
                      </a:rPr>
                      <m:t>𝐾𝑆</m:t>
                    </m:r>
                    <m:r>
                      <a:rPr lang="en-US" i="1" baseline="-25000" dirty="0" err="1" smtClean="0">
                        <a:latin typeface="Cambria Math" panose="02040503050406030204" pitchFamily="18" charset="0"/>
                      </a:rPr>
                      <m:t>𝑏𝑠</m:t>
                    </m:r>
                  </m:oMath>
                </a14:m>
                <a:r>
                  <a:rPr lang="en-US" dirty="0"/>
                  <a:t> then </a:t>
                </a:r>
                <a:r>
                  <a:rPr lang="en-US" dirty="0" err="1"/>
                  <a:t>Michaelis-Menten</a:t>
                </a:r>
                <a:r>
                  <a:rPr lang="en-US" dirty="0"/>
                  <a:t> kinetic model becomes a first order reaction and we can solve for </a:t>
                </a:r>
                <a14:m>
                  <m:oMath xmlns:m="http://schemas.openxmlformats.org/officeDocument/2006/math">
                    <m:r>
                      <a:rPr lang="en-US" b="0" i="1" smtClean="0">
                        <a:latin typeface="Cambria Math" panose="02040503050406030204" pitchFamily="18" charset="0"/>
                      </a:rPr>
                      <m:t>𝜂</m:t>
                    </m:r>
                  </m:oMath>
                </a14:m>
                <a:r>
                  <a:rPr lang="en-US" dirty="0"/>
                  <a:t>.</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l-GR" i="1" dirty="0" smtClean="0">
                          <a:latin typeface="Cambria Math" panose="02040503050406030204" pitchFamily="18" charset="0"/>
                        </a:rPr>
                        <m:t>𝜂</m:t>
                      </m:r>
                      <m:r>
                        <a:rPr lang="en-US" b="0" i="1" dirty="0" smtClean="0">
                          <a:latin typeface="Cambria Math" panose="02040503050406030204" pitchFamily="18" charset="0"/>
                        </a:rPr>
                        <m:t>=</m:t>
                      </m:r>
                      <m:f>
                        <m:fPr>
                          <m:ctrlPr>
                            <a:rPr lang="en-US" i="1">
                              <a:latin typeface="Cambria Math" panose="02040503050406030204" pitchFamily="18" charset="0"/>
                            </a:rPr>
                          </m:ctrlPr>
                        </m:fPr>
                        <m:num>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𝛽</m:t>
                              </m:r>
                            </m:e>
                          </m:d>
                          <m:f>
                            <m:fPr>
                              <m:ctrlPr>
                                <a:rPr lang="en-US" i="1">
                                  <a:latin typeface="Cambria Math" panose="02040503050406030204" pitchFamily="18" charset="0"/>
                                </a:rPr>
                              </m:ctrlPr>
                            </m:fPr>
                            <m:num>
                              <m:r>
                                <a:rPr lang="en-US" i="1">
                                  <a:latin typeface="Cambria Math" panose="02040503050406030204" pitchFamily="18" charset="0"/>
                                </a:rPr>
                                <m:t>𝑑</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num>
                            <m:den>
                              <m:sSup>
                                <m:sSupPr>
                                  <m:ctrlPr>
                                    <a:rPr lang="en-US" i="1">
                                      <a:latin typeface="Cambria Math" panose="02040503050406030204" pitchFamily="18" charset="0"/>
                                    </a:rPr>
                                  </m:ctrlPr>
                                </m:sSupPr>
                                <m:e>
                                  <m:r>
                                    <a:rPr lang="en-US" i="1">
                                      <a:latin typeface="Cambria Math" panose="02040503050406030204" pitchFamily="18" charset="0"/>
                                    </a:rPr>
                                    <m:t>𝑑𝑟</m:t>
                                  </m:r>
                                </m:e>
                                <m:sup>
                                  <m:r>
                                    <a:rPr lang="en-US" i="1">
                                      <a:latin typeface="Cambria Math" panose="02040503050406030204" pitchFamily="18" charset="0"/>
                                    </a:rPr>
                                    <m:t>′</m:t>
                                  </m:r>
                                </m:sup>
                              </m:sSup>
                            </m:den>
                          </m:f>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r>
                                    <a:rPr lang="en-US">
                                      <a:latin typeface="Cambria Math" panose="02040503050406030204" pitchFamily="18" charset="0"/>
                                    </a:rPr>
                                    <m:t>​</m:t>
                                  </m:r>
                                </m:e>
                              </m:d>
                            </m:e>
                            <m:sub>
                              <m:sSup>
                                <m:sSupPr>
                                  <m:ctrlPr>
                                    <a:rPr lang="en-US" i="1">
                                      <a:latin typeface="Cambria Math" panose="02040503050406030204" pitchFamily="18" charset="0"/>
                                    </a:rPr>
                                  </m:ctrlPr>
                                </m:sSupPr>
                                <m:e>
                                  <m:r>
                                    <a:rPr lang="en-US" i="1">
                                      <a:latin typeface="Cambria Math" panose="02040503050406030204" pitchFamily="18" charset="0"/>
                                    </a:rPr>
                                    <m:t>𝑟</m:t>
                                  </m:r>
                                </m:e>
                                <m:sup>
                                  <m:r>
                                    <a:rPr lang="en-US" i="1">
                                      <a:latin typeface="Cambria Math" panose="02040503050406030204" pitchFamily="18" charset="0"/>
                                    </a:rPr>
                                    <m:t>′</m:t>
                                  </m:r>
                                </m:sup>
                              </m:sSup>
                              <m:r>
                                <a:rPr lang="en-US" i="1">
                                  <a:latin typeface="Cambria Math" panose="02040503050406030204" pitchFamily="18" charset="0"/>
                                </a:rPr>
                                <m:t>=1</m:t>
                              </m:r>
                            </m:sub>
                          </m:sSub>
                        </m:num>
                        <m:den>
                          <m:r>
                            <a:rPr lang="en-US" i="1">
                              <a:latin typeface="Cambria Math" panose="02040503050406030204" pitchFamily="18" charset="0"/>
                            </a:rPr>
                            <m:t>3</m:t>
                          </m:r>
                          <m:sSup>
                            <m:sSupPr>
                              <m:ctrlPr>
                                <a:rPr lang="en-US" i="1">
                                  <a:latin typeface="Cambria Math" panose="02040503050406030204" pitchFamily="18" charset="0"/>
                                </a:rPr>
                              </m:ctrlPr>
                            </m:sSupPr>
                            <m:e>
                              <m:r>
                                <m:rPr>
                                  <m:sty m:val="p"/>
                                </m:rPr>
                                <a:rPr lang="el-GR" i="1" smtClean="0">
                                  <a:latin typeface="Cambria Math" panose="02040503050406030204" pitchFamily="18" charset="0"/>
                                </a:rPr>
                                <m:t>ϕ</m:t>
                              </m:r>
                            </m:e>
                            <m:sup>
                              <m:r>
                                <a:rPr lang="en-US" i="1">
                                  <a:latin typeface="Cambria Math" panose="02040503050406030204" pitchFamily="18" charset="0"/>
                                </a:rPr>
                                <m:t>2</m:t>
                              </m:r>
                            </m:sup>
                          </m:sSup>
                        </m:den>
                      </m:f>
                      <m:r>
                        <a:rPr lang="en-US" i="1" dirty="0" smtClean="0">
                          <a:latin typeface="Cambria Math" panose="02040503050406030204" pitchFamily="18" charset="0"/>
                        </a:rPr>
                        <m:t>=</m:t>
                      </m:r>
                      <m:f>
                        <m:fPr>
                          <m:ctrlPr>
                            <a:rPr lang="en-US" i="1" dirty="0" smtClean="0">
                              <a:latin typeface="Cambria Math" panose="02040503050406030204" pitchFamily="18" charset="0"/>
                            </a:rPr>
                          </m:ctrlPr>
                        </m:fPr>
                        <m:num>
                          <m:r>
                            <a:rPr lang="en-US" i="1" dirty="0" smtClean="0">
                              <a:latin typeface="Cambria Math" panose="02040503050406030204" pitchFamily="18" charset="0"/>
                            </a:rPr>
                            <m:t>1</m:t>
                          </m:r>
                        </m:num>
                        <m:den>
                          <m:r>
                            <m:rPr>
                              <m:sty m:val="p"/>
                            </m:rPr>
                            <a:rPr lang="el-GR" i="1" dirty="0" smtClean="0">
                              <a:latin typeface="Cambria Math" panose="02040503050406030204" pitchFamily="18" charset="0"/>
                            </a:rPr>
                            <m:t>ϕ</m:t>
                          </m:r>
                        </m:den>
                      </m:f>
                      <m:d>
                        <m:dPr>
                          <m:begChr m:val="["/>
                          <m:endChr m:val="]"/>
                          <m:ctrlPr>
                            <a:rPr lang="en-US" i="1" dirty="0" smtClean="0">
                              <a:latin typeface="Cambria Math" panose="02040503050406030204" pitchFamily="18" charset="0"/>
                            </a:rPr>
                          </m:ctrlPr>
                        </m:dPr>
                        <m:e>
                          <m:f>
                            <m:fPr>
                              <m:ctrlPr>
                                <a:rPr lang="en-US" i="1" dirty="0" smtClean="0">
                                  <a:latin typeface="Cambria Math" panose="02040503050406030204" pitchFamily="18" charset="0"/>
                                </a:rPr>
                              </m:ctrlPr>
                            </m:fPr>
                            <m:num>
                              <m:r>
                                <a:rPr lang="en-US" i="1" dirty="0" smtClean="0">
                                  <a:latin typeface="Cambria Math" panose="02040503050406030204" pitchFamily="18" charset="0"/>
                                </a:rPr>
                                <m:t>1</m:t>
                              </m:r>
                            </m:num>
                            <m:den>
                              <m:func>
                                <m:funcPr>
                                  <m:ctrlPr>
                                    <a:rPr lang="en-US" i="1" dirty="0" smtClean="0">
                                      <a:latin typeface="Cambria Math" panose="02040503050406030204" pitchFamily="18" charset="0"/>
                                    </a:rPr>
                                  </m:ctrlPr>
                                </m:funcPr>
                                <m:fName>
                                  <m:r>
                                    <m:rPr>
                                      <m:sty m:val="p"/>
                                    </m:rPr>
                                    <a:rPr lang="en-US" i="0" dirty="0" err="1" smtClean="0">
                                      <a:latin typeface="Cambria Math" panose="02040503050406030204" pitchFamily="18" charset="0"/>
                                    </a:rPr>
                                    <m:t>tanh</m:t>
                                  </m:r>
                                </m:fName>
                                <m:e>
                                  <m:r>
                                    <a:rPr lang="en-US" i="1" dirty="0" smtClean="0">
                                      <a:latin typeface="Cambria Math" panose="02040503050406030204" pitchFamily="18" charset="0"/>
                                    </a:rPr>
                                    <m:t>3</m:t>
                                  </m:r>
                                  <m:r>
                                    <m:rPr>
                                      <m:sty m:val="p"/>
                                    </m:rPr>
                                    <a:rPr lang="el-GR" i="1" dirty="0" smtClean="0">
                                      <a:latin typeface="Cambria Math" panose="02040503050406030204" pitchFamily="18" charset="0"/>
                                    </a:rPr>
                                    <m:t>ϕ</m:t>
                                  </m:r>
                                </m:e>
                              </m:func>
                            </m:den>
                          </m:f>
                          <m:r>
                            <a:rPr lang="en-US" i="1" dirty="0" smtClean="0">
                              <a:latin typeface="Cambria Math" panose="02040503050406030204" pitchFamily="18" charset="0"/>
                            </a:rPr>
                            <m:t> –</m:t>
                          </m:r>
                          <m:f>
                            <m:fPr>
                              <m:ctrlPr>
                                <a:rPr lang="en-US" i="1" dirty="0" smtClean="0">
                                  <a:latin typeface="Cambria Math" panose="02040503050406030204" pitchFamily="18" charset="0"/>
                                </a:rPr>
                              </m:ctrlPr>
                            </m:fPr>
                            <m:num>
                              <m:r>
                                <a:rPr lang="en-US" i="1" dirty="0" smtClean="0">
                                  <a:latin typeface="Cambria Math" panose="02040503050406030204" pitchFamily="18" charset="0"/>
                                </a:rPr>
                                <m:t>1</m:t>
                              </m:r>
                            </m:num>
                            <m:den>
                              <m:r>
                                <a:rPr lang="en-US" i="1" dirty="0" smtClean="0">
                                  <a:latin typeface="Cambria Math" panose="02040503050406030204" pitchFamily="18" charset="0"/>
                                </a:rPr>
                                <m:t>3</m:t>
                              </m:r>
                              <m:r>
                                <m:rPr>
                                  <m:sty m:val="p"/>
                                </m:rPr>
                                <a:rPr lang="el-GR" i="1" dirty="0" smtClean="0">
                                  <a:latin typeface="Cambria Math" panose="02040503050406030204" pitchFamily="18" charset="0"/>
                                </a:rPr>
                                <m:t>ϕ</m:t>
                              </m:r>
                            </m:den>
                          </m:f>
                        </m:e>
                      </m:d>
                    </m:oMath>
                  </m:oMathPara>
                </a14:m>
                <a:endParaRPr lang="en-US" dirty="0"/>
              </a:p>
              <a:p>
                <a:pPr marL="0" indent="0">
                  <a:buNone/>
                </a:pPr>
                <a:r>
                  <a:rPr lang="en-US" dirty="0"/>
                  <a:t>For large values of </a:t>
                </a:r>
                <a14:m>
                  <m:oMath xmlns:m="http://schemas.openxmlformats.org/officeDocument/2006/math">
                    <m:r>
                      <m:rPr>
                        <m:sty m:val="p"/>
                      </m:rPr>
                      <a:rPr lang="el-GR" i="1" smtClean="0">
                        <a:latin typeface="Cambria Math" panose="02040503050406030204" pitchFamily="18" charset="0"/>
                      </a:rPr>
                      <m:t>ϕ</m:t>
                    </m:r>
                  </m:oMath>
                </a14:m>
                <a:r>
                  <a:rPr lang="en-US" dirty="0"/>
                  <a:t>, </a:t>
                </a:r>
                <a14:m>
                  <m:oMath xmlns:m="http://schemas.openxmlformats.org/officeDocument/2006/math">
                    <m:r>
                      <a:rPr lang="el-GR" i="1" dirty="0" smtClean="0">
                        <a:latin typeface="Cambria Math" panose="02040503050406030204" pitchFamily="18" charset="0"/>
                      </a:rPr>
                      <m:t>𝜂</m:t>
                    </m:r>
                  </m:oMath>
                </a14:m>
                <a:r>
                  <a:rPr lang="en-US" dirty="0"/>
                  <a:t> approaches </a:t>
                </a:r>
                <a14:m>
                  <m:oMath xmlns:m="http://schemas.openxmlformats.org/officeDocument/2006/math">
                    <m:f>
                      <m:fPr>
                        <m:ctrlPr>
                          <a:rPr lang="en-US" i="1" dirty="0" smtClean="0">
                            <a:latin typeface="Cambria Math" panose="02040503050406030204" pitchFamily="18" charset="0"/>
                          </a:rPr>
                        </m:ctrlPr>
                      </m:fPr>
                      <m:num>
                        <m:r>
                          <a:rPr lang="en-US" i="1" dirty="0" smtClean="0">
                            <a:latin typeface="Cambria Math" panose="02040503050406030204" pitchFamily="18" charset="0"/>
                          </a:rPr>
                          <m:t>1</m:t>
                        </m:r>
                      </m:num>
                      <m:den>
                        <m:r>
                          <m:rPr>
                            <m:sty m:val="p"/>
                          </m:rPr>
                          <a:rPr lang="el-GR" i="1" dirty="0" smtClean="0">
                            <a:latin typeface="Cambria Math" panose="02040503050406030204" pitchFamily="18" charset="0"/>
                          </a:rPr>
                          <m:t>ϕ</m:t>
                        </m:r>
                      </m:den>
                    </m:f>
                  </m:oMath>
                </a14:m>
                <a:r>
                  <a:rPr lang="en-US" dirty="0"/>
                  <a:t>.</a:t>
                </a:r>
              </a:p>
              <a:p>
                <a:pPr marL="0" indent="0">
                  <a:buNone/>
                </a:pPr>
                <a:r>
                  <a:rPr lang="en-US" dirty="0"/>
                  <a:t>Once we know </a:t>
                </a:r>
                <a:r>
                  <a:rPr lang="el-GR" dirty="0"/>
                  <a:t>η</a:t>
                </a:r>
                <a:r>
                  <a:rPr lang="en-US" dirty="0"/>
                  <a:t>, we can determine the observed reaction rate for the enzyme as follows:</a:t>
                </a:r>
              </a:p>
              <a:p>
                <a:pPr marL="0" indent="0">
                  <a:buNone/>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𝑟</m:t>
                      </m:r>
                      <m:r>
                        <a:rPr lang="en-US" i="1" baseline="-25000" dirty="0" err="1">
                          <a:latin typeface="Cambria Math" panose="02040503050406030204" pitchFamily="18" charset="0"/>
                        </a:rPr>
                        <m:t>𝑆</m:t>
                      </m:r>
                      <m:r>
                        <a:rPr lang="en-US" i="1" dirty="0">
                          <a:latin typeface="Cambria Math" panose="02040503050406030204" pitchFamily="18" charset="0"/>
                        </a:rPr>
                        <m:t> = </m:t>
                      </m:r>
                      <m:r>
                        <a:rPr lang="el-GR" i="1" dirty="0">
                          <a:latin typeface="Cambria Math" panose="02040503050406030204" pitchFamily="18" charset="0"/>
                        </a:rPr>
                        <m:t>𝜂</m:t>
                      </m:r>
                      <m:d>
                        <m:dPr>
                          <m:begChr m:val="["/>
                          <m:endChr m:val="]"/>
                          <m:ctrlPr>
                            <a:rPr lang="en-US" i="1" dirty="0">
                              <a:latin typeface="Cambria Math" panose="02040503050406030204" pitchFamily="18" charset="0"/>
                            </a:rPr>
                          </m:ctrlPr>
                        </m:dPr>
                        <m:e>
                          <m:f>
                            <m:fPr>
                              <m:ctrlPr>
                                <a:rPr lang="en-US" i="1" dirty="0">
                                  <a:latin typeface="Cambria Math" panose="02040503050406030204" pitchFamily="18" charset="0"/>
                                </a:rPr>
                              </m:ctrlPr>
                            </m:fPr>
                            <m:num>
                              <m:r>
                                <a:rPr lang="en-US" i="1" dirty="0" err="1">
                                  <a:latin typeface="Cambria Math" panose="02040503050406030204" pitchFamily="18" charset="0"/>
                                </a:rPr>
                                <m:t>𝑉</m:t>
                              </m:r>
                              <m:r>
                                <m:rPr>
                                  <m:sty m:val="p"/>
                                </m:rPr>
                                <a:rPr lang="en-US" baseline="-25000" dirty="0" err="1">
                                  <a:latin typeface="Cambria Math" panose="02040503050406030204" pitchFamily="18" charset="0"/>
                                </a:rPr>
                                <m:t>max</m:t>
                              </m:r>
                              <m:r>
                                <a:rPr lang="en-US" i="1" dirty="0" err="1">
                                  <a:latin typeface="Cambria Math" panose="02040503050406030204" pitchFamily="18" charset="0"/>
                                </a:rPr>
                                <m:t>𝐾𝑆</m:t>
                              </m:r>
                              <m:r>
                                <a:rPr lang="en-US" i="1" baseline="-25000" dirty="0" err="1">
                                  <a:latin typeface="Cambria Math" panose="02040503050406030204" pitchFamily="18" charset="0"/>
                                </a:rPr>
                                <m:t>𝑏𝑠</m:t>
                              </m:r>
                            </m:num>
                            <m:den>
                              <m:r>
                                <a:rPr lang="en-US" i="1" dirty="0">
                                  <a:latin typeface="Cambria Math" panose="02040503050406030204" pitchFamily="18" charset="0"/>
                                </a:rPr>
                                <m:t>𝐾</m:t>
                              </m:r>
                              <m:r>
                                <a:rPr lang="en-US" i="1" baseline="-25000" dirty="0">
                                  <a:latin typeface="Cambria Math" panose="02040503050406030204" pitchFamily="18" charset="0"/>
                                </a:rPr>
                                <m:t>𝑚</m:t>
                              </m:r>
                              <m:r>
                                <a:rPr lang="en-US" i="1" dirty="0">
                                  <a:latin typeface="Cambria Math" panose="02040503050406030204" pitchFamily="18" charset="0"/>
                                </a:rPr>
                                <m:t> + </m:t>
                              </m:r>
                              <m:r>
                                <a:rPr lang="en-US" i="1" dirty="0" err="1">
                                  <a:latin typeface="Cambria Math" panose="02040503050406030204" pitchFamily="18" charset="0"/>
                                </a:rPr>
                                <m:t>𝐾𝑆</m:t>
                              </m:r>
                              <m:r>
                                <a:rPr lang="en-US" i="1" baseline="-25000" dirty="0" err="1">
                                  <a:latin typeface="Cambria Math" panose="02040503050406030204" pitchFamily="18" charset="0"/>
                                </a:rPr>
                                <m:t>𝑏𝑠</m:t>
                              </m:r>
                            </m:den>
                          </m:f>
                        </m:e>
                      </m:d>
                    </m:oMath>
                  </m:oMathPara>
                </a14:m>
                <a:endParaRPr lang="en-US" dirty="0"/>
              </a:p>
            </p:txBody>
          </p:sp>
        </mc:Choice>
        <mc:Fallback>
          <p:sp>
            <p:nvSpPr>
              <p:cNvPr id="6" name="Content Placeholder 5">
                <a:extLst>
                  <a:ext uri="{FF2B5EF4-FFF2-40B4-BE49-F238E27FC236}">
                    <a16:creationId xmlns:a16="http://schemas.microsoft.com/office/drawing/2014/main" id="{21458DC8-4E3C-4C52-9138-B802557A86E4}"/>
                  </a:ext>
                </a:extLst>
              </p:cNvPr>
              <p:cNvSpPr>
                <a:spLocks noGrp="1" noRot="1" noChangeAspect="1" noMove="1" noResize="1" noEditPoints="1" noAdjustHandles="1" noChangeArrowheads="1" noChangeShapeType="1" noTextEdit="1"/>
              </p:cNvSpPr>
              <p:nvPr>
                <p:ph idx="1"/>
              </p:nvPr>
            </p:nvSpPr>
            <p:spPr>
              <a:xfrm>
                <a:off x="336884" y="906011"/>
                <a:ext cx="6994358" cy="5815464"/>
              </a:xfrm>
              <a:blipFill>
                <a:blip r:embed="rId2"/>
                <a:stretch>
                  <a:fillRect l="-1742" t="-1782"/>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27A76418-854A-8ABE-A54F-ABA97C0298EE}"/>
              </a:ext>
            </a:extLst>
          </p:cNvPr>
          <p:cNvPicPr>
            <a:picLocks noChangeAspect="1"/>
          </p:cNvPicPr>
          <p:nvPr/>
        </p:nvPicPr>
        <p:blipFill>
          <a:blip r:embed="rId3"/>
          <a:stretch>
            <a:fillRect/>
          </a:stretch>
        </p:blipFill>
        <p:spPr>
          <a:xfrm>
            <a:off x="6635742" y="1475207"/>
            <a:ext cx="5426919" cy="3907585"/>
          </a:xfrm>
          <a:prstGeom prst="rect">
            <a:avLst/>
          </a:prstGeom>
        </p:spPr>
      </p:pic>
    </p:spTree>
    <p:extLst>
      <p:ext uri="{BB962C8B-B14F-4D97-AF65-F5344CB8AC3E}">
        <p14:creationId xmlns:p14="http://schemas.microsoft.com/office/powerpoint/2010/main" val="4111717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External Mass Transfer resistance</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17</a:t>
            </a:fld>
            <a:endParaRPr lang="en-US"/>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336883" y="906011"/>
                <a:ext cx="11502191" cy="5815464"/>
              </a:xfrm>
            </p:spPr>
            <p:txBody>
              <a:bodyPr>
                <a:normAutofit fontScale="85000" lnSpcReduction="20000"/>
              </a:bodyPr>
              <a:lstStyle/>
              <a:p>
                <a:pPr marL="0" indent="0">
                  <a:spcAft>
                    <a:spcPts val="1200"/>
                  </a:spcAft>
                  <a:buNone/>
                </a:pPr>
                <a:r>
                  <a:rPr lang="en-US" dirty="0"/>
                  <a:t>In the second part of the problem, we need to find the concentration at the boundary, given that, as blood or fluid flows around fixed enzymes a thin boundary layer is generated which provides additional resistance to mass transfer. We will use </a:t>
                </a:r>
                <a:r>
                  <a:rPr lang="en-US" i="1" dirty="0"/>
                  <a:t>k</a:t>
                </a:r>
                <a:r>
                  <a:rPr lang="en-US" i="1" baseline="-25000" dirty="0"/>
                  <a:t>m</a:t>
                </a:r>
                <a:r>
                  <a:rPr lang="en-US" dirty="0"/>
                  <a:t> to account for this resistance (in the manner of the Sherwood number concept described earlier). At steady state, transport to the bead must equal consumption of the substrate</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4</m:t>
                      </m:r>
                      <m:r>
                        <a:rPr lang="en-US" i="1">
                          <a:latin typeface="Cambria Math" panose="02040503050406030204" pitchFamily="18" charset="0"/>
                        </a:rPr>
                        <m:t>𝜋</m:t>
                      </m:r>
                      <m:sSup>
                        <m:sSupPr>
                          <m:ctrlPr>
                            <a:rPr lang="en-US" i="1">
                              <a:latin typeface="Cambria Math" panose="02040503050406030204" pitchFamily="18" charset="0"/>
                            </a:rPr>
                          </m:ctrlPr>
                        </m:sSupPr>
                        <m:e>
                          <m:r>
                            <a:rPr lang="en-US" i="1">
                              <a:latin typeface="Cambria Math" panose="02040503050406030204" pitchFamily="18" charset="0"/>
                            </a:rPr>
                            <m:t>𝑅</m:t>
                          </m:r>
                        </m:e>
                        <m:sup>
                          <m:r>
                            <a:rPr lang="en-US" i="1">
                              <a:latin typeface="Cambria Math" panose="02040503050406030204" pitchFamily="18" charset="0"/>
                            </a:rPr>
                            <m:t>2</m:t>
                          </m:r>
                        </m:sup>
                      </m:sSup>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𝑚</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𝑏</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𝑏𝑠</m:t>
                              </m:r>
                            </m:sub>
                          </m:sSub>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4</m:t>
                          </m:r>
                        </m:num>
                        <m:den>
                          <m:r>
                            <a:rPr lang="en-US" i="1">
                              <a:latin typeface="Cambria Math" panose="02040503050406030204" pitchFamily="18" charset="0"/>
                            </a:rPr>
                            <m:t>3</m:t>
                          </m:r>
                        </m:den>
                      </m:f>
                      <m:r>
                        <a:rPr lang="en-US" i="1">
                          <a:latin typeface="Cambria Math" panose="02040503050406030204" pitchFamily="18" charset="0"/>
                        </a:rPr>
                        <m:t>𝜋</m:t>
                      </m:r>
                      <m:sSup>
                        <m:sSupPr>
                          <m:ctrlPr>
                            <a:rPr lang="en-US" i="1">
                              <a:latin typeface="Cambria Math" panose="02040503050406030204" pitchFamily="18" charset="0"/>
                            </a:rPr>
                          </m:ctrlPr>
                        </m:sSupPr>
                        <m:e>
                          <m:r>
                            <a:rPr lang="en-US" i="1">
                              <a:latin typeface="Cambria Math" panose="02040503050406030204" pitchFamily="18" charset="0"/>
                            </a:rPr>
                            <m:t>𝑅</m:t>
                          </m:r>
                        </m:e>
                        <m:sup>
                          <m:r>
                            <a:rPr lang="en-US" i="1">
                              <a:latin typeface="Cambria Math" panose="02040503050406030204" pitchFamily="18" charset="0"/>
                            </a:rPr>
                            <m:t>3</m:t>
                          </m:r>
                        </m:sup>
                      </m:sSup>
                      <m:r>
                        <a:rPr lang="en-US" i="1">
                          <a:latin typeface="Cambria Math" panose="02040503050406030204" pitchFamily="18" charset="0"/>
                        </a:rPr>
                        <m:t>𝜂</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𝑉</m:t>
                              </m:r>
                            </m:e>
                            <m:sub>
                              <m:r>
                                <m:rPr>
                                  <m:sty m:val="p"/>
                                </m:rPr>
                                <a:rPr lang="en-US">
                                  <a:latin typeface="Cambria Math" panose="02040503050406030204" pitchFamily="18" charset="0"/>
                                </a:rPr>
                                <m:t>max</m:t>
                              </m:r>
                            </m:sub>
                          </m:sSub>
                          <m:r>
                            <a:rPr lang="en-US" i="1">
                              <a:latin typeface="Cambria Math" panose="02040503050406030204" pitchFamily="18" charset="0"/>
                            </a:rPr>
                            <m:t>𝐾</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𝑏𝑠</m:t>
                              </m:r>
                            </m:sub>
                          </m:sSub>
                        </m:num>
                        <m:den>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𝑚</m:t>
                              </m:r>
                            </m:sub>
                          </m:sSub>
                          <m:r>
                            <a:rPr lang="en-US" i="1">
                              <a:latin typeface="Cambria Math" panose="02040503050406030204" pitchFamily="18" charset="0"/>
                            </a:rPr>
                            <m:t>+</m:t>
                          </m:r>
                          <m:r>
                            <a:rPr lang="en-US" i="1">
                              <a:latin typeface="Cambria Math" panose="02040503050406030204" pitchFamily="18" charset="0"/>
                            </a:rPr>
                            <m:t>𝐾</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𝑏𝑠</m:t>
                              </m:r>
                            </m:sub>
                          </m:sSub>
                        </m:den>
                      </m:f>
                    </m:oMath>
                  </m:oMathPara>
                </a14:m>
                <a:endParaRPr lang="en-US" dirty="0"/>
              </a:p>
              <a:p>
                <a:pPr marL="0" indent="0">
                  <a:buNone/>
                </a:pPr>
                <a:r>
                  <a:rPr lang="en-US" dirty="0"/>
                  <a:t>The consumption of substrate is, of course, not constant within the sphere, but the effectiveness, </a:t>
                </a:r>
                <a14:m>
                  <m:oMath xmlns:m="http://schemas.openxmlformats.org/officeDocument/2006/math">
                    <m:r>
                      <a:rPr lang="en-US" i="1">
                        <a:latin typeface="Cambria Math" panose="02040503050406030204" pitchFamily="18" charset="0"/>
                      </a:rPr>
                      <m:t>𝜂</m:t>
                    </m:r>
                  </m:oMath>
                </a14:m>
                <a:r>
                  <a:rPr lang="en-US" dirty="0"/>
                  <a:t>, accounts for the non-uniformity.</a:t>
                </a:r>
              </a:p>
              <a:p>
                <a:pPr marL="0" indent="0">
                  <a:buNone/>
                </a:pPr>
                <a:r>
                  <a:rPr lang="en-US" dirty="0"/>
                  <a:t>From table 5.1, the Sherwood number for packed beds is</a:t>
                </a:r>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𝑚</m:t>
                              </m:r>
                            </m:sub>
                          </m:sSub>
                        </m:num>
                        <m:den>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0</m:t>
                              </m:r>
                            </m:sub>
                          </m:sSub>
                        </m:den>
                      </m:f>
                      <m:r>
                        <a:rPr lang="en-US" i="1">
                          <a:latin typeface="Cambria Math" panose="02040503050406030204" pitchFamily="18" charset="0"/>
                        </a:rPr>
                        <m:t>=1.17</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𝑑</m:t>
                                      </m:r>
                                    </m:e>
                                    <m:sub>
                                      <m:r>
                                        <m:rPr>
                                          <m:sty m:val="p"/>
                                        </m:rPr>
                                        <a:rPr lang="en-US">
                                          <a:latin typeface="Cambria Math" panose="02040503050406030204" pitchFamily="18" charset="0"/>
                                        </a:rPr>
                                        <m:t>particle</m:t>
                                      </m:r>
                                    </m:sub>
                                  </m:sSub>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0</m:t>
                                      </m:r>
                                    </m:sub>
                                  </m:sSub>
                                </m:num>
                                <m:den>
                                  <m:r>
                                    <a:rPr lang="en-US" i="1">
                                      <a:latin typeface="Cambria Math" panose="02040503050406030204" pitchFamily="18" charset="0"/>
                                    </a:rPr>
                                    <m:t>𝜈</m:t>
                                  </m:r>
                                </m:den>
                              </m:f>
                            </m:e>
                          </m:d>
                        </m:e>
                        <m:sup>
                          <m:r>
                            <a:rPr lang="en-US" i="1">
                              <a:latin typeface="Cambria Math" panose="02040503050406030204" pitchFamily="18" charset="0"/>
                            </a:rPr>
                            <m:t>−0.42</m:t>
                          </m:r>
                        </m:sup>
                      </m:sSup>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𝜈</m:t>
                                  </m:r>
                                </m:num>
                                <m:den>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𝐴𝐵</m:t>
                                      </m:r>
                                    </m:sub>
                                  </m:sSub>
                                </m:den>
                              </m:f>
                            </m:e>
                          </m:d>
                        </m:e>
                        <m:sup>
                          <m:r>
                            <a:rPr lang="en-US" i="1">
                              <a:latin typeface="Cambria Math" panose="02040503050406030204" pitchFamily="18" charset="0"/>
                            </a:rPr>
                            <m:t>−0.67</m:t>
                          </m:r>
                        </m:sup>
                      </m:sSup>
                    </m:oMath>
                  </m:oMathPara>
                </a14:m>
                <a:endParaRPr lang="en-US" dirty="0"/>
              </a:p>
              <a:p>
                <a:pPr marL="0" indent="0">
                  <a:spcAft>
                    <a:spcPts val="600"/>
                  </a:spcAft>
                  <a:buNone/>
                </a:pPr>
                <a:r>
                  <a:rPr lang="en-US" dirty="0"/>
                  <a:t>This expression is equivalent to (multiply both sides by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0</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𝑑</m:t>
                        </m:r>
                      </m:e>
                      <m:sub>
                        <m:r>
                          <m:rPr>
                            <m:sty m:val="p"/>
                          </m:rPr>
                          <a:rPr lang="en-US">
                            <a:latin typeface="Cambria Math" panose="02040503050406030204" pitchFamily="18" charset="0"/>
                          </a:rPr>
                          <m:t>particle</m:t>
                        </m:r>
                      </m:sub>
                    </m:sSub>
                    <m:r>
                      <m:rPr>
                        <m:sty m:val="p"/>
                      </m:rPr>
                      <a:rPr lang="el-GR" i="1" smtClean="0">
                        <a:latin typeface="Cambria Math" panose="02040503050406030204" pitchFamily="18" charset="0"/>
                      </a:rPr>
                      <m:t>ν</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𝐴𝐵</m:t>
                        </m:r>
                      </m:sub>
                    </m:sSub>
                    <m:r>
                      <m:rPr>
                        <m:sty m:val="p"/>
                      </m:rPr>
                      <a:rPr lang="el-GR" i="1" smtClean="0">
                        <a:latin typeface="Cambria Math" panose="02040503050406030204" pitchFamily="18" charset="0"/>
                      </a:rPr>
                      <m:t>ν</m:t>
                    </m:r>
                  </m:oMath>
                </a14:m>
                <a:endParaRPr lang="en-US" dirty="0"/>
              </a:p>
              <a:p>
                <a:pPr marL="0" indent="0">
                  <a:buNone/>
                </a:pPr>
                <a14:m>
                  <m:oMathPara xmlns:m="http://schemas.openxmlformats.org/officeDocument/2006/math">
                    <m:oMathParaPr>
                      <m:jc m:val="centerGroup"/>
                    </m:oMathParaPr>
                    <m:oMath xmlns:m="http://schemas.openxmlformats.org/officeDocument/2006/math">
                      <m:r>
                        <m:rPr>
                          <m:sty m:val="p"/>
                        </m:rPr>
                        <a:rPr lang="en-US" dirty="0">
                          <a:latin typeface="Cambria Math" panose="02040503050406030204" pitchFamily="18" charset="0"/>
                        </a:rPr>
                        <m:t>Sh</m:t>
                      </m:r>
                      <m:r>
                        <a:rPr lang="en-US" i="1" dirty="0">
                          <a:latin typeface="Cambria Math" panose="02040503050406030204" pitchFamily="18" charset="0"/>
                        </a:rPr>
                        <m:t> = 1.17 </m:t>
                      </m:r>
                      <m:r>
                        <m:rPr>
                          <m:sty m:val="p"/>
                        </m:rPr>
                        <a:rPr lang="en-US" dirty="0">
                          <a:latin typeface="Cambria Math" panose="02040503050406030204" pitchFamily="18" charset="0"/>
                        </a:rPr>
                        <m:t>Re</m:t>
                      </m:r>
                      <m:r>
                        <a:rPr lang="en-US" i="1" baseline="30000" dirty="0">
                          <a:latin typeface="Cambria Math" panose="02040503050406030204" pitchFamily="18" charset="0"/>
                        </a:rPr>
                        <m:t>0.58</m:t>
                      </m:r>
                      <m:r>
                        <m:rPr>
                          <m:sty m:val="p"/>
                        </m:rPr>
                        <a:rPr lang="en-US" dirty="0">
                          <a:latin typeface="Cambria Math" panose="02040503050406030204" pitchFamily="18" charset="0"/>
                        </a:rPr>
                        <m:t>Sc</m:t>
                      </m:r>
                      <m:r>
                        <a:rPr lang="en-US" i="1" baseline="30000" dirty="0">
                          <a:latin typeface="Cambria Math" panose="02040503050406030204" pitchFamily="18" charset="0"/>
                        </a:rPr>
                        <m:t>0.33</m:t>
                      </m:r>
                    </m:oMath>
                  </m:oMathPara>
                </a14:m>
                <a:endParaRPr lang="en-US" dirty="0"/>
              </a:p>
              <a:p>
                <a:pPr marL="0" indent="0">
                  <a:buNone/>
                </a:pPr>
                <a:r>
                  <a:rPr lang="en-US" dirty="0"/>
                  <a:t>Where </a:t>
                </a:r>
                <a14:m>
                  <m:oMath xmlns:m="http://schemas.openxmlformats.org/officeDocument/2006/math">
                    <m:r>
                      <m:rPr>
                        <m:nor/>
                      </m:rPr>
                      <a:rPr lang="en-US" dirty="0">
                        <a:latin typeface="Cambria Math" panose="02040503050406030204" pitchFamily="18" charset="0"/>
                      </a:rPr>
                      <m:t>Sh</m:t>
                    </m:r>
                    <m:r>
                      <a:rPr lang="en-US" i="1" dirty="0">
                        <a:latin typeface="Cambria Math" panose="02040503050406030204" pitchFamily="18" charset="0"/>
                      </a:rPr>
                      <m:t>=</m:t>
                    </m:r>
                    <m:r>
                      <a:rPr lang="en-US" i="1" dirty="0" err="1">
                        <a:latin typeface="Cambria Math" panose="02040503050406030204" pitchFamily="18" charset="0"/>
                      </a:rPr>
                      <m:t>𝑘</m:t>
                    </m:r>
                    <m:r>
                      <a:rPr lang="en-US" i="1" baseline="-25000" dirty="0" err="1">
                        <a:latin typeface="Cambria Math" panose="02040503050406030204" pitchFamily="18" charset="0"/>
                      </a:rPr>
                      <m:t>𝑚</m:t>
                    </m:r>
                    <m:r>
                      <a:rPr lang="en-US" i="1" dirty="0" err="1">
                        <a:latin typeface="Cambria Math" panose="02040503050406030204" pitchFamily="18" charset="0"/>
                      </a:rPr>
                      <m:t>𝑑</m:t>
                    </m:r>
                    <m:r>
                      <m:rPr>
                        <m:sty m:val="p"/>
                      </m:rPr>
                      <a:rPr lang="en-US" baseline="-25000" dirty="0" err="1">
                        <a:latin typeface="Cambria Math" panose="02040503050406030204" pitchFamily="18" charset="0"/>
                      </a:rPr>
                      <m:t>particle</m:t>
                    </m:r>
                    <m:r>
                      <a:rPr lang="en-US" i="1" dirty="0">
                        <a:latin typeface="Cambria Math" panose="02040503050406030204" pitchFamily="18" charset="0"/>
                      </a:rPr>
                      <m:t>/</m:t>
                    </m:r>
                    <m:sSub>
                      <m:sSubPr>
                        <m:ctrlPr>
                          <a:rPr lang="en-US" i="1" baseline="-25000" dirty="0">
                            <a:latin typeface="Cambria Math" panose="02040503050406030204" pitchFamily="18" charset="0"/>
                          </a:rPr>
                        </m:ctrlPr>
                      </m:sSubPr>
                      <m:e>
                        <m:r>
                          <a:rPr lang="en-US" i="1" dirty="0">
                            <a:latin typeface="Cambria Math" panose="02040503050406030204" pitchFamily="18" charset="0"/>
                          </a:rPr>
                          <m:t>𝐷</m:t>
                        </m:r>
                      </m:e>
                      <m:sub>
                        <m:r>
                          <a:rPr lang="en-US" i="1" dirty="0">
                            <a:latin typeface="Cambria Math" panose="02040503050406030204" pitchFamily="18" charset="0"/>
                          </a:rPr>
                          <m:t>𝐴𝐵</m:t>
                        </m:r>
                      </m:sub>
                    </m:sSub>
                    <m:r>
                      <a:rPr lang="en-US" i="1" dirty="0">
                        <a:latin typeface="Cambria Math" panose="02040503050406030204" pitchFamily="18" charset="0"/>
                      </a:rPr>
                      <m:t>, </m:t>
                    </m:r>
                    <m:r>
                      <m:rPr>
                        <m:nor/>
                      </m:rPr>
                      <a:rPr lang="en-US" dirty="0">
                        <a:latin typeface="Cambria Math" panose="02040503050406030204" pitchFamily="18" charset="0"/>
                      </a:rPr>
                      <m:t>Re</m:t>
                    </m:r>
                    <m:r>
                      <a:rPr lang="en-US" i="1" dirty="0">
                        <a:latin typeface="Cambria Math" panose="02040503050406030204" pitchFamily="18" charset="0"/>
                      </a:rPr>
                      <m:t>=</m:t>
                    </m:r>
                    <m:r>
                      <m:rPr>
                        <m:sty m:val="p"/>
                      </m:rPr>
                      <a:rPr lang="en-US" dirty="0">
                        <a:latin typeface="Cambria Math" panose="02040503050406030204" pitchFamily="18" charset="0"/>
                      </a:rPr>
                      <m:t>d</m:t>
                    </m:r>
                    <m:r>
                      <m:rPr>
                        <m:sty m:val="p"/>
                      </m:rPr>
                      <a:rPr lang="en-US" baseline="-25000" dirty="0">
                        <a:latin typeface="Cambria Math" panose="02040503050406030204" pitchFamily="18" charset="0"/>
                      </a:rPr>
                      <m:t>particle</m:t>
                    </m:r>
                    <m:r>
                      <a:rPr lang="en-US" i="1" dirty="0">
                        <a:latin typeface="Cambria Math" panose="02040503050406030204" pitchFamily="18" charset="0"/>
                      </a:rPr>
                      <m:t>𝑉</m:t>
                    </m:r>
                    <m:r>
                      <a:rPr lang="en-US" i="1" baseline="-25000" dirty="0">
                        <a:latin typeface="Cambria Math" panose="02040503050406030204" pitchFamily="18" charset="0"/>
                      </a:rPr>
                      <m:t>0</m:t>
                    </m:r>
                    <m:r>
                      <a:rPr lang="en-US" i="1" dirty="0">
                        <a:latin typeface="Cambria Math" panose="02040503050406030204" pitchFamily="18" charset="0"/>
                      </a:rPr>
                      <m:t>/</m:t>
                    </m:r>
                    <m:r>
                      <a:rPr lang="en-US" i="1" dirty="0">
                        <a:latin typeface="Cambria Math" panose="02040503050406030204" pitchFamily="18" charset="0"/>
                      </a:rPr>
                      <m:t>𝜈</m:t>
                    </m:r>
                    <m:r>
                      <a:rPr lang="en-US" i="1" dirty="0">
                        <a:latin typeface="Cambria Math" panose="02040503050406030204" pitchFamily="18" charset="0"/>
                      </a:rPr>
                      <m:t>,  </m:t>
                    </m:r>
                    <m:r>
                      <a:rPr lang="en-US" i="1" dirty="0" err="1">
                        <a:latin typeface="Cambria Math" panose="02040503050406030204" pitchFamily="18" charset="0"/>
                      </a:rPr>
                      <m:t>𝑆𝑐</m:t>
                    </m:r>
                    <m:r>
                      <a:rPr lang="en-US" i="1" dirty="0">
                        <a:latin typeface="Cambria Math" panose="02040503050406030204" pitchFamily="18" charset="0"/>
                      </a:rPr>
                      <m:t>=µ/(</m:t>
                    </m:r>
                    <m:r>
                      <a:rPr lang="en-US" i="1" dirty="0" smtClean="0">
                        <a:latin typeface="Cambria Math" panose="02040503050406030204" pitchFamily="18" charset="0"/>
                        <a:ea typeface="Cambria Math" panose="02040503050406030204" pitchFamily="18" charset="0"/>
                      </a:rPr>
                      <m:t>𝜌</m:t>
                    </m:r>
                    <m:r>
                      <a:rPr lang="en-US" i="1" dirty="0" err="1">
                        <a:latin typeface="Cambria Math" panose="02040503050406030204" pitchFamily="18" charset="0"/>
                      </a:rPr>
                      <m:t>𝐷</m:t>
                    </m:r>
                    <m:r>
                      <a:rPr lang="en-US" i="1" dirty="0">
                        <a:latin typeface="Cambria Math" panose="02040503050406030204" pitchFamily="18" charset="0"/>
                      </a:rPr>
                      <m:t>)</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𝑑</m:t>
                        </m:r>
                      </m:e>
                      <m:sub>
                        <m:r>
                          <m:rPr>
                            <m:sty m:val="p"/>
                          </m:rPr>
                          <a:rPr lang="en-US">
                            <a:latin typeface="Cambria Math" panose="02040503050406030204" pitchFamily="18" charset="0"/>
                          </a:rPr>
                          <m:t>particle</m:t>
                        </m:r>
                      </m:sub>
                    </m:sSub>
                  </m:oMath>
                </a14:m>
                <a:r>
                  <a:rPr lang="en-US" dirty="0"/>
                  <a:t> is the particle diameter.</a:t>
                </a:r>
              </a:p>
            </p:txBody>
          </p:sp>
        </mc:Choice>
        <mc:Fallback>
          <p:sp>
            <p:nvSpPr>
              <p:cNvPr id="6" name="Content Placeholder 5">
                <a:extLst>
                  <a:ext uri="{FF2B5EF4-FFF2-40B4-BE49-F238E27FC236}">
                    <a16:creationId xmlns:a16="http://schemas.microsoft.com/office/drawing/2014/main" id="{21458DC8-4E3C-4C52-9138-B802557A86E4}"/>
                  </a:ext>
                </a:extLst>
              </p:cNvPr>
              <p:cNvSpPr>
                <a:spLocks noGrp="1" noRot="1" noChangeAspect="1" noMove="1" noResize="1" noEditPoints="1" noAdjustHandles="1" noChangeArrowheads="1" noChangeShapeType="1" noTextEdit="1"/>
              </p:cNvSpPr>
              <p:nvPr>
                <p:ph idx="1"/>
              </p:nvPr>
            </p:nvSpPr>
            <p:spPr>
              <a:xfrm>
                <a:off x="336883" y="906011"/>
                <a:ext cx="11502191" cy="5815464"/>
              </a:xfrm>
              <a:blipFill>
                <a:blip r:embed="rId2"/>
                <a:stretch>
                  <a:fillRect l="-795" t="-2411" r="-212"/>
                </a:stretch>
              </a:blipFill>
            </p:spPr>
            <p:txBody>
              <a:bodyPr/>
              <a:lstStyle/>
              <a:p>
                <a:r>
                  <a:rPr lang="en-US">
                    <a:noFill/>
                  </a:rPr>
                  <a:t> </a:t>
                </a:r>
              </a:p>
            </p:txBody>
          </p:sp>
        </mc:Fallback>
      </mc:AlternateContent>
    </p:spTree>
    <p:extLst>
      <p:ext uri="{BB962C8B-B14F-4D97-AF65-F5344CB8AC3E}">
        <p14:creationId xmlns:p14="http://schemas.microsoft.com/office/powerpoint/2010/main" val="3847992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Packed Bed Reactor</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18</a:t>
            </a:fld>
            <a:endParaRPr lang="en-US"/>
          </a:p>
        </p:txBody>
      </p:sp>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336883" y="906011"/>
            <a:ext cx="11502191" cy="5815464"/>
          </a:xfrm>
        </p:spPr>
        <p:txBody>
          <a:bodyPr>
            <a:normAutofit/>
          </a:bodyPr>
          <a:lstStyle/>
          <a:p>
            <a:pPr marL="0" indent="0">
              <a:spcAft>
                <a:spcPts val="1200"/>
              </a:spcAft>
              <a:buNone/>
            </a:pPr>
            <a:r>
              <a:rPr lang="en-US" dirty="0"/>
              <a:t>The third part of the problem is to determine how the bulk concentration of substrate changes along the reactor.  This analysis will depend on the specific reactor geometry, so we will assume a packed bed reactor as pictured at the beginning of this problem.</a:t>
            </a:r>
          </a:p>
        </p:txBody>
      </p:sp>
      <p:pic>
        <p:nvPicPr>
          <p:cNvPr id="3" name="Picture 2">
            <a:extLst>
              <a:ext uri="{FF2B5EF4-FFF2-40B4-BE49-F238E27FC236}">
                <a16:creationId xmlns:a16="http://schemas.microsoft.com/office/drawing/2014/main" id="{F7783A6A-23FC-6350-7510-7C2F482DD2D1}"/>
              </a:ext>
            </a:extLst>
          </p:cNvPr>
          <p:cNvPicPr>
            <a:picLocks noChangeAspect="1"/>
          </p:cNvPicPr>
          <p:nvPr/>
        </p:nvPicPr>
        <p:blipFill>
          <a:blip r:embed="rId2"/>
          <a:stretch>
            <a:fillRect/>
          </a:stretch>
        </p:blipFill>
        <p:spPr>
          <a:xfrm>
            <a:off x="1202740" y="2875649"/>
            <a:ext cx="9304840" cy="3663263"/>
          </a:xfrm>
          <a:prstGeom prst="rect">
            <a:avLst/>
          </a:prstGeom>
        </p:spPr>
      </p:pic>
    </p:spTree>
    <p:extLst>
      <p:ext uri="{BB962C8B-B14F-4D97-AF65-F5344CB8AC3E}">
        <p14:creationId xmlns:p14="http://schemas.microsoft.com/office/powerpoint/2010/main" val="2875699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Packed Bed Reactor</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19</a:t>
            </a:fld>
            <a:endParaRPr lang="en-US"/>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336883" y="906011"/>
                <a:ext cx="11502191" cy="5815464"/>
              </a:xfrm>
            </p:spPr>
            <p:txBody>
              <a:bodyPr>
                <a:normAutofit/>
              </a:bodyPr>
              <a:lstStyle/>
              <a:p>
                <a:pPr marL="0" indent="0">
                  <a:buNone/>
                </a:pPr>
                <a:r>
                  <a:rPr lang="en-US" dirty="0"/>
                  <a:t>A steady state shell mass balance 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𝑏</m:t>
                        </m:r>
                      </m:sub>
                    </m:sSub>
                  </m:oMath>
                </a14:m>
                <a:r>
                  <a:rPr lang="en-US" dirty="0"/>
                  <a:t> with volume (</a:t>
                </a:r>
                <a14:m>
                  <m:oMath xmlns:m="http://schemas.openxmlformats.org/officeDocument/2006/math">
                    <m:r>
                      <a:rPr lang="en-US" i="1" dirty="0" smtClean="0">
                        <a:latin typeface="Cambria Math" panose="02040503050406030204" pitchFamily="18" charset="0"/>
                      </a:rPr>
                      <m:t>𝐴</m:t>
                    </m:r>
                    <m:r>
                      <m:rPr>
                        <m:sty m:val="p"/>
                      </m:rPr>
                      <a:rPr lang="en-US" i="0" baseline="-25000" dirty="0" err="1" smtClean="0">
                        <a:latin typeface="Cambria Math" panose="02040503050406030204" pitchFamily="18" charset="0"/>
                      </a:rPr>
                      <m:t>xs</m:t>
                    </m:r>
                    <m:r>
                      <m:rPr>
                        <m:sty m:val="p"/>
                      </m:rPr>
                      <a:rPr lang="el-GR" i="0" dirty="0" smtClean="0">
                        <a:latin typeface="Cambria Math" panose="02040503050406030204" pitchFamily="18" charset="0"/>
                      </a:rPr>
                      <m:t>Δ</m:t>
                    </m:r>
                    <m:r>
                      <a:rPr lang="en-US" i="1" dirty="0" smtClean="0">
                        <a:latin typeface="Cambria Math" panose="02040503050406030204" pitchFamily="18" charset="0"/>
                      </a:rPr>
                      <m:t>𝑥</m:t>
                    </m:r>
                  </m:oMath>
                </a14:m>
                <a:r>
                  <a:rPr lang="en-US" dirty="0"/>
                  <a:t>) where </a:t>
                </a:r>
                <a14:m>
                  <m:oMath xmlns:m="http://schemas.openxmlformats.org/officeDocument/2006/math">
                    <m:r>
                      <a:rPr lang="en-US" i="1" dirty="0" smtClean="0">
                        <a:latin typeface="Cambria Math" panose="02040503050406030204" pitchFamily="18" charset="0"/>
                      </a:rPr>
                      <m:t>𝐴</m:t>
                    </m:r>
                    <m:r>
                      <m:rPr>
                        <m:sty m:val="p"/>
                      </m:rPr>
                      <a:rPr lang="en-US" i="0" baseline="-25000" dirty="0" err="1" smtClean="0">
                        <a:latin typeface="Cambria Math" panose="02040503050406030204" pitchFamily="18" charset="0"/>
                      </a:rPr>
                      <m:t>xs</m:t>
                    </m:r>
                  </m:oMath>
                </a14:m>
                <a:r>
                  <a:rPr lang="en-US" dirty="0"/>
                  <a:t> is the cross sectional area of the reactor yields: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𝑏</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𝑏</m:t>
                          </m:r>
                        </m:sub>
                      </m:sSub>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r>
                                <a:rPr lang="en-US">
                                  <a:latin typeface="Cambria Math" panose="02040503050406030204" pitchFamily="18" charset="0"/>
                                </a:rPr>
                                <m:t>​</m:t>
                              </m:r>
                            </m:e>
                          </m:d>
                        </m:e>
                        <m:sub>
                          <m:r>
                            <a:rPr lang="en-US" b="0" i="1" smtClean="0">
                              <a:latin typeface="Cambria Math" panose="02040503050406030204" pitchFamily="18" charset="0"/>
                            </a:rPr>
                            <m:t>𝑥</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𝑏</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𝑏</m:t>
                          </m:r>
                        </m:sub>
                      </m:sSub>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m:t>
                              </m:r>
                            </m:e>
                          </m:d>
                        </m:e>
                        <m:sub>
                          <m:r>
                            <a:rPr lang="en-US" b="0" i="1" smtClean="0">
                              <a:latin typeface="Cambria Math" panose="02040503050406030204" pitchFamily="18" charset="0"/>
                            </a:rPr>
                            <m:t>𝑥</m:t>
                          </m:r>
                          <m:r>
                            <a:rPr lang="en-US" b="0" i="1" smtClean="0">
                              <a:latin typeface="Cambria Math" panose="02040503050406030204" pitchFamily="18" charset="0"/>
                            </a:rPr>
                            <m:t>+</m:t>
                          </m:r>
                          <m:r>
                            <m:rPr>
                              <m:sty m:val="p"/>
                            </m:rPr>
                            <a:rPr lang="en-US" b="0" i="0" smtClean="0">
                              <a:latin typeface="Cambria Math" panose="02040503050406030204" pitchFamily="18" charset="0"/>
                            </a:rPr>
                            <m:t>Δ</m:t>
                          </m:r>
                          <m:r>
                            <a:rPr lang="en-US" b="0" i="1" smtClean="0">
                              <a:latin typeface="Cambria Math" panose="02040503050406030204" pitchFamily="18" charset="0"/>
                            </a:rPr>
                            <m:t>𝑥</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𝜀</m:t>
                              </m:r>
                            </m:e>
                            <m:sub>
                              <m:r>
                                <a:rPr lang="en-US" b="0" i="1" smtClean="0">
                                  <a:latin typeface="Cambria Math" panose="02040503050406030204" pitchFamily="18" charset="0"/>
                                </a:rPr>
                                <m:t>𝑅</m:t>
                              </m:r>
                            </m:sub>
                          </m:sSub>
                        </m:e>
                      </m:d>
                      <m:r>
                        <m:rPr>
                          <m:sty m:val="p"/>
                        </m:rPr>
                        <a:rPr lang="en-US" b="0" i="0" smtClean="0">
                          <a:latin typeface="Cambria Math" panose="02040503050406030204" pitchFamily="18" charset="0"/>
                        </a:rPr>
                        <m:t>Δ</m:t>
                      </m:r>
                      <m:r>
                        <a:rPr lang="en-US" b="0" i="1" smtClean="0">
                          <a:latin typeface="Cambria Math" panose="02040503050406030204" pitchFamily="18" charset="0"/>
                        </a:rPr>
                        <m:t>𝑥</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m:rPr>
                              <m:sty m:val="p"/>
                            </m:rPr>
                            <a:rPr lang="en-US" b="0" i="0" smtClean="0">
                              <a:latin typeface="Cambria Math" panose="02040503050406030204" pitchFamily="18" charset="0"/>
                            </a:rPr>
                            <m:t>xs</m:t>
                          </m:r>
                        </m:sub>
                      </m:sSub>
                      <m:r>
                        <a:rPr lang="en-US" b="0" i="1" smtClean="0">
                          <a:latin typeface="Cambria Math" panose="02040503050406030204" pitchFamily="18" charset="0"/>
                        </a:rPr>
                        <m:t>𝜂</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m:rPr>
                                  <m:sty m:val="p"/>
                                </m:rPr>
                                <a:rPr lang="en-US" b="0" i="0" smtClean="0">
                                  <a:latin typeface="Cambria Math" panose="02040503050406030204" pitchFamily="18" charset="0"/>
                                </a:rPr>
                                <m:t>max</m:t>
                              </m:r>
                            </m:sub>
                          </m:sSub>
                          <m:r>
                            <a:rPr lang="en-US" b="0" i="1" smtClean="0">
                              <a:latin typeface="Cambria Math" panose="02040503050406030204" pitchFamily="18" charset="0"/>
                            </a:rPr>
                            <m:t>𝐾</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𝑏𝑠</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𝑚</m:t>
                              </m:r>
                            </m:sub>
                          </m:sSub>
                          <m:r>
                            <a:rPr lang="en-US" b="0" i="1" smtClean="0">
                              <a:latin typeface="Cambria Math" panose="02040503050406030204" pitchFamily="18" charset="0"/>
                            </a:rPr>
                            <m:t>+</m:t>
                          </m:r>
                          <m:r>
                            <a:rPr lang="en-US" b="0" i="1" smtClean="0">
                              <a:latin typeface="Cambria Math" panose="02040503050406030204" pitchFamily="18" charset="0"/>
                            </a:rPr>
                            <m:t>𝐾</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𝑏𝑠</m:t>
                              </m:r>
                            </m:sub>
                          </m:sSub>
                        </m:den>
                      </m:f>
                      <m:r>
                        <a:rPr lang="en-US" b="0" i="1" smtClean="0">
                          <a:latin typeface="Cambria Math" panose="02040503050406030204" pitchFamily="18" charset="0"/>
                        </a:rPr>
                        <m:t> </m:t>
                      </m:r>
                    </m:oMath>
                  </m:oMathPara>
                </a14:m>
                <a:endParaRPr lang="en-US" dirty="0"/>
              </a:p>
              <a:p>
                <a:pPr marL="0" indent="0">
                  <a:buNone/>
                </a:pPr>
                <a:r>
                  <a:rPr lang="en-US" dirty="0"/>
                  <a:t>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𝜀</m:t>
                        </m:r>
                      </m:e>
                      <m:sub>
                        <m:r>
                          <a:rPr lang="en-US" b="0" i="1" smtClean="0">
                            <a:latin typeface="Cambria Math" panose="02040503050406030204" pitchFamily="18" charset="0"/>
                          </a:rPr>
                          <m:t>𝑅</m:t>
                        </m:r>
                      </m:sub>
                    </m:sSub>
                  </m:oMath>
                </a14:m>
                <a:r>
                  <a:rPr lang="en-US" dirty="0"/>
                  <a:t> is the void volume of the reactor.  Divide by </a:t>
                </a:r>
                <a:r>
                  <a:rPr lang="el-GR" dirty="0"/>
                  <a:t>Δ</a:t>
                </a:r>
                <a:r>
                  <a:rPr lang="en-US" dirty="0"/>
                  <a:t>x and take the limit as </a:t>
                </a:r>
                <a:r>
                  <a:rPr lang="el-GR" dirty="0"/>
                  <a:t>Δ</a:t>
                </a:r>
                <a:r>
                  <a:rPr lang="en-US" dirty="0"/>
                  <a:t>x approaches zero.</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𝑏</m:t>
                          </m:r>
                        </m:sub>
                      </m:sSub>
                      <m:f>
                        <m:fPr>
                          <m:ctrlPr>
                            <a:rPr lang="en-US" b="0" i="1" smtClean="0">
                              <a:latin typeface="Cambria Math" panose="02040503050406030204" pitchFamily="18" charset="0"/>
                            </a:rPr>
                          </m:ctrlPr>
                        </m:fPr>
                        <m:num>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𝑏</m:t>
                              </m:r>
                            </m:sub>
                          </m:sSub>
                        </m:num>
                        <m:den>
                          <m:r>
                            <a:rPr lang="en-US" b="0" i="1" smtClean="0">
                              <a:latin typeface="Cambria Math" panose="02040503050406030204" pitchFamily="18" charset="0"/>
                            </a:rPr>
                            <m:t>𝑑𝑥</m:t>
                          </m:r>
                        </m:den>
                      </m:f>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𝜀</m:t>
                              </m:r>
                            </m:e>
                            <m:sub>
                              <m:r>
                                <a:rPr lang="en-US" b="0" i="1" smtClean="0">
                                  <a:latin typeface="Cambria Math" panose="02040503050406030204" pitchFamily="18" charset="0"/>
                                </a:rPr>
                                <m:t>𝑅</m:t>
                              </m:r>
                            </m:sub>
                          </m:sSub>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m:rPr>
                              <m:sty m:val="p"/>
                            </m:rPr>
                            <a:rPr lang="en-US" b="0" i="0" smtClean="0">
                              <a:latin typeface="Cambria Math" panose="02040503050406030204" pitchFamily="18" charset="0"/>
                            </a:rPr>
                            <m:t>xs</m:t>
                          </m:r>
                        </m:sub>
                      </m:sSub>
                      <m:r>
                        <a:rPr lang="en-US" b="0" i="1" smtClean="0">
                          <a:latin typeface="Cambria Math" panose="02040503050406030204" pitchFamily="18" charset="0"/>
                        </a:rPr>
                        <m:t>𝜂</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𝑉</m:t>
                              </m:r>
                            </m:e>
                            <m:sub>
                              <m:r>
                                <m:rPr>
                                  <m:sty m:val="p"/>
                                </m:rPr>
                                <a:rPr lang="en-US">
                                  <a:latin typeface="Cambria Math" panose="02040503050406030204" pitchFamily="18" charset="0"/>
                                </a:rPr>
                                <m:t>max</m:t>
                              </m:r>
                            </m:sub>
                          </m:sSub>
                          <m:r>
                            <a:rPr lang="en-US" i="1">
                              <a:latin typeface="Cambria Math" panose="02040503050406030204" pitchFamily="18" charset="0"/>
                            </a:rPr>
                            <m:t>𝐾</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𝑏𝑠</m:t>
                              </m:r>
                            </m:sub>
                          </m:sSub>
                        </m:num>
                        <m:den>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𝑚</m:t>
                              </m:r>
                            </m:sub>
                          </m:sSub>
                          <m:r>
                            <a:rPr lang="en-US" i="1">
                              <a:latin typeface="Cambria Math" panose="02040503050406030204" pitchFamily="18" charset="0"/>
                            </a:rPr>
                            <m:t>+</m:t>
                          </m:r>
                          <m:r>
                            <a:rPr lang="en-US" i="1">
                              <a:latin typeface="Cambria Math" panose="02040503050406030204" pitchFamily="18" charset="0"/>
                            </a:rPr>
                            <m:t>𝐾</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𝑏𝑠</m:t>
                              </m:r>
                            </m:sub>
                          </m:sSub>
                        </m:den>
                      </m:f>
                    </m:oMath>
                  </m:oMathPara>
                </a14:m>
                <a:endParaRPr lang="en-US" dirty="0"/>
              </a:p>
              <a:p>
                <a:pPr marL="0" indent="0">
                  <a:buNone/>
                </a:pPr>
                <a:r>
                  <a:rPr lang="en-US" dirty="0"/>
                  <a:t>With boundary condition</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𝑏</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𝑆</m:t>
                          </m:r>
                        </m:e>
                        <m:sub>
                          <m:r>
                            <a:rPr lang="en-US" b="0" i="1" smtClean="0">
                              <a:latin typeface="Cambria Math" panose="02040503050406030204" pitchFamily="18" charset="0"/>
                            </a:rPr>
                            <m:t>𝑏</m:t>
                          </m:r>
                        </m:sub>
                        <m:sup>
                          <m:r>
                            <m:rPr>
                              <m:sty m:val="p"/>
                            </m:rPr>
                            <a:rPr lang="en-US" b="0" i="0" smtClean="0">
                              <a:latin typeface="Cambria Math" panose="02040503050406030204" pitchFamily="18" charset="0"/>
                            </a:rPr>
                            <m:t>in</m:t>
                          </m:r>
                        </m:sup>
                      </m:sSubSup>
                    </m:oMath>
                  </m:oMathPara>
                </a14:m>
                <a:endParaRPr lang="en-US" dirty="0"/>
              </a:p>
              <a:p>
                <a:pPr marL="0" indent="0">
                  <a:buNone/>
                </a:pPr>
                <a:r>
                  <a:rPr lang="en-US" b="0" i="0" dirty="0">
                    <a:latin typeface="Cambria Math" panose="02040503050406030204" pitchFamily="18" charset="0"/>
                  </a:rPr>
                  <a:t>The equation is nonlinear in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𝑏𝑠</m:t>
                        </m:r>
                      </m:sub>
                    </m:sSub>
                  </m:oMath>
                </a14:m>
                <a:r>
                  <a:rPr lang="en-US" dirty="0"/>
                  <a:t>, but it can be solved numerically along with the equation for external mass transfer resistance.  One should be aware that the coefficient </a:t>
                </a:r>
                <a14:m>
                  <m:oMath xmlns:m="http://schemas.openxmlformats.org/officeDocument/2006/math">
                    <m:r>
                      <a:rPr lang="en-US" b="0" i="1" smtClean="0">
                        <a:latin typeface="Cambria Math" panose="02040503050406030204" pitchFamily="18" charset="0"/>
                      </a:rPr>
                      <m:t>𝜂</m:t>
                    </m:r>
                  </m:oMath>
                </a14:m>
                <a:r>
                  <a:rPr lang="en-US" dirty="0"/>
                  <a:t> will also depend on </a:t>
                </a:r>
                <a14:m>
                  <m:oMath xmlns:m="http://schemas.openxmlformats.org/officeDocument/2006/math">
                    <m:r>
                      <a:rPr lang="en-US" b="0" i="1" smtClean="0">
                        <a:latin typeface="Cambria Math" panose="02040503050406030204" pitchFamily="18" charset="0"/>
                      </a:rPr>
                      <m:t>𝑥</m:t>
                    </m:r>
                  </m:oMath>
                </a14:m>
                <a:r>
                  <a:rPr lang="en-US" dirty="0"/>
                  <a:t>.</a:t>
                </a:r>
              </a:p>
            </p:txBody>
          </p:sp>
        </mc:Choice>
        <mc:Fallback>
          <p:sp>
            <p:nvSpPr>
              <p:cNvPr id="6" name="Content Placeholder 5">
                <a:extLst>
                  <a:ext uri="{FF2B5EF4-FFF2-40B4-BE49-F238E27FC236}">
                    <a16:creationId xmlns:a16="http://schemas.microsoft.com/office/drawing/2014/main" id="{21458DC8-4E3C-4C52-9138-B802557A86E4}"/>
                  </a:ext>
                </a:extLst>
              </p:cNvPr>
              <p:cNvSpPr>
                <a:spLocks noGrp="1" noRot="1" noChangeAspect="1" noMove="1" noResize="1" noEditPoints="1" noAdjustHandles="1" noChangeArrowheads="1" noChangeShapeType="1" noTextEdit="1"/>
              </p:cNvSpPr>
              <p:nvPr>
                <p:ph idx="1"/>
              </p:nvPr>
            </p:nvSpPr>
            <p:spPr>
              <a:xfrm>
                <a:off x="336883" y="906011"/>
                <a:ext cx="11502191" cy="5815464"/>
              </a:xfrm>
              <a:blipFill>
                <a:blip r:embed="rId2"/>
                <a:stretch>
                  <a:fillRect l="-1060" t="-1782" r="-424"/>
                </a:stretch>
              </a:blipFill>
            </p:spPr>
            <p:txBody>
              <a:bodyPr/>
              <a:lstStyle/>
              <a:p>
                <a:r>
                  <a:rPr lang="en-US">
                    <a:noFill/>
                  </a:rPr>
                  <a:t> </a:t>
                </a:r>
              </a:p>
            </p:txBody>
          </p:sp>
        </mc:Fallback>
      </mc:AlternateContent>
    </p:spTree>
    <p:extLst>
      <p:ext uri="{BB962C8B-B14F-4D97-AF65-F5344CB8AC3E}">
        <p14:creationId xmlns:p14="http://schemas.microsoft.com/office/powerpoint/2010/main" val="2449568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Immobilized Enzyme Reactors</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2</a:t>
            </a:fld>
            <a:endParaRPr lang="en-US"/>
          </a:p>
        </p:txBody>
      </p:sp>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336883" y="906011"/>
            <a:ext cx="11293643" cy="5815464"/>
          </a:xfrm>
        </p:spPr>
        <p:txBody>
          <a:bodyPr>
            <a:normAutofit/>
          </a:bodyPr>
          <a:lstStyle/>
          <a:p>
            <a:pPr marL="0" indent="0">
              <a:buNone/>
            </a:pPr>
            <a:r>
              <a:rPr lang="en-US" dirty="0"/>
              <a:t>Extracorporeal devices used to chemically change a species found in the blood.</a:t>
            </a:r>
          </a:p>
          <a:p>
            <a:pPr marL="0" indent="0">
              <a:buNone/>
            </a:pPr>
            <a:r>
              <a:rPr lang="en-US" dirty="0"/>
              <a:t>Normally organs like the liver can breakdown toxic substances (e.g., bilirubin), but patients with damaged or underdeveloped organs need external assistance.</a:t>
            </a:r>
          </a:p>
          <a:p>
            <a:pPr marL="0" indent="0">
              <a:buNone/>
            </a:pPr>
            <a:r>
              <a:rPr lang="en-US" dirty="0"/>
              <a:t>________ are proteins that act as biochemical catalysts with great specificity towards a chemical species. </a:t>
            </a:r>
          </a:p>
          <a:p>
            <a:pPr marL="0" indent="0">
              <a:buNone/>
            </a:pPr>
            <a:r>
              <a:rPr lang="en-US" dirty="0"/>
              <a:t>Most enzymes are named after the substrate whose reaction is catalyzed (e.g., urease, heparinase, etc.) (usually has the suffix _______)</a:t>
            </a:r>
          </a:p>
          <a:p>
            <a:pPr marL="0" indent="0">
              <a:buNone/>
            </a:pPr>
            <a:endParaRPr lang="en-US" dirty="0"/>
          </a:p>
          <a:p>
            <a:pPr marL="0" indent="0">
              <a:buNone/>
            </a:pPr>
            <a:endParaRPr lang="en-US" dirty="0"/>
          </a:p>
          <a:p>
            <a:pPr marL="0" indent="0">
              <a:spcAft>
                <a:spcPts val="600"/>
              </a:spcAft>
              <a:buNone/>
            </a:pPr>
            <a:endParaRPr lang="en-US" dirty="0"/>
          </a:p>
        </p:txBody>
      </p:sp>
    </p:spTree>
    <p:extLst>
      <p:ext uri="{BB962C8B-B14F-4D97-AF65-F5344CB8AC3E}">
        <p14:creationId xmlns:p14="http://schemas.microsoft.com/office/powerpoint/2010/main" val="13872017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Packed Bed Reactor</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20</a:t>
            </a:fld>
            <a:endParaRPr lang="en-US"/>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336883" y="906011"/>
                <a:ext cx="11502191" cy="5815464"/>
              </a:xfrm>
            </p:spPr>
            <p:txBody>
              <a:bodyPr>
                <a:normAutofit/>
              </a:bodyPr>
              <a:lstStyle/>
              <a:p>
                <a:pPr marL="0" indent="0">
                  <a:spcAft>
                    <a:spcPts val="600"/>
                  </a:spcAft>
                  <a:buNone/>
                </a:pPr>
                <a:r>
                  <a:rPr lang="en-US" dirty="0"/>
                  <a:t>If </a:t>
                </a:r>
                <a14:m>
                  <m:oMath xmlns:m="http://schemas.openxmlformats.org/officeDocument/2006/math">
                    <m:r>
                      <a:rPr lang="en-US" i="1">
                        <a:latin typeface="Cambria Math" panose="02040503050406030204" pitchFamily="18" charset="0"/>
                      </a:rPr>
                      <m:t>𝜂</m:t>
                    </m:r>
                  </m:oMath>
                </a14:m>
                <a:r>
                  <a:rPr lang="en-US" dirty="0"/>
                  <a:t> is constant and external mass transfer effects are negligible, so that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𝑏𝑠</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𝑏</m:t>
                        </m:r>
                      </m:sub>
                    </m:sSub>
                  </m:oMath>
                </a14:m>
                <a:r>
                  <a:rPr lang="en-US" dirty="0"/>
                  <a:t>, the equation can be separated and solved analytically</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𝑏</m:t>
                          </m:r>
                        </m:sub>
                      </m:sSub>
                      <m:f>
                        <m:fPr>
                          <m:ctrlPr>
                            <a:rPr lang="en-US" i="1">
                              <a:latin typeface="Cambria Math" panose="02040503050406030204" pitchFamily="18" charset="0"/>
                            </a:rPr>
                          </m:ctrlPr>
                        </m:fPr>
                        <m:num>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𝑚</m:t>
                                  </m:r>
                                </m:sub>
                              </m:sSub>
                              <m:r>
                                <a:rPr lang="en-US" i="1">
                                  <a:latin typeface="Cambria Math" panose="02040503050406030204" pitchFamily="18" charset="0"/>
                                </a:rPr>
                                <m:t>+</m:t>
                              </m:r>
                              <m:r>
                                <a:rPr lang="en-US" i="1">
                                  <a:latin typeface="Cambria Math" panose="02040503050406030204" pitchFamily="18" charset="0"/>
                                </a:rPr>
                                <m:t>𝐾</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𝑏𝑠</m:t>
                                  </m:r>
                                </m:sub>
                              </m:sSub>
                            </m:e>
                          </m:d>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𝑏</m:t>
                              </m:r>
                            </m:sub>
                          </m:sSub>
                        </m:num>
                        <m:den>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𝑏</m:t>
                              </m:r>
                            </m:sub>
                          </m:sSub>
                        </m:den>
                      </m:f>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𝑅</m:t>
                              </m:r>
                            </m:sub>
                          </m:sSub>
                        </m:e>
                      </m:d>
                      <m:sSub>
                        <m:sSubPr>
                          <m:ctrlPr>
                            <a:rPr lang="en-US" i="1">
                              <a:latin typeface="Cambria Math" panose="02040503050406030204" pitchFamily="18" charset="0"/>
                            </a:rPr>
                          </m:ctrlPr>
                        </m:sSubPr>
                        <m:e>
                          <m:r>
                            <a:rPr lang="en-US" i="1">
                              <a:latin typeface="Cambria Math" panose="02040503050406030204" pitchFamily="18" charset="0"/>
                            </a:rPr>
                            <m:t>𝐴</m:t>
                          </m:r>
                        </m:e>
                        <m:sub>
                          <m:r>
                            <m:rPr>
                              <m:sty m:val="p"/>
                            </m:rPr>
                            <a:rPr lang="en-US">
                              <a:latin typeface="Cambria Math" panose="02040503050406030204" pitchFamily="18" charset="0"/>
                            </a:rPr>
                            <m:t>xs</m:t>
                          </m:r>
                        </m:sub>
                      </m:sSub>
                      <m:r>
                        <a:rPr lang="en-US" i="1">
                          <a:latin typeface="Cambria Math" panose="02040503050406030204" pitchFamily="18" charset="0"/>
                        </a:rPr>
                        <m:t>𝜂</m:t>
                      </m:r>
                      <m:sSub>
                        <m:sSubPr>
                          <m:ctrlPr>
                            <a:rPr lang="en-US" i="1">
                              <a:latin typeface="Cambria Math" panose="02040503050406030204" pitchFamily="18" charset="0"/>
                            </a:rPr>
                          </m:ctrlPr>
                        </m:sSubPr>
                        <m:e>
                          <m:r>
                            <a:rPr lang="en-US" i="1">
                              <a:latin typeface="Cambria Math" panose="02040503050406030204" pitchFamily="18" charset="0"/>
                            </a:rPr>
                            <m:t>𝑉</m:t>
                          </m:r>
                        </m:e>
                        <m:sub>
                          <m:r>
                            <m:rPr>
                              <m:sty m:val="p"/>
                            </m:rPr>
                            <a:rPr lang="en-US">
                              <a:latin typeface="Cambria Math" panose="02040503050406030204" pitchFamily="18" charset="0"/>
                            </a:rPr>
                            <m:t>max</m:t>
                          </m:r>
                        </m:sub>
                      </m:sSub>
                      <m:r>
                        <a:rPr lang="en-US" i="1">
                          <a:latin typeface="Cambria Math" panose="02040503050406030204" pitchFamily="18" charset="0"/>
                        </a:rPr>
                        <m:t>𝐾𝑑𝑥</m:t>
                      </m:r>
                    </m:oMath>
                  </m:oMathPara>
                </a14:m>
                <a:endParaRPr lang="en-US" dirty="0"/>
              </a:p>
              <a:p>
                <a:pPr marL="0" indent="0">
                  <a:buNone/>
                </a:pPr>
                <a:r>
                  <a:rPr lang="en-US" dirty="0"/>
                  <a:t>and integrated from the entrance of the reactor to a position </a:t>
                </a:r>
                <a14:m>
                  <m:oMath xmlns:m="http://schemas.openxmlformats.org/officeDocument/2006/math">
                    <m:r>
                      <a:rPr lang="en-US" i="1">
                        <a:latin typeface="Cambria Math" panose="02040503050406030204" pitchFamily="18" charset="0"/>
                      </a:rPr>
                      <m:t>𝑥</m:t>
                    </m:r>
                  </m:oMath>
                </a14:m>
                <a:r>
                  <a:rPr lang="en-US" dirty="0"/>
                  <a:t>.</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𝑏</m:t>
                          </m:r>
                        </m:sub>
                      </m:sSub>
                      <m:nary>
                        <m:naryPr>
                          <m:ctrlPr>
                            <a:rPr lang="en-US" i="1">
                              <a:latin typeface="Cambria Math" panose="02040503050406030204" pitchFamily="18" charset="0"/>
                            </a:rPr>
                          </m:ctrlPr>
                        </m:naryPr>
                        <m:sub>
                          <m:sSubSup>
                            <m:sSubSupPr>
                              <m:ctrlPr>
                                <a:rPr lang="en-US" i="1">
                                  <a:latin typeface="Cambria Math" panose="02040503050406030204" pitchFamily="18" charset="0"/>
                                </a:rPr>
                              </m:ctrlPr>
                            </m:sSubSupPr>
                            <m:e>
                              <m:r>
                                <a:rPr lang="en-US" i="1">
                                  <a:latin typeface="Cambria Math" panose="02040503050406030204" pitchFamily="18" charset="0"/>
                                </a:rPr>
                                <m:t>𝑆</m:t>
                              </m:r>
                            </m:e>
                            <m:sub>
                              <m:r>
                                <a:rPr lang="en-US" i="1">
                                  <a:latin typeface="Cambria Math" panose="02040503050406030204" pitchFamily="18" charset="0"/>
                                </a:rPr>
                                <m:t>𝑏</m:t>
                              </m:r>
                            </m:sub>
                            <m:sup>
                              <m:r>
                                <m:rPr>
                                  <m:sty m:val="p"/>
                                </m:rPr>
                                <a:rPr lang="en-US">
                                  <a:latin typeface="Cambria Math" panose="02040503050406030204" pitchFamily="18" charset="0"/>
                                </a:rPr>
                                <m:t>in</m:t>
                              </m:r>
                            </m:sup>
                          </m:sSubSup>
                        </m:sub>
                        <m:sup>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𝑏</m:t>
                              </m:r>
                            </m:sub>
                          </m:sSub>
                        </m:sup>
                        <m:e>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𝑚</m:t>
                                      </m:r>
                                    </m:sub>
                                  </m:sSub>
                                </m:num>
                                <m:den>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𝑆</m:t>
                                          </m:r>
                                        </m:e>
                                      </m:acc>
                                    </m:e>
                                    <m:sub>
                                      <m:r>
                                        <a:rPr lang="en-US" i="1">
                                          <a:latin typeface="Cambria Math" panose="02040503050406030204" pitchFamily="18" charset="0"/>
                                        </a:rPr>
                                        <m:t>𝑏</m:t>
                                      </m:r>
                                    </m:sub>
                                  </m:sSub>
                                </m:den>
                              </m:f>
                              <m:r>
                                <a:rPr lang="en-US" i="1">
                                  <a:latin typeface="Cambria Math" panose="02040503050406030204" pitchFamily="18" charset="0"/>
                                </a:rPr>
                                <m:t>+</m:t>
                              </m:r>
                              <m:r>
                                <a:rPr lang="en-US" i="1">
                                  <a:latin typeface="Cambria Math" panose="02040503050406030204" pitchFamily="18" charset="0"/>
                                </a:rPr>
                                <m:t>𝐾</m:t>
                              </m:r>
                            </m:e>
                          </m:d>
                          <m:r>
                            <a:rPr lang="en-US" i="1">
                              <a:latin typeface="Cambria Math" panose="02040503050406030204" pitchFamily="18" charset="0"/>
                            </a:rPr>
                            <m:t>ⅆ</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𝑆</m:t>
                                  </m:r>
                                </m:e>
                              </m:acc>
                            </m:e>
                            <m:sub>
                              <m:r>
                                <a:rPr lang="en-US" i="1">
                                  <a:latin typeface="Cambria Math" panose="02040503050406030204" pitchFamily="18" charset="0"/>
                                </a:rPr>
                                <m:t>𝑏</m:t>
                              </m:r>
                            </m:sub>
                          </m:sSub>
                          <m:r>
                            <a:rPr lang="en-US" i="1">
                              <a:latin typeface="Cambria Math" panose="02040503050406030204" pitchFamily="18" charset="0"/>
                            </a:rPr>
                            <m:t>=</m:t>
                          </m:r>
                        </m:e>
                      </m:nary>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𝑅</m:t>
                              </m:r>
                            </m:sub>
                          </m:sSub>
                        </m:e>
                      </m:d>
                      <m:sSub>
                        <m:sSubPr>
                          <m:ctrlPr>
                            <a:rPr lang="en-US" i="1">
                              <a:latin typeface="Cambria Math" panose="02040503050406030204" pitchFamily="18" charset="0"/>
                            </a:rPr>
                          </m:ctrlPr>
                        </m:sSubPr>
                        <m:e>
                          <m:r>
                            <a:rPr lang="en-US" i="1">
                              <a:latin typeface="Cambria Math" panose="02040503050406030204" pitchFamily="18" charset="0"/>
                            </a:rPr>
                            <m:t>𝐴</m:t>
                          </m:r>
                        </m:e>
                        <m:sub>
                          <m:r>
                            <m:rPr>
                              <m:sty m:val="p"/>
                            </m:rPr>
                            <a:rPr lang="en-US">
                              <a:latin typeface="Cambria Math" panose="02040503050406030204" pitchFamily="18" charset="0"/>
                            </a:rPr>
                            <m:t>xs</m:t>
                          </m:r>
                        </m:sub>
                      </m:sSub>
                      <m:r>
                        <a:rPr lang="en-US" i="1">
                          <a:latin typeface="Cambria Math" panose="02040503050406030204" pitchFamily="18" charset="0"/>
                        </a:rPr>
                        <m:t>𝜂</m:t>
                      </m:r>
                      <m:sSub>
                        <m:sSubPr>
                          <m:ctrlPr>
                            <a:rPr lang="en-US" i="1">
                              <a:latin typeface="Cambria Math" panose="02040503050406030204" pitchFamily="18" charset="0"/>
                            </a:rPr>
                          </m:ctrlPr>
                        </m:sSubPr>
                        <m:e>
                          <m:r>
                            <a:rPr lang="en-US" i="1">
                              <a:latin typeface="Cambria Math" panose="02040503050406030204" pitchFamily="18" charset="0"/>
                            </a:rPr>
                            <m:t>𝑉</m:t>
                          </m:r>
                        </m:e>
                        <m:sub>
                          <m:r>
                            <m:rPr>
                              <m:sty m:val="p"/>
                            </m:rPr>
                            <a:rPr lang="en-US">
                              <a:latin typeface="Cambria Math" panose="02040503050406030204" pitchFamily="18" charset="0"/>
                            </a:rPr>
                            <m:t>max</m:t>
                          </m:r>
                        </m:sub>
                      </m:sSub>
                      <m:r>
                        <a:rPr lang="en-US" i="1">
                          <a:latin typeface="Cambria Math" panose="02040503050406030204" pitchFamily="18" charset="0"/>
                        </a:rPr>
                        <m:t>𝐾</m:t>
                      </m:r>
                      <m:nary>
                        <m:naryPr>
                          <m:ctrlPr>
                            <a:rPr lang="en-US" i="1">
                              <a:latin typeface="Cambria Math" panose="02040503050406030204" pitchFamily="18" charset="0"/>
                            </a:rPr>
                          </m:ctrlPr>
                        </m:naryPr>
                        <m:sub>
                          <m:r>
                            <a:rPr lang="en-US" i="1">
                              <a:latin typeface="Cambria Math" panose="02040503050406030204" pitchFamily="18" charset="0"/>
                            </a:rPr>
                            <m:t>0</m:t>
                          </m:r>
                        </m:sub>
                        <m:sup>
                          <m:r>
                            <a:rPr lang="en-US" i="1">
                              <a:latin typeface="Cambria Math" panose="02040503050406030204" pitchFamily="18" charset="0"/>
                            </a:rPr>
                            <m:t>𝑥</m:t>
                          </m:r>
                        </m:sup>
                        <m:e>
                          <m:r>
                            <a:rPr lang="en-US" i="1">
                              <a:latin typeface="Cambria Math" panose="02040503050406030204" pitchFamily="18" charset="0"/>
                            </a:rPr>
                            <m:t>ⅆ</m:t>
                          </m:r>
                          <m:acc>
                            <m:accPr>
                              <m:chr m:val="̅"/>
                              <m:ctrlPr>
                                <a:rPr lang="en-US" i="1">
                                  <a:latin typeface="Cambria Math" panose="02040503050406030204" pitchFamily="18" charset="0"/>
                                </a:rPr>
                              </m:ctrlPr>
                            </m:accPr>
                            <m:e>
                              <m:r>
                                <a:rPr lang="en-US" i="1">
                                  <a:latin typeface="Cambria Math" panose="02040503050406030204" pitchFamily="18" charset="0"/>
                                </a:rPr>
                                <m:t>𝑥</m:t>
                              </m:r>
                            </m:e>
                          </m:acc>
                        </m:e>
                      </m:nary>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𝑏</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𝑚</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𝑏</m:t>
                                          </m:r>
                                        </m:sub>
                                      </m:sSub>
                                    </m:num>
                                    <m:den>
                                      <m:sSubSup>
                                        <m:sSubSupPr>
                                          <m:ctrlPr>
                                            <a:rPr lang="en-US" i="1">
                                              <a:latin typeface="Cambria Math" panose="02040503050406030204" pitchFamily="18" charset="0"/>
                                            </a:rPr>
                                          </m:ctrlPr>
                                        </m:sSubSupPr>
                                        <m:e>
                                          <m:r>
                                            <a:rPr lang="en-US" i="1">
                                              <a:latin typeface="Cambria Math" panose="02040503050406030204" pitchFamily="18" charset="0"/>
                                            </a:rPr>
                                            <m:t>𝑆</m:t>
                                          </m:r>
                                        </m:e>
                                        <m:sub>
                                          <m:r>
                                            <a:rPr lang="en-US" i="1">
                                              <a:latin typeface="Cambria Math" panose="02040503050406030204" pitchFamily="18" charset="0"/>
                                            </a:rPr>
                                            <m:t>𝑏</m:t>
                                          </m:r>
                                        </m:sub>
                                        <m:sup>
                                          <m:r>
                                            <m:rPr>
                                              <m:sty m:val="p"/>
                                            </m:rPr>
                                            <a:rPr lang="en-US">
                                              <a:latin typeface="Cambria Math" panose="02040503050406030204" pitchFamily="18" charset="0"/>
                                            </a:rPr>
                                            <m:t>in</m:t>
                                          </m:r>
                                        </m:sup>
                                      </m:sSubSup>
                                    </m:den>
                                  </m:f>
                                </m:e>
                              </m:d>
                            </m:e>
                          </m:func>
                          <m:r>
                            <a:rPr lang="en-US" i="1">
                              <a:latin typeface="Cambria Math" panose="02040503050406030204" pitchFamily="18" charset="0"/>
                            </a:rPr>
                            <m:t>+</m:t>
                          </m:r>
                          <m:r>
                            <a:rPr lang="en-US" i="1">
                              <a:latin typeface="Cambria Math" panose="02040503050406030204" pitchFamily="18" charset="0"/>
                            </a:rPr>
                            <m:t>𝐾</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𝑏</m:t>
                                  </m:r>
                                </m:sub>
                              </m:sSub>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𝑆</m:t>
                                  </m:r>
                                </m:e>
                                <m:sub>
                                  <m:r>
                                    <a:rPr lang="en-US" i="1">
                                      <a:latin typeface="Cambria Math" panose="02040503050406030204" pitchFamily="18" charset="0"/>
                                    </a:rPr>
                                    <m:t>𝑏</m:t>
                                  </m:r>
                                </m:sub>
                                <m:sup>
                                  <m:r>
                                    <m:rPr>
                                      <m:sty m:val="p"/>
                                    </m:rPr>
                                    <a:rPr lang="en-US">
                                      <a:latin typeface="Cambria Math" panose="02040503050406030204" pitchFamily="18" charset="0"/>
                                    </a:rPr>
                                    <m:t>in</m:t>
                                  </m:r>
                                </m:sup>
                              </m:sSubSup>
                            </m:e>
                          </m:d>
                        </m:e>
                      </m:d>
                      <m:r>
                        <a:rPr lang="en-US" i="1">
                          <a:latin typeface="Cambria Math" panose="02040503050406030204" pitchFamily="18" charset="0"/>
                        </a:rPr>
                        <m:t>=</m:t>
                      </m:r>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𝑅</m:t>
                              </m:r>
                            </m:sub>
                          </m:sSub>
                        </m:e>
                      </m:d>
                      <m:sSub>
                        <m:sSubPr>
                          <m:ctrlPr>
                            <a:rPr lang="en-US" i="1">
                              <a:latin typeface="Cambria Math" panose="02040503050406030204" pitchFamily="18" charset="0"/>
                            </a:rPr>
                          </m:ctrlPr>
                        </m:sSubPr>
                        <m:e>
                          <m:r>
                            <a:rPr lang="en-US" i="1">
                              <a:latin typeface="Cambria Math" panose="02040503050406030204" pitchFamily="18" charset="0"/>
                            </a:rPr>
                            <m:t>𝐴</m:t>
                          </m:r>
                        </m:e>
                        <m:sub>
                          <m:r>
                            <m:rPr>
                              <m:sty m:val="p"/>
                            </m:rPr>
                            <a:rPr lang="en-US">
                              <a:latin typeface="Cambria Math" panose="02040503050406030204" pitchFamily="18" charset="0"/>
                            </a:rPr>
                            <m:t>xs</m:t>
                          </m:r>
                        </m:sub>
                      </m:sSub>
                      <m:r>
                        <a:rPr lang="en-US" i="1">
                          <a:latin typeface="Cambria Math" panose="02040503050406030204" pitchFamily="18" charset="0"/>
                        </a:rPr>
                        <m:t>𝜂</m:t>
                      </m:r>
                      <m:sSub>
                        <m:sSubPr>
                          <m:ctrlPr>
                            <a:rPr lang="en-US" i="1">
                              <a:latin typeface="Cambria Math" panose="02040503050406030204" pitchFamily="18" charset="0"/>
                            </a:rPr>
                          </m:ctrlPr>
                        </m:sSubPr>
                        <m:e>
                          <m:r>
                            <a:rPr lang="en-US" i="1">
                              <a:latin typeface="Cambria Math" panose="02040503050406030204" pitchFamily="18" charset="0"/>
                            </a:rPr>
                            <m:t>𝑉</m:t>
                          </m:r>
                        </m:e>
                        <m:sub>
                          <m:r>
                            <m:rPr>
                              <m:sty m:val="p"/>
                            </m:rPr>
                            <a:rPr lang="en-US">
                              <a:latin typeface="Cambria Math" panose="02040503050406030204" pitchFamily="18" charset="0"/>
                            </a:rPr>
                            <m:t>max</m:t>
                          </m:r>
                        </m:sub>
                      </m:sSub>
                      <m:r>
                        <a:rPr lang="en-US" i="1">
                          <a:latin typeface="Cambria Math" panose="02040503050406030204" pitchFamily="18" charset="0"/>
                        </a:rPr>
                        <m:t>𝐾</m:t>
                      </m:r>
                      <m:r>
                        <a:rPr lang="en-US" i="1">
                          <a:latin typeface="Cambria Math" panose="02040503050406030204" pitchFamily="18" charset="0"/>
                        </a:rPr>
                        <m:t>𝑥</m:t>
                      </m:r>
                    </m:oMath>
                  </m:oMathPara>
                </a14:m>
                <a:endParaRPr lang="en-US" i="1" dirty="0"/>
              </a:p>
              <a:p>
                <a:pPr marL="0" indent="0">
                  <a:buNone/>
                </a:pPr>
                <a:r>
                  <a:rPr lang="en-US" dirty="0"/>
                  <a:t>Or, taking </a:t>
                </a:r>
                <a14:m>
                  <m:oMath xmlns:m="http://schemas.openxmlformats.org/officeDocument/2006/math">
                    <m:r>
                      <a:rPr lang="en-US" i="1">
                        <a:latin typeface="Cambria Math" panose="02040503050406030204" pitchFamily="18" charset="0"/>
                      </a:rPr>
                      <m:t>𝑥</m:t>
                    </m:r>
                  </m:oMath>
                </a14:m>
                <a:r>
                  <a:rPr lang="en-US" dirty="0"/>
                  <a:t> to be the length of the reactor</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𝑚</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𝑏</m:t>
                                      </m:r>
                                    </m:sub>
                                  </m:sSub>
                                </m:num>
                                <m:den>
                                  <m:sSubSup>
                                    <m:sSubSupPr>
                                      <m:ctrlPr>
                                        <a:rPr lang="en-US" i="1">
                                          <a:latin typeface="Cambria Math" panose="02040503050406030204" pitchFamily="18" charset="0"/>
                                        </a:rPr>
                                      </m:ctrlPr>
                                    </m:sSubSupPr>
                                    <m:e>
                                      <m:r>
                                        <a:rPr lang="en-US" i="1">
                                          <a:latin typeface="Cambria Math" panose="02040503050406030204" pitchFamily="18" charset="0"/>
                                        </a:rPr>
                                        <m:t>𝑆</m:t>
                                      </m:r>
                                    </m:e>
                                    <m:sub>
                                      <m:r>
                                        <a:rPr lang="en-US" i="1">
                                          <a:latin typeface="Cambria Math" panose="02040503050406030204" pitchFamily="18" charset="0"/>
                                        </a:rPr>
                                        <m:t>𝑏</m:t>
                                      </m:r>
                                    </m:sub>
                                    <m:sup>
                                      <m:r>
                                        <m:rPr>
                                          <m:sty m:val="p"/>
                                        </m:rPr>
                                        <a:rPr lang="en-US">
                                          <a:latin typeface="Cambria Math" panose="02040503050406030204" pitchFamily="18" charset="0"/>
                                        </a:rPr>
                                        <m:t>in</m:t>
                                      </m:r>
                                    </m:sup>
                                  </m:sSubSup>
                                </m:den>
                              </m:f>
                            </m:e>
                          </m:d>
                        </m:e>
                      </m:func>
                      <m:r>
                        <a:rPr lang="en-US" i="1">
                          <a:latin typeface="Cambria Math" panose="02040503050406030204" pitchFamily="18" charset="0"/>
                        </a:rPr>
                        <m:t>+</m:t>
                      </m:r>
                      <m:r>
                        <a:rPr lang="en-US" i="1">
                          <a:latin typeface="Cambria Math" panose="02040503050406030204" pitchFamily="18" charset="0"/>
                        </a:rPr>
                        <m:t>𝐾</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𝑏</m:t>
                              </m:r>
                            </m:sub>
                          </m:sSub>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𝑆</m:t>
                              </m:r>
                            </m:e>
                            <m:sub>
                              <m:r>
                                <a:rPr lang="en-US" i="1">
                                  <a:latin typeface="Cambria Math" panose="02040503050406030204" pitchFamily="18" charset="0"/>
                                </a:rPr>
                                <m:t>𝑏</m:t>
                              </m:r>
                            </m:sub>
                            <m:sup>
                              <m:r>
                                <m:rPr>
                                  <m:sty m:val="p"/>
                                </m:rPr>
                                <a:rPr lang="en-US">
                                  <a:latin typeface="Cambria Math" panose="02040503050406030204" pitchFamily="18" charset="0"/>
                                </a:rPr>
                                <m:t>in</m:t>
                              </m:r>
                            </m:sup>
                          </m:sSubSup>
                        </m:e>
                      </m:d>
                      <m:r>
                        <a:rPr lang="en-US" i="1">
                          <a:latin typeface="Cambria Math" panose="02040503050406030204" pitchFamily="18" charset="0"/>
                        </a:rPr>
                        <m:t>=−</m:t>
                      </m:r>
                      <m:f>
                        <m:fPr>
                          <m:ctrlPr>
                            <a:rPr lang="en-US" i="1">
                              <a:latin typeface="Cambria Math" panose="02040503050406030204" pitchFamily="18" charset="0"/>
                            </a:rPr>
                          </m:ctrlPr>
                        </m:fPr>
                        <m:num>
                          <m:d>
                            <m:dPr>
                              <m:ctrlPr>
                                <a:rPr lang="en-US" i="1">
                                  <a:latin typeface="Cambria Math" panose="02040503050406030204" pitchFamily="18" charset="0"/>
                                </a:rPr>
                              </m:ctrlPr>
                            </m:dPr>
                            <m:e>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𝑅</m:t>
                                  </m:r>
                                </m:sub>
                              </m:sSub>
                            </m:e>
                          </m:d>
                          <m:sSub>
                            <m:sSubPr>
                              <m:ctrlPr>
                                <a:rPr lang="en-US" i="1">
                                  <a:latin typeface="Cambria Math" panose="02040503050406030204" pitchFamily="18" charset="0"/>
                                </a:rPr>
                              </m:ctrlPr>
                            </m:sSubPr>
                            <m:e>
                              <m:r>
                                <a:rPr lang="en-US" i="1">
                                  <a:latin typeface="Cambria Math" panose="02040503050406030204" pitchFamily="18" charset="0"/>
                                </a:rPr>
                                <m:t>𝐴</m:t>
                              </m:r>
                            </m:e>
                            <m:sub>
                              <m:r>
                                <m:rPr>
                                  <m:sty m:val="p"/>
                                </m:rPr>
                                <a:rPr lang="en-US">
                                  <a:latin typeface="Cambria Math" panose="02040503050406030204" pitchFamily="18" charset="0"/>
                                </a:rPr>
                                <m:t>xs</m:t>
                              </m:r>
                            </m:sub>
                          </m:sSub>
                          <m:r>
                            <a:rPr lang="en-US" i="1">
                              <a:latin typeface="Cambria Math" panose="02040503050406030204" pitchFamily="18" charset="0"/>
                            </a:rPr>
                            <m:t>𝜂</m:t>
                          </m:r>
                          <m:sSub>
                            <m:sSubPr>
                              <m:ctrlPr>
                                <a:rPr lang="en-US" i="1">
                                  <a:latin typeface="Cambria Math" panose="02040503050406030204" pitchFamily="18" charset="0"/>
                                </a:rPr>
                              </m:ctrlPr>
                            </m:sSubPr>
                            <m:e>
                              <m:r>
                                <a:rPr lang="en-US" i="1">
                                  <a:latin typeface="Cambria Math" panose="02040503050406030204" pitchFamily="18" charset="0"/>
                                </a:rPr>
                                <m:t>𝑉</m:t>
                              </m:r>
                            </m:e>
                            <m:sub>
                              <m:r>
                                <m:rPr>
                                  <m:sty m:val="p"/>
                                </m:rPr>
                                <a:rPr lang="en-US">
                                  <a:latin typeface="Cambria Math" panose="02040503050406030204" pitchFamily="18" charset="0"/>
                                </a:rPr>
                                <m:t>max</m:t>
                              </m:r>
                            </m:sub>
                          </m:sSub>
                          <m:r>
                            <a:rPr lang="en-US" i="1">
                              <a:latin typeface="Cambria Math" panose="02040503050406030204" pitchFamily="18" charset="0"/>
                            </a:rPr>
                            <m:t>𝐾</m:t>
                          </m:r>
                          <m:r>
                            <a:rPr lang="en-US" i="1">
                              <a:latin typeface="Cambria Math" panose="02040503050406030204" pitchFamily="18" charset="0"/>
                            </a:rPr>
                            <m:t>𝐿</m:t>
                          </m:r>
                        </m:num>
                        <m:den>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𝑏</m:t>
                              </m:r>
                            </m:sub>
                          </m:sSub>
                        </m:den>
                      </m:f>
                    </m:oMath>
                  </m:oMathPara>
                </a14:m>
                <a:endParaRPr lang="en-US" dirty="0"/>
              </a:p>
            </p:txBody>
          </p:sp>
        </mc:Choice>
        <mc:Fallback>
          <p:sp>
            <p:nvSpPr>
              <p:cNvPr id="6" name="Content Placeholder 5">
                <a:extLst>
                  <a:ext uri="{FF2B5EF4-FFF2-40B4-BE49-F238E27FC236}">
                    <a16:creationId xmlns:a16="http://schemas.microsoft.com/office/drawing/2014/main" id="{21458DC8-4E3C-4C52-9138-B802557A86E4}"/>
                  </a:ext>
                </a:extLst>
              </p:cNvPr>
              <p:cNvSpPr>
                <a:spLocks noGrp="1" noRot="1" noChangeAspect="1" noMove="1" noResize="1" noEditPoints="1" noAdjustHandles="1" noChangeArrowheads="1" noChangeShapeType="1" noTextEdit="1"/>
              </p:cNvSpPr>
              <p:nvPr>
                <p:ph idx="1"/>
              </p:nvPr>
            </p:nvSpPr>
            <p:spPr>
              <a:xfrm>
                <a:off x="336883" y="906011"/>
                <a:ext cx="11502191" cy="5815464"/>
              </a:xfrm>
              <a:blipFill>
                <a:blip r:embed="rId2"/>
                <a:stretch>
                  <a:fillRect l="-1060" t="-1782"/>
                </a:stretch>
              </a:blipFill>
            </p:spPr>
            <p:txBody>
              <a:bodyPr/>
              <a:lstStyle/>
              <a:p>
                <a:r>
                  <a:rPr lang="en-US">
                    <a:noFill/>
                  </a:rPr>
                  <a:t> </a:t>
                </a:r>
              </a:p>
            </p:txBody>
          </p:sp>
        </mc:Fallback>
      </mc:AlternateContent>
    </p:spTree>
    <p:extLst>
      <p:ext uri="{BB962C8B-B14F-4D97-AF65-F5344CB8AC3E}">
        <p14:creationId xmlns:p14="http://schemas.microsoft.com/office/powerpoint/2010/main" val="4198524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Packed Bed Reactor</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21</a:t>
            </a:fld>
            <a:endParaRPr lang="en-US"/>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336883" y="906011"/>
                <a:ext cx="11502191" cy="5815464"/>
              </a:xfrm>
            </p:spPr>
            <p:txBody>
              <a:bodyPr>
                <a:normAutofit/>
              </a:bodyPr>
              <a:lstStyle/>
              <a:p>
                <a:pPr marL="0" indent="0">
                  <a:buNone/>
                </a:pPr>
                <a:r>
                  <a:rPr lang="en-US" dirty="0"/>
                  <a:t>The reactor can be characterized in terms of the ____________ time (</a:t>
                </a:r>
                <a14:m>
                  <m:oMath xmlns:m="http://schemas.openxmlformats.org/officeDocument/2006/math">
                    <m:r>
                      <a:rPr lang="el-GR" i="1" dirty="0">
                        <a:latin typeface="Cambria Math" panose="02040503050406030204" pitchFamily="18" charset="0"/>
                      </a:rPr>
                      <m:t>𝜏</m:t>
                    </m:r>
                  </m:oMath>
                </a14:m>
                <a:r>
                  <a:rPr lang="en-US" dirty="0"/>
                  <a:t>)</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𝜏</m:t>
                      </m:r>
                      <m:r>
                        <a:rPr lang="en-US" i="1" dirty="0">
                          <a:latin typeface="Cambria Math" panose="02040503050406030204" pitchFamily="18" charset="0"/>
                        </a:rPr>
                        <m:t>=    </m:t>
                      </m:r>
                      <m:r>
                        <a:rPr lang="en-US" b="0" i="1" dirty="0" smtClean="0">
                          <a:latin typeface="Cambria Math" panose="02040503050406030204" pitchFamily="18" charset="0"/>
                        </a:rPr>
                        <m:t>                      </m:t>
                      </m:r>
                    </m:oMath>
                  </m:oMathPara>
                </a14:m>
                <a:endParaRPr lang="en-US" dirty="0"/>
              </a:p>
              <a:p>
                <a:pPr marL="0" indent="0">
                  <a:buNone/>
                </a:pPr>
                <a:endParaRPr lang="en-US" dirty="0"/>
              </a:p>
              <a:p>
                <a:pPr marL="0" indent="0">
                  <a:buNone/>
                </a:pPr>
                <a:r>
                  <a:rPr lang="en-US" dirty="0"/>
                  <a:t>Also we may define the conversion of the substrate </a:t>
                </a:r>
                <a14:m>
                  <m:oMath xmlns:m="http://schemas.openxmlformats.org/officeDocument/2006/math">
                    <m:r>
                      <a:rPr lang="en-US" i="1" dirty="0">
                        <a:latin typeface="Cambria Math" panose="02040503050406030204" pitchFamily="18" charset="0"/>
                      </a:rPr>
                      <m:t>𝑋</m:t>
                    </m:r>
                    <m:r>
                      <a:rPr lang="en-US" i="1" baseline="-25000" dirty="0">
                        <a:latin typeface="Cambria Math" panose="02040503050406030204" pitchFamily="18" charset="0"/>
                      </a:rPr>
                      <m:t>𝑆</m:t>
                    </m:r>
                    <m:r>
                      <a:rPr lang="en-US" i="1" dirty="0">
                        <a:latin typeface="Cambria Math" panose="02040503050406030204" pitchFamily="18" charset="0"/>
                      </a:rPr>
                      <m:t>≡1−</m:t>
                    </m:r>
                    <m:d>
                      <m:dPr>
                        <m:ctrlPr>
                          <a:rPr lang="en-US" i="1" dirty="0">
                            <a:latin typeface="Cambria Math" panose="02040503050406030204" pitchFamily="18" charset="0"/>
                          </a:rPr>
                        </m:ctrlPr>
                      </m:dPr>
                      <m:e>
                        <m:f>
                          <m:fPr>
                            <m:ctrlPr>
                              <a:rPr lang="en-US" i="1" dirty="0">
                                <a:latin typeface="Cambria Math" panose="02040503050406030204" pitchFamily="18" charset="0"/>
                              </a:rPr>
                            </m:ctrlPr>
                          </m:fPr>
                          <m:num>
                            <m:sSubSup>
                              <m:sSubSupPr>
                                <m:ctrlPr>
                                  <a:rPr lang="en-US" i="1" dirty="0">
                                    <a:latin typeface="Cambria Math" panose="02040503050406030204" pitchFamily="18" charset="0"/>
                                  </a:rPr>
                                </m:ctrlPr>
                              </m:sSubSupPr>
                              <m:e>
                                <m:r>
                                  <a:rPr lang="en-US" i="1" dirty="0">
                                    <a:latin typeface="Cambria Math" panose="02040503050406030204" pitchFamily="18" charset="0"/>
                                  </a:rPr>
                                  <m:t>𝑆</m:t>
                                </m:r>
                              </m:e>
                              <m:sub>
                                <m:r>
                                  <a:rPr lang="en-US" i="1" dirty="0">
                                    <a:latin typeface="Cambria Math" panose="02040503050406030204" pitchFamily="18" charset="0"/>
                                  </a:rPr>
                                  <m:t>𝑏</m:t>
                                </m:r>
                              </m:sub>
                              <m:sup>
                                <m:r>
                                  <m:rPr>
                                    <m:sty m:val="p"/>
                                  </m:rPr>
                                  <a:rPr lang="en-US" dirty="0">
                                    <a:latin typeface="Cambria Math" panose="02040503050406030204" pitchFamily="18" charset="0"/>
                                  </a:rPr>
                                  <m:t>out</m:t>
                                </m:r>
                              </m:sup>
                            </m:sSubSup>
                          </m:num>
                          <m:den>
                            <m:sSubSup>
                              <m:sSubSupPr>
                                <m:ctrlPr>
                                  <a:rPr lang="en-US" i="1" dirty="0">
                                    <a:latin typeface="Cambria Math" panose="02040503050406030204" pitchFamily="18" charset="0"/>
                                  </a:rPr>
                                </m:ctrlPr>
                              </m:sSubSupPr>
                              <m:e>
                                <m:r>
                                  <a:rPr lang="en-US" i="1" dirty="0">
                                    <a:latin typeface="Cambria Math" panose="02040503050406030204" pitchFamily="18" charset="0"/>
                                  </a:rPr>
                                  <m:t>𝑆</m:t>
                                </m:r>
                              </m:e>
                              <m:sub>
                                <m:r>
                                  <a:rPr lang="en-US" i="1" dirty="0">
                                    <a:latin typeface="Cambria Math" panose="02040503050406030204" pitchFamily="18" charset="0"/>
                                  </a:rPr>
                                  <m:t>𝑏</m:t>
                                </m:r>
                              </m:sub>
                              <m:sup>
                                <m:r>
                                  <m:rPr>
                                    <m:sty m:val="p"/>
                                  </m:rPr>
                                  <a:rPr lang="en-US" dirty="0">
                                    <a:latin typeface="Cambria Math" panose="02040503050406030204" pitchFamily="18" charset="0"/>
                                  </a:rPr>
                                  <m:t>in</m:t>
                                </m:r>
                              </m:sup>
                            </m:sSubSup>
                          </m:den>
                        </m:f>
                      </m:e>
                    </m:d>
                  </m:oMath>
                </a14:m>
                <a:r>
                  <a:rPr lang="en-US" dirty="0"/>
                  <a:t> . Then the equation for substrate concentration becomes</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𝐾</m:t>
                          </m:r>
                        </m:e>
                        <m:sub>
                          <m:r>
                            <a:rPr lang="en-US" i="1" dirty="0">
                              <a:latin typeface="Cambria Math" panose="02040503050406030204" pitchFamily="18" charset="0"/>
                            </a:rPr>
                            <m:t>𝑚</m:t>
                          </m:r>
                        </m:sub>
                      </m:sSub>
                      <m:func>
                        <m:funcPr>
                          <m:ctrlPr>
                            <a:rPr lang="en-US" i="1" dirty="0">
                              <a:latin typeface="Cambria Math" panose="02040503050406030204" pitchFamily="18" charset="0"/>
                            </a:rPr>
                          </m:ctrlPr>
                        </m:funcPr>
                        <m:fName>
                          <m:r>
                            <m:rPr>
                              <m:sty m:val="p"/>
                            </m:rPr>
                            <a:rPr lang="en-US" dirty="0">
                              <a:latin typeface="Cambria Math" panose="02040503050406030204" pitchFamily="18" charset="0"/>
                            </a:rPr>
                            <m:t>ln</m:t>
                          </m:r>
                        </m:fName>
                        <m:e>
                          <m:d>
                            <m:dPr>
                              <m:ctrlPr>
                                <a:rPr lang="en-US" i="1" dirty="0">
                                  <a:latin typeface="Cambria Math" panose="02040503050406030204" pitchFamily="18" charset="0"/>
                                </a:rPr>
                              </m:ctrlPr>
                            </m:dPr>
                            <m:e>
                              <m:r>
                                <a:rPr lang="en-US" i="1" dirty="0">
                                  <a:latin typeface="Cambria Math" panose="02040503050406030204" pitchFamily="18" charset="0"/>
                                </a:rPr>
                                <m:t>1−</m:t>
                              </m:r>
                              <m:r>
                                <a:rPr lang="en-US" i="1" dirty="0">
                                  <a:latin typeface="Cambria Math" panose="02040503050406030204" pitchFamily="18" charset="0"/>
                                </a:rPr>
                                <m:t>𝑋𝑆</m:t>
                              </m:r>
                            </m:e>
                          </m:d>
                        </m:e>
                      </m:func>
                      <m:r>
                        <a:rPr lang="en-US" i="1" dirty="0">
                          <a:latin typeface="Cambria Math" panose="02040503050406030204" pitchFamily="18" charset="0"/>
                        </a:rPr>
                        <m:t>– </m:t>
                      </m:r>
                      <m:r>
                        <a:rPr lang="en-US" i="1" dirty="0">
                          <a:latin typeface="Cambria Math" panose="02040503050406030204" pitchFamily="18" charset="0"/>
                        </a:rPr>
                        <m:t>𝐾</m:t>
                      </m:r>
                      <m:sSubSup>
                        <m:sSubSupPr>
                          <m:ctrlPr>
                            <a:rPr lang="en-US" i="1" dirty="0">
                              <a:latin typeface="Cambria Math" panose="02040503050406030204" pitchFamily="18" charset="0"/>
                            </a:rPr>
                          </m:ctrlPr>
                        </m:sSubSupPr>
                        <m:e>
                          <m:r>
                            <a:rPr lang="en-US" i="1" dirty="0">
                              <a:latin typeface="Cambria Math" panose="02040503050406030204" pitchFamily="18" charset="0"/>
                            </a:rPr>
                            <m:t>𝑠</m:t>
                          </m:r>
                        </m:e>
                        <m:sub>
                          <m:r>
                            <a:rPr lang="en-US" i="1" dirty="0">
                              <a:latin typeface="Cambria Math" panose="02040503050406030204" pitchFamily="18" charset="0"/>
                            </a:rPr>
                            <m:t>𝑏</m:t>
                          </m:r>
                        </m:sub>
                        <m:sup>
                          <m:r>
                            <m:rPr>
                              <m:sty m:val="p"/>
                            </m:rPr>
                            <a:rPr lang="en-US" dirty="0">
                              <a:latin typeface="Cambria Math" panose="02040503050406030204" pitchFamily="18" charset="0"/>
                            </a:rPr>
                            <m:t>in</m:t>
                          </m:r>
                        </m:sup>
                      </m:sSubSup>
                      <m:d>
                        <m:dPr>
                          <m:ctrlPr>
                            <a:rPr lang="en-US" i="1" dirty="0">
                              <a:latin typeface="Cambria Math" panose="02040503050406030204" pitchFamily="18" charset="0"/>
                            </a:rPr>
                          </m:ctrlPr>
                        </m:dPr>
                        <m:e>
                          <m:r>
                            <a:rPr lang="en-US" i="1" dirty="0">
                              <a:latin typeface="Cambria Math" panose="02040503050406030204" pitchFamily="18" charset="0"/>
                            </a:rPr>
                            <m:t>1−</m:t>
                          </m:r>
                          <m:r>
                            <a:rPr lang="en-US" i="1" dirty="0">
                              <a:latin typeface="Cambria Math" panose="02040503050406030204" pitchFamily="18" charset="0"/>
                            </a:rPr>
                            <m:t>𝑋𝑆</m:t>
                          </m:r>
                        </m:e>
                      </m:d>
                      <m:r>
                        <a:rPr lang="en-US" i="1" dirty="0">
                          <a:latin typeface="Cambria Math" panose="02040503050406030204" pitchFamily="18" charset="0"/>
                        </a:rPr>
                        <m:t>=−</m:t>
                      </m:r>
                      <m:f>
                        <m:fPr>
                          <m:ctrlPr>
                            <a:rPr lang="en-US" i="1" dirty="0">
                              <a:latin typeface="Cambria Math" panose="02040503050406030204" pitchFamily="18" charset="0"/>
                            </a:rPr>
                          </m:ctrlPr>
                        </m:fPr>
                        <m:num>
                          <m:d>
                            <m:dPr>
                              <m:ctrlPr>
                                <a:rPr lang="en-US" i="1" dirty="0">
                                  <a:latin typeface="Cambria Math" panose="02040503050406030204" pitchFamily="18" charset="0"/>
                                </a:rPr>
                              </m:ctrlPr>
                            </m:dPr>
                            <m:e>
                              <m:r>
                                <a:rPr lang="en-US" i="1" dirty="0">
                                  <a:latin typeface="Cambria Math" panose="02040503050406030204" pitchFamily="18" charset="0"/>
                                </a:rPr>
                                <m:t>1−</m:t>
                              </m:r>
                              <m:sSub>
                                <m:sSubPr>
                                  <m:ctrlPr>
                                    <a:rPr lang="en-US" i="1" dirty="0">
                                      <a:latin typeface="Cambria Math" panose="02040503050406030204" pitchFamily="18" charset="0"/>
                                    </a:rPr>
                                  </m:ctrlPr>
                                </m:sSubPr>
                                <m:e>
                                  <m:r>
                                    <a:rPr lang="en-US" i="1" dirty="0">
                                      <a:latin typeface="Cambria Math" panose="02040503050406030204" pitchFamily="18" charset="0"/>
                                    </a:rPr>
                                    <m:t>𝜀</m:t>
                                  </m:r>
                                </m:e>
                                <m:sub>
                                  <m:r>
                                    <a:rPr lang="en-US" i="1" dirty="0">
                                      <a:latin typeface="Cambria Math" panose="02040503050406030204" pitchFamily="18" charset="0"/>
                                    </a:rPr>
                                    <m:t>𝑅</m:t>
                                  </m:r>
                                </m:sub>
                              </m:sSub>
                            </m:e>
                          </m:d>
                          <m:r>
                            <a:rPr lang="en-US" i="1" dirty="0">
                              <a:latin typeface="Cambria Math" panose="02040503050406030204" pitchFamily="18" charset="0"/>
                            </a:rPr>
                            <m:t>𝐾𝑉</m:t>
                          </m:r>
                          <m:r>
                            <m:rPr>
                              <m:sty m:val="p"/>
                            </m:rPr>
                            <a:rPr lang="en-US" baseline="-25000" dirty="0">
                              <a:latin typeface="Cambria Math" panose="02040503050406030204" pitchFamily="18" charset="0"/>
                            </a:rPr>
                            <m:t>max</m:t>
                          </m:r>
                          <m:r>
                            <a:rPr lang="el-GR" i="1" dirty="0">
                              <a:latin typeface="Cambria Math" panose="02040503050406030204" pitchFamily="18" charset="0"/>
                            </a:rPr>
                            <m:t>𝜂</m:t>
                          </m:r>
                        </m:num>
                        <m:den>
                          <m:sSub>
                            <m:sSubPr>
                              <m:ctrlPr>
                                <a:rPr lang="en-US" i="1" dirty="0">
                                  <a:latin typeface="Cambria Math" panose="02040503050406030204" pitchFamily="18" charset="0"/>
                                </a:rPr>
                              </m:ctrlPr>
                            </m:sSubPr>
                            <m:e>
                              <m:r>
                                <a:rPr lang="en-US" i="1" dirty="0">
                                  <a:latin typeface="Cambria Math" panose="02040503050406030204" pitchFamily="18" charset="0"/>
                                </a:rPr>
                                <m:t>𝜀</m:t>
                              </m:r>
                            </m:e>
                            <m:sub>
                              <m:r>
                                <a:rPr lang="en-US" i="1" dirty="0">
                                  <a:latin typeface="Cambria Math" panose="02040503050406030204" pitchFamily="18" charset="0"/>
                                </a:rPr>
                                <m:t>𝑅</m:t>
                              </m:r>
                            </m:sub>
                          </m:sSub>
                        </m:den>
                      </m:f>
                      <m:r>
                        <a:rPr lang="el-GR" i="1" dirty="0">
                          <a:latin typeface="Cambria Math" panose="02040503050406030204" pitchFamily="18" charset="0"/>
                        </a:rPr>
                        <m:t>𝜏</m:t>
                      </m:r>
                      <m:r>
                        <a:rPr lang="en-US" i="1" dirty="0">
                          <a:latin typeface="Cambria Math" panose="02040503050406030204" pitchFamily="18" charset="0"/>
                        </a:rPr>
                        <m:t>	</m:t>
                      </m:r>
                    </m:oMath>
                  </m:oMathPara>
                </a14:m>
                <a:endParaRPr lang="en-US" dirty="0"/>
              </a:p>
            </p:txBody>
          </p:sp>
        </mc:Choice>
        <mc:Fallback>
          <p:sp>
            <p:nvSpPr>
              <p:cNvPr id="6" name="Content Placeholder 5">
                <a:extLst>
                  <a:ext uri="{FF2B5EF4-FFF2-40B4-BE49-F238E27FC236}">
                    <a16:creationId xmlns:a16="http://schemas.microsoft.com/office/drawing/2014/main" id="{21458DC8-4E3C-4C52-9138-B802557A86E4}"/>
                  </a:ext>
                </a:extLst>
              </p:cNvPr>
              <p:cNvSpPr>
                <a:spLocks noGrp="1" noRot="1" noChangeAspect="1" noMove="1" noResize="1" noEditPoints="1" noAdjustHandles="1" noChangeArrowheads="1" noChangeShapeType="1" noTextEdit="1"/>
              </p:cNvSpPr>
              <p:nvPr>
                <p:ph idx="1"/>
              </p:nvPr>
            </p:nvSpPr>
            <p:spPr>
              <a:xfrm>
                <a:off x="336883" y="906011"/>
                <a:ext cx="11502191" cy="5815464"/>
              </a:xfrm>
              <a:blipFill>
                <a:blip r:embed="rId2"/>
                <a:stretch>
                  <a:fillRect l="-1060" t="-1782"/>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2AD6C116-968D-3400-D8D8-2F7FC2FC570B}"/>
              </a:ext>
            </a:extLst>
          </p:cNvPr>
          <p:cNvSpPr txBox="1"/>
          <p:nvPr/>
        </p:nvSpPr>
        <p:spPr>
          <a:xfrm>
            <a:off x="8309810" y="1865530"/>
            <a:ext cx="3529264" cy="646331"/>
          </a:xfrm>
          <a:prstGeom prst="rect">
            <a:avLst/>
          </a:prstGeom>
          <a:noFill/>
        </p:spPr>
        <p:txBody>
          <a:bodyPr wrap="square" rtlCol="0">
            <a:spAutoFit/>
          </a:bodyPr>
          <a:lstStyle/>
          <a:p>
            <a:r>
              <a:rPr lang="en-US" dirty="0"/>
              <a:t>We saw this is class 1 with the CSTR (continuous stirred tank reactor)</a:t>
            </a:r>
          </a:p>
        </p:txBody>
      </p:sp>
    </p:spTree>
    <p:extLst>
      <p:ext uri="{BB962C8B-B14F-4D97-AF65-F5344CB8AC3E}">
        <p14:creationId xmlns:p14="http://schemas.microsoft.com/office/powerpoint/2010/main" val="12866718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fontScale="90000"/>
          </a:bodyPr>
          <a:lstStyle/>
          <a:p>
            <a:r>
              <a:rPr lang="en-US" dirty="0"/>
              <a:t>Packed Bed Reactor – Mass Transfer Dependent</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22</a:t>
            </a:fld>
            <a:endParaRPr lang="en-US"/>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336883" y="906011"/>
                <a:ext cx="11502191" cy="5815464"/>
              </a:xfrm>
            </p:spPr>
            <p:txBody>
              <a:bodyPr>
                <a:normAutofit lnSpcReduction="10000"/>
              </a:bodyPr>
              <a:lstStyle/>
              <a:p>
                <a:pPr marL="0" indent="0">
                  <a:spcAft>
                    <a:spcPts val="600"/>
                  </a:spcAft>
                  <a:buNone/>
                </a:pPr>
                <a:r>
                  <a:rPr lang="en-US" dirty="0"/>
                  <a:t>If resistance on the fluid is significant, then we need to use a different relationship between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𝑏𝑠</m:t>
                        </m:r>
                      </m:sub>
                    </m:sSub>
                  </m:oMath>
                </a14:m>
                <a:r>
                  <a:rPr lang="en-US" sz="3600" dirty="0"/>
                  <a:t> </a:t>
                </a:r>
                <a:r>
                  <a:rPr lang="en-US" dirty="0"/>
                  <a:t>and</a:t>
                </a:r>
                <a:r>
                  <a:rPr lang="en-US" sz="3600"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𝑏</m:t>
                        </m:r>
                      </m:sub>
                    </m:sSub>
                  </m:oMath>
                </a14:m>
                <a:r>
                  <a:rPr lang="en-US" dirty="0"/>
                  <a:t> in</a:t>
                </a:r>
              </a:p>
              <a:p>
                <a:pPr marL="0" indent="0">
                  <a:spcAft>
                    <a:spcPts val="600"/>
                  </a:spcAft>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𝑏</m:t>
                          </m:r>
                        </m:sub>
                      </m:sSub>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𝑏</m:t>
                              </m:r>
                            </m:sub>
                          </m:sSub>
                        </m:num>
                        <m:den>
                          <m:r>
                            <a:rPr lang="en-US" i="1">
                              <a:latin typeface="Cambria Math" panose="02040503050406030204" pitchFamily="18" charset="0"/>
                            </a:rPr>
                            <m:t>𝑑𝑥</m:t>
                          </m:r>
                        </m:den>
                      </m:f>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𝑅</m:t>
                              </m:r>
                            </m:sub>
                          </m:sSub>
                        </m:e>
                      </m:d>
                      <m:sSub>
                        <m:sSubPr>
                          <m:ctrlPr>
                            <a:rPr lang="en-US" i="1">
                              <a:latin typeface="Cambria Math" panose="02040503050406030204" pitchFamily="18" charset="0"/>
                            </a:rPr>
                          </m:ctrlPr>
                        </m:sSubPr>
                        <m:e>
                          <m:r>
                            <a:rPr lang="en-US" i="1">
                              <a:latin typeface="Cambria Math" panose="02040503050406030204" pitchFamily="18" charset="0"/>
                            </a:rPr>
                            <m:t>𝐴</m:t>
                          </m:r>
                        </m:e>
                        <m:sub>
                          <m:r>
                            <m:rPr>
                              <m:sty m:val="p"/>
                            </m:rPr>
                            <a:rPr lang="en-US">
                              <a:latin typeface="Cambria Math" panose="02040503050406030204" pitchFamily="18" charset="0"/>
                            </a:rPr>
                            <m:t>x</m:t>
                          </m:r>
                          <m:r>
                            <a:rPr lang="en-US" b="0" i="1" smtClean="0">
                              <a:latin typeface="Cambria Math" panose="02040503050406030204" pitchFamily="18" charset="0"/>
                            </a:rPr>
                            <m:t>𝑠</m:t>
                          </m:r>
                        </m:sub>
                      </m:sSub>
                      <m:r>
                        <a:rPr lang="en-US" i="1">
                          <a:latin typeface="Cambria Math" panose="02040503050406030204" pitchFamily="18" charset="0"/>
                        </a:rPr>
                        <m:t>𝜂</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𝑉</m:t>
                              </m:r>
                            </m:e>
                            <m:sub>
                              <m:r>
                                <m:rPr>
                                  <m:sty m:val="p"/>
                                </m:rPr>
                                <a:rPr lang="en-US">
                                  <a:latin typeface="Cambria Math" panose="02040503050406030204" pitchFamily="18" charset="0"/>
                                </a:rPr>
                                <m:t>max</m:t>
                              </m:r>
                            </m:sub>
                          </m:sSub>
                          <m:r>
                            <a:rPr lang="en-US" i="1">
                              <a:latin typeface="Cambria Math" panose="02040503050406030204" pitchFamily="18" charset="0"/>
                            </a:rPr>
                            <m:t>𝐾</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𝑏𝑠</m:t>
                              </m:r>
                            </m:sub>
                          </m:sSub>
                        </m:num>
                        <m:den>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𝑚</m:t>
                              </m:r>
                            </m:sub>
                          </m:sSub>
                          <m:r>
                            <a:rPr lang="en-US" i="1">
                              <a:latin typeface="Cambria Math" panose="02040503050406030204" pitchFamily="18" charset="0"/>
                            </a:rPr>
                            <m:t>+</m:t>
                          </m:r>
                          <m:r>
                            <a:rPr lang="en-US" i="1">
                              <a:latin typeface="Cambria Math" panose="02040503050406030204" pitchFamily="18" charset="0"/>
                            </a:rPr>
                            <m:t>𝐾</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𝑏𝑠</m:t>
                              </m:r>
                            </m:sub>
                          </m:sSub>
                        </m:den>
                      </m:f>
                    </m:oMath>
                  </m:oMathPara>
                </a14:m>
                <a:endParaRPr lang="en-US" dirty="0"/>
              </a:p>
              <a:p>
                <a:pPr marL="0" indent="0">
                  <a:buNone/>
                </a:pPr>
                <a:r>
                  <a:rPr lang="en-US" dirty="0"/>
                  <a:t>From the definition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𝑚</m:t>
                        </m:r>
                      </m:sub>
                    </m:sSub>
                  </m:oMath>
                </a14:m>
                <a:r>
                  <a:rPr lang="en-US" dirty="0"/>
                  <a:t> the flux into the sphere is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𝑚</m:t>
                        </m:r>
                      </m:sub>
                    </m:sSub>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𝑠</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𝑏</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𝑏𝑠</m:t>
                        </m:r>
                      </m:sub>
                    </m:sSub>
                    <m:r>
                      <a:rPr lang="en-US" i="1">
                        <a:latin typeface="Cambria Math" panose="02040503050406030204" pitchFamily="18" charset="0"/>
                      </a:rPr>
                      <m:t>)</m:t>
                    </m:r>
                  </m:oMath>
                </a14:m>
                <a:r>
                  <a:rPr lang="en-US" dirty="0"/>
                  <a:t>, and it must be equal to the total consumption of </a:t>
                </a:r>
                <a14:m>
                  <m:oMath xmlns:m="http://schemas.openxmlformats.org/officeDocument/2006/math">
                    <m:r>
                      <a:rPr lang="en-US" i="1">
                        <a:latin typeface="Cambria Math" panose="02040503050406030204" pitchFamily="18" charset="0"/>
                      </a:rPr>
                      <m:t>𝑆</m:t>
                    </m:r>
                  </m:oMath>
                </a14:m>
                <a:r>
                  <a:rPr lang="en-US" dirty="0"/>
                  <a:t> in the sphere, </a:t>
                </a:r>
                <a14:m>
                  <m:oMath xmlns:m="http://schemas.openxmlformats.org/officeDocument/2006/math">
                    <m:r>
                      <a:rPr lang="en-US" i="1">
                        <a:latin typeface="Cambria Math" panose="02040503050406030204" pitchFamily="18" charset="0"/>
                      </a:rPr>
                      <m:t>𝜂</m:t>
                    </m:r>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𝑚</m:t>
                                </m:r>
                              </m:sub>
                            </m:sSub>
                          </m:num>
                          <m:den>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𝑚</m:t>
                                </m:r>
                              </m:sub>
                            </m:sSub>
                          </m:den>
                        </m:f>
                      </m:e>
                    </m:d>
                    <m:r>
                      <a:rPr lang="en-US" i="1">
                        <a:latin typeface="Cambria Math" panose="02040503050406030204" pitchFamily="18" charset="0"/>
                      </a:rPr>
                      <m:t>𝐾</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𝑏𝑠</m:t>
                        </m:r>
                      </m:sub>
                    </m:sSub>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𝑝</m:t>
                        </m:r>
                      </m:sub>
                    </m:sSub>
                  </m:oMath>
                </a14:m>
                <a:r>
                  <a:rPr lang="en-US" dirty="0"/>
                  <a:t>.  If we equate these two expressions and divided by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𝑝</m:t>
                        </m:r>
                      </m:sub>
                    </m:sSub>
                  </m:oMath>
                </a14:m>
                <a:r>
                  <a:rPr lang="en-US" dirty="0"/>
                  <a:t>, the result is</a:t>
                </a:r>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𝑚</m:t>
                              </m:r>
                            </m:sub>
                          </m:sSub>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𝑠</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𝑏</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𝑏𝑠</m:t>
                                  </m:r>
                                </m:sub>
                              </m:sSub>
                            </m:e>
                          </m:d>
                        </m:num>
                        <m:den>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𝑝</m:t>
                              </m:r>
                            </m:sub>
                          </m:sSub>
                        </m:den>
                      </m:f>
                      <m:r>
                        <a:rPr lang="en-US" i="1">
                          <a:latin typeface="Cambria Math" panose="02040503050406030204" pitchFamily="18" charset="0"/>
                        </a:rPr>
                        <m:t>=</m:t>
                      </m:r>
                      <m:r>
                        <a:rPr lang="en-US" i="1">
                          <a:latin typeface="Cambria Math" panose="02040503050406030204" pitchFamily="18" charset="0"/>
                        </a:rPr>
                        <m:t>𝜂</m:t>
                      </m:r>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𝑚</m:t>
                                  </m:r>
                                </m:sub>
                              </m:sSub>
                            </m:num>
                            <m:den>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𝑚</m:t>
                                  </m:r>
                                </m:sub>
                              </m:sSub>
                            </m:den>
                          </m:f>
                        </m:e>
                      </m:d>
                      <m:r>
                        <a:rPr lang="en-US" i="1">
                          <a:latin typeface="Cambria Math" panose="02040503050406030204" pitchFamily="18" charset="0"/>
                        </a:rPr>
                        <m:t>𝐾</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𝑏𝑠</m:t>
                          </m:r>
                        </m:sub>
                      </m:sSub>
                    </m:oMath>
                  </m:oMathPara>
                </a14:m>
                <a:endParaRPr lang="en-US" dirty="0"/>
              </a:p>
              <a:p>
                <a:pPr marL="0" indent="0">
                  <a:buNone/>
                </a:pPr>
                <a:r>
                  <a:rPr lang="en-US" dirty="0"/>
                  <a:t>Solve for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𝑏𝑠</m:t>
                        </m:r>
                      </m:sub>
                    </m:sSub>
                  </m:oMath>
                </a14:m>
                <a:r>
                  <a:rPr lang="en-US" dirty="0"/>
                  <a:t>, so that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𝑏𝑠</m:t>
                        </m:r>
                      </m:sub>
                    </m:sSub>
                  </m:oMath>
                </a14:m>
                <a:r>
                  <a:rPr lang="en-US" dirty="0"/>
                  <a:t> can  be written in terms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𝑏</m:t>
                        </m:r>
                      </m:sub>
                    </m:sSub>
                  </m:oMath>
                </a14:m>
                <a:r>
                  <a:rPr lang="en-US" dirty="0"/>
                  <a:t>, with </a:t>
                </a:r>
                <a14:m>
                  <m:oMath xmlns:m="http://schemas.openxmlformats.org/officeDocument/2006/math">
                    <m:r>
                      <a:rPr lang="en-US" i="1">
                        <a:latin typeface="Cambria Math" panose="02040503050406030204" pitchFamily="18" charset="0"/>
                      </a:rPr>
                      <m:t>𝑘</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𝑚</m:t>
                        </m:r>
                      </m:sub>
                    </m:sSub>
                    <m:r>
                      <m:rPr>
                        <m:lit/>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𝑚</m:t>
                        </m:r>
                      </m:sub>
                    </m:sSub>
                  </m:oMath>
                </a14:m>
                <a:r>
                  <a:rPr lang="en-US" dirty="0"/>
                  <a:t>.</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𝑏𝑠</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𝑏</m:t>
                              </m:r>
                            </m:sub>
                          </m:sSub>
                        </m:num>
                        <m:den>
                          <m:r>
                            <a:rPr lang="en-US" i="1">
                              <a:latin typeface="Cambria Math" panose="02040503050406030204" pitchFamily="18" charset="0"/>
                            </a:rPr>
                            <m:t>𝜂</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𝜂</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𝑘𝐾</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𝑝</m:t>
                                      </m:r>
                                    </m:sub>
                                  </m:sSub>
                                </m:num>
                                <m:den>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𝑚</m:t>
                                      </m:r>
                                    </m:sub>
                                  </m:sSub>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𝑠</m:t>
                                      </m:r>
                                    </m:sub>
                                  </m:sSub>
                                </m:den>
                              </m:f>
                            </m:e>
                          </m:d>
                        </m:den>
                      </m:f>
                    </m:oMath>
                  </m:oMathPara>
                </a14:m>
                <a:endParaRPr lang="en-US" dirty="0"/>
              </a:p>
            </p:txBody>
          </p:sp>
        </mc:Choice>
        <mc:Fallback>
          <p:sp>
            <p:nvSpPr>
              <p:cNvPr id="6" name="Content Placeholder 5">
                <a:extLst>
                  <a:ext uri="{FF2B5EF4-FFF2-40B4-BE49-F238E27FC236}">
                    <a16:creationId xmlns:a16="http://schemas.microsoft.com/office/drawing/2014/main" id="{21458DC8-4E3C-4C52-9138-B802557A86E4}"/>
                  </a:ext>
                </a:extLst>
              </p:cNvPr>
              <p:cNvSpPr>
                <a:spLocks noGrp="1" noRot="1" noChangeAspect="1" noMove="1" noResize="1" noEditPoints="1" noAdjustHandles="1" noChangeArrowheads="1" noChangeShapeType="1" noTextEdit="1"/>
              </p:cNvSpPr>
              <p:nvPr>
                <p:ph idx="1"/>
              </p:nvPr>
            </p:nvSpPr>
            <p:spPr>
              <a:xfrm>
                <a:off x="336883" y="906011"/>
                <a:ext cx="11502191" cy="5815464"/>
              </a:xfrm>
              <a:blipFill>
                <a:blip r:embed="rId2"/>
                <a:stretch>
                  <a:fillRect l="-1060" t="-2411"/>
                </a:stretch>
              </a:blipFill>
            </p:spPr>
            <p:txBody>
              <a:bodyPr/>
              <a:lstStyle/>
              <a:p>
                <a:r>
                  <a:rPr lang="en-US">
                    <a:noFill/>
                  </a:rPr>
                  <a:t> </a:t>
                </a:r>
              </a:p>
            </p:txBody>
          </p:sp>
        </mc:Fallback>
      </mc:AlternateContent>
    </p:spTree>
    <p:extLst>
      <p:ext uri="{BB962C8B-B14F-4D97-AF65-F5344CB8AC3E}">
        <p14:creationId xmlns:p14="http://schemas.microsoft.com/office/powerpoint/2010/main" val="31737739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Overall Effectiveness</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23</a:t>
            </a:fld>
            <a:endParaRPr lang="en-US"/>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336883" y="906011"/>
                <a:ext cx="11502191" cy="5815464"/>
              </a:xfrm>
            </p:spPr>
            <p:txBody>
              <a:bodyPr>
                <a:normAutofit lnSpcReduction="10000"/>
              </a:bodyPr>
              <a:lstStyle/>
              <a:p>
                <a:pPr marL="0" indent="0">
                  <a:spcAft>
                    <a:spcPts val="1200"/>
                  </a:spcAft>
                  <a:buNone/>
                </a:pPr>
                <a:r>
                  <a:rPr lang="en-US" dirty="0"/>
                  <a:t>We can look at the steady-state reaction rate per volume of particle as:</a:t>
                </a:r>
              </a:p>
              <a:p>
                <a:pPr marL="0" indent="0">
                  <a:spcAft>
                    <a:spcPts val="1200"/>
                  </a:spcAft>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𝑟</m:t>
                              </m:r>
                            </m:e>
                          </m:acc>
                        </m:e>
                        <m:sub>
                          <m:r>
                            <a:rPr lang="en-US" b="0" i="1" smtClean="0">
                              <a:latin typeface="Cambria Math" panose="02040503050406030204" pitchFamily="18" charset="0"/>
                            </a:rPr>
                            <m:t>𝑠</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𝑚</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𝑠</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𝑏</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𝑏𝑠</m:t>
                                  </m:r>
                                </m:sub>
                              </m:sSub>
                            </m:e>
                          </m:d>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𝑝</m:t>
                              </m:r>
                            </m:sub>
                          </m:sSub>
                        </m:den>
                      </m:f>
                      <m:r>
                        <a:rPr lang="en-US" b="0" i="1" smtClean="0">
                          <a:latin typeface="Cambria Math" panose="02040503050406030204" pitchFamily="18" charset="0"/>
                        </a:rPr>
                        <m:t>=</m:t>
                      </m:r>
                      <m:r>
                        <m:rPr>
                          <m:sty m:val="p"/>
                        </m:rPr>
                        <a:rPr lang="el-GR" b="0" i="1" smtClean="0">
                          <a:latin typeface="Cambria Math" panose="02040503050406030204" pitchFamily="18" charset="0"/>
                        </a:rPr>
                        <m:t>η</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𝑚𝑎𝑥</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𝑚</m:t>
                                  </m:r>
                                </m:sub>
                              </m:sSub>
                            </m:den>
                          </m:f>
                        </m:e>
                      </m:d>
                      <m:r>
                        <a:rPr lang="en-US" b="0" i="1" smtClean="0">
                          <a:latin typeface="Cambria Math" panose="02040503050406030204" pitchFamily="18" charset="0"/>
                        </a:rPr>
                        <m:t>𝐾</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𝑏𝑠</m:t>
                          </m:r>
                        </m:sub>
                      </m:sSub>
                      <m:r>
                        <a:rPr lang="en-US" b="0" i="1" smtClean="0">
                          <a:latin typeface="Cambria Math" panose="02040503050406030204" pitchFamily="18" charset="0"/>
                        </a:rPr>
                        <m:t>=</m:t>
                      </m:r>
                      <m:r>
                        <m:rPr>
                          <m:sty m:val="p"/>
                        </m:rPr>
                        <a:rPr lang="el-GR" b="0" i="1" smtClean="0">
                          <a:latin typeface="Cambria Math" panose="02040503050406030204" pitchFamily="18" charset="0"/>
                        </a:rPr>
                        <m:t>η</m:t>
                      </m:r>
                      <m:r>
                        <a:rPr lang="en-US" b="0" i="1" smtClean="0">
                          <a:latin typeface="Cambria Math" panose="02040503050406030204" pitchFamily="18" charset="0"/>
                        </a:rPr>
                        <m:t>𝑘𝐾</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𝑏𝑠</m:t>
                          </m:r>
                        </m:sub>
                      </m:sSub>
                    </m:oMath>
                  </m:oMathPara>
                </a14:m>
                <a:endParaRPr lang="en-US" dirty="0"/>
              </a:p>
              <a:p>
                <a:pPr marL="0" indent="0">
                  <a:buNone/>
                </a:pPr>
                <a:endParaRPr lang="en-US" dirty="0"/>
              </a:p>
              <a:p>
                <a:pPr marL="0" indent="0">
                  <a:buNone/>
                </a:pPr>
                <a:r>
                  <a:rPr lang="en-US" dirty="0"/>
                  <a:t>We can rewrite the steady state reaction rate in terms of the bulk substrate concentration:</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𝑟</m:t>
                              </m:r>
                            </m:e>
                          </m:acc>
                        </m:e>
                        <m:sub>
                          <m:r>
                            <a:rPr lang="en-US" i="1">
                              <a:latin typeface="Cambria Math" panose="02040503050406030204" pitchFamily="18" charset="0"/>
                            </a:rPr>
                            <m:t>𝑠</m:t>
                          </m:r>
                        </m:sub>
                      </m:sSub>
                      <m:r>
                        <a:rPr lang="en-US" i="1">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rPr>
                            <m:t>𝑘𝐾</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𝑏</m:t>
                              </m:r>
                            </m:sub>
                          </m:sSub>
                        </m:num>
                        <m:den>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𝜂</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𝑘𝐾</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𝑝</m:t>
                                      </m:r>
                                    </m:sub>
                                  </m:sSub>
                                </m:num>
                                <m:den>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𝑚</m:t>
                                      </m:r>
                                    </m:sub>
                                  </m:sSub>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𝑠</m:t>
                                      </m:r>
                                    </m:sub>
                                  </m:sSub>
                                </m:den>
                              </m:f>
                            </m:e>
                          </m:d>
                        </m:den>
                      </m:f>
                      <m:r>
                        <a:rPr lang="en-US" b="0" i="1" smtClean="0">
                          <a:latin typeface="Cambria Math" panose="02040503050406030204" pitchFamily="18" charset="0"/>
                        </a:rPr>
                        <m:t>=</m:t>
                      </m:r>
                      <m:r>
                        <a:rPr lang="en-US" b="0" i="1" smtClean="0">
                          <a:latin typeface="Cambria Math" panose="02040503050406030204" pitchFamily="18" charset="0"/>
                        </a:rPr>
                        <m:t>𝐸𝑘𝐾</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𝑏</m:t>
                          </m:r>
                        </m:sub>
                      </m:sSub>
                    </m:oMath>
                  </m:oMathPara>
                </a14:m>
                <a:endParaRPr lang="en-US" dirty="0"/>
              </a:p>
              <a:p>
                <a:pPr marL="0" indent="0">
                  <a:buNone/>
                </a:pPr>
                <a:r>
                  <a:rPr lang="en-US" dirty="0"/>
                  <a:t>Where E is defined as the overall effectiveness factor that accounts for both internal and external diffusion limitations.</a:t>
                </a:r>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𝐸</m:t>
                          </m:r>
                        </m:den>
                      </m:f>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𝜂</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𝑘𝐾</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𝑝</m:t>
                              </m:r>
                            </m:sub>
                          </m:sSub>
                        </m:num>
                        <m:den>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𝑚</m:t>
                              </m:r>
                            </m:sub>
                          </m:sSub>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𝑠</m:t>
                              </m:r>
                            </m:sub>
                          </m:sSub>
                        </m:den>
                      </m:f>
                    </m:oMath>
                  </m:oMathPara>
                </a14:m>
                <a:endParaRPr lang="en-US" dirty="0"/>
              </a:p>
            </p:txBody>
          </p:sp>
        </mc:Choice>
        <mc:Fallback>
          <p:sp>
            <p:nvSpPr>
              <p:cNvPr id="6" name="Content Placeholder 5">
                <a:extLst>
                  <a:ext uri="{FF2B5EF4-FFF2-40B4-BE49-F238E27FC236}">
                    <a16:creationId xmlns:a16="http://schemas.microsoft.com/office/drawing/2014/main" id="{21458DC8-4E3C-4C52-9138-B802557A86E4}"/>
                  </a:ext>
                </a:extLst>
              </p:cNvPr>
              <p:cNvSpPr>
                <a:spLocks noGrp="1" noRot="1" noChangeAspect="1" noMove="1" noResize="1" noEditPoints="1" noAdjustHandles="1" noChangeArrowheads="1" noChangeShapeType="1" noTextEdit="1"/>
              </p:cNvSpPr>
              <p:nvPr>
                <p:ph idx="1"/>
              </p:nvPr>
            </p:nvSpPr>
            <p:spPr>
              <a:xfrm>
                <a:off x="336883" y="906011"/>
                <a:ext cx="11502191" cy="5815464"/>
              </a:xfrm>
              <a:blipFill>
                <a:blip r:embed="rId2"/>
                <a:stretch>
                  <a:fillRect l="-1060" t="-2411"/>
                </a:stretch>
              </a:blipFill>
            </p:spPr>
            <p:txBody>
              <a:bodyPr/>
              <a:lstStyle/>
              <a:p>
                <a:r>
                  <a:rPr lang="en-US">
                    <a:noFill/>
                  </a:rPr>
                  <a:t> </a:t>
                </a:r>
              </a:p>
            </p:txBody>
          </p:sp>
        </mc:Fallback>
      </mc:AlternateContent>
    </p:spTree>
    <p:extLst>
      <p:ext uri="{BB962C8B-B14F-4D97-AF65-F5344CB8AC3E}">
        <p14:creationId xmlns:p14="http://schemas.microsoft.com/office/powerpoint/2010/main" val="930912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fontScale="90000"/>
          </a:bodyPr>
          <a:lstStyle/>
          <a:p>
            <a:r>
              <a:rPr lang="en-US" dirty="0"/>
              <a:t>Packed Bed Reactor – Mass Transfer Dependent</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24</a:t>
            </a:fld>
            <a:endParaRPr lang="en-US"/>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336883" y="906011"/>
                <a:ext cx="11502191" cy="5815464"/>
              </a:xfrm>
            </p:spPr>
            <p:txBody>
              <a:bodyPr>
                <a:normAutofit fontScale="92500" lnSpcReduction="20000"/>
              </a:bodyPr>
              <a:lstStyle/>
              <a:p>
                <a:pPr marL="0" indent="0">
                  <a:spcAft>
                    <a:spcPts val="600"/>
                  </a:spcAft>
                  <a:buNone/>
                </a:pPr>
                <a:r>
                  <a:rPr lang="en-US" dirty="0"/>
                  <a:t>The differential equation for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𝑏</m:t>
                        </m:r>
                      </m:sub>
                    </m:sSub>
                  </m:oMath>
                </a14:m>
                <a:r>
                  <a:rPr lang="en-US" dirty="0"/>
                  <a:t> along the reactor, assuming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𝑚</m:t>
                        </m:r>
                      </m:sub>
                    </m:sSub>
                    <m:r>
                      <a:rPr lang="en-US" i="1">
                        <a:latin typeface="Cambria Math" panose="02040503050406030204" pitchFamily="18" charset="0"/>
                      </a:rPr>
                      <m:t>≫</m:t>
                    </m:r>
                    <m:r>
                      <a:rPr lang="en-US" i="1">
                        <a:latin typeface="Cambria Math" panose="02040503050406030204" pitchFamily="18" charset="0"/>
                      </a:rPr>
                      <m:t>𝐾</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𝑏𝑠</m:t>
                        </m:r>
                      </m:sub>
                    </m:sSub>
                  </m:oMath>
                </a14:m>
                <a:r>
                  <a:rPr lang="en-US" dirty="0"/>
                  <a:t> then becomes</a:t>
                </a:r>
              </a:p>
              <a:p>
                <a:pPr marL="0" indent="0">
                  <a:spcAft>
                    <a:spcPts val="0"/>
                  </a:spcAft>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𝑏</m:t>
                          </m:r>
                        </m:sub>
                      </m:sSub>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𝑏</m:t>
                              </m:r>
                            </m:sub>
                          </m:sSub>
                        </m:num>
                        <m:den>
                          <m:r>
                            <a:rPr lang="en-US" i="1">
                              <a:latin typeface="Cambria Math" panose="02040503050406030204" pitchFamily="18" charset="0"/>
                            </a:rPr>
                            <m:t>𝑑𝑥</m:t>
                          </m:r>
                        </m:den>
                      </m:f>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𝑅</m:t>
                              </m:r>
                            </m:sub>
                          </m:sSub>
                        </m:e>
                      </m:d>
                      <m:sSub>
                        <m:sSubPr>
                          <m:ctrlPr>
                            <a:rPr lang="en-US" i="1">
                              <a:latin typeface="Cambria Math" panose="02040503050406030204" pitchFamily="18" charset="0"/>
                            </a:rPr>
                          </m:ctrlPr>
                        </m:sSubPr>
                        <m:e>
                          <m:r>
                            <a:rPr lang="en-US" i="1">
                              <a:latin typeface="Cambria Math" panose="02040503050406030204" pitchFamily="18" charset="0"/>
                            </a:rPr>
                            <m:t>𝐴</m:t>
                          </m:r>
                        </m:e>
                        <m:sub>
                          <m:r>
                            <m:rPr>
                              <m:sty m:val="p"/>
                            </m:rPr>
                            <a:rPr lang="en-US">
                              <a:latin typeface="Cambria Math" panose="02040503050406030204" pitchFamily="18" charset="0"/>
                            </a:rPr>
                            <m:t>x</m:t>
                          </m:r>
                          <m:r>
                            <m:rPr>
                              <m:sty m:val="p"/>
                            </m:rPr>
                            <a:rPr lang="en-US" b="0" i="0" smtClean="0">
                              <a:latin typeface="Cambria Math" panose="02040503050406030204" pitchFamily="18" charset="0"/>
                            </a:rPr>
                            <m:t>s</m:t>
                          </m:r>
                        </m:sub>
                      </m:sSub>
                      <m:r>
                        <a:rPr lang="en-US" i="1">
                          <a:latin typeface="Cambria Math" panose="02040503050406030204" pitchFamily="18" charset="0"/>
                        </a:rPr>
                        <m:t>𝜂</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𝑉</m:t>
                              </m:r>
                            </m:e>
                            <m:sub>
                              <m:r>
                                <m:rPr>
                                  <m:sty m:val="p"/>
                                </m:rPr>
                                <a:rPr lang="en-US">
                                  <a:latin typeface="Cambria Math" panose="02040503050406030204" pitchFamily="18" charset="0"/>
                                </a:rPr>
                                <m:t>max</m:t>
                              </m:r>
                            </m:sub>
                          </m:sSub>
                          <m:r>
                            <a:rPr lang="en-US" i="1">
                              <a:latin typeface="Cambria Math" panose="02040503050406030204" pitchFamily="18" charset="0"/>
                            </a:rPr>
                            <m:t>𝐾</m:t>
                          </m:r>
                        </m:num>
                        <m:den>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𝑚</m:t>
                              </m:r>
                            </m:sub>
                          </m:sSub>
                        </m:den>
                      </m:f>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𝑏</m:t>
                                  </m:r>
                                </m:sub>
                              </m:sSub>
                            </m:num>
                            <m:den>
                              <m:r>
                                <a:rPr lang="en-US" i="1">
                                  <a:latin typeface="Cambria Math" panose="02040503050406030204" pitchFamily="18" charset="0"/>
                                </a:rPr>
                                <m:t>𝜂</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𝜂</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𝑘𝐾</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𝑝</m:t>
                                          </m:r>
                                        </m:sub>
                                      </m:sSub>
                                    </m:num>
                                    <m:den>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𝑚</m:t>
                                          </m:r>
                                        </m:sub>
                                      </m:sSub>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𝑠</m:t>
                                          </m:r>
                                        </m:sub>
                                      </m:sSub>
                                    </m:den>
                                  </m:f>
                                </m:e>
                              </m:d>
                            </m:den>
                          </m:f>
                        </m:e>
                      </m:d>
                    </m:oMath>
                  </m:oMathPara>
                </a14:m>
                <a:endParaRPr lang="en-US" dirty="0"/>
              </a:p>
              <a:p>
                <a:pPr marL="0" indent="0">
                  <a:spcAft>
                    <a:spcPts val="0"/>
                  </a:spcAft>
                  <a:buNone/>
                </a:pPr>
                <a:r>
                  <a:rPr lang="en-US" dirty="0"/>
                  <a:t>Simplify the right hand side</a:t>
                </a:r>
              </a:p>
              <a:p>
                <a:pPr marL="0" indent="0">
                  <a:spcAft>
                    <a:spcPts val="0"/>
                  </a:spcAft>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𝑏</m:t>
                          </m:r>
                        </m:sub>
                      </m:sSub>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𝑏</m:t>
                              </m:r>
                            </m:sub>
                          </m:sSub>
                        </m:num>
                        <m:den>
                          <m:r>
                            <a:rPr lang="en-US" i="1">
                              <a:latin typeface="Cambria Math" panose="02040503050406030204" pitchFamily="18" charset="0"/>
                            </a:rPr>
                            <m:t>𝑑𝑥</m:t>
                          </m:r>
                        </m:den>
                      </m:f>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𝑅</m:t>
                              </m:r>
                            </m:sub>
                          </m:sSub>
                        </m:e>
                      </m:d>
                      <m:sSub>
                        <m:sSubPr>
                          <m:ctrlPr>
                            <a:rPr lang="en-US" i="1">
                              <a:latin typeface="Cambria Math" panose="02040503050406030204" pitchFamily="18" charset="0"/>
                            </a:rPr>
                          </m:ctrlPr>
                        </m:sSubPr>
                        <m:e>
                          <m:r>
                            <a:rPr lang="en-US" i="1">
                              <a:latin typeface="Cambria Math" panose="02040503050406030204" pitchFamily="18" charset="0"/>
                            </a:rPr>
                            <m:t>𝐴</m:t>
                          </m:r>
                        </m:e>
                        <m:sub>
                          <m:r>
                            <m:rPr>
                              <m:sty m:val="p"/>
                            </m:rPr>
                            <a:rPr lang="en-US">
                              <a:latin typeface="Cambria Math" panose="02040503050406030204" pitchFamily="18" charset="0"/>
                            </a:rPr>
                            <m:t>xs</m:t>
                          </m:r>
                        </m:sub>
                      </m:sSub>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𝑉</m:t>
                              </m:r>
                            </m:e>
                            <m:sub>
                              <m:r>
                                <m:rPr>
                                  <m:sty m:val="p"/>
                                </m:rPr>
                                <a:rPr lang="en-US">
                                  <a:latin typeface="Cambria Math" panose="02040503050406030204" pitchFamily="18" charset="0"/>
                                </a:rPr>
                                <m:t>max</m:t>
                              </m:r>
                            </m:sub>
                          </m:sSub>
                          <m:r>
                            <a:rPr lang="en-US" i="1">
                              <a:latin typeface="Cambria Math" panose="02040503050406030204" pitchFamily="18" charset="0"/>
                            </a:rPr>
                            <m:t>𝐾</m:t>
                          </m:r>
                        </m:num>
                        <m:den>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𝑚</m:t>
                              </m:r>
                            </m:sub>
                          </m:sSub>
                        </m:den>
                      </m:f>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𝑏</m:t>
                                  </m:r>
                                </m:sub>
                              </m:sSub>
                            </m:num>
                            <m:den>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𝜂</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𝑘𝐾</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𝑝</m:t>
                                          </m:r>
                                        </m:sub>
                                      </m:sSub>
                                    </m:num>
                                    <m:den>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𝑚</m:t>
                                          </m:r>
                                        </m:sub>
                                      </m:sSub>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𝑠</m:t>
                                          </m:r>
                                        </m:sub>
                                      </m:sSub>
                                    </m:den>
                                  </m:f>
                                </m:e>
                              </m:d>
                            </m:den>
                          </m:f>
                        </m:e>
                      </m:d>
                    </m:oMath>
                  </m:oMathPara>
                </a14:m>
                <a:endParaRPr lang="en-US" dirty="0"/>
              </a:p>
              <a:p>
                <a:pPr marL="0" indent="0">
                  <a:spcAft>
                    <a:spcPts val="0"/>
                  </a:spcAft>
                  <a:buNone/>
                </a:pPr>
                <a:r>
                  <a:rPr lang="en-US" dirty="0"/>
                  <a:t>Set</a:t>
                </a:r>
              </a:p>
              <a:p>
                <a:pPr marL="0" indent="0">
                  <a:spcAft>
                    <a:spcPts val="0"/>
                  </a:spcAft>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𝐸</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𝜂</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𝑘𝐾</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𝑝</m:t>
                              </m:r>
                            </m:sub>
                          </m:sSub>
                        </m:num>
                        <m:den>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𝑚</m:t>
                              </m:r>
                            </m:sub>
                          </m:sSub>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𝑠</m:t>
                              </m:r>
                            </m:sub>
                          </m:sSub>
                        </m:den>
                      </m:f>
                    </m:oMath>
                  </m:oMathPara>
                </a14:m>
                <a:endParaRPr lang="en-US" dirty="0"/>
              </a:p>
              <a:p>
                <a:pPr marL="0" indent="0">
                  <a:spcAft>
                    <a:spcPts val="0"/>
                  </a:spcAft>
                  <a:buNone/>
                </a:pPr>
                <a:r>
                  <a:rPr lang="en-US" dirty="0"/>
                  <a:t>where, again, </a:t>
                </a:r>
                <a14:m>
                  <m:oMath xmlns:m="http://schemas.openxmlformats.org/officeDocument/2006/math">
                    <m:r>
                      <a:rPr lang="en-US" i="1">
                        <a:latin typeface="Cambria Math" panose="02040503050406030204" pitchFamily="18" charset="0"/>
                      </a:rPr>
                      <m:t>𝜂</m:t>
                    </m:r>
                  </m:oMath>
                </a14:m>
                <a:r>
                  <a:rPr lang="en-US" dirty="0"/>
                  <a:t> is assumed to be independent of </a:t>
                </a:r>
                <a14:m>
                  <m:oMath xmlns:m="http://schemas.openxmlformats.org/officeDocument/2006/math">
                    <m:r>
                      <a:rPr lang="en-US" i="1">
                        <a:latin typeface="Cambria Math" panose="02040503050406030204" pitchFamily="18" charset="0"/>
                      </a:rPr>
                      <m:t>𝑥</m:t>
                    </m:r>
                  </m:oMath>
                </a14:m>
                <a:r>
                  <a:rPr lang="en-US" dirty="0"/>
                  <a:t>.  The equation becomes</a:t>
                </a:r>
              </a:p>
              <a:p>
                <a:pPr marL="0" indent="0">
                  <a:spcAft>
                    <a:spcPts val="0"/>
                  </a:spcAft>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𝑏</m:t>
                          </m:r>
                        </m:sub>
                      </m:sSub>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𝑏</m:t>
                              </m:r>
                            </m:sub>
                          </m:sSub>
                        </m:num>
                        <m:den>
                          <m:r>
                            <a:rPr lang="en-US" i="1">
                              <a:latin typeface="Cambria Math" panose="02040503050406030204" pitchFamily="18" charset="0"/>
                            </a:rPr>
                            <m:t>𝑑𝑥</m:t>
                          </m:r>
                        </m:den>
                      </m:f>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𝑅</m:t>
                              </m:r>
                            </m:sub>
                          </m:sSub>
                        </m:e>
                      </m:d>
                      <m:sSub>
                        <m:sSubPr>
                          <m:ctrlPr>
                            <a:rPr lang="en-US" i="1">
                              <a:latin typeface="Cambria Math" panose="02040503050406030204" pitchFamily="18" charset="0"/>
                            </a:rPr>
                          </m:ctrlPr>
                        </m:sSubPr>
                        <m:e>
                          <m:r>
                            <a:rPr lang="en-US" i="1">
                              <a:latin typeface="Cambria Math" panose="02040503050406030204" pitchFamily="18" charset="0"/>
                            </a:rPr>
                            <m:t>𝐴</m:t>
                          </m:r>
                        </m:e>
                        <m:sub>
                          <m:r>
                            <m:rPr>
                              <m:sty m:val="p"/>
                            </m:rPr>
                            <a:rPr lang="en-US">
                              <a:latin typeface="Cambria Math" panose="02040503050406030204" pitchFamily="18" charset="0"/>
                            </a:rPr>
                            <m:t>xs</m:t>
                          </m:r>
                        </m:sub>
                      </m:sSub>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𝑉</m:t>
                              </m:r>
                            </m:e>
                            <m:sub>
                              <m:r>
                                <m:rPr>
                                  <m:sty m:val="p"/>
                                </m:rPr>
                                <a:rPr lang="en-US">
                                  <a:latin typeface="Cambria Math" panose="02040503050406030204" pitchFamily="18" charset="0"/>
                                </a:rPr>
                                <m:t>max</m:t>
                              </m:r>
                            </m:sub>
                          </m:sSub>
                          <m:r>
                            <a:rPr lang="en-US" i="1">
                              <a:latin typeface="Cambria Math" panose="02040503050406030204" pitchFamily="18" charset="0"/>
                            </a:rPr>
                            <m:t>𝐾</m:t>
                          </m:r>
                          <m:r>
                            <a:rPr lang="en-US" i="1">
                              <a:latin typeface="Cambria Math" panose="02040503050406030204" pitchFamily="18" charset="0"/>
                            </a:rPr>
                            <m:t>𝐸</m:t>
                          </m:r>
                        </m:num>
                        <m:den>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𝑚</m:t>
                              </m:r>
                            </m:sub>
                          </m:sSub>
                        </m:den>
                      </m:f>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𝑏</m:t>
                          </m:r>
                        </m:sub>
                      </m:sSub>
                    </m:oMath>
                  </m:oMathPara>
                </a14:m>
                <a:endParaRPr lang="en-US" dirty="0"/>
              </a:p>
            </p:txBody>
          </p:sp>
        </mc:Choice>
        <mc:Fallback>
          <p:sp>
            <p:nvSpPr>
              <p:cNvPr id="6" name="Content Placeholder 5">
                <a:extLst>
                  <a:ext uri="{FF2B5EF4-FFF2-40B4-BE49-F238E27FC236}">
                    <a16:creationId xmlns:a16="http://schemas.microsoft.com/office/drawing/2014/main" id="{21458DC8-4E3C-4C52-9138-B802557A86E4}"/>
                  </a:ext>
                </a:extLst>
              </p:cNvPr>
              <p:cNvSpPr>
                <a:spLocks noGrp="1" noRot="1" noChangeAspect="1" noMove="1" noResize="1" noEditPoints="1" noAdjustHandles="1" noChangeArrowheads="1" noChangeShapeType="1" noTextEdit="1"/>
              </p:cNvSpPr>
              <p:nvPr>
                <p:ph idx="1"/>
              </p:nvPr>
            </p:nvSpPr>
            <p:spPr>
              <a:xfrm>
                <a:off x="336883" y="906011"/>
                <a:ext cx="11502191" cy="5815464"/>
              </a:xfrm>
              <a:blipFill>
                <a:blip r:embed="rId2"/>
                <a:stretch>
                  <a:fillRect l="-954" t="-2725"/>
                </a:stretch>
              </a:blipFill>
            </p:spPr>
            <p:txBody>
              <a:bodyPr/>
              <a:lstStyle/>
              <a:p>
                <a:r>
                  <a:rPr lang="en-US">
                    <a:noFill/>
                  </a:rPr>
                  <a:t> </a:t>
                </a:r>
              </a:p>
            </p:txBody>
          </p:sp>
        </mc:Fallback>
      </mc:AlternateContent>
    </p:spTree>
    <p:extLst>
      <p:ext uri="{BB962C8B-B14F-4D97-AF65-F5344CB8AC3E}">
        <p14:creationId xmlns:p14="http://schemas.microsoft.com/office/powerpoint/2010/main" val="23911510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fontScale="90000"/>
          </a:bodyPr>
          <a:lstStyle/>
          <a:p>
            <a:r>
              <a:rPr lang="en-US" dirty="0"/>
              <a:t>Packed Bed Reactor – Mass Transfer Dependent</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25</a:t>
            </a:fld>
            <a:endParaRPr lang="en-US"/>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336883" y="906011"/>
                <a:ext cx="11502191" cy="5815464"/>
              </a:xfrm>
            </p:spPr>
            <p:txBody>
              <a:bodyPr>
                <a:normAutofit/>
              </a:bodyPr>
              <a:lstStyle/>
              <a:p>
                <a:pPr marL="0" indent="0">
                  <a:spcAft>
                    <a:spcPts val="0"/>
                  </a:spcAft>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𝑏</m:t>
                          </m:r>
                        </m:sub>
                      </m:sSub>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𝑏</m:t>
                              </m:r>
                            </m:sub>
                          </m:sSub>
                        </m:num>
                        <m:den>
                          <m:r>
                            <a:rPr lang="en-US" i="1">
                              <a:latin typeface="Cambria Math" panose="02040503050406030204" pitchFamily="18" charset="0"/>
                            </a:rPr>
                            <m:t>𝑑𝑥</m:t>
                          </m:r>
                        </m:den>
                      </m:f>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𝑅</m:t>
                              </m:r>
                            </m:sub>
                          </m:sSub>
                        </m:e>
                      </m:d>
                      <m:sSub>
                        <m:sSubPr>
                          <m:ctrlPr>
                            <a:rPr lang="en-US" i="1">
                              <a:latin typeface="Cambria Math" panose="02040503050406030204" pitchFamily="18" charset="0"/>
                            </a:rPr>
                          </m:ctrlPr>
                        </m:sSubPr>
                        <m:e>
                          <m:r>
                            <a:rPr lang="en-US" i="1">
                              <a:latin typeface="Cambria Math" panose="02040503050406030204" pitchFamily="18" charset="0"/>
                            </a:rPr>
                            <m:t>𝐴</m:t>
                          </m:r>
                        </m:e>
                        <m:sub>
                          <m:r>
                            <m:rPr>
                              <m:sty m:val="p"/>
                            </m:rPr>
                            <a:rPr lang="en-US">
                              <a:latin typeface="Cambria Math" panose="02040503050406030204" pitchFamily="18" charset="0"/>
                            </a:rPr>
                            <m:t>xs</m:t>
                          </m:r>
                        </m:sub>
                      </m:sSub>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𝑉</m:t>
                              </m:r>
                            </m:e>
                            <m:sub>
                              <m:r>
                                <m:rPr>
                                  <m:sty m:val="p"/>
                                </m:rPr>
                                <a:rPr lang="en-US">
                                  <a:latin typeface="Cambria Math" panose="02040503050406030204" pitchFamily="18" charset="0"/>
                                </a:rPr>
                                <m:t>max</m:t>
                              </m:r>
                            </m:sub>
                          </m:sSub>
                          <m:r>
                            <a:rPr lang="en-US" i="1">
                              <a:latin typeface="Cambria Math" panose="02040503050406030204" pitchFamily="18" charset="0"/>
                            </a:rPr>
                            <m:t>𝐾𝐸</m:t>
                          </m:r>
                        </m:num>
                        <m:den>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𝑚</m:t>
                              </m:r>
                            </m:sub>
                          </m:sSub>
                        </m:den>
                      </m:f>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𝑏</m:t>
                          </m:r>
                        </m:sub>
                      </m:sSub>
                    </m:oMath>
                  </m:oMathPara>
                </a14:m>
                <a:endParaRPr lang="en-US" dirty="0"/>
              </a:p>
              <a:p>
                <a:pPr marL="0" indent="0">
                  <a:spcAft>
                    <a:spcPts val="0"/>
                  </a:spcAft>
                  <a:buNone/>
                </a:pPr>
                <a:endParaRPr lang="en-US" dirty="0"/>
              </a:p>
              <a:p>
                <a:pPr marL="0" indent="0">
                  <a:buNone/>
                </a:pPr>
                <a:r>
                  <a:rPr lang="en-US" dirty="0"/>
                  <a:t>With boundary condition</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𝑏</m:t>
                          </m:r>
                        </m:sub>
                      </m:sSub>
                      <m:d>
                        <m:dPr>
                          <m:ctrlPr>
                            <a:rPr lang="en-US" i="1">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=0</m:t>
                          </m:r>
                        </m:e>
                      </m:d>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𝑆</m:t>
                          </m:r>
                        </m:e>
                        <m:sub>
                          <m:r>
                            <a:rPr lang="en-US" i="1">
                              <a:latin typeface="Cambria Math" panose="02040503050406030204" pitchFamily="18" charset="0"/>
                            </a:rPr>
                            <m:t>𝑏</m:t>
                          </m:r>
                        </m:sub>
                        <m:sup>
                          <m:r>
                            <m:rPr>
                              <m:sty m:val="p"/>
                            </m:rPr>
                            <a:rPr lang="en-US">
                              <a:latin typeface="Cambria Math" panose="02040503050406030204" pitchFamily="18" charset="0"/>
                            </a:rPr>
                            <m:t>in</m:t>
                          </m:r>
                        </m:sup>
                      </m:sSubSup>
                      <m:r>
                        <a:rPr lang="en-US" b="0" i="1" smtClean="0">
                          <a:latin typeface="Cambria Math" panose="02040503050406030204" pitchFamily="18" charset="0"/>
                        </a:rPr>
                        <m:t> </m:t>
                      </m:r>
                    </m:oMath>
                  </m:oMathPara>
                </a14:m>
                <a:endParaRPr lang="en-US" b="0" dirty="0"/>
              </a:p>
              <a:p>
                <a:pPr marL="0" indent="0">
                  <a:buNone/>
                </a:pPr>
                <a:endParaRPr lang="en-US" dirty="0"/>
              </a:p>
              <a:p>
                <a:pPr marL="0" indent="0">
                  <a:spcAft>
                    <a:spcPts val="600"/>
                  </a:spcAft>
                  <a:buNone/>
                </a:pPr>
                <a:r>
                  <a:rPr lang="en-US" dirty="0"/>
                  <a:t>this equation readily integrates to</a:t>
                </a:r>
              </a:p>
              <a:p>
                <a:pPr marL="0" indent="0">
                  <a:spcAft>
                    <a:spcPts val="600"/>
                  </a:spcAft>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𝑏</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𝑆</m:t>
                          </m:r>
                        </m:e>
                        <m:sub>
                          <m:r>
                            <a:rPr lang="en-US" b="0" i="1" smtClean="0">
                              <a:latin typeface="Cambria Math" panose="02040503050406030204" pitchFamily="18" charset="0"/>
                            </a:rPr>
                            <m:t>𝑏</m:t>
                          </m:r>
                        </m:sub>
                        <m:sup>
                          <m:r>
                            <m:rPr>
                              <m:sty m:val="p"/>
                            </m:rPr>
                            <a:rPr lang="en-US" b="0" i="0" smtClean="0">
                              <a:latin typeface="Cambria Math" panose="02040503050406030204" pitchFamily="18" charset="0"/>
                            </a:rPr>
                            <m:t>in</m:t>
                          </m:r>
                        </m:sup>
                      </m:sSubSup>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− </m:t>
                          </m:r>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𝜀</m:t>
                                      </m:r>
                                    </m:e>
                                    <m:sub>
                                      <m:r>
                                        <a:rPr lang="en-US" b="0" i="1" smtClean="0">
                                          <a:latin typeface="Cambria Math" panose="02040503050406030204" pitchFamily="18" charset="0"/>
                                        </a:rPr>
                                        <m:t>𝑅</m:t>
                                      </m:r>
                                    </m:sub>
                                  </m:sSub>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𝑥𝑠</m:t>
                                  </m:r>
                                </m:sub>
                              </m:sSub>
                              <m:r>
                                <a:rPr lang="en-US" b="0" i="1" smtClean="0">
                                  <a:latin typeface="Cambria Math" panose="02040503050406030204" pitchFamily="18" charset="0"/>
                                </a:rPr>
                                <m:t>𝐸</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𝑚</m:t>
                                      </m:r>
                                    </m:sub>
                                  </m:sSub>
                                </m:num>
                                <m:den>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𝑚</m:t>
                                      </m:r>
                                    </m:sub>
                                  </m:sSub>
                                </m:den>
                              </m:f>
                              <m:r>
                                <a:rPr lang="en-US" b="0" i="1" smtClean="0">
                                  <a:latin typeface="Cambria Math" panose="02040503050406030204" pitchFamily="18" charset="0"/>
                                </a:rPr>
                                <m:t>𝐾𝑥</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𝑏</m:t>
                                  </m:r>
                                </m:sub>
                              </m:sSub>
                            </m:den>
                          </m:f>
                        </m:sup>
                      </m:sSup>
                    </m:oMath>
                  </m:oMathPara>
                </a14:m>
                <a:endParaRPr lang="en-US" dirty="0"/>
              </a:p>
              <a:p>
                <a:pPr marL="0" indent="0">
                  <a:spcAft>
                    <a:spcPts val="0"/>
                  </a:spcAft>
                  <a:buNone/>
                </a:pPr>
                <a:endParaRPr lang="en-US" dirty="0"/>
              </a:p>
            </p:txBody>
          </p:sp>
        </mc:Choice>
        <mc:Fallback>
          <p:sp>
            <p:nvSpPr>
              <p:cNvPr id="6" name="Content Placeholder 5">
                <a:extLst>
                  <a:ext uri="{FF2B5EF4-FFF2-40B4-BE49-F238E27FC236}">
                    <a16:creationId xmlns:a16="http://schemas.microsoft.com/office/drawing/2014/main" id="{21458DC8-4E3C-4C52-9138-B802557A86E4}"/>
                  </a:ext>
                </a:extLst>
              </p:cNvPr>
              <p:cNvSpPr>
                <a:spLocks noGrp="1" noRot="1" noChangeAspect="1" noMove="1" noResize="1" noEditPoints="1" noAdjustHandles="1" noChangeArrowheads="1" noChangeShapeType="1" noTextEdit="1"/>
              </p:cNvSpPr>
              <p:nvPr>
                <p:ph idx="1"/>
              </p:nvPr>
            </p:nvSpPr>
            <p:spPr>
              <a:xfrm>
                <a:off x="336883" y="906011"/>
                <a:ext cx="11502191" cy="5815464"/>
              </a:xfrm>
              <a:blipFill>
                <a:blip r:embed="rId2"/>
                <a:stretch>
                  <a:fillRect l="-1060"/>
                </a:stretch>
              </a:blipFill>
            </p:spPr>
            <p:txBody>
              <a:bodyPr/>
              <a:lstStyle/>
              <a:p>
                <a:r>
                  <a:rPr lang="en-US">
                    <a:noFill/>
                  </a:rPr>
                  <a:t> </a:t>
                </a:r>
              </a:p>
            </p:txBody>
          </p:sp>
        </mc:Fallback>
      </mc:AlternateContent>
    </p:spTree>
    <p:extLst>
      <p:ext uri="{BB962C8B-B14F-4D97-AF65-F5344CB8AC3E}">
        <p14:creationId xmlns:p14="http://schemas.microsoft.com/office/powerpoint/2010/main" val="3733833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Well-Mixed Reactor</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26</a:t>
            </a:fld>
            <a:endParaRPr lang="en-US"/>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336883" y="906011"/>
                <a:ext cx="11502191" cy="5815464"/>
              </a:xfrm>
            </p:spPr>
            <p:txBody>
              <a:bodyPr>
                <a:normAutofit fontScale="92500" lnSpcReduction="10000"/>
              </a:bodyPr>
              <a:lstStyle/>
              <a:p>
                <a:pPr marL="0" indent="0">
                  <a:buNone/>
                </a:pPr>
                <a:r>
                  <a:rPr lang="en-US" dirty="0"/>
                  <a:t>The well-mixed enzyme reactor yields a uniform substrate concentration throughout the reactor and the exiting concentration is the same as that inside.  With a steady state substrate mass balance between the inlet and outlet, the difference between the inlet and outlet mass flow is the total destruction of substrate over the reactor volume,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m:rPr>
                            <m:sty m:val="p"/>
                          </m:rPr>
                          <a:rPr lang="en-US">
                            <a:latin typeface="Cambria Math" panose="02040503050406030204" pitchFamily="18" charset="0"/>
                          </a:rPr>
                          <m:t>reactor</m:t>
                        </m:r>
                      </m:sub>
                    </m:sSub>
                  </m:oMath>
                </a14:m>
                <a:endParaRPr lang="en-US" dirty="0"/>
              </a:p>
              <a:p>
                <a:pPr marL="0" indent="0">
                  <a:spcAft>
                    <a:spcPts val="600"/>
                  </a:spcAft>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𝑏</m:t>
                          </m:r>
                        </m:sub>
                      </m:sSub>
                      <m:sSubSup>
                        <m:sSubSupPr>
                          <m:ctrlPr>
                            <a:rPr lang="en-US" i="1">
                              <a:latin typeface="Cambria Math" panose="02040503050406030204" pitchFamily="18" charset="0"/>
                            </a:rPr>
                          </m:ctrlPr>
                        </m:sSubSupPr>
                        <m:e>
                          <m:r>
                            <a:rPr lang="en-US" i="1">
                              <a:latin typeface="Cambria Math" panose="02040503050406030204" pitchFamily="18" charset="0"/>
                            </a:rPr>
                            <m:t>𝑆</m:t>
                          </m:r>
                        </m:e>
                        <m:sub>
                          <m:r>
                            <a:rPr lang="en-US" i="1">
                              <a:latin typeface="Cambria Math" panose="02040503050406030204" pitchFamily="18" charset="0"/>
                            </a:rPr>
                            <m:t>𝑏</m:t>
                          </m:r>
                        </m:sub>
                        <m:sup>
                          <m:r>
                            <m:rPr>
                              <m:sty m:val="p"/>
                            </m:rPr>
                            <a:rPr lang="en-US">
                              <a:latin typeface="Cambria Math" panose="02040503050406030204" pitchFamily="18" charset="0"/>
                            </a:rPr>
                            <m:t>in</m:t>
                          </m:r>
                        </m:sup>
                      </m:sSubSup>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𝑄</m:t>
                          </m:r>
                        </m:e>
                        <m:sub>
                          <m:r>
                            <a:rPr lang="en-US" i="1">
                              <a:latin typeface="Cambria Math" panose="02040503050406030204" pitchFamily="18" charset="0"/>
                            </a:rPr>
                            <m:t>𝑏</m:t>
                          </m:r>
                        </m:sub>
                      </m:sSub>
                      <m:sSubSup>
                        <m:sSubSupPr>
                          <m:ctrlPr>
                            <a:rPr lang="en-US" i="1">
                              <a:latin typeface="Cambria Math" panose="02040503050406030204" pitchFamily="18" charset="0"/>
                            </a:rPr>
                          </m:ctrlPr>
                        </m:sSubSupPr>
                        <m:e>
                          <m:r>
                            <a:rPr lang="en-US" i="1">
                              <a:latin typeface="Cambria Math" panose="02040503050406030204" pitchFamily="18" charset="0"/>
                            </a:rPr>
                            <m:t>𝑆</m:t>
                          </m:r>
                        </m:e>
                        <m:sub>
                          <m:r>
                            <a:rPr lang="en-US" i="1">
                              <a:latin typeface="Cambria Math" panose="02040503050406030204" pitchFamily="18" charset="0"/>
                            </a:rPr>
                            <m:t>𝑏</m:t>
                          </m:r>
                        </m:sub>
                        <m:sup>
                          <m:r>
                            <m:rPr>
                              <m:sty m:val="p"/>
                            </m:rPr>
                            <a:rPr lang="en-US">
                              <a:latin typeface="Cambria Math" panose="02040503050406030204" pitchFamily="18" charset="0"/>
                            </a:rPr>
                            <m:t>out</m:t>
                          </m:r>
                        </m:sup>
                      </m:sSubSup>
                      <m:r>
                        <a:rPr lang="en-US">
                          <a:latin typeface="Cambria Math" panose="02040503050406030204" pitchFamily="18" charset="0"/>
                        </a:rPr>
                        <m:t>=</m:t>
                      </m:r>
                      <m:d>
                        <m:dPr>
                          <m:ctrlPr>
                            <a:rPr lang="en-US" i="1">
                              <a:latin typeface="Cambria Math" panose="02040503050406030204" pitchFamily="18" charset="0"/>
                            </a:rPr>
                          </m:ctrlPr>
                        </m:dPr>
                        <m:e>
                          <m:r>
                            <a:rPr lang="en-US">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𝑅</m:t>
                              </m:r>
                            </m:sub>
                          </m:sSub>
                        </m:e>
                      </m:d>
                      <m:sSub>
                        <m:sSubPr>
                          <m:ctrlPr>
                            <a:rPr lang="en-US" i="1">
                              <a:latin typeface="Cambria Math" panose="02040503050406030204" pitchFamily="18" charset="0"/>
                            </a:rPr>
                          </m:ctrlPr>
                        </m:sSubPr>
                        <m:e>
                          <m:r>
                            <a:rPr lang="en-US" i="1">
                              <a:latin typeface="Cambria Math" panose="02040503050406030204" pitchFamily="18" charset="0"/>
                            </a:rPr>
                            <m:t>𝑉</m:t>
                          </m:r>
                        </m:e>
                        <m:sub>
                          <m:r>
                            <m:rPr>
                              <m:sty m:val="p"/>
                            </m:rPr>
                            <a:rPr lang="en-US">
                              <a:latin typeface="Cambria Math" panose="02040503050406030204" pitchFamily="18" charset="0"/>
                            </a:rPr>
                            <m:t>reactor</m:t>
                          </m:r>
                        </m:sub>
                      </m:sSub>
                      <m:r>
                        <a:rPr lang="en-US" i="1">
                          <a:latin typeface="Cambria Math" panose="02040503050406030204" pitchFamily="18" charset="0"/>
                        </a:rPr>
                        <m:t>𝜂</m:t>
                      </m:r>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𝑉</m:t>
                                  </m:r>
                                </m:e>
                                <m:sub>
                                  <m:r>
                                    <m:rPr>
                                      <m:sty m:val="p"/>
                                    </m:rPr>
                                    <a:rPr lang="en-US">
                                      <a:latin typeface="Cambria Math" panose="02040503050406030204" pitchFamily="18" charset="0"/>
                                    </a:rPr>
                                    <m:t>max</m:t>
                                  </m:r>
                                </m:sub>
                              </m:sSub>
                              <m:r>
                                <a:rPr lang="en-US" i="1">
                                  <a:latin typeface="Cambria Math" panose="02040503050406030204" pitchFamily="18" charset="0"/>
                                </a:rPr>
                                <m:t>𝐾</m:t>
                              </m:r>
                              <m:sSubSup>
                                <m:sSubSupPr>
                                  <m:ctrlPr>
                                    <a:rPr lang="en-US" i="1">
                                      <a:latin typeface="Cambria Math" panose="02040503050406030204" pitchFamily="18" charset="0"/>
                                    </a:rPr>
                                  </m:ctrlPr>
                                </m:sSubSupPr>
                                <m:e>
                                  <m:r>
                                    <a:rPr lang="en-US" i="1">
                                      <a:latin typeface="Cambria Math" panose="02040503050406030204" pitchFamily="18" charset="0"/>
                                    </a:rPr>
                                    <m:t>𝑆</m:t>
                                  </m:r>
                                </m:e>
                                <m:sub>
                                  <m:r>
                                    <a:rPr lang="en-US" i="1">
                                      <a:latin typeface="Cambria Math" panose="02040503050406030204" pitchFamily="18" charset="0"/>
                                    </a:rPr>
                                    <m:t>𝑏𝑠</m:t>
                                  </m:r>
                                </m:sub>
                                <m:sup>
                                  <m:r>
                                    <m:rPr>
                                      <m:sty m:val="p"/>
                                    </m:rPr>
                                    <a:rPr lang="en-US">
                                      <a:latin typeface="Cambria Math" panose="02040503050406030204" pitchFamily="18" charset="0"/>
                                    </a:rPr>
                                    <m:t>out</m:t>
                                  </m:r>
                                </m:sup>
                              </m:sSubSup>
                            </m:num>
                            <m:den>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𝑚</m:t>
                                  </m:r>
                                </m:sub>
                              </m:sSub>
                              <m:r>
                                <a:rPr lang="en-US" i="1">
                                  <a:latin typeface="Cambria Math" panose="02040503050406030204" pitchFamily="18" charset="0"/>
                                </a:rPr>
                                <m:t>+</m:t>
                              </m:r>
                              <m:r>
                                <a:rPr lang="en-US" i="1">
                                  <a:latin typeface="Cambria Math" panose="02040503050406030204" pitchFamily="18" charset="0"/>
                                </a:rPr>
                                <m:t>𝐾</m:t>
                              </m:r>
                              <m:sSubSup>
                                <m:sSubSupPr>
                                  <m:ctrlPr>
                                    <a:rPr lang="en-US" i="1">
                                      <a:latin typeface="Cambria Math" panose="02040503050406030204" pitchFamily="18" charset="0"/>
                                    </a:rPr>
                                  </m:ctrlPr>
                                </m:sSubSupPr>
                                <m:e>
                                  <m:r>
                                    <a:rPr lang="en-US" i="1">
                                      <a:latin typeface="Cambria Math" panose="02040503050406030204" pitchFamily="18" charset="0"/>
                                    </a:rPr>
                                    <m:t>𝑆</m:t>
                                  </m:r>
                                </m:e>
                                <m:sub>
                                  <m:r>
                                    <a:rPr lang="en-US" i="1">
                                      <a:latin typeface="Cambria Math" panose="02040503050406030204" pitchFamily="18" charset="0"/>
                                    </a:rPr>
                                    <m:t>𝑏𝑠</m:t>
                                  </m:r>
                                </m:sub>
                                <m:sup>
                                  <m:r>
                                    <m:rPr>
                                      <m:sty m:val="p"/>
                                    </m:rPr>
                                    <a:rPr lang="en-US">
                                      <a:latin typeface="Cambria Math" panose="02040503050406030204" pitchFamily="18" charset="0"/>
                                    </a:rPr>
                                    <m:t>out</m:t>
                                  </m:r>
                                </m:sup>
                              </m:sSubSup>
                            </m:den>
                          </m:f>
                        </m:e>
                      </m:d>
                    </m:oMath>
                  </m:oMathPara>
                </a14:m>
                <a:endParaRPr lang="en-US" dirty="0"/>
              </a:p>
              <a:p>
                <a:pPr marL="0" indent="0">
                  <a:buNone/>
                </a:pPr>
                <a:r>
                  <a:rPr lang="en-US" dirty="0"/>
                  <a:t>With negligible mass transport effects,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𝑆</m:t>
                        </m:r>
                      </m:e>
                      <m:sub>
                        <m:r>
                          <a:rPr lang="en-US" i="1">
                            <a:latin typeface="Cambria Math" panose="02040503050406030204" pitchFamily="18" charset="0"/>
                          </a:rPr>
                          <m:t>𝑏𝑠</m:t>
                        </m:r>
                      </m:sub>
                      <m:sup>
                        <m:r>
                          <m:rPr>
                            <m:sty m:val="p"/>
                          </m:rPr>
                          <a:rPr lang="en-US">
                            <a:latin typeface="Cambria Math" panose="02040503050406030204" pitchFamily="18" charset="0"/>
                          </a:rPr>
                          <m:t>out</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𝑆</m:t>
                        </m:r>
                      </m:e>
                      <m:sub>
                        <m:r>
                          <a:rPr lang="en-US" i="1">
                            <a:latin typeface="Cambria Math" panose="02040503050406030204" pitchFamily="18" charset="0"/>
                          </a:rPr>
                          <m:t>𝑏</m:t>
                        </m:r>
                      </m:sub>
                      <m:sup>
                        <m:r>
                          <m:rPr>
                            <m:sty m:val="p"/>
                          </m:rPr>
                          <a:rPr lang="en-US">
                            <a:latin typeface="Cambria Math" panose="02040503050406030204" pitchFamily="18" charset="0"/>
                          </a:rPr>
                          <m:t>out</m:t>
                        </m:r>
                      </m:sup>
                    </m:sSubSup>
                  </m:oMath>
                </a14:m>
                <a:r>
                  <a:rPr lang="en-US" dirty="0"/>
                  <a:t>, and the (algebraic) equation can be solved for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𝑆</m:t>
                        </m:r>
                      </m:e>
                      <m:sub>
                        <m:r>
                          <a:rPr lang="en-US" i="1">
                            <a:latin typeface="Cambria Math" panose="02040503050406030204" pitchFamily="18" charset="0"/>
                          </a:rPr>
                          <m:t>𝑏</m:t>
                        </m:r>
                      </m:sub>
                      <m:sup>
                        <m:r>
                          <m:rPr>
                            <m:sty m:val="p"/>
                          </m:rPr>
                          <a:rPr lang="en-US">
                            <a:latin typeface="Cambria Math" panose="02040503050406030204" pitchFamily="18" charset="0"/>
                          </a:rPr>
                          <m:t>in</m:t>
                        </m:r>
                      </m:sup>
                    </m:sSubSup>
                  </m:oMath>
                </a14:m>
                <a:r>
                  <a:rPr lang="en-US" dirty="0"/>
                  <a:t> in terms of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𝑆</m:t>
                        </m:r>
                      </m:e>
                      <m:sub>
                        <m:r>
                          <a:rPr lang="en-US" i="1">
                            <a:latin typeface="Cambria Math" panose="02040503050406030204" pitchFamily="18" charset="0"/>
                          </a:rPr>
                          <m:t>𝑏</m:t>
                        </m:r>
                      </m:sub>
                      <m:sup>
                        <m:r>
                          <m:rPr>
                            <m:sty m:val="p"/>
                          </m:rPr>
                          <a:rPr lang="en-US">
                            <a:latin typeface="Cambria Math" panose="02040503050406030204" pitchFamily="18" charset="0"/>
                          </a:rPr>
                          <m:t>out</m:t>
                        </m:r>
                      </m:sup>
                    </m:sSubSup>
                  </m:oMath>
                </a14:m>
                <a:r>
                  <a:rPr lang="en-US" dirty="0"/>
                  <a:t>.</a:t>
                </a:r>
              </a:p>
              <a:p>
                <a:pPr marL="0" indent="0">
                  <a:buNone/>
                </a:pPr>
                <a14:m>
                  <m:oMathPara xmlns:m="http://schemas.openxmlformats.org/officeDocument/2006/math">
                    <m:oMathParaPr>
                      <m:jc m:val="centerGroup"/>
                    </m:oMathParaPr>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𝑆</m:t>
                          </m:r>
                        </m:e>
                        <m:sub>
                          <m:r>
                            <a:rPr lang="en-US" i="1">
                              <a:latin typeface="Cambria Math" panose="02040503050406030204" pitchFamily="18" charset="0"/>
                            </a:rPr>
                            <m:t>𝑏</m:t>
                          </m:r>
                        </m:sub>
                        <m:sup>
                          <m:r>
                            <m:rPr>
                              <m:sty m:val="p"/>
                            </m:rPr>
                            <a:rPr lang="en-US">
                              <a:latin typeface="Cambria Math" panose="02040503050406030204" pitchFamily="18" charset="0"/>
                            </a:rPr>
                            <m:t>in</m:t>
                          </m:r>
                        </m:sup>
                      </m:sSub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𝑅</m:t>
                              </m:r>
                            </m:sub>
                          </m:sSub>
                        </m:num>
                        <m:den>
                          <m:sSub>
                            <m:sSubPr>
                              <m:ctrlPr>
                                <a:rPr lang="en-US" i="1">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𝑅</m:t>
                              </m:r>
                            </m:sub>
                          </m:sSub>
                        </m:den>
                      </m:f>
                      <m:r>
                        <a:rPr lang="en-US" i="1">
                          <a:latin typeface="Cambria Math" panose="02040503050406030204" pitchFamily="18" charset="0"/>
                        </a:rPr>
                        <m:t>𝜂</m:t>
                      </m:r>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𝑚</m:t>
                                  </m:r>
                                </m:sub>
                              </m:sSub>
                              <m:r>
                                <a:rPr lang="en-US" i="1">
                                  <a:latin typeface="Cambria Math" panose="02040503050406030204" pitchFamily="18" charset="0"/>
                                </a:rPr>
                                <m:t>𝐾</m:t>
                              </m:r>
                              <m:sSubSup>
                                <m:sSubSupPr>
                                  <m:ctrlPr>
                                    <a:rPr lang="en-US" i="1">
                                      <a:latin typeface="Cambria Math" panose="02040503050406030204" pitchFamily="18" charset="0"/>
                                    </a:rPr>
                                  </m:ctrlPr>
                                </m:sSubSupPr>
                                <m:e>
                                  <m:r>
                                    <a:rPr lang="en-US" i="1">
                                      <a:latin typeface="Cambria Math" panose="02040503050406030204" pitchFamily="18" charset="0"/>
                                    </a:rPr>
                                    <m:t>𝑆</m:t>
                                  </m:r>
                                </m:e>
                                <m:sub>
                                  <m:r>
                                    <a:rPr lang="en-US" i="1">
                                      <a:latin typeface="Cambria Math" panose="02040503050406030204" pitchFamily="18" charset="0"/>
                                    </a:rPr>
                                    <m:t>𝑏</m:t>
                                  </m:r>
                                </m:sub>
                                <m:sup>
                                  <m:r>
                                    <m:rPr>
                                      <m:sty m:val="p"/>
                                    </m:rPr>
                                    <a:rPr lang="en-US">
                                      <a:latin typeface="Cambria Math" panose="02040503050406030204" pitchFamily="18" charset="0"/>
                                    </a:rPr>
                                    <m:t>out</m:t>
                                  </m:r>
                                </m:sup>
                              </m:sSubSup>
                            </m:num>
                            <m:den>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𝑚</m:t>
                                  </m:r>
                                </m:sub>
                              </m:sSub>
                              <m:r>
                                <a:rPr lang="en-US" i="1">
                                  <a:latin typeface="Cambria Math" panose="02040503050406030204" pitchFamily="18" charset="0"/>
                                </a:rPr>
                                <m:t>+</m:t>
                              </m:r>
                              <m:r>
                                <a:rPr lang="en-US" i="1">
                                  <a:latin typeface="Cambria Math" panose="02040503050406030204" pitchFamily="18" charset="0"/>
                                </a:rPr>
                                <m:t>𝐾</m:t>
                              </m:r>
                              <m:sSubSup>
                                <m:sSubSupPr>
                                  <m:ctrlPr>
                                    <a:rPr lang="en-US" i="1">
                                      <a:latin typeface="Cambria Math" panose="02040503050406030204" pitchFamily="18" charset="0"/>
                                    </a:rPr>
                                  </m:ctrlPr>
                                </m:sSubSupPr>
                                <m:e>
                                  <m:r>
                                    <a:rPr lang="en-US" i="1">
                                      <a:latin typeface="Cambria Math" panose="02040503050406030204" pitchFamily="18" charset="0"/>
                                    </a:rPr>
                                    <m:t>𝑆</m:t>
                                  </m:r>
                                </m:e>
                                <m:sub>
                                  <m:r>
                                    <a:rPr lang="en-US" i="1">
                                      <a:latin typeface="Cambria Math" panose="02040503050406030204" pitchFamily="18" charset="0"/>
                                    </a:rPr>
                                    <m:t>𝑏</m:t>
                                  </m:r>
                                </m:sub>
                                <m:sup>
                                  <m:r>
                                    <m:rPr>
                                      <m:sty m:val="p"/>
                                    </m:rPr>
                                    <a:rPr lang="en-US">
                                      <a:latin typeface="Cambria Math" panose="02040503050406030204" pitchFamily="18" charset="0"/>
                                    </a:rPr>
                                    <m:t>out</m:t>
                                  </m:r>
                                </m:sup>
                              </m:sSubSup>
                            </m:den>
                          </m:f>
                        </m:e>
                      </m:d>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𝑉</m:t>
                                  </m:r>
                                </m:e>
                                <m:sub>
                                  <m:r>
                                    <m:rPr>
                                      <m:sty m:val="p"/>
                                    </m:rPr>
                                    <a:rPr lang="en-US">
                                      <a:latin typeface="Cambria Math" panose="02040503050406030204" pitchFamily="18" charset="0"/>
                                    </a:rPr>
                                    <m:t>reactor</m:t>
                                  </m:r>
                                </m:sub>
                              </m:sSub>
                              <m:sSub>
                                <m:sSubPr>
                                  <m:ctrlPr>
                                    <a:rPr lang="en-US" i="1">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𝑅</m:t>
                                  </m:r>
                                </m:sub>
                              </m:sSub>
                            </m:num>
                            <m:den>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𝑏</m:t>
                                  </m:r>
                                </m:sub>
                              </m:sSub>
                            </m:den>
                          </m:f>
                        </m:e>
                      </m:d>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𝑆</m:t>
                          </m:r>
                        </m:e>
                        <m:sub>
                          <m:r>
                            <a:rPr lang="en-US" i="1">
                              <a:latin typeface="Cambria Math" panose="02040503050406030204" pitchFamily="18" charset="0"/>
                            </a:rPr>
                            <m:t>𝑏</m:t>
                          </m:r>
                        </m:sub>
                        <m:sup>
                          <m:r>
                            <m:rPr>
                              <m:sty m:val="p"/>
                            </m:rPr>
                            <a:rPr lang="en-US">
                              <a:latin typeface="Cambria Math" panose="02040503050406030204" pitchFamily="18" charset="0"/>
                            </a:rPr>
                            <m:t>out</m:t>
                          </m:r>
                        </m:sup>
                      </m:sSubSup>
                      <m:r>
                        <a:rPr lang="en-US" i="1">
                          <a:latin typeface="Cambria Math" panose="02040503050406030204" pitchFamily="18" charset="0"/>
                        </a:rPr>
                        <m:t> </m:t>
                      </m:r>
                    </m:oMath>
                  </m:oMathPara>
                </a14:m>
                <a:endParaRPr lang="en-US" dirty="0"/>
              </a:p>
              <a:p>
                <a:pPr marL="0" indent="0">
                  <a:buNone/>
                </a:pPr>
                <a:r>
                  <a:rPr lang="en-US" dirty="0"/>
                  <a:t>The expression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m:rPr>
                            <m:sty m:val="p"/>
                          </m:rPr>
                          <a:rPr lang="en-US">
                            <a:latin typeface="Cambria Math" panose="02040503050406030204" pitchFamily="18" charset="0"/>
                          </a:rPr>
                          <m:t>reactor</m:t>
                        </m:r>
                      </m:sub>
                    </m:sSub>
                    <m:sSub>
                      <m:sSubPr>
                        <m:ctrlPr>
                          <a:rPr lang="en-US" i="1">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𝑅</m:t>
                        </m:r>
                      </m:sub>
                    </m:sSub>
                    <m:r>
                      <m:rPr>
                        <m:lit/>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𝑏</m:t>
                        </m:r>
                      </m:sub>
                    </m:sSub>
                  </m:oMath>
                </a14:m>
                <a:r>
                  <a:rPr lang="en-US" dirty="0"/>
                  <a:t> is exactly the amount of time required to fill the container at a flow rate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𝑏</m:t>
                        </m:r>
                      </m:sub>
                    </m:sSub>
                  </m:oMath>
                </a14:m>
                <a:r>
                  <a:rPr lang="en-US" dirty="0"/>
                  <a:t>, and is replaced with the time symbol </a:t>
                </a:r>
                <a14:m>
                  <m:oMath xmlns:m="http://schemas.openxmlformats.org/officeDocument/2006/math">
                    <m:r>
                      <a:rPr lang="en-US" i="1">
                        <a:latin typeface="Cambria Math" panose="02040503050406030204" pitchFamily="18" charset="0"/>
                      </a:rPr>
                      <m:t>𝜏</m:t>
                    </m:r>
                  </m:oMath>
                </a14:m>
                <a:r>
                  <a:rPr lang="en-US" dirty="0"/>
                  <a:t>.</a:t>
                </a:r>
              </a:p>
              <a:p>
                <a:pPr marL="0" indent="0">
                  <a:buNone/>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i="1">
                              <a:latin typeface="Cambria Math" panose="02040503050406030204" pitchFamily="18" charset="0"/>
                            </a:rPr>
                            <m:t>𝑆</m:t>
                          </m:r>
                        </m:e>
                        <m:sub>
                          <m:r>
                            <a:rPr lang="en-US" i="1">
                              <a:latin typeface="Cambria Math" panose="02040503050406030204" pitchFamily="18" charset="0"/>
                            </a:rPr>
                            <m:t>𝑏</m:t>
                          </m:r>
                        </m:sub>
                        <m:sup>
                          <m:r>
                            <m:rPr>
                              <m:sty m:val="p"/>
                            </m:rPr>
                            <a:rPr lang="en-US">
                              <a:latin typeface="Cambria Math" panose="02040503050406030204" pitchFamily="18" charset="0"/>
                            </a:rPr>
                            <m:t>in</m:t>
                          </m:r>
                        </m:sup>
                      </m:sSub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𝑅</m:t>
                              </m:r>
                            </m:sub>
                          </m:sSub>
                        </m:num>
                        <m:den>
                          <m:sSub>
                            <m:sSubPr>
                              <m:ctrlPr>
                                <a:rPr lang="en-US" i="1">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𝑅</m:t>
                              </m:r>
                            </m:sub>
                          </m:sSub>
                        </m:den>
                      </m:f>
                      <m:r>
                        <a:rPr lang="en-US" i="1">
                          <a:latin typeface="Cambria Math" panose="02040503050406030204" pitchFamily="18" charset="0"/>
                        </a:rPr>
                        <m:t>𝜂</m:t>
                      </m:r>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𝑚</m:t>
                                  </m:r>
                                </m:sub>
                              </m:sSub>
                              <m:r>
                                <a:rPr lang="en-US" i="1">
                                  <a:latin typeface="Cambria Math" panose="02040503050406030204" pitchFamily="18" charset="0"/>
                                </a:rPr>
                                <m:t>𝐾</m:t>
                              </m:r>
                              <m:sSubSup>
                                <m:sSubSupPr>
                                  <m:ctrlPr>
                                    <a:rPr lang="en-US" i="1">
                                      <a:latin typeface="Cambria Math" panose="02040503050406030204" pitchFamily="18" charset="0"/>
                                    </a:rPr>
                                  </m:ctrlPr>
                                </m:sSubSupPr>
                                <m:e>
                                  <m:r>
                                    <a:rPr lang="en-US" i="1">
                                      <a:latin typeface="Cambria Math" panose="02040503050406030204" pitchFamily="18" charset="0"/>
                                    </a:rPr>
                                    <m:t>𝑆</m:t>
                                  </m:r>
                                </m:e>
                                <m:sub>
                                  <m:r>
                                    <a:rPr lang="en-US" i="1">
                                      <a:latin typeface="Cambria Math" panose="02040503050406030204" pitchFamily="18" charset="0"/>
                                    </a:rPr>
                                    <m:t>𝑏</m:t>
                                  </m:r>
                                </m:sub>
                                <m:sup>
                                  <m:r>
                                    <m:rPr>
                                      <m:sty m:val="p"/>
                                    </m:rPr>
                                    <a:rPr lang="en-US">
                                      <a:latin typeface="Cambria Math" panose="02040503050406030204" pitchFamily="18" charset="0"/>
                                    </a:rPr>
                                    <m:t>out</m:t>
                                  </m:r>
                                </m:sup>
                              </m:sSubSup>
                            </m:num>
                            <m:den>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𝑚</m:t>
                                  </m:r>
                                </m:sub>
                              </m:sSub>
                              <m:r>
                                <a:rPr lang="en-US" i="1">
                                  <a:latin typeface="Cambria Math" panose="02040503050406030204" pitchFamily="18" charset="0"/>
                                </a:rPr>
                                <m:t>+</m:t>
                              </m:r>
                              <m:r>
                                <a:rPr lang="en-US" i="1">
                                  <a:latin typeface="Cambria Math" panose="02040503050406030204" pitchFamily="18" charset="0"/>
                                </a:rPr>
                                <m:t>𝐾</m:t>
                              </m:r>
                              <m:sSubSup>
                                <m:sSubSupPr>
                                  <m:ctrlPr>
                                    <a:rPr lang="en-US" i="1">
                                      <a:latin typeface="Cambria Math" panose="02040503050406030204" pitchFamily="18" charset="0"/>
                                    </a:rPr>
                                  </m:ctrlPr>
                                </m:sSubSupPr>
                                <m:e>
                                  <m:r>
                                    <a:rPr lang="en-US" i="1">
                                      <a:latin typeface="Cambria Math" panose="02040503050406030204" pitchFamily="18" charset="0"/>
                                    </a:rPr>
                                    <m:t>𝑆</m:t>
                                  </m:r>
                                </m:e>
                                <m:sub>
                                  <m:r>
                                    <a:rPr lang="en-US" i="1">
                                      <a:latin typeface="Cambria Math" panose="02040503050406030204" pitchFamily="18" charset="0"/>
                                    </a:rPr>
                                    <m:t>𝑏</m:t>
                                  </m:r>
                                </m:sub>
                                <m:sup>
                                  <m:r>
                                    <m:rPr>
                                      <m:sty m:val="p"/>
                                    </m:rPr>
                                    <a:rPr lang="en-US">
                                      <a:latin typeface="Cambria Math" panose="02040503050406030204" pitchFamily="18" charset="0"/>
                                    </a:rPr>
                                    <m:t>out</m:t>
                                  </m:r>
                                </m:sup>
                              </m:sSubSup>
                            </m:den>
                          </m:f>
                        </m:e>
                      </m:d>
                      <m:r>
                        <m:rPr>
                          <m:sty m:val="p"/>
                        </m:rPr>
                        <a:rPr lang="el-GR" i="1" smtClean="0">
                          <a:latin typeface="Cambria Math" panose="02040503050406030204" pitchFamily="18" charset="0"/>
                          <a:ea typeface="Cambria Math" panose="02040503050406030204" pitchFamily="18" charset="0"/>
                        </a:rPr>
                        <m:t>τ</m:t>
                      </m:r>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𝑆</m:t>
                          </m:r>
                        </m:e>
                        <m:sub>
                          <m:r>
                            <a:rPr lang="en-US" i="1">
                              <a:latin typeface="Cambria Math" panose="02040503050406030204" pitchFamily="18" charset="0"/>
                            </a:rPr>
                            <m:t>𝑏</m:t>
                          </m:r>
                        </m:sub>
                        <m:sup>
                          <m:r>
                            <m:rPr>
                              <m:sty m:val="p"/>
                            </m:rPr>
                            <a:rPr lang="en-US">
                              <a:latin typeface="Cambria Math" panose="02040503050406030204" pitchFamily="18" charset="0"/>
                            </a:rPr>
                            <m:t>out</m:t>
                          </m:r>
                        </m:sup>
                      </m:sSubSup>
                      <m:r>
                        <a:rPr lang="en-US" i="1">
                          <a:latin typeface="Cambria Math" panose="02040503050406030204" pitchFamily="18" charset="0"/>
                        </a:rPr>
                        <m:t> </m:t>
                      </m:r>
                    </m:oMath>
                  </m:oMathPara>
                </a14:m>
                <a:endParaRPr lang="en-US" dirty="0"/>
              </a:p>
              <a:p>
                <a:pPr marL="0" indent="0">
                  <a:buNone/>
                </a:pPr>
                <a:endParaRPr lang="en-US" dirty="0"/>
              </a:p>
              <a:p>
                <a:pPr marL="0" indent="0">
                  <a:spcAft>
                    <a:spcPts val="0"/>
                  </a:spcAft>
                  <a:buNone/>
                </a:pPr>
                <a:endParaRPr lang="en-US" dirty="0"/>
              </a:p>
            </p:txBody>
          </p:sp>
        </mc:Choice>
        <mc:Fallback>
          <p:sp>
            <p:nvSpPr>
              <p:cNvPr id="6" name="Content Placeholder 5">
                <a:extLst>
                  <a:ext uri="{FF2B5EF4-FFF2-40B4-BE49-F238E27FC236}">
                    <a16:creationId xmlns:a16="http://schemas.microsoft.com/office/drawing/2014/main" id="{21458DC8-4E3C-4C52-9138-B802557A86E4}"/>
                  </a:ext>
                </a:extLst>
              </p:cNvPr>
              <p:cNvSpPr>
                <a:spLocks noGrp="1" noRot="1" noChangeAspect="1" noMove="1" noResize="1" noEditPoints="1" noAdjustHandles="1" noChangeArrowheads="1" noChangeShapeType="1" noTextEdit="1"/>
              </p:cNvSpPr>
              <p:nvPr>
                <p:ph idx="1"/>
              </p:nvPr>
            </p:nvSpPr>
            <p:spPr>
              <a:xfrm>
                <a:off x="336883" y="906011"/>
                <a:ext cx="11502191" cy="5815464"/>
              </a:xfrm>
              <a:blipFill>
                <a:blip r:embed="rId2"/>
                <a:stretch>
                  <a:fillRect l="-954" t="-2201" r="-1272"/>
                </a:stretch>
              </a:blipFill>
            </p:spPr>
            <p:txBody>
              <a:bodyPr/>
              <a:lstStyle/>
              <a:p>
                <a:r>
                  <a:rPr lang="en-US">
                    <a:noFill/>
                  </a:rPr>
                  <a:t> </a:t>
                </a:r>
              </a:p>
            </p:txBody>
          </p:sp>
        </mc:Fallback>
      </mc:AlternateContent>
    </p:spTree>
    <p:extLst>
      <p:ext uri="{BB962C8B-B14F-4D97-AF65-F5344CB8AC3E}">
        <p14:creationId xmlns:p14="http://schemas.microsoft.com/office/powerpoint/2010/main" val="31329917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fontScale="90000"/>
          </a:bodyPr>
          <a:lstStyle/>
          <a:p>
            <a:r>
              <a:rPr lang="en-US" dirty="0"/>
              <a:t>Well-Mixed Reactor – Mass Transfer Dependent</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27</a:t>
            </a:fld>
            <a:endParaRPr lang="en-US"/>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336883" y="906011"/>
                <a:ext cx="7388246" cy="5815464"/>
              </a:xfrm>
            </p:spPr>
            <p:txBody>
              <a:bodyPr>
                <a:normAutofit/>
              </a:bodyPr>
              <a:lstStyle/>
              <a:p>
                <a:pPr marL="0" indent="0">
                  <a:buNone/>
                </a:pPr>
                <a:r>
                  <a:rPr lang="en-US" dirty="0"/>
                  <a:t>Again, assume first order kinetics, but allow the transport resistance to the sphere surface to be significant.  </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𝑏</m:t>
                          </m:r>
                        </m:sub>
                      </m:sSub>
                      <m:sSubSup>
                        <m:sSubSupPr>
                          <m:ctrlPr>
                            <a:rPr lang="en-US" i="1">
                              <a:latin typeface="Cambria Math" panose="02040503050406030204" pitchFamily="18" charset="0"/>
                            </a:rPr>
                          </m:ctrlPr>
                        </m:sSubSupPr>
                        <m:e>
                          <m:r>
                            <a:rPr lang="en-US" i="1">
                              <a:latin typeface="Cambria Math" panose="02040503050406030204" pitchFamily="18" charset="0"/>
                            </a:rPr>
                            <m:t>𝑆</m:t>
                          </m:r>
                        </m:e>
                        <m:sub>
                          <m:r>
                            <a:rPr lang="en-US" i="1">
                              <a:latin typeface="Cambria Math" panose="02040503050406030204" pitchFamily="18" charset="0"/>
                            </a:rPr>
                            <m:t>𝑏</m:t>
                          </m:r>
                        </m:sub>
                        <m:sup>
                          <m:r>
                            <m:rPr>
                              <m:sty m:val="p"/>
                            </m:rPr>
                            <a:rPr lang="en-US">
                              <a:latin typeface="Cambria Math" panose="02040503050406030204" pitchFamily="18" charset="0"/>
                            </a:rPr>
                            <m:t>in</m:t>
                          </m:r>
                        </m:sup>
                      </m:sSubSup>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𝑅</m:t>
                              </m:r>
                            </m:sub>
                          </m:sSub>
                        </m:e>
                      </m:d>
                      <m:sSub>
                        <m:sSubPr>
                          <m:ctrlPr>
                            <a:rPr lang="en-US" i="1">
                              <a:latin typeface="Cambria Math" panose="02040503050406030204" pitchFamily="18" charset="0"/>
                            </a:rPr>
                          </m:ctrlPr>
                        </m:sSubPr>
                        <m:e>
                          <m:r>
                            <a:rPr lang="en-US" i="1">
                              <a:latin typeface="Cambria Math" panose="02040503050406030204" pitchFamily="18" charset="0"/>
                            </a:rPr>
                            <m:t>𝑉</m:t>
                          </m:r>
                        </m:e>
                        <m:sub>
                          <m:r>
                            <m:rPr>
                              <m:sty m:val="p"/>
                            </m:rPr>
                            <a:rPr lang="en-US">
                              <a:latin typeface="Cambria Math" panose="02040503050406030204" pitchFamily="18" charset="0"/>
                            </a:rPr>
                            <m:t>reactor</m:t>
                          </m:r>
                        </m:sub>
                      </m:sSub>
                      <m:r>
                        <a:rPr lang="en-US" i="1">
                          <a:latin typeface="Cambria Math" panose="02040503050406030204" pitchFamily="18" charset="0"/>
                        </a:rPr>
                        <m:t>𝐸𝑘𝐾</m:t>
                      </m:r>
                      <m:sSubSup>
                        <m:sSubSupPr>
                          <m:ctrlPr>
                            <a:rPr lang="en-US" i="1">
                              <a:latin typeface="Cambria Math" panose="02040503050406030204" pitchFamily="18" charset="0"/>
                            </a:rPr>
                          </m:ctrlPr>
                        </m:sSubSupPr>
                        <m:e>
                          <m:r>
                            <a:rPr lang="en-US" i="1">
                              <a:latin typeface="Cambria Math" panose="02040503050406030204" pitchFamily="18" charset="0"/>
                            </a:rPr>
                            <m:t>𝑆</m:t>
                          </m:r>
                        </m:e>
                        <m:sub>
                          <m:r>
                            <a:rPr lang="en-US" i="1">
                              <a:latin typeface="Cambria Math" panose="02040503050406030204" pitchFamily="18" charset="0"/>
                            </a:rPr>
                            <m:t>𝑏</m:t>
                          </m:r>
                        </m:sub>
                        <m:sup>
                          <m:r>
                            <m:rPr>
                              <m:sty m:val="p"/>
                            </m:rPr>
                            <a:rPr lang="en-US">
                              <a:latin typeface="Cambria Math" panose="02040503050406030204" pitchFamily="18" charset="0"/>
                            </a:rPr>
                            <m:t>out</m:t>
                          </m:r>
                        </m:sup>
                      </m:sSubSup>
                      <m:r>
                        <a:rPr lang="en-US" i="1">
                          <a:latin typeface="Cambria Math" panose="02040503050406030204" pitchFamily="18" charset="0"/>
                        </a:rPr>
                        <m:t> </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𝑏</m:t>
                          </m:r>
                        </m:sub>
                      </m:sSub>
                      <m:sSubSup>
                        <m:sSubSupPr>
                          <m:ctrlPr>
                            <a:rPr lang="en-US" i="1">
                              <a:latin typeface="Cambria Math" panose="02040503050406030204" pitchFamily="18" charset="0"/>
                            </a:rPr>
                          </m:ctrlPr>
                        </m:sSubSupPr>
                        <m:e>
                          <m:r>
                            <a:rPr lang="en-US" i="1">
                              <a:latin typeface="Cambria Math" panose="02040503050406030204" pitchFamily="18" charset="0"/>
                            </a:rPr>
                            <m:t>𝑆</m:t>
                          </m:r>
                        </m:e>
                        <m:sub>
                          <m:r>
                            <a:rPr lang="en-US" i="1">
                              <a:latin typeface="Cambria Math" panose="02040503050406030204" pitchFamily="18" charset="0"/>
                            </a:rPr>
                            <m:t>𝑏</m:t>
                          </m:r>
                        </m:sub>
                        <m:sup>
                          <m:r>
                            <m:rPr>
                              <m:sty m:val="p"/>
                            </m:rPr>
                            <a:rPr lang="en-US">
                              <a:latin typeface="Cambria Math" panose="02040503050406030204" pitchFamily="18" charset="0"/>
                            </a:rPr>
                            <m:t>out</m:t>
                          </m:r>
                        </m:sup>
                      </m:sSubSup>
                      <m:r>
                        <a:rPr lang="en-US" i="1">
                          <a:latin typeface="Cambria Math" panose="02040503050406030204" pitchFamily="18" charset="0"/>
                        </a:rPr>
                        <m:t> </m:t>
                      </m:r>
                    </m:oMath>
                  </m:oMathPara>
                </a14:m>
                <a:endParaRPr lang="en-US" dirty="0"/>
              </a:p>
              <a:p>
                <a:pPr marL="0" indent="0">
                  <a:buNone/>
                </a:pPr>
                <a:endParaRPr lang="en-US" dirty="0"/>
              </a:p>
              <a:p>
                <a:pPr marL="0" indent="0">
                  <a:buNone/>
                </a:pPr>
                <a:r>
                  <a:rPr lang="en-US" dirty="0"/>
                  <a:t>The expression can be inverted to find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𝑆</m:t>
                        </m:r>
                      </m:e>
                      <m:sub>
                        <m:r>
                          <a:rPr lang="en-US" i="1">
                            <a:latin typeface="Cambria Math" panose="02040503050406030204" pitchFamily="18" charset="0"/>
                          </a:rPr>
                          <m:t>𝑏</m:t>
                        </m:r>
                      </m:sub>
                      <m:sup>
                        <m:r>
                          <m:rPr>
                            <m:sty m:val="p"/>
                          </m:rPr>
                          <a:rPr lang="en-US">
                            <a:latin typeface="Cambria Math" panose="02040503050406030204" pitchFamily="18" charset="0"/>
                          </a:rPr>
                          <m:t>out</m:t>
                        </m:r>
                      </m:sup>
                    </m:sSubSup>
                  </m:oMath>
                </a14:m>
                <a:r>
                  <a:rPr lang="en-US" dirty="0"/>
                  <a:t> as a function of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𝑆</m:t>
                        </m:r>
                      </m:e>
                      <m:sub>
                        <m:r>
                          <a:rPr lang="en-US" i="1">
                            <a:latin typeface="Cambria Math" panose="02040503050406030204" pitchFamily="18" charset="0"/>
                          </a:rPr>
                          <m:t>𝑏</m:t>
                        </m:r>
                      </m:sub>
                      <m:sup>
                        <m:r>
                          <m:rPr>
                            <m:sty m:val="p"/>
                          </m:rPr>
                          <a:rPr lang="en-US">
                            <a:latin typeface="Cambria Math" panose="02040503050406030204" pitchFamily="18" charset="0"/>
                          </a:rPr>
                          <m:t>in</m:t>
                        </m:r>
                      </m:sup>
                    </m:sSubSup>
                  </m:oMath>
                </a14:m>
                <a:r>
                  <a:rPr lang="en-US" dirty="0"/>
                  <a:t>.</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𝑆</m:t>
                          </m:r>
                        </m:e>
                        <m:sub>
                          <m:r>
                            <a:rPr lang="en-US" i="1">
                              <a:latin typeface="Cambria Math" panose="02040503050406030204" pitchFamily="18" charset="0"/>
                            </a:rPr>
                            <m:t>𝑏</m:t>
                          </m:r>
                        </m:sub>
                        <m:sup>
                          <m:r>
                            <m:rPr>
                              <m:sty m:val="p"/>
                            </m:rPr>
                            <a:rPr lang="en-US">
                              <a:latin typeface="Cambria Math" panose="02040503050406030204" pitchFamily="18" charset="0"/>
                            </a:rPr>
                            <m:t>out</m:t>
                          </m:r>
                        </m:sup>
                      </m:sSubSup>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𝑏</m:t>
                              </m:r>
                            </m:sub>
                          </m:sSub>
                          <m:sSubSup>
                            <m:sSubSupPr>
                              <m:ctrlPr>
                                <a:rPr lang="en-US" i="1">
                                  <a:latin typeface="Cambria Math" panose="02040503050406030204" pitchFamily="18" charset="0"/>
                                </a:rPr>
                              </m:ctrlPr>
                            </m:sSubSupPr>
                            <m:e>
                              <m:r>
                                <a:rPr lang="en-US" i="1">
                                  <a:latin typeface="Cambria Math" panose="02040503050406030204" pitchFamily="18" charset="0"/>
                                </a:rPr>
                                <m:t>𝑆</m:t>
                              </m:r>
                            </m:e>
                            <m:sub>
                              <m:r>
                                <a:rPr lang="en-US" i="1">
                                  <a:latin typeface="Cambria Math" panose="02040503050406030204" pitchFamily="18" charset="0"/>
                                </a:rPr>
                                <m:t>𝑏</m:t>
                              </m:r>
                            </m:sub>
                            <m:sup>
                              <m:r>
                                <m:rPr>
                                  <m:sty m:val="p"/>
                                </m:rPr>
                                <a:rPr lang="en-US">
                                  <a:latin typeface="Cambria Math" panose="02040503050406030204" pitchFamily="18" charset="0"/>
                                </a:rPr>
                                <m:t>in</m:t>
                              </m:r>
                            </m:sup>
                          </m:sSubSup>
                        </m:num>
                        <m:den>
                          <m:d>
                            <m:dPr>
                              <m:ctrlPr>
                                <a:rPr lang="en-US" i="1">
                                  <a:latin typeface="Cambria Math" panose="02040503050406030204" pitchFamily="18" charset="0"/>
                                </a:rPr>
                              </m:ctrlPr>
                            </m:dPr>
                            <m:e>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𝜀</m:t>
                                  </m:r>
                                </m:e>
                                <m:sub>
                                  <m:r>
                                    <a:rPr lang="en-US" i="1">
                                      <a:latin typeface="Cambria Math" panose="02040503050406030204" pitchFamily="18" charset="0"/>
                                    </a:rPr>
                                    <m:t>𝑅</m:t>
                                  </m:r>
                                </m:sub>
                              </m:sSub>
                            </m:e>
                          </m:d>
                          <m:sSub>
                            <m:sSubPr>
                              <m:ctrlPr>
                                <a:rPr lang="en-US" i="1">
                                  <a:latin typeface="Cambria Math" panose="02040503050406030204" pitchFamily="18" charset="0"/>
                                </a:rPr>
                              </m:ctrlPr>
                            </m:sSubPr>
                            <m:e>
                              <m:r>
                                <a:rPr lang="en-US" i="1">
                                  <a:latin typeface="Cambria Math" panose="02040503050406030204" pitchFamily="18" charset="0"/>
                                </a:rPr>
                                <m:t>𝑉</m:t>
                              </m:r>
                            </m:e>
                            <m:sub>
                              <m:r>
                                <m:rPr>
                                  <m:sty m:val="p"/>
                                </m:rPr>
                                <a:rPr lang="en-US">
                                  <a:latin typeface="Cambria Math" panose="02040503050406030204" pitchFamily="18" charset="0"/>
                                </a:rPr>
                                <m:t>reactor</m:t>
                              </m:r>
                            </m:sub>
                          </m:sSub>
                          <m:r>
                            <a:rPr lang="en-US" i="1">
                              <a:latin typeface="Cambria Math" panose="02040503050406030204" pitchFamily="18" charset="0"/>
                            </a:rPr>
                            <m:t>𝐸𝑘𝐾</m:t>
                          </m:r>
                          <m:sSubSup>
                            <m:sSubSupPr>
                              <m:ctrlPr>
                                <a:rPr lang="en-US" i="1">
                                  <a:latin typeface="Cambria Math" panose="02040503050406030204" pitchFamily="18" charset="0"/>
                                </a:rPr>
                              </m:ctrlPr>
                            </m:sSubSupPr>
                            <m:e>
                              <m:r>
                                <a:rPr lang="en-US" i="1">
                                  <a:latin typeface="Cambria Math" panose="02040503050406030204" pitchFamily="18" charset="0"/>
                                </a:rPr>
                                <m:t>𝑆</m:t>
                              </m:r>
                            </m:e>
                            <m:sub>
                              <m:r>
                                <a:rPr lang="en-US" i="1">
                                  <a:latin typeface="Cambria Math" panose="02040503050406030204" pitchFamily="18" charset="0"/>
                                </a:rPr>
                                <m:t>𝑏</m:t>
                              </m:r>
                            </m:sub>
                            <m:sup>
                              <m:r>
                                <m:rPr>
                                  <m:sty m:val="p"/>
                                </m:rPr>
                                <a:rPr lang="en-US">
                                  <a:latin typeface="Cambria Math" panose="02040503050406030204" pitchFamily="18" charset="0"/>
                                </a:rPr>
                                <m:t>out</m:t>
                              </m:r>
                            </m:sup>
                          </m:sSubSup>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𝑏</m:t>
                              </m:r>
                            </m:sub>
                          </m:sSub>
                        </m:den>
                      </m:f>
                    </m:oMath>
                  </m:oMathPara>
                </a14:m>
                <a:endParaRPr lang="en-US" dirty="0"/>
              </a:p>
              <a:p>
                <a:pPr marL="0" indent="0">
                  <a:spcAft>
                    <a:spcPts val="0"/>
                  </a:spcAft>
                  <a:buNone/>
                </a:pPr>
                <a:endParaRPr lang="en-US" dirty="0"/>
              </a:p>
            </p:txBody>
          </p:sp>
        </mc:Choice>
        <mc:Fallback>
          <p:sp>
            <p:nvSpPr>
              <p:cNvPr id="6" name="Content Placeholder 5">
                <a:extLst>
                  <a:ext uri="{FF2B5EF4-FFF2-40B4-BE49-F238E27FC236}">
                    <a16:creationId xmlns:a16="http://schemas.microsoft.com/office/drawing/2014/main" id="{21458DC8-4E3C-4C52-9138-B802557A86E4}"/>
                  </a:ext>
                </a:extLst>
              </p:cNvPr>
              <p:cNvSpPr>
                <a:spLocks noGrp="1" noRot="1" noChangeAspect="1" noMove="1" noResize="1" noEditPoints="1" noAdjustHandles="1" noChangeArrowheads="1" noChangeShapeType="1" noTextEdit="1"/>
              </p:cNvSpPr>
              <p:nvPr>
                <p:ph idx="1"/>
              </p:nvPr>
            </p:nvSpPr>
            <p:spPr>
              <a:xfrm>
                <a:off x="336883" y="906011"/>
                <a:ext cx="7388246" cy="5815464"/>
              </a:xfrm>
              <a:blipFill>
                <a:blip r:embed="rId2"/>
                <a:stretch>
                  <a:fillRect l="-1650" t="-1782"/>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86DEE1D1-E27C-0B13-EEB9-893F63ED614D}"/>
              </a:ext>
            </a:extLst>
          </p:cNvPr>
          <p:cNvPicPr>
            <a:picLocks noChangeAspect="1"/>
          </p:cNvPicPr>
          <p:nvPr/>
        </p:nvPicPr>
        <p:blipFill>
          <a:blip r:embed="rId3"/>
          <a:stretch>
            <a:fillRect/>
          </a:stretch>
        </p:blipFill>
        <p:spPr>
          <a:xfrm>
            <a:off x="8167864" y="977774"/>
            <a:ext cx="3628671" cy="4225909"/>
          </a:xfrm>
          <a:prstGeom prst="rect">
            <a:avLst/>
          </a:prstGeom>
        </p:spPr>
      </p:pic>
    </p:spTree>
    <p:extLst>
      <p:ext uri="{BB962C8B-B14F-4D97-AF65-F5344CB8AC3E}">
        <p14:creationId xmlns:p14="http://schemas.microsoft.com/office/powerpoint/2010/main" val="3157708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Affinity Adsorption</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28</a:t>
            </a:fld>
            <a:endParaRPr lang="en-US"/>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336883" y="906011"/>
                <a:ext cx="11470106" cy="3836317"/>
              </a:xfrm>
            </p:spPr>
            <p:txBody>
              <a:bodyPr>
                <a:normAutofit fontScale="92500" lnSpcReduction="20000"/>
              </a:bodyPr>
              <a:lstStyle/>
              <a:p>
                <a:pPr>
                  <a:spcAft>
                    <a:spcPts val="1200"/>
                  </a:spcAft>
                </a:pPr>
                <a:r>
                  <a:rPr lang="en-US" dirty="0"/>
                  <a:t>______________: Adhesion (either chemical or physical) to a surface.</a:t>
                </a:r>
              </a:p>
              <a:p>
                <a:pPr>
                  <a:spcAft>
                    <a:spcPts val="1200"/>
                  </a:spcAft>
                </a:pPr>
                <a:r>
                  <a:rPr lang="en-US" dirty="0"/>
                  <a:t>______________: Binding to the internal volume of a substance.</a:t>
                </a:r>
              </a:p>
              <a:p>
                <a:pPr>
                  <a:spcAft>
                    <a:spcPts val="1200"/>
                  </a:spcAft>
                </a:pPr>
                <a:r>
                  <a:rPr lang="en-US" dirty="0"/>
                  <a:t>IgM (Immunoglobulin M) is an antibody involved in rejection of transplant organs (particularly from other species (_____________), such as pigs). </a:t>
                </a:r>
              </a:p>
              <a:p>
                <a:pPr>
                  <a:spcAft>
                    <a:spcPts val="1200"/>
                  </a:spcAft>
                </a:pPr>
                <a:r>
                  <a:rPr lang="en-US" dirty="0"/>
                  <a:t>Removal of IgM from a transplant patient can help to prevent organ rejection.</a:t>
                </a:r>
              </a:p>
              <a:p>
                <a:pPr>
                  <a:spcAft>
                    <a:spcPts val="1200"/>
                  </a:spcAft>
                </a:pPr>
                <a:r>
                  <a:rPr lang="en-US" dirty="0"/>
                  <a:t>We can assume a well-mixed single compartment model to describe how IgM changes with time, letting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m:rPr>
                            <m:sty m:val="p"/>
                          </m:rPr>
                          <a:rPr lang="en-US">
                            <a:latin typeface="Cambria Math" panose="02040503050406030204" pitchFamily="18" charset="0"/>
                          </a:rPr>
                          <m:t>reservoir</m:t>
                        </m:r>
                      </m:sub>
                    </m:sSub>
                  </m:oMath>
                </a14:m>
                <a:r>
                  <a:rPr lang="en-US" dirty="0"/>
                  <a:t> be the volume of IgM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m:rPr>
                            <m:sty m:val="p"/>
                          </m:rPr>
                          <a:rPr lang="en-US">
                            <a:latin typeface="Cambria Math" panose="02040503050406030204" pitchFamily="18" charset="0"/>
                          </a:rPr>
                          <m:t>reservoir</m:t>
                        </m:r>
                      </m:sub>
                    </m:sSub>
                  </m:oMath>
                </a14:m>
                <a:r>
                  <a:rPr lang="en-US" dirty="0"/>
                  <a:t> be its concentration in the reservoir. </a:t>
                </a:r>
              </a:p>
              <a:p>
                <a:pPr marL="0" indent="0">
                  <a:buNone/>
                </a:pPr>
                <a:endParaRPr lang="en-US" dirty="0"/>
              </a:p>
              <a:p>
                <a:pPr marL="0" indent="0">
                  <a:spcAft>
                    <a:spcPts val="0"/>
                  </a:spcAft>
                  <a:buNone/>
                </a:pPr>
                <a:endParaRPr lang="en-US" dirty="0"/>
              </a:p>
            </p:txBody>
          </p:sp>
        </mc:Choice>
        <mc:Fallback>
          <p:sp>
            <p:nvSpPr>
              <p:cNvPr id="6" name="Content Placeholder 5">
                <a:extLst>
                  <a:ext uri="{FF2B5EF4-FFF2-40B4-BE49-F238E27FC236}">
                    <a16:creationId xmlns:a16="http://schemas.microsoft.com/office/drawing/2014/main" id="{21458DC8-4E3C-4C52-9138-B802557A86E4}"/>
                  </a:ext>
                </a:extLst>
              </p:cNvPr>
              <p:cNvSpPr>
                <a:spLocks noGrp="1" noRot="1" noChangeAspect="1" noMove="1" noResize="1" noEditPoints="1" noAdjustHandles="1" noChangeArrowheads="1" noChangeShapeType="1" noTextEdit="1"/>
              </p:cNvSpPr>
              <p:nvPr>
                <p:ph idx="1"/>
              </p:nvPr>
            </p:nvSpPr>
            <p:spPr>
              <a:xfrm>
                <a:off x="336883" y="906011"/>
                <a:ext cx="11470106" cy="3836317"/>
              </a:xfrm>
              <a:blipFill>
                <a:blip r:embed="rId2"/>
                <a:stretch>
                  <a:fillRect l="-797" t="-4134"/>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5CBEFB55-5FC3-255B-7758-C6307B0CFE53}"/>
              </a:ext>
            </a:extLst>
          </p:cNvPr>
          <p:cNvPicPr>
            <a:picLocks noChangeAspect="1"/>
          </p:cNvPicPr>
          <p:nvPr/>
        </p:nvPicPr>
        <p:blipFill>
          <a:blip r:embed="rId3"/>
          <a:stretch>
            <a:fillRect/>
          </a:stretch>
        </p:blipFill>
        <p:spPr>
          <a:xfrm>
            <a:off x="3757864" y="4559766"/>
            <a:ext cx="4172994" cy="1979147"/>
          </a:xfrm>
          <a:prstGeom prst="rect">
            <a:avLst/>
          </a:prstGeom>
        </p:spPr>
      </p:pic>
    </p:spTree>
    <p:extLst>
      <p:ext uri="{BB962C8B-B14F-4D97-AF65-F5344CB8AC3E}">
        <p14:creationId xmlns:p14="http://schemas.microsoft.com/office/powerpoint/2010/main" val="11912506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Affinity Adsorption</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29</a:t>
            </a:fld>
            <a:endParaRPr lang="en-US"/>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336883" y="906011"/>
                <a:ext cx="11470106" cy="5815464"/>
              </a:xfrm>
            </p:spPr>
            <p:txBody>
              <a:bodyPr>
                <a:normAutofit/>
              </a:bodyPr>
              <a:lstStyle/>
              <a:p>
                <a:pPr marL="0" indent="0">
                  <a:buNone/>
                </a:pPr>
                <a:r>
                  <a:rPr lang="en-US" dirty="0"/>
                  <a:t>A mass balance on IgM is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m:rPr>
                              <m:sty m:val="p"/>
                            </m:rPr>
                            <a:rPr lang="en-US" b="0" i="0" smtClean="0">
                              <a:latin typeface="Cambria Math" panose="02040503050406030204" pitchFamily="18" charset="0"/>
                            </a:rPr>
                            <m:t>reservoir</m:t>
                          </m:r>
                        </m:sub>
                      </m:sSub>
                      <m:f>
                        <m:fPr>
                          <m:ctrlPr>
                            <a:rPr lang="en-US" b="0" i="1" smtClean="0">
                              <a:latin typeface="Cambria Math" panose="02040503050406030204" pitchFamily="18" charset="0"/>
                            </a:rPr>
                          </m:ctrlPr>
                        </m:fPr>
                        <m:num>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m:rPr>
                                  <m:sty m:val="p"/>
                                </m:rPr>
                                <a:rPr lang="en-US" b="0" i="0" smtClean="0">
                                  <a:latin typeface="Cambria Math" panose="02040503050406030204" pitchFamily="18" charset="0"/>
                                </a:rPr>
                                <m:t>reservoir</m:t>
                              </m:r>
                            </m:sub>
                          </m:sSub>
                        </m:num>
                        <m:den>
                          <m:r>
                            <a:rPr lang="en-US" b="0" i="1" smtClean="0">
                              <a:latin typeface="Cambria Math" panose="02040503050406030204" pitchFamily="18" charset="0"/>
                            </a:rPr>
                            <m:t>𝑑𝑡</m:t>
                          </m:r>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𝑓</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m:rPr>
                                  <m:sty m:val="p"/>
                                </m:rPr>
                                <a:rPr lang="en-US" b="0" i="0" smtClean="0">
                                  <a:latin typeface="Cambria Math" panose="02040503050406030204" pitchFamily="18" charset="0"/>
                                </a:rPr>
                                <m:t>reservoir</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𝑓</m:t>
                              </m:r>
                            </m:sub>
                          </m:sSub>
                        </m:e>
                      </m:d>
                    </m:oMath>
                  </m:oMathPara>
                </a14:m>
                <a:endParaRPr lang="en-US" dirty="0"/>
              </a:p>
              <a:p>
                <a:pPr marL="0" indent="0">
                  <a:buNone/>
                </a:pPr>
                <a:r>
                  <a:rPr lang="en-US" dirty="0"/>
                  <a:t>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𝑓</m:t>
                        </m:r>
                      </m:sub>
                    </m:sSub>
                  </m:oMath>
                </a14:m>
                <a:r>
                  <a:rPr lang="en-US" dirty="0"/>
                  <a:t> is the concentration of IgM in the filtrate.  If all the IgM is bound to the ligand then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𝑓</m:t>
                        </m:r>
                      </m:sub>
                    </m:sSub>
                    <m:r>
                      <a:rPr lang="en-US" b="0" i="1" smtClean="0">
                        <a:latin typeface="Cambria Math" panose="02040503050406030204" pitchFamily="18" charset="0"/>
                      </a:rPr>
                      <m:t>=0</m:t>
                    </m:r>
                  </m:oMath>
                </a14:m>
                <a:r>
                  <a:rPr lang="en-US" dirty="0"/>
                  <a:t>.  </a:t>
                </a:r>
              </a:p>
            </p:txBody>
          </p:sp>
        </mc:Choice>
        <mc:Fallback>
          <p:sp>
            <p:nvSpPr>
              <p:cNvPr id="6" name="Content Placeholder 5">
                <a:extLst>
                  <a:ext uri="{FF2B5EF4-FFF2-40B4-BE49-F238E27FC236}">
                    <a16:creationId xmlns:a16="http://schemas.microsoft.com/office/drawing/2014/main" id="{21458DC8-4E3C-4C52-9138-B802557A86E4}"/>
                  </a:ext>
                </a:extLst>
              </p:cNvPr>
              <p:cNvSpPr>
                <a:spLocks noGrp="1" noRot="1" noChangeAspect="1" noMove="1" noResize="1" noEditPoints="1" noAdjustHandles="1" noChangeArrowheads="1" noChangeShapeType="1" noTextEdit="1"/>
              </p:cNvSpPr>
              <p:nvPr>
                <p:ph idx="1"/>
              </p:nvPr>
            </p:nvSpPr>
            <p:spPr>
              <a:xfrm>
                <a:off x="336883" y="906011"/>
                <a:ext cx="11470106" cy="5815464"/>
              </a:xfrm>
              <a:blipFill>
                <a:blip r:embed="rId2"/>
                <a:stretch>
                  <a:fillRect l="-1063" t="-1782" r="-213"/>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CDA96828-6D65-9E83-02BD-4F1EE43AEF7E}"/>
              </a:ext>
            </a:extLst>
          </p:cNvPr>
          <p:cNvPicPr>
            <a:picLocks noChangeAspect="1"/>
          </p:cNvPicPr>
          <p:nvPr/>
        </p:nvPicPr>
        <p:blipFill>
          <a:blip r:embed="rId3"/>
          <a:stretch>
            <a:fillRect/>
          </a:stretch>
        </p:blipFill>
        <p:spPr>
          <a:xfrm>
            <a:off x="3581401" y="3187224"/>
            <a:ext cx="5364277" cy="3169126"/>
          </a:xfrm>
          <a:prstGeom prst="rect">
            <a:avLst/>
          </a:prstGeom>
        </p:spPr>
      </p:pic>
    </p:spTree>
    <p:extLst>
      <p:ext uri="{BB962C8B-B14F-4D97-AF65-F5344CB8AC3E}">
        <p14:creationId xmlns:p14="http://schemas.microsoft.com/office/powerpoint/2010/main" val="1873477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Advantages of Immobilization</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3</a:t>
            </a:fld>
            <a:endParaRPr lang="en-US"/>
          </a:p>
        </p:txBody>
      </p:sp>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336883" y="838898"/>
            <a:ext cx="11357370" cy="3313651"/>
          </a:xfrm>
        </p:spPr>
        <p:txBody>
          <a:bodyPr>
            <a:normAutofit fontScale="92500"/>
          </a:bodyPr>
          <a:lstStyle/>
          <a:p>
            <a:pPr marL="0" indent="0">
              <a:buNone/>
            </a:pPr>
            <a:r>
              <a:rPr lang="en-US" dirty="0"/>
              <a:t>The first and foremost important advantage of using immobilized enzymes is that it keeps them out of the blood that is returned to the body. (Recall large proteins are hard to filter out in the kidneys, which means the liver must break down any large proteins.) Allergic reactions can also occur if these proteins return to the body.</a:t>
            </a:r>
          </a:p>
          <a:p>
            <a:pPr marL="0" indent="0">
              <a:buNone/>
            </a:pPr>
            <a:r>
              <a:rPr lang="en-US" dirty="0"/>
              <a:t>Immobilization also allows us to reuse the enzymes (recall a _________ is not used up in a reaction, but enzymes do have a limited lifetime).</a:t>
            </a:r>
          </a:p>
          <a:p>
            <a:pPr marL="0" indent="0">
              <a:buNone/>
            </a:pPr>
            <a:r>
              <a:rPr lang="en-US" dirty="0"/>
              <a:t>Immobilization can help stabilize the enzyme allowing it to retain its activity for a longer period of time.</a:t>
            </a:r>
          </a:p>
          <a:p>
            <a:pPr marL="0" indent="0">
              <a:buNone/>
            </a:pPr>
            <a:endParaRPr lang="en-US" dirty="0"/>
          </a:p>
          <a:p>
            <a:pPr marL="0" indent="0">
              <a:buNone/>
            </a:pPr>
            <a:endParaRPr lang="en-US" dirty="0"/>
          </a:p>
          <a:p>
            <a:pPr marL="0" indent="0">
              <a:spcAft>
                <a:spcPts val="600"/>
              </a:spcAft>
              <a:buNone/>
            </a:pPr>
            <a:endParaRPr lang="en-US" dirty="0"/>
          </a:p>
        </p:txBody>
      </p:sp>
      <p:sp>
        <p:nvSpPr>
          <p:cNvPr id="7" name="TextBox 6">
            <a:extLst>
              <a:ext uri="{FF2B5EF4-FFF2-40B4-BE49-F238E27FC236}">
                <a16:creationId xmlns:a16="http://schemas.microsoft.com/office/drawing/2014/main" id="{A6163130-F5D7-AF3A-1705-6AB4CCD737A4}"/>
              </a:ext>
            </a:extLst>
          </p:cNvPr>
          <p:cNvSpPr txBox="1"/>
          <p:nvPr/>
        </p:nvSpPr>
        <p:spPr>
          <a:xfrm>
            <a:off x="336883" y="5504882"/>
            <a:ext cx="3126996" cy="1216593"/>
          </a:xfrm>
          <a:prstGeom prst="rect">
            <a:avLst/>
          </a:prstGeom>
          <a:noFill/>
        </p:spPr>
        <p:txBody>
          <a:bodyPr wrap="square">
            <a:spAutoFit/>
          </a:bodyPr>
          <a:lstStyle/>
          <a:p>
            <a:pPr>
              <a:spcBef>
                <a:spcPct val="0"/>
              </a:spcBef>
              <a:buSzTx/>
              <a:buFontTx/>
              <a:buNone/>
            </a:pPr>
            <a:r>
              <a:rPr lang="en-US" altLang="en-US" sz="1800" dirty="0"/>
              <a:t>Each bead is infused with enzyme with a constant number of moles/unit volume throughout.</a:t>
            </a:r>
          </a:p>
        </p:txBody>
      </p:sp>
      <p:pic>
        <p:nvPicPr>
          <p:cNvPr id="8" name="Picture 7">
            <a:extLst>
              <a:ext uri="{FF2B5EF4-FFF2-40B4-BE49-F238E27FC236}">
                <a16:creationId xmlns:a16="http://schemas.microsoft.com/office/drawing/2014/main" id="{449D83D2-8427-F631-8A7F-CDD358D31834}"/>
              </a:ext>
            </a:extLst>
          </p:cNvPr>
          <p:cNvPicPr>
            <a:picLocks noChangeAspect="1"/>
          </p:cNvPicPr>
          <p:nvPr/>
        </p:nvPicPr>
        <p:blipFill>
          <a:blip r:embed="rId2"/>
          <a:stretch>
            <a:fillRect/>
          </a:stretch>
        </p:blipFill>
        <p:spPr>
          <a:xfrm>
            <a:off x="4325249" y="3636516"/>
            <a:ext cx="5961358" cy="3084959"/>
          </a:xfrm>
          <a:prstGeom prst="rect">
            <a:avLst/>
          </a:prstGeom>
        </p:spPr>
      </p:pic>
    </p:spTree>
    <p:extLst>
      <p:ext uri="{BB962C8B-B14F-4D97-AF65-F5344CB8AC3E}">
        <p14:creationId xmlns:p14="http://schemas.microsoft.com/office/powerpoint/2010/main" val="20426924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Affinity Adsorption</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30</a:t>
            </a:fld>
            <a:endParaRPr lang="en-US"/>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336883" y="906011"/>
                <a:ext cx="11470106" cy="5815464"/>
              </a:xfrm>
            </p:spPr>
            <p:txBody>
              <a:bodyPr>
                <a:normAutofit fontScale="85000" lnSpcReduction="10000"/>
              </a:bodyPr>
              <a:lstStyle/>
              <a:p>
                <a:pPr marL="0" indent="0">
                  <a:buNone/>
                </a:pPr>
                <a:r>
                  <a:rPr lang="en-US" dirty="0"/>
                  <a:t>A mass balance on IgM is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m:rPr>
                              <m:sty m:val="p"/>
                            </m:rPr>
                            <a:rPr lang="en-US" b="0" i="0" smtClean="0">
                              <a:latin typeface="Cambria Math" panose="02040503050406030204" pitchFamily="18" charset="0"/>
                            </a:rPr>
                            <m:t>reservoir</m:t>
                          </m:r>
                        </m:sub>
                      </m:sSub>
                      <m:f>
                        <m:fPr>
                          <m:ctrlPr>
                            <a:rPr lang="en-US" b="0" i="1" smtClean="0">
                              <a:latin typeface="Cambria Math" panose="02040503050406030204" pitchFamily="18" charset="0"/>
                            </a:rPr>
                          </m:ctrlPr>
                        </m:fPr>
                        <m:num>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m:rPr>
                                  <m:sty m:val="p"/>
                                </m:rPr>
                                <a:rPr lang="en-US" b="0" i="0" smtClean="0">
                                  <a:latin typeface="Cambria Math" panose="02040503050406030204" pitchFamily="18" charset="0"/>
                                </a:rPr>
                                <m:t>reservoir</m:t>
                              </m:r>
                            </m:sub>
                          </m:sSub>
                        </m:num>
                        <m:den>
                          <m:r>
                            <a:rPr lang="en-US" b="0" i="1" smtClean="0">
                              <a:latin typeface="Cambria Math" panose="02040503050406030204" pitchFamily="18" charset="0"/>
                            </a:rPr>
                            <m:t>𝑑𝑡</m:t>
                          </m:r>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𝑓</m:t>
                          </m:r>
                        </m:sub>
                      </m:sSub>
                      <m:sSub>
                        <m:sSubPr>
                          <m:ctrlPr>
                            <a:rPr lang="en-US" i="1">
                              <a:latin typeface="Cambria Math" panose="02040503050406030204" pitchFamily="18" charset="0"/>
                            </a:rPr>
                          </m:ctrlPr>
                        </m:sSubPr>
                        <m:e>
                          <m:r>
                            <a:rPr lang="en-US" i="1">
                              <a:latin typeface="Cambria Math" panose="02040503050406030204" pitchFamily="18" charset="0"/>
                            </a:rPr>
                            <m:t>𝐶</m:t>
                          </m:r>
                        </m:e>
                        <m:sub>
                          <m:r>
                            <m:rPr>
                              <m:sty m:val="p"/>
                            </m:rPr>
                            <a:rPr lang="en-US">
                              <a:latin typeface="Cambria Math" panose="02040503050406030204" pitchFamily="18" charset="0"/>
                            </a:rPr>
                            <m:t>reservoir</m:t>
                          </m:r>
                        </m:sub>
                      </m:sSub>
                    </m:oMath>
                  </m:oMathPara>
                </a14:m>
                <a:endParaRPr lang="en-US" dirty="0"/>
              </a:p>
              <a:p>
                <a:pPr marL="0" indent="0">
                  <a:buNone/>
                </a:pPr>
                <a:r>
                  <a:rPr lang="en-US" dirty="0"/>
                  <a:t>The equation is easily integrated</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𝜒</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m:rPr>
                                  <m:sty m:val="p"/>
                                </m:rPr>
                                <a:rPr lang="en-US" b="0" i="0" smtClean="0">
                                  <a:latin typeface="Cambria Math" panose="02040503050406030204" pitchFamily="18" charset="0"/>
                                </a:rPr>
                                <m:t>reservoir</m:t>
                              </m:r>
                            </m:sub>
                          </m:sSub>
                        </m:num>
                        <m:den>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𝐶</m:t>
                              </m:r>
                            </m:e>
                            <m:sub>
                              <m:r>
                                <m:rPr>
                                  <m:sty m:val="p"/>
                                </m:rPr>
                                <a:rPr lang="en-US" b="0" i="0" smtClean="0">
                                  <a:latin typeface="Cambria Math" panose="02040503050406030204" pitchFamily="18" charset="0"/>
                                </a:rPr>
                                <m:t>reservoir</m:t>
                              </m:r>
                            </m:sub>
                            <m:sup>
                              <m:r>
                                <a:rPr lang="en-US" b="0" i="1" smtClean="0">
                                  <a:latin typeface="Cambria Math" panose="02040503050406030204" pitchFamily="18" charset="0"/>
                                </a:rPr>
                                <m:t>0</m:t>
                              </m:r>
                            </m:sup>
                          </m:sSubSup>
                        </m:den>
                      </m:f>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− </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𝑓</m:t>
                                  </m:r>
                                </m:sub>
                              </m:sSub>
                              <m:r>
                                <a:rPr lang="en-US" b="0" i="1" smtClean="0">
                                  <a:latin typeface="Cambria Math" panose="02040503050406030204" pitchFamily="18" charset="0"/>
                                </a:rPr>
                                <m:t>𝑡</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m:rPr>
                                      <m:sty m:val="p"/>
                                    </m:rPr>
                                    <a:rPr lang="en-US" b="0" i="0" smtClean="0">
                                      <a:latin typeface="Cambria Math" panose="02040503050406030204" pitchFamily="18" charset="0"/>
                                    </a:rPr>
                                    <m:t>reservoir</m:t>
                                  </m:r>
                                </m:sub>
                              </m:sSub>
                            </m:den>
                          </m:f>
                        </m:sup>
                      </m:sSup>
                    </m:oMath>
                  </m:oMathPara>
                </a14:m>
                <a:endParaRPr lang="en-US" dirty="0"/>
              </a:p>
              <a:p>
                <a:pPr marL="0" indent="0">
                  <a:buNone/>
                </a:pPr>
                <a:r>
                  <a:rPr lang="en-US" dirty="0"/>
                  <a:t>Where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𝐶</m:t>
                        </m:r>
                      </m:e>
                      <m:sub>
                        <m:r>
                          <m:rPr>
                            <m:sty m:val="p"/>
                          </m:rPr>
                          <a:rPr lang="en-US">
                            <a:latin typeface="Cambria Math" panose="02040503050406030204" pitchFamily="18" charset="0"/>
                          </a:rPr>
                          <m:t>reservoir</m:t>
                        </m:r>
                      </m:sub>
                      <m:sup>
                        <m:r>
                          <a:rPr lang="en-US" i="1">
                            <a:latin typeface="Cambria Math" panose="02040503050406030204" pitchFamily="18" charset="0"/>
                          </a:rPr>
                          <m:t>0</m:t>
                        </m:r>
                      </m:sup>
                    </m:sSubSup>
                  </m:oMath>
                </a14:m>
                <a:r>
                  <a:rPr lang="en-US" dirty="0"/>
                  <a:t> is the initial concentration of IgM. To estimate the filtration flow,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𝑓</m:t>
                        </m:r>
                      </m:sub>
                    </m:sSub>
                  </m:oMath>
                </a14:m>
                <a:r>
                  <a:rPr lang="en-US" dirty="0"/>
                  <a:t>, use</a:t>
                </a:r>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𝑓</m:t>
                              </m:r>
                            </m:sub>
                          </m:sSub>
                        </m:num>
                        <m:den>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𝑄</m:t>
                              </m:r>
                            </m:e>
                            <m:sub>
                              <m:r>
                                <a:rPr lang="en-US" b="0" i="1" smtClean="0">
                                  <a:latin typeface="Cambria Math" panose="02040503050406030204" pitchFamily="18" charset="0"/>
                                </a:rPr>
                                <m:t>𝑏</m:t>
                              </m:r>
                            </m:sub>
                            <m:sup>
                              <m:r>
                                <m:rPr>
                                  <m:sty m:val="p"/>
                                </m:rPr>
                                <a:rPr lang="en-US" b="0" i="0" smtClean="0">
                                  <a:latin typeface="Cambria Math" panose="02040503050406030204" pitchFamily="18" charset="0"/>
                                </a:rPr>
                                <m:t>in</m:t>
                              </m:r>
                            </m:sup>
                          </m:sSubSup>
                        </m:den>
                      </m:f>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9</m:t>
                          </m:r>
                          <m:r>
                            <a:rPr lang="en-US" b="0" i="1" smtClean="0">
                              <a:latin typeface="Cambria Math" panose="02040503050406030204" pitchFamily="18" charset="0"/>
                            </a:rPr>
                            <m:t>𝛽</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𝑤</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𝑏</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0</m:t>
                                          </m:r>
                                        </m:e>
                                      </m:d>
                                    </m:den>
                                  </m:f>
                                </m:e>
                              </m:d>
                            </m:e>
                          </m:func>
                        </m:sup>
                      </m:sSup>
                    </m:oMath>
                  </m:oMathPara>
                </a14:m>
                <a:endParaRPr lang="en-US" dirty="0"/>
              </a:p>
              <a:p>
                <a:pPr marL="0" indent="0">
                  <a:buNone/>
                </a:pPr>
                <a:r>
                  <a:rPr lang="en-US" dirty="0"/>
                  <a:t>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𝑤</m:t>
                        </m:r>
                      </m:sub>
                    </m:sSub>
                  </m:oMath>
                </a14:m>
                <a:r>
                  <a:rPr lang="en-US" dirty="0"/>
                  <a:t> is the red blood cell volume fraction at the membrane surface (0.95),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𝐶</m:t>
                        </m:r>
                      </m:e>
                      <m:sub>
                        <m:r>
                          <a:rPr lang="en-US" b="0" i="1" smtClean="0">
                            <a:latin typeface="Cambria Math" panose="02040503050406030204" pitchFamily="18" charset="0"/>
                          </a:rPr>
                          <m:t>𝑏</m:t>
                        </m:r>
                      </m:sub>
                      <m:sup>
                        <m:r>
                          <m:rPr>
                            <m:sty m:val="p"/>
                          </m:rPr>
                          <a:rPr lang="en-US" b="0" i="0" smtClean="0">
                            <a:latin typeface="Cambria Math" panose="02040503050406030204" pitchFamily="18" charset="0"/>
                          </a:rPr>
                          <m:t>in</m:t>
                        </m:r>
                      </m:sup>
                    </m:sSubSup>
                  </m:oMath>
                </a14:m>
                <a:r>
                  <a:rPr lang="en-US" dirty="0"/>
                  <a:t> is the red cell volume fraction at the inlet (HCT/100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0.40</m:t>
                    </m:r>
                  </m:oMath>
                </a14:m>
                <a:r>
                  <a:rPr lang="en-US" dirty="0"/>
                  <a: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𝛽</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3</m:t>
                          </m:r>
                        </m:den>
                      </m:f>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2</m:t>
                                      </m:r>
                                    </m:sup>
                                  </m:sSup>
                                  <m:r>
                                    <a:rPr lang="en-US" b="0" i="1" smtClean="0">
                                      <a:latin typeface="Cambria Math" panose="02040503050406030204" pitchFamily="18" charset="0"/>
                                    </a:rPr>
                                    <m:t>𝐿</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3</m:t>
                                      </m:r>
                                    </m:sup>
                                  </m:sSup>
                                </m:den>
                              </m:f>
                            </m:e>
                          </m:d>
                        </m:e>
                        <m:sup>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3</m:t>
                              </m:r>
                            </m:den>
                          </m:f>
                        </m:sup>
                      </m:sSup>
                    </m:oMath>
                  </m:oMathPara>
                </a14:m>
                <a:endParaRPr lang="en-US" dirty="0"/>
              </a:p>
              <a:p>
                <a:pPr marL="0" indent="0">
                  <a:buNone/>
                </a:pPr>
                <a14:m>
                  <m:oMath xmlns:m="http://schemas.openxmlformats.org/officeDocument/2006/math">
                    <m:r>
                      <a:rPr lang="en-US" b="0" i="1" smtClean="0">
                        <a:latin typeface="Cambria Math" panose="02040503050406030204" pitchFamily="18" charset="0"/>
                      </a:rPr>
                      <m:t>𝑎</m:t>
                    </m:r>
                  </m:oMath>
                </a14:m>
                <a:r>
                  <a:rPr lang="en-US" dirty="0"/>
                  <a:t> is red cell radius (4 </a:t>
                </a:r>
                <a14:m>
                  <m:oMath xmlns:m="http://schemas.openxmlformats.org/officeDocument/2006/math">
                    <m:r>
                      <a:rPr lang="en-US" b="0" i="1" smtClean="0">
                        <a:latin typeface="Cambria Math" panose="02040503050406030204" pitchFamily="18" charset="0"/>
                      </a:rPr>
                      <m:t>𝜇</m:t>
                    </m:r>
                  </m:oMath>
                </a14:m>
                <a:r>
                  <a:rPr lang="en-US" dirty="0"/>
                  <a:t>m), </a:t>
                </a:r>
                <a14:m>
                  <m:oMath xmlns:m="http://schemas.openxmlformats.org/officeDocument/2006/math">
                    <m:r>
                      <a:rPr lang="en-US" b="0" i="1" smtClean="0">
                        <a:latin typeface="Cambria Math" panose="02040503050406030204" pitchFamily="18" charset="0"/>
                      </a:rPr>
                      <m:t>𝑅</m:t>
                    </m:r>
                  </m:oMath>
                </a14:m>
                <a:r>
                  <a:rPr lang="en-US" dirty="0"/>
                  <a:t> is the hollow fiber inner radius, and </a:t>
                </a:r>
                <a14:m>
                  <m:oMath xmlns:m="http://schemas.openxmlformats.org/officeDocument/2006/math">
                    <m:r>
                      <a:rPr lang="en-US" b="0" i="1" smtClean="0">
                        <a:latin typeface="Cambria Math" panose="02040503050406030204" pitchFamily="18" charset="0"/>
                      </a:rPr>
                      <m:t>𝐿</m:t>
                    </m:r>
                  </m:oMath>
                </a14:m>
                <a:r>
                  <a:rPr lang="en-US" dirty="0"/>
                  <a:t> is the hollow fiber length. </a:t>
                </a:r>
              </a:p>
              <a:p>
                <a:pPr marL="0" indent="0">
                  <a:spcAft>
                    <a:spcPts val="0"/>
                  </a:spcAft>
                  <a:buNone/>
                </a:pPr>
                <a:endParaRPr lang="en-US" dirty="0"/>
              </a:p>
            </p:txBody>
          </p:sp>
        </mc:Choice>
        <mc:Fallback>
          <p:sp>
            <p:nvSpPr>
              <p:cNvPr id="6" name="Content Placeholder 5">
                <a:extLst>
                  <a:ext uri="{FF2B5EF4-FFF2-40B4-BE49-F238E27FC236}">
                    <a16:creationId xmlns:a16="http://schemas.microsoft.com/office/drawing/2014/main" id="{21458DC8-4E3C-4C52-9138-B802557A86E4}"/>
                  </a:ext>
                </a:extLst>
              </p:cNvPr>
              <p:cNvSpPr>
                <a:spLocks noGrp="1" noRot="1" noChangeAspect="1" noMove="1" noResize="1" noEditPoints="1" noAdjustHandles="1" noChangeArrowheads="1" noChangeShapeType="1" noTextEdit="1"/>
              </p:cNvSpPr>
              <p:nvPr>
                <p:ph idx="1"/>
              </p:nvPr>
            </p:nvSpPr>
            <p:spPr>
              <a:xfrm>
                <a:off x="336883" y="906011"/>
                <a:ext cx="11470106" cy="5815464"/>
              </a:xfrm>
              <a:blipFill>
                <a:blip r:embed="rId2"/>
                <a:stretch>
                  <a:fillRect l="-797" t="-1992" b="-1992"/>
                </a:stretch>
              </a:blipFill>
            </p:spPr>
            <p:txBody>
              <a:bodyPr/>
              <a:lstStyle/>
              <a:p>
                <a:r>
                  <a:rPr lang="en-US">
                    <a:noFill/>
                  </a:rPr>
                  <a:t> </a:t>
                </a:r>
              </a:p>
            </p:txBody>
          </p:sp>
        </mc:Fallback>
      </mc:AlternateContent>
    </p:spTree>
    <p:extLst>
      <p:ext uri="{BB962C8B-B14F-4D97-AF65-F5344CB8AC3E}">
        <p14:creationId xmlns:p14="http://schemas.microsoft.com/office/powerpoint/2010/main" val="3027431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fontScale="90000"/>
          </a:bodyPr>
          <a:lstStyle/>
          <a:p>
            <a:r>
              <a:rPr lang="en-US" dirty="0"/>
              <a:t>Example Uses of Immobilized Enzyme Reactors</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4</a:t>
            </a:fld>
            <a:endParaRPr lang="en-US"/>
          </a:p>
        </p:txBody>
      </p:sp>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336883" y="838898"/>
            <a:ext cx="6096001" cy="5674197"/>
          </a:xfrm>
        </p:spPr>
        <p:txBody>
          <a:bodyPr>
            <a:normAutofit lnSpcReduction="10000"/>
          </a:bodyPr>
          <a:lstStyle/>
          <a:p>
            <a:pPr marL="0" indent="0">
              <a:buNone/>
            </a:pPr>
            <a:r>
              <a:rPr lang="en-US" dirty="0"/>
              <a:t>Example 1: Neonatal jaundice</a:t>
            </a:r>
          </a:p>
          <a:p>
            <a:pPr marL="457200" lvl="1" indent="0">
              <a:buNone/>
            </a:pPr>
            <a:r>
              <a:rPr lang="en-US" dirty="0"/>
              <a:t>High levels of _________</a:t>
            </a:r>
          </a:p>
          <a:p>
            <a:pPr marL="457200" lvl="1" indent="0">
              <a:buNone/>
            </a:pPr>
            <a:r>
              <a:rPr lang="en-US" dirty="0"/>
              <a:t>Normally eliminated in the liver</a:t>
            </a:r>
          </a:p>
          <a:p>
            <a:pPr marL="457200" lvl="1" indent="0">
              <a:buNone/>
            </a:pPr>
            <a:r>
              <a:rPr lang="en-US" dirty="0"/>
              <a:t>Neonatal liver is not fully developed</a:t>
            </a:r>
          </a:p>
          <a:p>
            <a:pPr marL="457200" lvl="1" indent="0">
              <a:buNone/>
            </a:pPr>
            <a:r>
              <a:rPr lang="en-US" dirty="0"/>
              <a:t>Use of a bilirubin-specific enzyme, bilirubin oxidase as follows</a:t>
            </a:r>
          </a:p>
          <a:p>
            <a:pPr marL="0" indent="0">
              <a:buNone/>
            </a:pPr>
            <a:r>
              <a:rPr lang="en-US" dirty="0"/>
              <a:t>bilirubin + 1/2O</a:t>
            </a:r>
            <a:r>
              <a:rPr lang="en-US" baseline="-25000" dirty="0"/>
              <a:t>2</a:t>
            </a:r>
            <a:r>
              <a:rPr lang="en-US" dirty="0"/>
              <a:t> → biliverdin + H</a:t>
            </a:r>
            <a:r>
              <a:rPr lang="en-US" baseline="-25000" dirty="0"/>
              <a:t>2</a:t>
            </a:r>
            <a:r>
              <a:rPr lang="en-US" dirty="0"/>
              <a:t>O</a:t>
            </a:r>
          </a:p>
          <a:p>
            <a:pPr marL="457200" lvl="1" indent="0">
              <a:buNone/>
            </a:pPr>
            <a:r>
              <a:rPr lang="en-US" dirty="0"/>
              <a:t>Biliverdin is less toxic than bilirubin</a:t>
            </a:r>
          </a:p>
          <a:p>
            <a:pPr marL="457200" lvl="1" indent="0">
              <a:buNone/>
            </a:pPr>
            <a:r>
              <a:rPr lang="en-US" dirty="0"/>
              <a:t>It is further converted to less toxic compounds</a:t>
            </a:r>
          </a:p>
          <a:p>
            <a:pPr marL="457200" lvl="1" indent="0">
              <a:buNone/>
            </a:pPr>
            <a:r>
              <a:rPr lang="en-US" dirty="0"/>
              <a:t>Conversion to much less toxic compounds</a:t>
            </a:r>
          </a:p>
          <a:p>
            <a:pPr marL="457200" lvl="1" indent="0">
              <a:buNone/>
            </a:pPr>
            <a:endParaRPr lang="en-US" dirty="0"/>
          </a:p>
          <a:p>
            <a:pPr marL="0" indent="0">
              <a:buNone/>
            </a:pPr>
            <a:r>
              <a:rPr lang="en-US" dirty="0"/>
              <a:t>Example 2: Removal of __________ during use of extracorporeal devices</a:t>
            </a:r>
          </a:p>
          <a:p>
            <a:pPr marL="0" indent="0">
              <a:buNone/>
            </a:pPr>
            <a:endParaRPr lang="en-US" dirty="0"/>
          </a:p>
          <a:p>
            <a:pPr marL="0" indent="0">
              <a:buNone/>
            </a:pPr>
            <a:endParaRPr lang="en-US" dirty="0"/>
          </a:p>
          <a:p>
            <a:pPr marL="0" indent="0">
              <a:spcAft>
                <a:spcPts val="600"/>
              </a:spcAft>
              <a:buNone/>
            </a:pPr>
            <a:endParaRPr lang="en-US" dirty="0"/>
          </a:p>
        </p:txBody>
      </p:sp>
      <p:pic>
        <p:nvPicPr>
          <p:cNvPr id="3" name="Picture 2">
            <a:extLst>
              <a:ext uri="{FF2B5EF4-FFF2-40B4-BE49-F238E27FC236}">
                <a16:creationId xmlns:a16="http://schemas.microsoft.com/office/drawing/2014/main" id="{D8B61022-C7D8-52C5-F427-5EE6A6E8111C}"/>
              </a:ext>
            </a:extLst>
          </p:cNvPr>
          <p:cNvPicPr>
            <a:picLocks noChangeAspect="1"/>
          </p:cNvPicPr>
          <p:nvPr/>
        </p:nvPicPr>
        <p:blipFill>
          <a:blip r:embed="rId2"/>
          <a:stretch>
            <a:fillRect/>
          </a:stretch>
        </p:blipFill>
        <p:spPr>
          <a:xfrm>
            <a:off x="6577264" y="1323474"/>
            <a:ext cx="5614736" cy="4211052"/>
          </a:xfrm>
          <a:prstGeom prst="rect">
            <a:avLst/>
          </a:prstGeom>
        </p:spPr>
      </p:pic>
    </p:spTree>
    <p:extLst>
      <p:ext uri="{BB962C8B-B14F-4D97-AF65-F5344CB8AC3E}">
        <p14:creationId xmlns:p14="http://schemas.microsoft.com/office/powerpoint/2010/main" val="2622427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Packed Bed Reactor – steps </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5</a:t>
            </a:fld>
            <a:endParaRPr lang="en-US"/>
          </a:p>
        </p:txBody>
      </p:sp>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336883" y="906011"/>
            <a:ext cx="11293643" cy="5815464"/>
          </a:xfrm>
        </p:spPr>
        <p:txBody>
          <a:bodyPr>
            <a:normAutofit/>
          </a:bodyPr>
          <a:lstStyle/>
          <a:p>
            <a:pPr>
              <a:spcBef>
                <a:spcPct val="0"/>
              </a:spcBef>
              <a:buSzTx/>
              <a:buFontTx/>
              <a:buNone/>
            </a:pPr>
            <a:r>
              <a:rPr lang="en-US" altLang="en-US" sz="2800" dirty="0"/>
              <a:t>We will analyze the packed bed affinity reactor in three parts.</a:t>
            </a:r>
          </a:p>
          <a:p>
            <a:pPr marL="457200" indent="-457200">
              <a:spcBef>
                <a:spcPct val="0"/>
              </a:spcBef>
              <a:buSzTx/>
              <a:buFont typeface="+mj-lt"/>
              <a:buAutoNum type="arabicPeriod"/>
            </a:pPr>
            <a:r>
              <a:rPr lang="en-US" altLang="en-US" sz="2800" dirty="0"/>
              <a:t>Concentration of substrate as a function of radius within each sphere, assuming that we know the concentration at the sphere surface.</a:t>
            </a:r>
          </a:p>
          <a:p>
            <a:pPr marL="457200" indent="-457200">
              <a:spcBef>
                <a:spcPct val="0"/>
              </a:spcBef>
              <a:buSzTx/>
              <a:buFont typeface="+mj-lt"/>
              <a:buAutoNum type="arabicPeriod"/>
            </a:pPr>
            <a:r>
              <a:rPr lang="en-US" altLang="en-US" sz="2800" dirty="0"/>
              <a:t>Concentration as a function of radius outside of a single sphere, so that we can find the surface concentration.</a:t>
            </a:r>
          </a:p>
          <a:p>
            <a:pPr marL="457200" indent="-457200">
              <a:spcBef>
                <a:spcPct val="0"/>
              </a:spcBef>
              <a:buSzTx/>
              <a:buFont typeface="+mj-lt"/>
              <a:buAutoNum type="arabicPeriod"/>
            </a:pPr>
            <a:r>
              <a:rPr lang="en-US" altLang="en-US" sz="2800" dirty="0"/>
              <a:t>Concentration as a function of distance along the packed bed reactor.</a:t>
            </a:r>
          </a:p>
          <a:p>
            <a:pPr marL="0" indent="0">
              <a:buNone/>
            </a:pPr>
            <a:endParaRPr lang="en-US" dirty="0"/>
          </a:p>
          <a:p>
            <a:pPr marL="0" indent="0">
              <a:buNone/>
            </a:pPr>
            <a:endParaRPr lang="en-US" dirty="0"/>
          </a:p>
          <a:p>
            <a:pPr marL="0" indent="0">
              <a:spcAft>
                <a:spcPts val="600"/>
              </a:spcAft>
              <a:buNone/>
            </a:pPr>
            <a:endParaRPr lang="en-US" dirty="0"/>
          </a:p>
        </p:txBody>
      </p:sp>
      <p:pic>
        <p:nvPicPr>
          <p:cNvPr id="7" name="Picture 6">
            <a:extLst>
              <a:ext uri="{FF2B5EF4-FFF2-40B4-BE49-F238E27FC236}">
                <a16:creationId xmlns:a16="http://schemas.microsoft.com/office/drawing/2014/main" id="{C70C2139-86D1-FA2C-CF42-DADEA777B74B}"/>
              </a:ext>
            </a:extLst>
          </p:cNvPr>
          <p:cNvPicPr>
            <a:picLocks noChangeAspect="1"/>
          </p:cNvPicPr>
          <p:nvPr/>
        </p:nvPicPr>
        <p:blipFill>
          <a:blip r:embed="rId2"/>
          <a:stretch>
            <a:fillRect/>
          </a:stretch>
        </p:blipFill>
        <p:spPr>
          <a:xfrm>
            <a:off x="3581401" y="3364832"/>
            <a:ext cx="4867343" cy="3410745"/>
          </a:xfrm>
          <a:prstGeom prst="rect">
            <a:avLst/>
          </a:prstGeom>
        </p:spPr>
      </p:pic>
    </p:spTree>
    <p:extLst>
      <p:ext uri="{BB962C8B-B14F-4D97-AF65-F5344CB8AC3E}">
        <p14:creationId xmlns:p14="http://schemas.microsoft.com/office/powerpoint/2010/main" val="1405450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Reaction Kinetics</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6</a:t>
            </a:fld>
            <a:endParaRPr lang="en-US"/>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336883" y="906011"/>
                <a:ext cx="11293643" cy="5815464"/>
              </a:xfrm>
            </p:spPr>
            <p:txBody>
              <a:bodyPr>
                <a:normAutofit fontScale="92500" lnSpcReduction="10000"/>
              </a:bodyPr>
              <a:lstStyle/>
              <a:p>
                <a:pPr marL="0" indent="0">
                  <a:buNone/>
                </a:pPr>
                <a:r>
                  <a:rPr lang="en-US" dirty="0"/>
                  <a:t>The </a:t>
                </a:r>
                <a:r>
                  <a:rPr lang="en-US" dirty="0" err="1"/>
                  <a:t>Michaelis-Menten</a:t>
                </a:r>
                <a:r>
                  <a:rPr lang="en-US" dirty="0"/>
                  <a:t> equation assumes two steps in the enzyme reaction.  First, the substrate </a:t>
                </a:r>
                <a14:m>
                  <m:oMath xmlns:m="http://schemas.openxmlformats.org/officeDocument/2006/math">
                    <m:r>
                      <a:rPr lang="en-US" b="0" i="1" smtClean="0">
                        <a:latin typeface="Cambria Math" panose="02040503050406030204" pitchFamily="18" charset="0"/>
                      </a:rPr>
                      <m:t>𝑆</m:t>
                    </m:r>
                  </m:oMath>
                </a14:m>
                <a:r>
                  <a:rPr lang="en-US" dirty="0"/>
                  <a:t> binds with the enzyme </a:t>
                </a:r>
                <a14:m>
                  <m:oMath xmlns:m="http://schemas.openxmlformats.org/officeDocument/2006/math">
                    <m:r>
                      <a:rPr lang="en-US" b="0" i="1" smtClean="0">
                        <a:latin typeface="Cambria Math" panose="02040503050406030204" pitchFamily="18" charset="0"/>
                      </a:rPr>
                      <m:t>𝐸</m:t>
                    </m:r>
                  </m:oMath>
                </a14:m>
                <a:r>
                  <a:rPr lang="en-US" dirty="0"/>
                  <a:t> to form a substrate-enzyme complex,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𝐸</m:t>
                        </m:r>
                      </m:e>
                      <m:sup>
                        <m:r>
                          <a:rPr lang="en-US" b="0" i="1" smtClean="0">
                            <a:latin typeface="Cambria Math" panose="02040503050406030204" pitchFamily="18" charset="0"/>
                          </a:rPr>
                          <m:t>∗</m:t>
                        </m:r>
                      </m:sup>
                    </m:sSup>
                    <m:r>
                      <a:rPr lang="en-US" b="0" i="1" smtClean="0">
                        <a:latin typeface="Cambria Math" panose="02040503050406030204" pitchFamily="18" charset="0"/>
                      </a:rPr>
                      <m:t>𝑆</m:t>
                    </m:r>
                  </m:oMath>
                </a14:m>
                <a:endParaRPr lang="en-US" dirty="0"/>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m:t>
                      </m:r>
                      <m:r>
                        <a:rPr lang="en-US" i="1" dirty="0" smtClean="0">
                          <a:latin typeface="Cambria Math" panose="02040503050406030204" pitchFamily="18" charset="0"/>
                        </a:rPr>
                        <m:t> + </m:t>
                      </m:r>
                      <m:r>
                        <a:rPr lang="en-US" i="1" dirty="0" smtClean="0">
                          <a:latin typeface="Cambria Math" panose="02040503050406030204" pitchFamily="18" charset="0"/>
                        </a:rPr>
                        <m:t>𝑆</m:t>
                      </m:r>
                      <m:r>
                        <a:rPr lang="en-US" i="1" dirty="0" smtClean="0">
                          <a:latin typeface="Cambria Math" panose="02040503050406030204" pitchFamily="18" charset="0"/>
                        </a:rPr>
                        <m:t> </m:t>
                      </m:r>
                      <m:r>
                        <a:rPr lang="en-US"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𝐸</m:t>
                          </m:r>
                        </m:e>
                        <m:sup>
                          <m:r>
                            <a:rPr lang="en-US" i="1" dirty="0" smtClean="0">
                              <a:latin typeface="Cambria Math" panose="02040503050406030204" pitchFamily="18" charset="0"/>
                            </a:rPr>
                            <m:t>∗</m:t>
                          </m:r>
                        </m:sup>
                      </m:sSup>
                      <m:r>
                        <a:rPr lang="en-US" i="1" dirty="0" smtClean="0">
                          <a:latin typeface="Cambria Math" panose="02040503050406030204" pitchFamily="18" charset="0"/>
                        </a:rPr>
                        <m:t>𝑆</m:t>
                      </m:r>
                    </m:oMath>
                  </m:oMathPara>
                </a14:m>
                <a:endParaRPr lang="en-US" dirty="0"/>
              </a:p>
              <a:p>
                <a:pPr marL="0" indent="0">
                  <a:spcAft>
                    <a:spcPts val="600"/>
                  </a:spcAft>
                  <a:buNone/>
                </a:pPr>
                <a:r>
                  <a:rPr lang="en-US" dirty="0"/>
                  <a:t>Then the substrate is catalyzed to product, </a:t>
                </a:r>
                <a14:m>
                  <m:oMath xmlns:m="http://schemas.openxmlformats.org/officeDocument/2006/math">
                    <m:r>
                      <a:rPr lang="en-US" b="0" i="1" smtClean="0">
                        <a:latin typeface="Cambria Math" panose="02040503050406030204" pitchFamily="18" charset="0"/>
                      </a:rPr>
                      <m:t>𝑃</m:t>
                    </m:r>
                  </m:oMath>
                </a14:m>
                <a:endParaRPr lang="en-US" dirty="0"/>
              </a:p>
              <a:p>
                <a:pPr marL="0" indent="0">
                  <a:buNone/>
                </a:pPr>
                <a14:m>
                  <m:oMathPara xmlns:m="http://schemas.openxmlformats.org/officeDocument/2006/math">
                    <m:oMathParaPr>
                      <m:jc m:val="centerGroup"/>
                    </m:oMathParaPr>
                    <m:oMath xmlns:m="http://schemas.openxmlformats.org/officeDocument/2006/math">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𝐸</m:t>
                          </m:r>
                        </m:e>
                        <m:sup>
                          <m:r>
                            <a:rPr lang="en-US" i="1" dirty="0" smtClean="0">
                              <a:latin typeface="Cambria Math" panose="02040503050406030204" pitchFamily="18" charset="0"/>
                            </a:rPr>
                            <m:t>∗</m:t>
                          </m:r>
                        </m:sup>
                      </m:sSup>
                      <m:r>
                        <a:rPr lang="en-US" i="1" dirty="0" smtClean="0">
                          <a:latin typeface="Cambria Math" panose="02040503050406030204" pitchFamily="18" charset="0"/>
                        </a:rPr>
                        <m:t>𝑆</m:t>
                      </m:r>
                      <m:r>
                        <a:rPr lang="en-US" i="1" dirty="0" smtClean="0">
                          <a:latin typeface="Cambria Math" panose="02040503050406030204" pitchFamily="18" charset="0"/>
                        </a:rPr>
                        <m:t> → </m:t>
                      </m:r>
                      <m:r>
                        <a:rPr lang="en-US" i="1" dirty="0" smtClean="0">
                          <a:latin typeface="Cambria Math" panose="02040503050406030204" pitchFamily="18" charset="0"/>
                        </a:rPr>
                        <m:t>𝐸</m:t>
                      </m:r>
                      <m:r>
                        <a:rPr lang="en-US" i="1" dirty="0" smtClean="0">
                          <a:latin typeface="Cambria Math" panose="02040503050406030204" pitchFamily="18" charset="0"/>
                        </a:rPr>
                        <m:t> + </m:t>
                      </m:r>
                      <m:r>
                        <a:rPr lang="en-US" i="1" dirty="0" smtClean="0">
                          <a:latin typeface="Cambria Math" panose="02040503050406030204" pitchFamily="18" charset="0"/>
                        </a:rPr>
                        <m:t>𝑃</m:t>
                      </m:r>
                    </m:oMath>
                  </m:oMathPara>
                </a14:m>
                <a:endParaRPr lang="en-US" dirty="0"/>
              </a:p>
              <a:p>
                <a:pPr marL="0" indent="0">
                  <a:buNone/>
                </a:pPr>
                <a:r>
                  <a:rPr lang="en-US" dirty="0"/>
                  <a:t>Assume that the second step is the rate-controlling reaction (slowest) and that the substrate and enzyme are in equilibrium, meaning that the amount of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𝐸</m:t>
                        </m:r>
                      </m:e>
                      <m:sup>
                        <m:r>
                          <a:rPr lang="en-US" b="0" i="1" smtClean="0">
                            <a:latin typeface="Cambria Math" panose="02040503050406030204" pitchFamily="18" charset="0"/>
                          </a:rPr>
                          <m:t>∗</m:t>
                        </m:r>
                      </m:sup>
                    </m:sSup>
                    <m:r>
                      <a:rPr lang="en-US" b="0" i="1" smtClean="0">
                        <a:latin typeface="Cambria Math" panose="02040503050406030204" pitchFamily="18" charset="0"/>
                      </a:rPr>
                      <m:t>𝑆</m:t>
                    </m:r>
                  </m:oMath>
                </a14:m>
                <a:r>
                  <a:rPr lang="en-US" dirty="0"/>
                  <a:t> is not changing with time.  The reaction rate is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𝑠</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𝑑𝑆</m:t>
                          </m:r>
                        </m:num>
                        <m:den>
                          <m:r>
                            <a:rPr lang="en-US" b="0" i="1" smtClean="0">
                              <a:latin typeface="Cambria Math" panose="02040503050406030204" pitchFamily="18" charset="0"/>
                            </a:rPr>
                            <m:t>𝑑𝑡</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𝑑𝑃</m:t>
                          </m:r>
                        </m:num>
                        <m:den>
                          <m:r>
                            <a:rPr lang="en-US" b="0" i="1" smtClean="0">
                              <a:latin typeface="Cambria Math" panose="02040503050406030204" pitchFamily="18" charset="0"/>
                            </a:rPr>
                            <m:t>𝑑𝑡</m:t>
                          </m:r>
                        </m:den>
                      </m:f>
                      <m:r>
                        <a:rPr lang="en-US" b="0" i="1" smtClean="0">
                          <a:latin typeface="Cambria Math" panose="02040503050406030204" pitchFamily="18" charset="0"/>
                        </a:rPr>
                        <m:t>=</m:t>
                      </m:r>
                      <m:r>
                        <a:rPr lang="en-US" b="0" i="1" smtClean="0">
                          <a:latin typeface="Cambria Math" panose="02040503050406030204" pitchFamily="18" charset="0"/>
                        </a:rPr>
                        <m:t> </m:t>
                      </m:r>
                    </m:oMath>
                  </m:oMathPara>
                </a14:m>
                <a:endParaRPr lang="en-US" dirty="0"/>
              </a:p>
              <a:p>
                <a:pPr marL="0" indent="0">
                  <a:buNone/>
                </a:pPr>
                <a:r>
                  <a:rPr lang="en-US" dirty="0"/>
                  <a:t>where </a:t>
                </a:r>
                <a:r>
                  <a:rPr lang="en-US" dirty="0" err="1"/>
                  <a:t>k</a:t>
                </a:r>
                <a:r>
                  <a:rPr lang="en-US" baseline="-25000" dirty="0" err="1"/>
                  <a:t>cat</a:t>
                </a:r>
                <a:r>
                  <a:rPr lang="en-US" dirty="0"/>
                  <a:t> is the first order rate constant for the second reaction.  You might think that we could stop here and simply use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m:rPr>
                            <m:sty m:val="p"/>
                          </m:rPr>
                          <a:rPr lang="en-US" b="0" i="0" smtClean="0">
                            <a:latin typeface="Cambria Math" panose="02040503050406030204" pitchFamily="18" charset="0"/>
                          </a:rPr>
                          <m:t>cat</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𝐸</m:t>
                        </m:r>
                      </m:e>
                      <m:sup>
                        <m:r>
                          <a:rPr lang="en-US" b="0" i="1" smtClean="0">
                            <a:latin typeface="Cambria Math" panose="02040503050406030204" pitchFamily="18" charset="0"/>
                          </a:rPr>
                          <m:t>∗</m:t>
                        </m:r>
                      </m:sup>
                    </m:sSup>
                    <m:r>
                      <a:rPr lang="en-US" b="0" i="1" smtClean="0">
                        <a:latin typeface="Cambria Math" panose="02040503050406030204" pitchFamily="18" charset="0"/>
                      </a:rPr>
                      <m:t>𝑆</m:t>
                    </m:r>
                  </m:oMath>
                </a14:m>
                <a:r>
                  <a:rPr lang="en-US" dirty="0"/>
                  <a:t> as our reaction rate.  However, we do not have a good value for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𝐸</m:t>
                        </m:r>
                      </m:e>
                      <m:sup>
                        <m:r>
                          <a:rPr lang="en-US" b="0" i="1" smtClean="0">
                            <a:latin typeface="Cambria Math" panose="02040503050406030204" pitchFamily="18" charset="0"/>
                          </a:rPr>
                          <m:t>∗</m:t>
                        </m:r>
                      </m:sup>
                    </m:sSup>
                    <m:r>
                      <a:rPr lang="en-US" b="0" i="1" smtClean="0">
                        <a:latin typeface="Cambria Math" panose="02040503050406030204" pitchFamily="18" charset="0"/>
                      </a:rPr>
                      <m:t>𝑆</m:t>
                    </m:r>
                  </m:oMath>
                </a14:m>
                <a:r>
                  <a:rPr lang="en-US" dirty="0"/>
                  <a:t>, which can change with radial position, mostly because </a:t>
                </a:r>
                <a14:m>
                  <m:oMath xmlns:m="http://schemas.openxmlformats.org/officeDocument/2006/math">
                    <m:r>
                      <a:rPr lang="en-US" b="0" i="1" smtClean="0">
                        <a:latin typeface="Cambria Math" panose="02040503050406030204" pitchFamily="18" charset="0"/>
                      </a:rPr>
                      <m:t>𝑆</m:t>
                    </m:r>
                  </m:oMath>
                </a14:m>
                <a:r>
                  <a:rPr lang="en-US" dirty="0"/>
                  <a:t> changes with axial position.  Instead, we will generally have a value for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0</m:t>
                        </m:r>
                      </m:sub>
                    </m:sSub>
                  </m:oMath>
                </a14:m>
                <a:r>
                  <a:rPr lang="en-US" dirty="0"/>
                  <a:t>, which is the total amount of enzyme (bound plus unbound) in each bead.</a:t>
                </a:r>
              </a:p>
              <a:p>
                <a:pPr marL="0" indent="0">
                  <a:spcAft>
                    <a:spcPts val="600"/>
                  </a:spcAft>
                  <a:buNone/>
                </a:pPr>
                <a:endParaRPr lang="en-US" dirty="0"/>
              </a:p>
            </p:txBody>
          </p:sp>
        </mc:Choice>
        <mc:Fallback>
          <p:sp>
            <p:nvSpPr>
              <p:cNvPr id="6" name="Content Placeholder 5">
                <a:extLst>
                  <a:ext uri="{FF2B5EF4-FFF2-40B4-BE49-F238E27FC236}">
                    <a16:creationId xmlns:a16="http://schemas.microsoft.com/office/drawing/2014/main" id="{21458DC8-4E3C-4C52-9138-B802557A86E4}"/>
                  </a:ext>
                </a:extLst>
              </p:cNvPr>
              <p:cNvSpPr>
                <a:spLocks noGrp="1" noRot="1" noChangeAspect="1" noMove="1" noResize="1" noEditPoints="1" noAdjustHandles="1" noChangeArrowheads="1" noChangeShapeType="1" noTextEdit="1"/>
              </p:cNvSpPr>
              <p:nvPr>
                <p:ph idx="1"/>
              </p:nvPr>
            </p:nvSpPr>
            <p:spPr>
              <a:xfrm>
                <a:off x="336883" y="906011"/>
                <a:ext cx="11293643" cy="5815464"/>
              </a:xfrm>
              <a:blipFill>
                <a:blip r:embed="rId2"/>
                <a:stretch>
                  <a:fillRect l="-971" t="-2201" r="-917"/>
                </a:stretch>
              </a:blipFill>
            </p:spPr>
            <p:txBody>
              <a:bodyPr/>
              <a:lstStyle/>
              <a:p>
                <a:r>
                  <a:rPr lang="en-US">
                    <a:noFill/>
                  </a:rPr>
                  <a:t> </a:t>
                </a:r>
              </a:p>
            </p:txBody>
          </p:sp>
        </mc:Fallback>
      </mc:AlternateContent>
    </p:spTree>
    <p:extLst>
      <p:ext uri="{BB962C8B-B14F-4D97-AF65-F5344CB8AC3E}">
        <p14:creationId xmlns:p14="http://schemas.microsoft.com/office/powerpoint/2010/main" val="780570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Reaction Kinetics</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7</a:t>
            </a:fld>
            <a:endParaRPr lang="en-US"/>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336883" y="906011"/>
                <a:ext cx="11502191" cy="5815464"/>
              </a:xfrm>
            </p:spPr>
            <p:txBody>
              <a:bodyPr>
                <a:normAutofit fontScale="92500" lnSpcReduction="20000"/>
              </a:bodyPr>
              <a:lstStyle/>
              <a:p>
                <a:pPr marL="0" indent="0">
                  <a:buNone/>
                </a:pPr>
                <a:r>
                  <a:rPr lang="en-US" dirty="0"/>
                  <a:t>Because the binding of substrate with enzyme is in equilibrium, we can relate the concentrations of </a:t>
                </a:r>
                <a14:m>
                  <m:oMath xmlns:m="http://schemas.openxmlformats.org/officeDocument/2006/math">
                    <m:r>
                      <a:rPr lang="en-US" i="1">
                        <a:latin typeface="Cambria Math" panose="02040503050406030204" pitchFamily="18" charset="0"/>
                      </a:rPr>
                      <m:t>𝑆</m:t>
                    </m:r>
                  </m:oMath>
                </a14:m>
                <a:r>
                  <a:rPr lang="en-US" dirty="0"/>
                  <a:t>, </a:t>
                </a:r>
                <a14:m>
                  <m:oMath xmlns:m="http://schemas.openxmlformats.org/officeDocument/2006/math">
                    <m:r>
                      <a:rPr lang="en-US" i="1">
                        <a:latin typeface="Cambria Math" panose="02040503050406030204" pitchFamily="18" charset="0"/>
                      </a:rPr>
                      <m:t>𝐸</m:t>
                    </m:r>
                  </m:oMath>
                </a14:m>
                <a:r>
                  <a:rPr lang="en-US" dirty="0"/>
                  <a:t>, and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𝐸</m:t>
                        </m:r>
                      </m:e>
                      <m:sup>
                        <m:r>
                          <a:rPr lang="en-US" i="1">
                            <a:latin typeface="Cambria Math" panose="02040503050406030204" pitchFamily="18" charset="0"/>
                          </a:rPr>
                          <m:t>∗</m:t>
                        </m:r>
                      </m:sup>
                    </m:sSup>
                    <m:r>
                      <a:rPr lang="en-US" i="1">
                        <a:latin typeface="Cambria Math" panose="02040503050406030204" pitchFamily="18" charset="0"/>
                      </a:rPr>
                      <m:t>𝑆</m:t>
                    </m:r>
                  </m:oMath>
                </a14:m>
                <a:r>
                  <a:rPr lang="en-US" dirty="0"/>
                  <a:t> through the equilibrium constant,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𝑚</m:t>
                        </m:r>
                      </m:sub>
                    </m:sSub>
                  </m:oMath>
                </a14:m>
                <a:r>
                  <a:rPr lang="en-US" dirty="0"/>
                  <a:t>, or its reciprocal,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𝑚</m:t>
                        </m:r>
                      </m:sub>
                    </m:sSub>
                    <m:r>
                      <a:rPr lang="en-US" i="1">
                        <a:latin typeface="Cambria Math" panose="02040503050406030204" pitchFamily="18" charset="0"/>
                      </a:rPr>
                      <m:t>=1</m:t>
                    </m:r>
                    <m:r>
                      <m:rPr>
                        <m:lit/>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𝑚</m:t>
                        </m:r>
                      </m:sub>
                    </m:sSub>
                  </m:oMath>
                </a14:m>
                <a:r>
                  <a:rPr lang="en-US" dirty="0"/>
                  <a:t>.</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𝑚</m:t>
                          </m:r>
                        </m:sub>
                      </m:sSub>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𝐸</m:t>
                              </m:r>
                            </m:e>
                            <m:sup>
                              <m:r>
                                <a:rPr lang="en-US" i="1">
                                  <a:latin typeface="Cambria Math" panose="02040503050406030204" pitchFamily="18" charset="0"/>
                                </a:rPr>
                                <m:t>∗</m:t>
                              </m:r>
                            </m:sup>
                          </m:sSup>
                          <m:r>
                            <a:rPr lang="en-US" i="1">
                              <a:latin typeface="Cambria Math" panose="02040503050406030204" pitchFamily="18" charset="0"/>
                            </a:rPr>
                            <m:t>𝑆</m:t>
                          </m:r>
                        </m:num>
                        <m:den>
                          <m:r>
                            <a:rPr lang="en-US" i="1">
                              <a:latin typeface="Cambria Math" panose="02040503050406030204" pitchFamily="18" charset="0"/>
                            </a:rPr>
                            <m:t>𝐸</m:t>
                          </m:r>
                          <m:r>
                            <a:rPr lang="en-US" i="1">
                              <a:latin typeface="Cambria Math" panose="02040503050406030204" pitchFamily="18" charset="0"/>
                            </a:rPr>
                            <m:t> </m:t>
                          </m:r>
                          <m:r>
                            <a:rPr lang="en-US" i="1">
                              <a:latin typeface="Cambria Math" panose="02040503050406030204" pitchFamily="18" charset="0"/>
                            </a:rPr>
                            <m:t>𝑆</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𝑚</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𝐸</m:t>
                          </m:r>
                          <m:r>
                            <a:rPr lang="en-US" i="1">
                              <a:latin typeface="Cambria Math" panose="02040503050406030204" pitchFamily="18" charset="0"/>
                            </a:rPr>
                            <m:t> </m:t>
                          </m:r>
                          <m:r>
                            <a:rPr lang="en-US" i="1">
                              <a:latin typeface="Cambria Math" panose="02040503050406030204" pitchFamily="18" charset="0"/>
                            </a:rPr>
                            <m:t>𝑆</m:t>
                          </m:r>
                        </m:num>
                        <m:den>
                          <m:sSup>
                            <m:sSupPr>
                              <m:ctrlPr>
                                <a:rPr lang="en-US" i="1">
                                  <a:latin typeface="Cambria Math" panose="02040503050406030204" pitchFamily="18" charset="0"/>
                                </a:rPr>
                              </m:ctrlPr>
                            </m:sSupPr>
                            <m:e>
                              <m:r>
                                <a:rPr lang="en-US" i="1">
                                  <a:latin typeface="Cambria Math" panose="02040503050406030204" pitchFamily="18" charset="0"/>
                                </a:rPr>
                                <m:t>𝐸</m:t>
                              </m:r>
                            </m:e>
                            <m:sup>
                              <m:r>
                                <a:rPr lang="en-US" i="1">
                                  <a:latin typeface="Cambria Math" panose="02040503050406030204" pitchFamily="18" charset="0"/>
                                </a:rPr>
                                <m:t>∗</m:t>
                              </m:r>
                            </m:sup>
                          </m:sSup>
                          <m:r>
                            <a:rPr lang="en-US" i="1">
                              <a:latin typeface="Cambria Math" panose="02040503050406030204" pitchFamily="18" charset="0"/>
                            </a:rPr>
                            <m:t>𝑆</m:t>
                          </m:r>
                        </m:den>
                      </m:f>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𝐸</m:t>
                          </m:r>
                        </m:e>
                        <m:sup>
                          <m:r>
                            <a:rPr lang="en-US" i="1">
                              <a:latin typeface="Cambria Math" panose="02040503050406030204" pitchFamily="18" charset="0"/>
                            </a:rPr>
                            <m:t>∗</m:t>
                          </m:r>
                        </m:sup>
                      </m:sSup>
                      <m:r>
                        <a:rPr lang="en-US" i="1">
                          <a:latin typeface="Cambria Math" panose="02040503050406030204" pitchFamily="18" charset="0"/>
                        </a:rPr>
                        <m:t>𝑆</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𝐸</m:t>
                          </m:r>
                          <m:r>
                            <a:rPr lang="en-US" i="1">
                              <a:latin typeface="Cambria Math" panose="02040503050406030204" pitchFamily="18" charset="0"/>
                            </a:rPr>
                            <m:t> </m:t>
                          </m:r>
                          <m:r>
                            <a:rPr lang="en-US" i="1">
                              <a:latin typeface="Cambria Math" panose="02040503050406030204" pitchFamily="18" charset="0"/>
                            </a:rPr>
                            <m:t>𝑆</m:t>
                          </m:r>
                        </m:num>
                        <m:den>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𝑚</m:t>
                              </m:r>
                            </m:sub>
                          </m:sSub>
                        </m:den>
                      </m:f>
                    </m:oMath>
                  </m:oMathPara>
                </a14:m>
                <a:endParaRPr lang="en-US" dirty="0"/>
              </a:p>
              <a:p>
                <a:pPr marL="0" indent="0">
                  <a:buNone/>
                </a:pPr>
                <a:r>
                  <a:rPr lang="en-US" dirty="0"/>
                  <a:t>Then</a:t>
                </a:r>
              </a:p>
              <a:p>
                <a:pPr marL="0" indent="0">
                  <a:buNone/>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	</m:t>
                      </m:r>
                      <m:r>
                        <a:rPr lang="en-US" i="1" dirty="0" err="1">
                          <a:latin typeface="Cambria Math" panose="02040503050406030204" pitchFamily="18" charset="0"/>
                        </a:rPr>
                        <m:t>𝑟</m:t>
                      </m:r>
                      <m:r>
                        <a:rPr lang="en-US" i="1" baseline="-25000" dirty="0" err="1">
                          <a:latin typeface="Cambria Math" panose="02040503050406030204" pitchFamily="18" charset="0"/>
                        </a:rPr>
                        <m:t>𝑆</m:t>
                      </m:r>
                      <m:r>
                        <a:rPr lang="en-US" i="1" dirty="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𝑘</m:t>
                          </m:r>
                        </m:e>
                        <m:sub>
                          <m:r>
                            <m:rPr>
                              <m:sty m:val="p"/>
                            </m:rPr>
                            <a:rPr lang="en-US">
                              <a:latin typeface="Cambria Math" panose="02040503050406030204" pitchFamily="18" charset="0"/>
                            </a:rPr>
                            <m:t>cat</m:t>
                          </m:r>
                        </m:sub>
                      </m:sSub>
                      <m:sSup>
                        <m:sSupPr>
                          <m:ctrlPr>
                            <a:rPr lang="en-US" i="1">
                              <a:latin typeface="Cambria Math" panose="02040503050406030204" pitchFamily="18" charset="0"/>
                            </a:rPr>
                          </m:ctrlPr>
                        </m:sSupPr>
                        <m:e>
                          <m:r>
                            <a:rPr lang="en-US" i="1">
                              <a:latin typeface="Cambria Math" panose="02040503050406030204" pitchFamily="18" charset="0"/>
                            </a:rPr>
                            <m:t>𝐸</m:t>
                          </m:r>
                        </m:e>
                        <m:sup>
                          <m:r>
                            <a:rPr lang="en-US" i="1">
                              <a:latin typeface="Cambria Math" panose="02040503050406030204" pitchFamily="18" charset="0"/>
                            </a:rPr>
                            <m:t>∗</m:t>
                          </m:r>
                        </m:sup>
                      </m:sSup>
                      <m:r>
                        <a:rPr lang="en-US" i="1">
                          <a:latin typeface="Cambria Math" panose="02040503050406030204" pitchFamily="18" charset="0"/>
                        </a:rPr>
                        <m:t>𝑆</m:t>
                      </m:r>
                      <m:r>
                        <a:rPr lang="en-US" i="1">
                          <a:latin typeface="Cambria Math" panose="02040503050406030204" pitchFamily="18" charset="0"/>
                        </a:rPr>
                        <m:t>=</m:t>
                      </m:r>
                      <m:f>
                        <m:fPr>
                          <m:ctrlPr>
                            <a:rPr lang="en-US" i="1" dirty="0">
                              <a:latin typeface="Cambria Math" panose="02040503050406030204" pitchFamily="18" charset="0"/>
                            </a:rPr>
                          </m:ctrlPr>
                        </m:fPr>
                        <m:num>
                          <m:r>
                            <a:rPr lang="en-US" i="1" dirty="0" err="1">
                              <a:latin typeface="Cambria Math" panose="02040503050406030204" pitchFamily="18" charset="0"/>
                            </a:rPr>
                            <m:t>𝑘</m:t>
                          </m:r>
                          <m:r>
                            <m:rPr>
                              <m:sty m:val="p"/>
                            </m:rPr>
                            <a:rPr lang="en-US" baseline="-25000" dirty="0" err="1">
                              <a:latin typeface="Cambria Math" panose="02040503050406030204" pitchFamily="18" charset="0"/>
                            </a:rPr>
                            <m:t>cat</m:t>
                          </m:r>
                          <m:r>
                            <a:rPr lang="en-US" i="1" dirty="0" err="1">
                              <a:latin typeface="Cambria Math" panose="02040503050406030204" pitchFamily="18" charset="0"/>
                            </a:rPr>
                            <m:t>𝑆𝐸</m:t>
                          </m:r>
                        </m:num>
                        <m:den>
                          <m:r>
                            <a:rPr lang="en-US" i="1" dirty="0">
                              <a:latin typeface="Cambria Math" panose="02040503050406030204" pitchFamily="18" charset="0"/>
                            </a:rPr>
                            <m:t>𝐾</m:t>
                          </m:r>
                          <m:r>
                            <a:rPr lang="en-US" i="1" baseline="-25000" dirty="0">
                              <a:latin typeface="Cambria Math" panose="02040503050406030204" pitchFamily="18" charset="0"/>
                            </a:rPr>
                            <m:t>𝑚</m:t>
                          </m:r>
                        </m:den>
                      </m:f>
                    </m:oMath>
                  </m:oMathPara>
                </a14:m>
                <a:endParaRPr lang="en-US" dirty="0"/>
              </a:p>
              <a:p>
                <a:pPr marL="0" indent="0">
                  <a:buNone/>
                </a:pPr>
                <a:r>
                  <a:rPr lang="en-US" dirty="0"/>
                  <a:t>The total amount of enzyme,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0</m:t>
                        </m:r>
                      </m:sub>
                    </m:sSub>
                  </m:oMath>
                </a14:m>
                <a:r>
                  <a:rPr lang="en-US" dirty="0"/>
                  <a:t> is equal to the sum of bound plus unbound enzyme</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0</m:t>
                          </m:r>
                        </m:sub>
                      </m:sSub>
                      <m:r>
                        <a:rPr lang="en-US" i="1">
                          <a:latin typeface="Cambria Math" panose="02040503050406030204" pitchFamily="18" charset="0"/>
                        </a:rPr>
                        <m:t>=</m:t>
                      </m:r>
                      <m:r>
                        <a:rPr lang="en-US" i="1">
                          <a:latin typeface="Cambria Math" panose="02040503050406030204" pitchFamily="18" charset="0"/>
                        </a:rPr>
                        <m:t>𝐸</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𝐸</m:t>
                          </m:r>
                        </m:e>
                        <m:sup>
                          <m:r>
                            <a:rPr lang="en-US" i="1">
                              <a:latin typeface="Cambria Math" panose="02040503050406030204" pitchFamily="18" charset="0"/>
                            </a:rPr>
                            <m:t>∗</m:t>
                          </m:r>
                        </m:sup>
                      </m:sSup>
                      <m:r>
                        <a:rPr lang="en-US" i="1">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𝐸</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𝐸</m:t>
                          </m:r>
                          <m:r>
                            <a:rPr lang="en-US" i="1">
                              <a:latin typeface="Cambria Math" panose="02040503050406030204" pitchFamily="18" charset="0"/>
                            </a:rPr>
                            <m:t> </m:t>
                          </m:r>
                          <m:r>
                            <a:rPr lang="en-US" i="1">
                              <a:latin typeface="Cambria Math" panose="02040503050406030204" pitchFamily="18" charset="0"/>
                            </a:rPr>
                            <m:t>𝑆</m:t>
                          </m:r>
                        </m:num>
                        <m:den>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𝑚</m:t>
                              </m:r>
                            </m:sub>
                          </m:sSub>
                        </m:den>
                      </m:f>
                      <m:r>
                        <a:rPr lang="en-US" i="1">
                          <a:latin typeface="Cambria Math" panose="02040503050406030204" pitchFamily="18" charset="0"/>
                        </a:rPr>
                        <m:t>=</m:t>
                      </m:r>
                      <m:r>
                        <a:rPr lang="en-US" i="1">
                          <a:latin typeface="Cambria Math" panose="02040503050406030204" pitchFamily="18" charset="0"/>
                        </a:rPr>
                        <m:t>𝐸</m:t>
                      </m:r>
                      <m:d>
                        <m:dPr>
                          <m:ctrlPr>
                            <a:rPr lang="en-US" i="1">
                              <a:latin typeface="Cambria Math" panose="02040503050406030204" pitchFamily="18" charset="0"/>
                            </a:rPr>
                          </m:ctrlPr>
                        </m:dPr>
                        <m:e>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𝑆</m:t>
                              </m:r>
                            </m:num>
                            <m:den>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𝑚</m:t>
                                  </m:r>
                                </m:sub>
                              </m:sSub>
                            </m:den>
                          </m:f>
                        </m:e>
                      </m:d>
                    </m:oMath>
                  </m:oMathPara>
                </a14:m>
                <a:endParaRPr lang="en-US" dirty="0"/>
              </a:p>
              <a:p>
                <a:pPr marL="0" indent="0">
                  <a:buNone/>
                </a:pPr>
                <a:r>
                  <a:rPr lang="en-US" dirty="0"/>
                  <a:t>so we can replace </a:t>
                </a:r>
                <a14:m>
                  <m:oMath xmlns:m="http://schemas.openxmlformats.org/officeDocument/2006/math">
                    <m:r>
                      <a:rPr lang="en-US" i="1">
                        <a:latin typeface="Cambria Math" panose="02040503050406030204" pitchFamily="18" charset="0"/>
                      </a:rPr>
                      <m:t>𝐸</m:t>
                    </m:r>
                  </m:oMath>
                </a14:m>
                <a:r>
                  <a:rPr lang="en-US" dirty="0"/>
                  <a:t> in the reaction rate with </a:t>
                </a:r>
                <a14:m>
                  <m:oMath xmlns:m="http://schemas.openxmlformats.org/officeDocument/2006/math">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0</m:t>
                            </m:r>
                          </m:sub>
                        </m:sSub>
                      </m:num>
                      <m:den>
                        <m:r>
                          <a:rPr lang="en-US" i="1">
                            <a:latin typeface="Cambria Math" panose="02040503050406030204" pitchFamily="18" charset="0"/>
                          </a:rPr>
                          <m:t>1+</m:t>
                        </m:r>
                        <m:r>
                          <a:rPr lang="en-US" i="1">
                            <a:latin typeface="Cambria Math" panose="02040503050406030204" pitchFamily="18" charset="0"/>
                          </a:rPr>
                          <m:t>𝑆</m:t>
                        </m:r>
                        <m:r>
                          <m:rPr>
                            <m:lit/>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𝑚</m:t>
                            </m:r>
                          </m:sub>
                        </m:sSub>
                      </m:den>
                    </m:f>
                  </m:oMath>
                </a14:m>
                <a:r>
                  <a:rPr lang="en-US" dirty="0"/>
                  <a:t>, and we get</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	</m:t>
                      </m:r>
                      <m:r>
                        <a:rPr lang="en-US" i="1" dirty="0" err="1">
                          <a:latin typeface="Cambria Math" panose="02040503050406030204" pitchFamily="18" charset="0"/>
                        </a:rPr>
                        <m:t>𝑟</m:t>
                      </m:r>
                      <m:r>
                        <a:rPr lang="en-US" i="1" baseline="-25000" dirty="0" err="1">
                          <a:latin typeface="Cambria Math" panose="02040503050406030204" pitchFamily="18" charset="0"/>
                        </a:rPr>
                        <m:t>𝑆</m:t>
                      </m:r>
                      <m:r>
                        <a:rPr lang="en-US" i="1" dirty="0">
                          <a:latin typeface="Cambria Math" panose="02040503050406030204" pitchFamily="18" charset="0"/>
                        </a:rPr>
                        <m:t> =</m:t>
                      </m:r>
                      <m:f>
                        <m:fPr>
                          <m:ctrlPr>
                            <a:rPr lang="en-US" i="1" dirty="0">
                              <a:latin typeface="Cambria Math" panose="02040503050406030204" pitchFamily="18" charset="0"/>
                            </a:rPr>
                          </m:ctrlPr>
                        </m:fPr>
                        <m:num>
                          <m:r>
                            <a:rPr lang="en-US" i="1" dirty="0" err="1">
                              <a:latin typeface="Cambria Math" panose="02040503050406030204" pitchFamily="18" charset="0"/>
                            </a:rPr>
                            <m:t>𝑘</m:t>
                          </m:r>
                          <m:r>
                            <m:rPr>
                              <m:sty m:val="p"/>
                            </m:rPr>
                            <a:rPr lang="en-US" baseline="-25000" dirty="0" err="1">
                              <a:latin typeface="Cambria Math" panose="02040503050406030204" pitchFamily="18" charset="0"/>
                            </a:rPr>
                            <m:t>cat</m:t>
                          </m:r>
                          <m:r>
                            <a:rPr lang="en-US" i="1" dirty="0" err="1">
                              <a:latin typeface="Cambria Math" panose="02040503050406030204" pitchFamily="18" charset="0"/>
                            </a:rPr>
                            <m:t>𝑆</m:t>
                          </m:r>
                        </m:num>
                        <m:den>
                          <m:r>
                            <a:rPr lang="en-US" i="1" dirty="0">
                              <a:latin typeface="Cambria Math" panose="02040503050406030204" pitchFamily="18" charset="0"/>
                            </a:rPr>
                            <m:t>𝐾</m:t>
                          </m:r>
                          <m:r>
                            <a:rPr lang="en-US" i="1" baseline="-25000" dirty="0">
                              <a:latin typeface="Cambria Math" panose="02040503050406030204" pitchFamily="18" charset="0"/>
                            </a:rPr>
                            <m:t>𝑚</m:t>
                          </m:r>
                        </m:den>
                      </m:f>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0</m:t>
                              </m:r>
                            </m:sub>
                          </m:sSub>
                        </m:num>
                        <m:den>
                          <m:r>
                            <a:rPr lang="en-US" i="1">
                              <a:latin typeface="Cambria Math" panose="02040503050406030204" pitchFamily="18" charset="0"/>
                            </a:rPr>
                            <m:t>1+</m:t>
                          </m:r>
                          <m:r>
                            <a:rPr lang="en-US" i="1">
                              <a:latin typeface="Cambria Math" panose="02040503050406030204" pitchFamily="18" charset="0"/>
                            </a:rPr>
                            <m:t>𝑆</m:t>
                          </m:r>
                          <m:r>
                            <m:rPr>
                              <m:lit/>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𝑚</m:t>
                              </m:r>
                            </m:sub>
                          </m:sSub>
                        </m:den>
                      </m:f>
                      <m:r>
                        <a:rPr lang="en-US" i="1">
                          <a:latin typeface="Cambria Math" panose="02040503050406030204" pitchFamily="18" charset="0"/>
                        </a:rPr>
                        <m:t>=</m:t>
                      </m:r>
                      <m:r>
                        <a:rPr lang="en-US" b="0" i="1" smtClean="0">
                          <a:latin typeface="Cambria Math" panose="02040503050406030204" pitchFamily="18" charset="0"/>
                        </a:rPr>
                        <m:t>                             </m:t>
                      </m:r>
                    </m:oMath>
                  </m:oMathPara>
                </a14:m>
                <a:endParaRPr lang="en-US" dirty="0"/>
              </a:p>
              <a:p>
                <a:pPr marL="0" indent="0">
                  <a:spcAft>
                    <a:spcPts val="600"/>
                  </a:spcAft>
                  <a:buNone/>
                </a:pPr>
                <a:endParaRPr lang="en-US" dirty="0"/>
              </a:p>
            </p:txBody>
          </p:sp>
        </mc:Choice>
        <mc:Fallback>
          <p:sp>
            <p:nvSpPr>
              <p:cNvPr id="6" name="Content Placeholder 5">
                <a:extLst>
                  <a:ext uri="{FF2B5EF4-FFF2-40B4-BE49-F238E27FC236}">
                    <a16:creationId xmlns:a16="http://schemas.microsoft.com/office/drawing/2014/main" id="{21458DC8-4E3C-4C52-9138-B802557A86E4}"/>
                  </a:ext>
                </a:extLst>
              </p:cNvPr>
              <p:cNvSpPr>
                <a:spLocks noGrp="1" noRot="1" noChangeAspect="1" noMove="1" noResize="1" noEditPoints="1" noAdjustHandles="1" noChangeArrowheads="1" noChangeShapeType="1" noTextEdit="1"/>
              </p:cNvSpPr>
              <p:nvPr>
                <p:ph idx="1"/>
              </p:nvPr>
            </p:nvSpPr>
            <p:spPr>
              <a:xfrm>
                <a:off x="336883" y="906011"/>
                <a:ext cx="11502191" cy="5815464"/>
              </a:xfrm>
              <a:blipFill>
                <a:blip r:embed="rId2"/>
                <a:stretch>
                  <a:fillRect l="-954" t="-2725" r="-53"/>
                </a:stretch>
              </a:blipFill>
            </p:spPr>
            <p:txBody>
              <a:bodyPr/>
              <a:lstStyle/>
              <a:p>
                <a:r>
                  <a:rPr lang="en-US">
                    <a:noFill/>
                  </a:rPr>
                  <a:t> </a:t>
                </a:r>
              </a:p>
            </p:txBody>
          </p:sp>
        </mc:Fallback>
      </mc:AlternateContent>
    </p:spTree>
    <p:extLst>
      <p:ext uri="{BB962C8B-B14F-4D97-AF65-F5344CB8AC3E}">
        <p14:creationId xmlns:p14="http://schemas.microsoft.com/office/powerpoint/2010/main" val="2410528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fontScale="90000"/>
          </a:bodyPr>
          <a:lstStyle/>
          <a:p>
            <a:r>
              <a:rPr lang="en-US" dirty="0"/>
              <a:t>Reaction Kinetics – Immobilized Enzyme Reactors</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8</a:t>
            </a:fld>
            <a:endParaRPr lang="en-US"/>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336883" y="906011"/>
                <a:ext cx="11502191" cy="5815464"/>
              </a:xfrm>
            </p:spPr>
            <p:txBody>
              <a:bodyPr>
                <a:normAutofit fontScale="92500" lnSpcReduction="10000"/>
              </a:bodyPr>
              <a:lstStyle/>
              <a:p>
                <a:pPr marL="0" indent="0">
                  <a:buNone/>
                </a:pPr>
                <a:r>
                  <a:rPr lang="en-US" dirty="0"/>
                  <a:t>The expression</a:t>
                </a:r>
              </a:p>
              <a:p>
                <a:pPr marL="0" indent="0">
                  <a:buNone/>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	</m:t>
                      </m:r>
                      <m:r>
                        <a:rPr lang="en-US" i="1" dirty="0" err="1">
                          <a:latin typeface="Cambria Math" panose="02040503050406030204" pitchFamily="18" charset="0"/>
                        </a:rPr>
                        <m:t>𝑟</m:t>
                      </m:r>
                      <m:r>
                        <a:rPr lang="en-US" i="1" baseline="-25000" dirty="0" err="1">
                          <a:latin typeface="Cambria Math" panose="02040503050406030204" pitchFamily="18" charset="0"/>
                        </a:rPr>
                        <m:t>𝑆</m:t>
                      </m:r>
                      <m:r>
                        <a:rPr lang="en-US" i="1" dirty="0">
                          <a:latin typeface="Cambria Math" panose="02040503050406030204" pitchFamily="18" charset="0"/>
                        </a:rPr>
                        <m:t> =</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m:rPr>
                                  <m:sty m:val="p"/>
                                </m:rPr>
                                <a:rPr lang="en-US">
                                  <a:latin typeface="Cambria Math" panose="02040503050406030204" pitchFamily="18" charset="0"/>
                                </a:rPr>
                                <m:t>cat</m:t>
                              </m:r>
                            </m:sub>
                          </m:sSub>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0</m:t>
                              </m:r>
                            </m:sub>
                          </m:sSub>
                          <m:r>
                            <a:rPr lang="en-US" i="1">
                              <a:latin typeface="Cambria Math" panose="02040503050406030204" pitchFamily="18" charset="0"/>
                            </a:rPr>
                            <m:t>𝑆</m:t>
                          </m:r>
                        </m:num>
                        <m:den>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𝑚</m:t>
                              </m:r>
                            </m:sub>
                          </m:sSub>
                          <m:r>
                            <a:rPr lang="en-US" i="1">
                              <a:latin typeface="Cambria Math" panose="02040503050406030204" pitchFamily="18" charset="0"/>
                            </a:rPr>
                            <m:t>+</m:t>
                          </m:r>
                          <m:r>
                            <a:rPr lang="en-US" i="1">
                              <a:latin typeface="Cambria Math" panose="02040503050406030204" pitchFamily="18" charset="0"/>
                            </a:rPr>
                            <m:t>𝑆</m:t>
                          </m:r>
                        </m:den>
                      </m:f>
                    </m:oMath>
                  </m:oMathPara>
                </a14:m>
                <a:endParaRPr lang="en-US" dirty="0"/>
              </a:p>
              <a:p>
                <a:pPr marL="0" indent="0">
                  <a:buNone/>
                </a:pPr>
                <a:r>
                  <a:rPr lang="en-US" dirty="0"/>
                  <a:t>is in terms of three known, fixed parameters inherent to the enzyme in the bead.</a:t>
                </a:r>
              </a:p>
              <a:p>
                <a:pPr marL="342900" indent="-342900">
                  <a:buFont typeface="+mj-lt"/>
                  <a:buAutoNum type="arabicPeriod"/>
                  <a:tabLst>
                    <a:tab pos="457200" algn="l"/>
                  </a:tabLst>
                </a:pPr>
                <a:r>
                  <a:rPr lang="en-US" dirty="0"/>
                  <a:t>The reaction rate,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𝑘</m:t>
                        </m:r>
                      </m:e>
                      <m:sub>
                        <m:r>
                          <m:rPr>
                            <m:sty m:val="p"/>
                          </m:rPr>
                          <a:rPr lang="en-US">
                            <a:latin typeface="Cambria Math" panose="02040503050406030204" pitchFamily="18" charset="0"/>
                          </a:rPr>
                          <m:t>cat</m:t>
                        </m:r>
                      </m:sub>
                    </m:sSub>
                  </m:oMath>
                </a14:m>
                <a:r>
                  <a:rPr lang="en-US" dirty="0"/>
                  <a:t>, that describes how fast substrate is turned into product once it binds to the enzyme.</a:t>
                </a:r>
              </a:p>
              <a:p>
                <a:pPr marL="342900" indent="-342900">
                  <a:buFont typeface="+mj-lt"/>
                  <a:buAutoNum type="arabicPeriod"/>
                  <a:tabLst>
                    <a:tab pos="457200" algn="l"/>
                  </a:tabLst>
                </a:pPr>
                <a:r>
                  <a:rPr lang="en-US" dirty="0"/>
                  <a:t>The total concentration,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0</m:t>
                        </m:r>
                      </m:sub>
                    </m:sSub>
                  </m:oMath>
                </a14:m>
                <a:r>
                  <a:rPr lang="en-US" dirty="0"/>
                  <a:t>, of enzyme in the bead.</a:t>
                </a:r>
              </a:p>
              <a:p>
                <a:pPr marL="342900" indent="-342900">
                  <a:spcAft>
                    <a:spcPts val="600"/>
                  </a:spcAft>
                  <a:buFont typeface="+mj-lt"/>
                  <a:buAutoNum type="arabicPeriod"/>
                  <a:tabLst>
                    <a:tab pos="457200" algn="l"/>
                  </a:tabLst>
                </a:pPr>
                <a:r>
                  <a:rPr lang="en-US" dirty="0"/>
                  <a:t>The dissociation constant,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𝑚</m:t>
                        </m:r>
                      </m:sub>
                    </m:sSub>
                  </m:oMath>
                </a14:m>
                <a:r>
                  <a:rPr lang="en-US" dirty="0"/>
                  <a:t>, of the enzyme.</a:t>
                </a:r>
              </a:p>
              <a:p>
                <a:pPr marL="0" indent="0">
                  <a:buNone/>
                </a:pPr>
                <a:r>
                  <a:rPr lang="en-US" dirty="0"/>
                  <a:t>We also define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m:rPr>
                            <m:sty m:val="p"/>
                          </m:rPr>
                          <a:rPr lang="en-US">
                            <a:latin typeface="Cambria Math" panose="02040503050406030204" pitchFamily="18" charset="0"/>
                          </a:rPr>
                          <m:t>max</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m:rPr>
                            <m:sty m:val="p"/>
                          </m:rPr>
                          <a:rPr lang="en-US">
                            <a:latin typeface="Cambria Math" panose="02040503050406030204" pitchFamily="18" charset="0"/>
                          </a:rPr>
                          <m:t>cat</m:t>
                        </m:r>
                      </m:sub>
                    </m:sSub>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0</m:t>
                        </m:r>
                      </m:sub>
                    </m:sSub>
                  </m:oMath>
                </a14:m>
                <a:r>
                  <a:rPr lang="en-US" dirty="0"/>
                  <a:t> to obtain the Michaelis-Menten equation.</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	</m:t>
                      </m:r>
                      <m:r>
                        <a:rPr lang="en-US" i="1" dirty="0" err="1">
                          <a:latin typeface="Cambria Math" panose="02040503050406030204" pitchFamily="18" charset="0"/>
                        </a:rPr>
                        <m:t>𝑟</m:t>
                      </m:r>
                      <m:r>
                        <a:rPr lang="en-US" i="1" baseline="-25000" dirty="0" err="1">
                          <a:latin typeface="Cambria Math" panose="02040503050406030204" pitchFamily="18" charset="0"/>
                        </a:rPr>
                        <m:t>𝑆</m:t>
                      </m:r>
                      <m:r>
                        <a:rPr lang="en-US" i="1" dirty="0">
                          <a:latin typeface="Cambria Math" panose="02040503050406030204" pitchFamily="18" charset="0"/>
                        </a:rPr>
                        <m:t> =</m:t>
                      </m:r>
                      <m:r>
                        <a:rPr lang="en-US" b="0" i="1" smtClean="0">
                          <a:latin typeface="Cambria Math" panose="02040503050406030204" pitchFamily="18" charset="0"/>
                        </a:rPr>
                        <m:t>               </m:t>
                      </m:r>
                      <m:r>
                        <a:rPr lang="en-US" i="1">
                          <a:latin typeface="Cambria Math" panose="02040503050406030204" pitchFamily="18" charset="0"/>
                        </a:rPr>
                        <m:t> </m:t>
                      </m:r>
                    </m:oMath>
                  </m:oMathPara>
                </a14:m>
                <a:endParaRPr lang="en-US" dirty="0"/>
              </a:p>
              <a:p>
                <a:pPr marL="0" indent="0">
                  <a:spcAft>
                    <a:spcPts val="600"/>
                  </a:spcAft>
                  <a:buNone/>
                </a:pPr>
                <a:r>
                  <a:rPr lang="en-US" dirty="0"/>
                  <a:t>This definition is motivated because it shows that the maximum possible rate of reaction, which happens when </a:t>
                </a:r>
                <a14:m>
                  <m:oMath xmlns:m="http://schemas.openxmlformats.org/officeDocument/2006/math">
                    <m:r>
                      <a:rPr lang="en-US" i="1">
                        <a:latin typeface="Cambria Math" panose="02040503050406030204" pitchFamily="18" charset="0"/>
                      </a:rPr>
                      <m:t>𝑆</m:t>
                    </m:r>
                  </m:oMath>
                </a14:m>
                <a:r>
                  <a:rPr lang="en-US" dirty="0"/>
                  <a:t> is large in comparison with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𝑚</m:t>
                        </m:r>
                      </m:sub>
                    </m:sSub>
                  </m:oMath>
                </a14:m>
                <a:r>
                  <a:rPr lang="en-US" dirty="0"/>
                  <a:t>, is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m:rPr>
                            <m:sty m:val="p"/>
                          </m:rPr>
                          <a:rPr lang="en-US">
                            <a:latin typeface="Cambria Math" panose="02040503050406030204" pitchFamily="18" charset="0"/>
                          </a:rPr>
                          <m:t>max</m:t>
                        </m:r>
                      </m:sub>
                    </m:sSub>
                  </m:oMath>
                </a14:m>
                <a:r>
                  <a:rPr lang="en-US" dirty="0"/>
                  <a:t>.  Also note that when </a:t>
                </a:r>
                <a14:m>
                  <m:oMath xmlns:m="http://schemas.openxmlformats.org/officeDocument/2006/math">
                    <m:r>
                      <m:rPr>
                        <m:sty m:val="p"/>
                      </m:rPr>
                      <a:rPr lang="en-US" b="0" i="0" smtClean="0">
                        <a:latin typeface="Cambria Math" panose="02040503050406030204" pitchFamily="18" charset="0"/>
                      </a:rPr>
                      <m:t>S</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𝑚</m:t>
                        </m:r>
                      </m:sub>
                    </m:sSub>
                  </m:oMath>
                </a14:m>
                <a:r>
                  <a:rPr lang="en-US" dirty="0"/>
                  <a:t>, the reaction rate is at half of its maximum value.</a:t>
                </a:r>
              </a:p>
              <a:p>
                <a:pPr marL="0" indent="0">
                  <a:spcAft>
                    <a:spcPts val="600"/>
                  </a:spcAft>
                  <a:buNone/>
                </a:pPr>
                <a:endParaRPr lang="en-US" dirty="0"/>
              </a:p>
            </p:txBody>
          </p:sp>
        </mc:Choice>
        <mc:Fallback>
          <p:sp>
            <p:nvSpPr>
              <p:cNvPr id="6" name="Content Placeholder 5">
                <a:extLst>
                  <a:ext uri="{FF2B5EF4-FFF2-40B4-BE49-F238E27FC236}">
                    <a16:creationId xmlns:a16="http://schemas.microsoft.com/office/drawing/2014/main" id="{21458DC8-4E3C-4C52-9138-B802557A86E4}"/>
                  </a:ext>
                </a:extLst>
              </p:cNvPr>
              <p:cNvSpPr>
                <a:spLocks noGrp="1" noRot="1" noChangeAspect="1" noMove="1" noResize="1" noEditPoints="1" noAdjustHandles="1" noChangeArrowheads="1" noChangeShapeType="1" noTextEdit="1"/>
              </p:cNvSpPr>
              <p:nvPr>
                <p:ph idx="1"/>
              </p:nvPr>
            </p:nvSpPr>
            <p:spPr>
              <a:xfrm>
                <a:off x="336883" y="906011"/>
                <a:ext cx="11502191" cy="5815464"/>
              </a:xfrm>
              <a:blipFill>
                <a:blip r:embed="rId2"/>
                <a:stretch>
                  <a:fillRect l="-954" t="-2201"/>
                </a:stretch>
              </a:blipFill>
            </p:spPr>
            <p:txBody>
              <a:bodyPr/>
              <a:lstStyle/>
              <a:p>
                <a:r>
                  <a:rPr lang="en-US">
                    <a:noFill/>
                  </a:rPr>
                  <a:t> </a:t>
                </a:r>
              </a:p>
            </p:txBody>
          </p:sp>
        </mc:Fallback>
      </mc:AlternateContent>
    </p:spTree>
    <p:extLst>
      <p:ext uri="{BB962C8B-B14F-4D97-AF65-F5344CB8AC3E}">
        <p14:creationId xmlns:p14="http://schemas.microsoft.com/office/powerpoint/2010/main" val="2661178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Diffusion Inside the Beads</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9</a:t>
            </a:fld>
            <a:endParaRPr lang="en-US"/>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336883" y="906011"/>
                <a:ext cx="11502191" cy="5815464"/>
              </a:xfrm>
            </p:spPr>
            <p:txBody>
              <a:bodyPr>
                <a:normAutofit/>
              </a:bodyPr>
              <a:lstStyle/>
              <a:p>
                <a:pPr marL="0" indent="0">
                  <a:buNone/>
                </a:pPr>
                <a:r>
                  <a:rPr lang="en-US" dirty="0"/>
                  <a:t>The medium penetrates the beads through pores (looking at part 1).  Consequently, diffusion in the bead is modified as before by steric exclusion (partition coefficient, </a:t>
                </a:r>
                <a14:m>
                  <m:oMath xmlns:m="http://schemas.openxmlformats.org/officeDocument/2006/math">
                    <m:r>
                      <a:rPr lang="en-US" b="0" i="1" smtClean="0">
                        <a:latin typeface="Cambria Math" panose="02040503050406030204" pitchFamily="18" charset="0"/>
                      </a:rPr>
                      <m:t>𝐾</m:t>
                    </m:r>
                  </m:oMath>
                </a14:m>
                <a:r>
                  <a:rPr lang="en-US" dirty="0"/>
                  <a:t>), wall resistance,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𝜔</m:t>
                        </m:r>
                      </m:e>
                      <m:sub>
                        <m:r>
                          <a:rPr lang="en-US" b="0" i="1" smtClean="0">
                            <a:latin typeface="Cambria Math" panose="02040503050406030204" pitchFamily="18" charset="0"/>
                          </a:rPr>
                          <m:t>𝑟</m:t>
                        </m:r>
                      </m:sub>
                    </m:sSub>
                  </m:oMath>
                </a14:m>
                <a:r>
                  <a:rPr lang="en-US" dirty="0"/>
                  <a:t>, porosity, </a:t>
                </a:r>
                <a14:m>
                  <m:oMath xmlns:m="http://schemas.openxmlformats.org/officeDocument/2006/math">
                    <m:r>
                      <a:rPr lang="en-US" b="0" i="1" smtClean="0">
                        <a:latin typeface="Cambria Math" panose="02040503050406030204" pitchFamily="18" charset="0"/>
                      </a:rPr>
                      <m:t>𝜀</m:t>
                    </m:r>
                  </m:oMath>
                </a14:m>
                <a:r>
                  <a:rPr lang="en-US" dirty="0"/>
                  <a:t>, and tortuosity, </a:t>
                </a:r>
                <a14:m>
                  <m:oMath xmlns:m="http://schemas.openxmlformats.org/officeDocument/2006/math">
                    <m:r>
                      <a:rPr lang="en-US" b="0" i="1" smtClean="0">
                        <a:latin typeface="Cambria Math" panose="02040503050406030204" pitchFamily="18" charset="0"/>
                      </a:rPr>
                      <m:t>𝜏</m:t>
                    </m:r>
                  </m:oMath>
                </a14:m>
                <a:r>
                  <a:rPr lang="en-US" dirty="0"/>
                  <a:t>.</a:t>
                </a:r>
              </a:p>
              <a:p>
                <a:pPr marL="0" indent="0">
                  <a:buNone/>
                </a:pPr>
                <a:endParaRPr lang="en-US" dirty="0"/>
              </a:p>
              <a:p>
                <a:pPr marL="0" indent="0">
                  <a:buNone/>
                </a:pPr>
                <a:endParaRPr lang="en-US" dirty="0"/>
              </a:p>
            </p:txBody>
          </p:sp>
        </mc:Choice>
        <mc:Fallback>
          <p:sp>
            <p:nvSpPr>
              <p:cNvPr id="6" name="Content Placeholder 5">
                <a:extLst>
                  <a:ext uri="{FF2B5EF4-FFF2-40B4-BE49-F238E27FC236}">
                    <a16:creationId xmlns:a16="http://schemas.microsoft.com/office/drawing/2014/main" id="{21458DC8-4E3C-4C52-9138-B802557A86E4}"/>
                  </a:ext>
                </a:extLst>
              </p:cNvPr>
              <p:cNvSpPr>
                <a:spLocks noGrp="1" noRot="1" noChangeAspect="1" noMove="1" noResize="1" noEditPoints="1" noAdjustHandles="1" noChangeArrowheads="1" noChangeShapeType="1" noTextEdit="1"/>
              </p:cNvSpPr>
              <p:nvPr>
                <p:ph idx="1"/>
              </p:nvPr>
            </p:nvSpPr>
            <p:spPr>
              <a:xfrm>
                <a:off x="336883" y="906011"/>
                <a:ext cx="11502191" cy="5815464"/>
              </a:xfrm>
              <a:blipFill>
                <a:blip r:embed="rId2"/>
                <a:stretch>
                  <a:fillRect l="-1060" t="-1782"/>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A006A0BA-86E3-C329-29C8-09D5B79DF5E7}"/>
              </a:ext>
            </a:extLst>
          </p:cNvPr>
          <p:cNvPicPr>
            <a:picLocks noChangeAspect="1"/>
          </p:cNvPicPr>
          <p:nvPr/>
        </p:nvPicPr>
        <p:blipFill>
          <a:blip r:embed="rId3"/>
          <a:stretch>
            <a:fillRect/>
          </a:stretch>
        </p:blipFill>
        <p:spPr>
          <a:xfrm>
            <a:off x="3475736" y="3990622"/>
            <a:ext cx="3999130" cy="2250125"/>
          </a:xfrm>
          <a:prstGeom prst="rect">
            <a:avLst/>
          </a:prstGeom>
        </p:spPr>
      </p:pic>
    </p:spTree>
    <p:extLst>
      <p:ext uri="{BB962C8B-B14F-4D97-AF65-F5344CB8AC3E}">
        <p14:creationId xmlns:p14="http://schemas.microsoft.com/office/powerpoint/2010/main" val="41124303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75929</TotalTime>
  <Words>2835</Words>
  <Application>Microsoft Office PowerPoint</Application>
  <PresentationFormat>Widescreen</PresentationFormat>
  <Paragraphs>265</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Cambria Math</vt:lpstr>
      <vt:lpstr>Office Theme</vt:lpstr>
      <vt:lpstr>BIEN 401  Biomedical Mass Transport  Class 20 Immobilized Enzyme Reactors</vt:lpstr>
      <vt:lpstr>Immobilized Enzyme Reactors</vt:lpstr>
      <vt:lpstr>Advantages of Immobilization</vt:lpstr>
      <vt:lpstr>Example Uses of Immobilized Enzyme Reactors</vt:lpstr>
      <vt:lpstr>Packed Bed Reactor – steps </vt:lpstr>
      <vt:lpstr>Reaction Kinetics</vt:lpstr>
      <vt:lpstr>Reaction Kinetics</vt:lpstr>
      <vt:lpstr>Reaction Kinetics – Immobilized Enzyme Reactors</vt:lpstr>
      <vt:lpstr>Diffusion Inside the Beads</vt:lpstr>
      <vt:lpstr>Reaction and Diffusion Inside the Bead</vt:lpstr>
      <vt:lpstr>Reaction and Diffusion Inside the Bead</vt:lpstr>
      <vt:lpstr>Thiele Modulus</vt:lpstr>
      <vt:lpstr>Effectiveness Factor</vt:lpstr>
      <vt:lpstr>Special Case – First Order Reaction</vt:lpstr>
      <vt:lpstr>Special Case – First Order Reaction</vt:lpstr>
      <vt:lpstr>Special Case – First Order Reaction</vt:lpstr>
      <vt:lpstr>External Mass Transfer resistance</vt:lpstr>
      <vt:lpstr>Packed Bed Reactor</vt:lpstr>
      <vt:lpstr>Packed Bed Reactor</vt:lpstr>
      <vt:lpstr>Packed Bed Reactor</vt:lpstr>
      <vt:lpstr>Packed Bed Reactor</vt:lpstr>
      <vt:lpstr>Packed Bed Reactor – Mass Transfer Dependent</vt:lpstr>
      <vt:lpstr>Overall Effectiveness</vt:lpstr>
      <vt:lpstr>Packed Bed Reactor – Mass Transfer Dependent</vt:lpstr>
      <vt:lpstr>Packed Bed Reactor – Mass Transfer Dependent</vt:lpstr>
      <vt:lpstr>Well-Mixed Reactor</vt:lpstr>
      <vt:lpstr>Well-Mixed Reactor – Mass Transfer Dependent</vt:lpstr>
      <vt:lpstr>Affinity Adsorption</vt:lpstr>
      <vt:lpstr>Affinity Adsorption</vt:lpstr>
      <vt:lpstr>Affinity Adsorption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1 2D Concurrent Forces</dc:title>
  <dc:creator>Louis Reis</dc:creator>
  <cp:lastModifiedBy>Louis Reis</cp:lastModifiedBy>
  <cp:revision>197</cp:revision>
  <dcterms:created xsi:type="dcterms:W3CDTF">2017-09-06T04:03:01Z</dcterms:created>
  <dcterms:modified xsi:type="dcterms:W3CDTF">2022-05-02T04:33:31Z</dcterms:modified>
</cp:coreProperties>
</file>