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7" r:id="rId19"/>
    <p:sldId id="298" r:id="rId20"/>
    <p:sldId id="299" r:id="rId21"/>
    <p:sldId id="300" r:id="rId22"/>
    <p:sldId id="302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460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06B00-4582-493B-9CCD-51E334A6414F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D3BEF-D995-4C43-B3D6-5C1257FAB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C558B-7B08-42C1-AD77-40D0F9E67A06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8F4A-3CA0-4A2A-820F-8F52CDFBFDA9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62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E531-1027-4072-80EB-BF6A561BE222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BBB1-C61F-4D37-882F-F157B36D9364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E3851-E941-4DD8-AB44-75371B29AA1F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2C36C-3530-4C5A-87BB-482B57872E6C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004A4-3B6E-43E9-9856-E01D6264971E}" type="datetime1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291B-E9AA-45C3-9D09-63FD9206EA93}" type="datetime1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7A3A-8CA2-49FF-A884-B9E8DCC0520A}" type="datetime1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6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2B4B3-F77E-41BA-A6A0-34ADBCE7DB58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7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39617-9034-4AB9-BA52-B73552CB02F6}" type="datetime1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5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BA9B-9802-43F1-A07C-BD21D0CECA04}" type="datetime1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5DFD-6C1C-4A9D-8D7E-1865959FB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3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34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BIEN 401 </a:t>
            </a:r>
            <a:br>
              <a:rPr lang="en-US" sz="3600" dirty="0"/>
            </a:br>
            <a:r>
              <a:rPr lang="en-US" sz="3600" dirty="0"/>
              <a:t>Biomedical Mass Transport</a:t>
            </a:r>
            <a:br>
              <a:rPr lang="en-US" sz="3600" dirty="0"/>
            </a:br>
            <a:br>
              <a:rPr lang="en-US" dirty="0"/>
            </a:br>
            <a:r>
              <a:rPr lang="en-US" dirty="0"/>
              <a:t>Class 21</a:t>
            </a:r>
            <a:br>
              <a:rPr lang="en-US" dirty="0"/>
            </a:br>
            <a:r>
              <a:rPr lang="en-US" dirty="0"/>
              <a:t>Wrap-Up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59" y="5383161"/>
            <a:ext cx="11887200" cy="1367262"/>
          </a:xfrm>
        </p:spPr>
        <p:txBody>
          <a:bodyPr>
            <a:normAutofit/>
          </a:bodyPr>
          <a:lstStyle/>
          <a:p>
            <a:r>
              <a:rPr lang="en-US" dirty="0"/>
              <a:t>notes prepared by</a:t>
            </a:r>
          </a:p>
          <a:p>
            <a:r>
              <a:rPr lang="en-US" dirty="0"/>
              <a:t>Dr. Louis Reis</a:t>
            </a:r>
          </a:p>
          <a:p>
            <a:pPr algn="l"/>
            <a:r>
              <a:rPr lang="en-US" sz="1900" dirty="0"/>
              <a:t>Created on 5/1/2022</a:t>
            </a:r>
          </a:p>
        </p:txBody>
      </p:sp>
    </p:spTree>
    <p:extLst>
      <p:ext uri="{BB962C8B-B14F-4D97-AF65-F5344CB8AC3E}">
        <p14:creationId xmlns:p14="http://schemas.microsoft.com/office/powerpoint/2010/main" val="338149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 –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boundary conditions we had can also be written in non-dimensional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𝑎𝑟𝑡𝑒𝑟𝑖𝑎𝑙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       1=−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𝑃𝑒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47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 –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𝑃𝑒</m:t>
                          </m:r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η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Solving the equation with the boundary conditions above, we get as our final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if there is no reaction or consumption of the species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  </m:t>
                    </m:r>
                  </m:oMath>
                </a14:m>
                <a:r>
                  <a:rPr lang="en-US" dirty="0"/>
                  <a:t>)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𝑎𝑟𝑡𝑒𝑟𝑖𝑎𝑙</m:t>
                        </m:r>
                      </m:sub>
                    </m:sSub>
                  </m:oMath>
                </a14:m>
                <a:r>
                  <a:rPr lang="en-US" dirty="0"/>
                  <a:t>. The same is true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90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 –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determine the exit concentration by plugging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Pe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/>
                  <a:t> must be above a critical value (otherwise anoxia in the case of oxygen transport will occur).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𝑐𝑟𝑖𝑡𝑖𝑐𝑎𝑙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</a:p>
              <a:p>
                <a:pPr marL="0" indent="0">
                  <a:buNone/>
                </a:pPr>
                <a:r>
                  <a:rPr lang="en-US" dirty="0"/>
                  <a:t>Otherwise if the reaction occurs faster than oxygen be transported through the tissue, the device behaves more like a bioartificial organ than a perfusion bioreactor.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r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19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Microchannel Perfusion Bioreactors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716" y="906011"/>
                <a:ext cx="11293643" cy="400154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 microchannel of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covered on the bottom with cells that are fed by media that has a cross-sectional averaged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 The differential equation for transport of oxygen within the medium is derived from the general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terms are removed because, from left to right, (1) Flow is steady, 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is zero, (3) width is “infinite,” (4) diffusion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direction is small with respect to convection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), (5) width is “infinite,” and (6) no reactions occur within the medium (reactions will occur at the cell layer but this will be treated as a boundary condition).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716" y="906011"/>
                <a:ext cx="11293643" cy="4001549"/>
              </a:xfrm>
              <a:blipFill>
                <a:blip r:embed="rId2"/>
                <a:stretch>
                  <a:fillRect l="-971" t="-2439" r="-1295" b="-1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3B524E5-D3D8-0D5B-E50E-EAAC92FC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048" y="4936690"/>
            <a:ext cx="7614564" cy="151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34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Microchannel Perfusion Bioreactors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dirty="0"/>
                  <a:t>The use of a constant velocity,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term is a major approximation, as velocity must clearly be zero at both walls (we are assuming uniform plug flow).  The equation reduces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The boundary conditions are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second boundary condition states that the entire oxygen flux into the cell layer is consumed by the cells. (Note we are ignoring boundary layer formations here.)</a:t>
                </a:r>
              </a:p>
              <a:p>
                <a:pPr marL="0" indent="0">
                  <a:buNone/>
                </a:pPr>
                <a:r>
                  <a:rPr lang="en-US" dirty="0"/>
                  <a:t>We will use the following non-dimensional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;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809" t="-1992" r="-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63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Microchannel Perfusion Bioreactors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When we rewrite the equations in terms of these variables, the result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with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The boundary conditions are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Da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𝑉h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the </a:t>
                </a:r>
                <a:r>
                  <a:rPr lang="en-US" dirty="0" err="1"/>
                  <a:t>Damkohler</a:t>
                </a:r>
                <a:r>
                  <a:rPr lang="en-US" dirty="0"/>
                  <a:t> number is defined as.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493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Microchannel Perfusion Bioreactors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Making the substitutions, the constants can be taken out of the derivatives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Divide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𝑉h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𝜕𝜉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Pe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use the separations of variables solution that we derived earlier (back from class 6; note the boundary conditions are different which yields a different solution)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t="-1782" r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90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Microchannel Perfusion Bioreactors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Pe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𝜋𝜂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book says that for large </a:t>
                </a:r>
                <a:r>
                  <a:rPr lang="en-US" dirty="0" err="1"/>
                  <a:t>Peclet</a:t>
                </a:r>
                <a:r>
                  <a:rPr lang="en-US" dirty="0"/>
                  <a:t> numbers, the sum becomes negligible for a small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.  I do not see that.  Large </a:t>
                </a:r>
                <a:r>
                  <a:rPr lang="en-US" dirty="0" err="1"/>
                  <a:t>Peclet</a:t>
                </a:r>
                <a:r>
                  <a:rPr lang="en-US" dirty="0"/>
                  <a:t> number makes the argument of the exponential go to zero, so that the exponential goes to 1.  Small </a:t>
                </a:r>
                <a:r>
                  <a:rPr lang="en-US" dirty="0" err="1"/>
                  <a:t>Peclet</a:t>
                </a:r>
                <a:r>
                  <a:rPr lang="en-US" dirty="0"/>
                  <a:t> numbers make the argument large, so the exponential goes to zero and the sum is negligible.  Either way, if the sum is negligible,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=1+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Da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Pe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we can easily solve for the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 at which oxygen at the cell surface is depleted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critical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critical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Pe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Da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t="-105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76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Transdermal Patches for Drug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8DC8-4E3C-4C52-9138-B802557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72" y="906011"/>
            <a:ext cx="8572225" cy="58154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Transdermal patches can be used for the controlled release of a drug by providing ________________ drug absorption.</a:t>
            </a:r>
          </a:p>
          <a:p>
            <a:pPr marL="0" indent="0">
              <a:buNone/>
            </a:pPr>
            <a:r>
              <a:rPr lang="en-US" dirty="0"/>
              <a:t>Drug molecules diffuse across the skin and enter the systemic circulation. The passive transport of the drug across the skin is the biggest challenge.</a:t>
            </a:r>
          </a:p>
          <a:p>
            <a:pPr marL="0" indent="0">
              <a:buNone/>
            </a:pPr>
            <a:r>
              <a:rPr lang="en-US" dirty="0"/>
              <a:t>Many drugs have very low skin _____________.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best drugs for transdermal patches have high pharmacological activity (potency) and good skin permeability (lipophilic). </a:t>
            </a:r>
          </a:p>
          <a:p>
            <a:pPr marL="0" indent="0">
              <a:buNone/>
            </a:pPr>
            <a:r>
              <a:rPr lang="en-US" dirty="0"/>
              <a:t>Common examples of drugs used in transdermal patches include birth control, testosterone/estrogen replacement therapies, motion sickness, and cessation of smoking (i.e., nicotine patches).</a:t>
            </a:r>
          </a:p>
          <a:p>
            <a:pPr marL="0" indent="0">
              <a:buNone/>
            </a:pPr>
            <a:r>
              <a:rPr lang="en-US" dirty="0"/>
              <a:t>Note the same model can be used for cosmetics, but the goal is to minimize skin penetration.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4EDC0-C00A-52E1-FA36-1F278B9FE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426" r="15717"/>
          <a:stretch/>
        </p:blipFill>
        <p:spPr>
          <a:xfrm>
            <a:off x="9274803" y="1947192"/>
            <a:ext cx="2571925" cy="25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8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Transdermal Patches for Drug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8DC8-4E3C-4C52-9138-B802557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272" y="906011"/>
            <a:ext cx="11293643" cy="5815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bulk of the resistance for transport of a drug across the skin is in the ____________________ (SC). </a:t>
            </a:r>
          </a:p>
          <a:p>
            <a:pPr marL="0" indent="0">
              <a:buNone/>
            </a:pPr>
            <a:r>
              <a:rPr lang="en-US" dirty="0"/>
              <a:t>The SC is the outermost layer of skin consisting about 15 layers of keratinocytes, with the spaces between cells filled with _____________.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F649DA-B38E-4A26-061D-59955E8A1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t="8871"/>
          <a:stretch/>
        </p:blipFill>
        <p:spPr>
          <a:xfrm>
            <a:off x="569165" y="3238150"/>
            <a:ext cx="4519218" cy="34182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CA839-3379-DC8C-3EAA-CD7E0360E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608" y="3604565"/>
            <a:ext cx="4519218" cy="25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6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Autofit/>
          </a:bodyPr>
          <a:lstStyle/>
          <a:p>
            <a:r>
              <a:rPr lang="en-US" sz="3600" dirty="0"/>
              <a:t>Limitations of Bioartificial Organs and Tissue Constructs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8DC8-4E3C-4C52-9138-B802557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906011"/>
            <a:ext cx="11293643" cy="5815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we saw with bioartificial organs and tissue engineered constructs, the thickness of the cell or tissue layer is limited by the diffusion and consumption of oxygen in the cell/tissue layer.</a:t>
            </a:r>
          </a:p>
          <a:p>
            <a:pPr marL="0" indent="0">
              <a:buNone/>
            </a:pPr>
            <a:r>
              <a:rPr lang="en-US" dirty="0"/>
              <a:t>We saw that the thickness (or half thickness) may be limited to just a few cells thick.</a:t>
            </a:r>
          </a:p>
          <a:p>
            <a:pPr marL="0" indent="0">
              <a:buNone/>
            </a:pPr>
            <a:r>
              <a:rPr lang="en-US" dirty="0"/>
              <a:t>Researchers have looked ways to increase oxygen concentrations either through </a:t>
            </a:r>
            <a:r>
              <a:rPr lang="en-US" i="1" dirty="0"/>
              <a:t>in situ</a:t>
            </a:r>
            <a:r>
              <a:rPr lang="en-US" dirty="0"/>
              <a:t> generation (i.e., specialized cells in the tissue layer produce oxygen) or through periodic injections.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approach is the use of _________________.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01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Transdermal Patches for Drug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mass transport of drug through the SC can easily be modeled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is the permeability through the SC,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surface area under the patch,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𝑑𝑟𝑢𝑔</m:t>
                        </m:r>
                      </m:sub>
                    </m:sSub>
                  </m:oMath>
                </a14:m>
                <a:r>
                  <a:rPr lang="en-US" dirty="0"/>
                  <a:t> is the average drug concentration in within the patch.</a:t>
                </a:r>
              </a:p>
              <a:p>
                <a:pPr marL="0" indent="0">
                  <a:buNone/>
                </a:pPr>
                <a:r>
                  <a:rPr lang="en-US" dirty="0"/>
                  <a:t>The permeability can be approximated: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is the volume fraction of the lipid bilayer that the drug can diffuse through,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is the diffusivity of the drug through the lipid bilayer,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𝑆𝐶</m:t>
                        </m:r>
                      </m:sub>
                    </m:sSub>
                  </m:oMath>
                </a14:m>
                <a:r>
                  <a:rPr lang="en-US" dirty="0"/>
                  <a:t> is the thickness of the SC,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the partition coefficient which is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𝑑𝑟𝑢𝑔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  <a:blipFill>
                <a:blip r:embed="rId2"/>
                <a:stretch>
                  <a:fillRect l="-1134" t="-1782" r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61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Transdermal Patches for Drug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the drug concentration is significantly large in the device, we can assume a nearly constant concentration boundary condition at the external surface of the SC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However, if we account for a drug concentration that diminishes over time, we can use the pharmacokinetic models we derived earlier: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𝑑𝑒𝑣𝑖𝑐𝑒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yields the concentration profile: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𝑑𝑒𝑣𝑖𝑐𝑒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𝑑𝑒𝑣𝑖𝑐𝑒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  <a:blipFill>
                <a:blip r:embed="rId2"/>
                <a:stretch>
                  <a:fillRect l="-1134" t="-1782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207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Transdermal Patches for Drug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single-compartment model shows: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𝑎𝑝𝑝𝑎𝑟𝑒𝑛𝑡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𝑎𝑝𝑝𝑎𝑟𝑒𝑛𝑡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𝑑𝑟𝑢𝑔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𝑆𝐶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𝑑𝑒𝑣𝑖𝑐𝑒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(Note this is similar to the equation used for modeling a drug absorbed from GI tract.) The solution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𝑑𝑟𝑢𝑔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𝑎𝑝𝑝𝑎𝑟𝑒𝑛𝑡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𝑆𝐶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𝑑𝑒𝑣𝑖𝑐𝑒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𝑆𝐶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𝑑𝑒𝑣𝑖𝑐𝑒</m:t>
                                      </m:r>
                                    </m:sub>
                                  </m:sSub>
                                </m:den>
                              </m:f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transdermal patches may be designed with a rate-limiting membrane. In that case, the permeability must also account for the drug to diffuse through the membrane. Recall permeabilities add up like </a:t>
                </a:r>
                <a:r>
                  <a:rPr lang="en-US" dirty="0" err="1"/>
                  <a:t>conductances</a:t>
                </a:r>
                <a:r>
                  <a:rPr lang="en-US" dirty="0"/>
                  <a:t> in series.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  <a:blipFill>
                <a:blip r:embed="rId2"/>
                <a:stretch>
                  <a:fillRect l="-1134" t="-1782" r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83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Transdermal Patches for Drug Delivery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permeability of a drug can be approximated using the equation below that was developed from an analysis of 90 drugs with known permeabilities: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𝑆𝐶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=−6.3+0.71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−0.0061 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permeability is reported in cm/s, the molecular weight is reported in g/mol,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dirty="0"/>
                  <a:t> is the partition coefficient of the drug in </a:t>
                </a:r>
                <a:r>
                  <a:rPr lang="en-US"/>
                  <a:t>an _________________ </a:t>
                </a:r>
                <a:r>
                  <a:rPr lang="en-US" dirty="0"/>
                  <a:t>mixture (which is commonly used for measuring solubilities of lipid soluble drugs) (values for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dirty="0"/>
                  <a:t> may vary between -3 to +6).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5272" y="906011"/>
                <a:ext cx="11293643" cy="5815464"/>
              </a:xfrm>
              <a:blipFill>
                <a:blip r:embed="rId2"/>
                <a:stretch>
                  <a:fillRect l="-1134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7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458DC8-4E3C-4C52-9138-B802557A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3" y="906011"/>
            <a:ext cx="11293643" cy="5815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Perfusion bioreactors are similar to bioartificial organs except they are installed and connected between an artery and vein. </a:t>
            </a:r>
          </a:p>
          <a:p>
            <a:pPr marL="0" indent="0">
              <a:buNone/>
            </a:pPr>
            <a:r>
              <a:rPr lang="en-US" dirty="0"/>
              <a:t>A microporous membrane allows for the ______ filtrate and small molecules (e.g., oxygen) to pass through from the artery side. </a:t>
            </a:r>
          </a:p>
          <a:p>
            <a:pPr marL="0" indent="0">
              <a:buNone/>
            </a:pPr>
            <a:r>
              <a:rPr lang="en-US" dirty="0"/>
              <a:t>The equations are similar to the ones derived for bioartificial organs but now include a ____________ term.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535943-0AA1-B1B3-CF3A-D929B5B7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2" y="3975257"/>
            <a:ext cx="5620843" cy="2282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9E63F-5F9D-B04A-3180-1EA59AC55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16" y="3630307"/>
            <a:ext cx="6492947" cy="290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3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 – Mass Balance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shell mass balance on the perfusion bioreactor shows: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𝑑𝐶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Dividing everything by the volume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 and taking the limit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give us: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𝑓𝑖𝑙𝑡𝑟𝑎𝑡𝑒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𝑓𝑖𝑙𝑡𝑟𝑎𝑡𝑒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known as the superficial velocity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t="-1782" r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9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 –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ϕΓ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must establish two boundary conditions:</a:t>
                </a:r>
              </a:p>
              <a:p>
                <a:pPr marL="0" indent="0">
                  <a:buNone/>
                </a:pPr>
                <a:r>
                  <a:rPr lang="en-US" dirty="0"/>
                  <a:t>At the artery side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we have a flux condition: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𝑎𝑟𝑡𝑒𝑟𝑖𝑎𝑙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𝑑𝐶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satisfies a mass balance at the membrane surface (i.e., whatever mass is carried through the membrane by convection is carried away by convection and diffusion).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r="-1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35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 – Boundary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ϕΓ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second boundary condition is similar</a:t>
                </a:r>
              </a:p>
              <a:p>
                <a:pPr marL="0" indent="0">
                  <a:buNone/>
                </a:pPr>
                <a:r>
                  <a:rPr lang="en-US" dirty="0"/>
                  <a:t>At the vein side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), a mass balance at the membrane must satisfy: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means: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There are also no cells to consume oxygen, so the gradient should be flat.</a:t>
                </a:r>
              </a:p>
              <a:p>
                <a:pPr marL="0" indent="0">
                  <a:buNone/>
                </a:pPr>
                <a:r>
                  <a:rPr lang="en-US" dirty="0"/>
                  <a:t>Together these are known as the </a:t>
                </a:r>
                <a:r>
                  <a:rPr lang="en-US" dirty="0" err="1"/>
                  <a:t>Danckwert’s</a:t>
                </a:r>
                <a:r>
                  <a:rPr lang="en-US" dirty="0"/>
                  <a:t> boundary conditions.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ACE6C-0391-14CB-F966-D469EBB5F008}"/>
                  </a:ext>
                </a:extLst>
              </p:cNvPr>
              <p:cNvSpPr txBox="1"/>
              <p:nvPr/>
            </p:nvSpPr>
            <p:spPr>
              <a:xfrm>
                <a:off x="8925887" y="1115736"/>
                <a:ext cx="34143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represents the thickness of the bioreactor or the distance between the artery and vein (in between the membranes)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3ACE6C-0391-14CB-F966-D469EBB5F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887" y="1115736"/>
                <a:ext cx="3414319" cy="1200329"/>
              </a:xfrm>
              <a:prstGeom prst="rect">
                <a:avLst/>
              </a:prstGeom>
              <a:blipFill>
                <a:blip r:embed="rId3"/>
                <a:stretch>
                  <a:fillRect l="-1429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Perfusion Bioreactors – Mass Balance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𝑓𝑖𝑙𝑡𝑟𝑎𝑡𝑒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𝑑𝐶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ϕΓ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will express the equation in non-dimensional form using the following non-dimensional variables: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arterial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arterial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Making the appropriate substitutions: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arterial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filtrate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arterial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filtrate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arterial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10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Dimensionless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filtrate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 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arterial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second term on the left, you should recognize the dimensionless group: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Recall the Peclet number is a ratio of convection mass transport to diffusive mass transport.</a:t>
                </a:r>
              </a:p>
              <a:p>
                <a:pPr marL="0" indent="0">
                  <a:buNone/>
                </a:pPr>
                <a:r>
                  <a:rPr lang="en-US" dirty="0"/>
                  <a:t>The term on the right is also a common dimensionless group used in mass transport: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______________ number is a ratio of the consumption (or reaction) of a chemical species to its diffusive transport.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6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698-BF5B-42A7-8A6C-470B83E4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9519"/>
          </a:xfrm>
        </p:spPr>
        <p:txBody>
          <a:bodyPr>
            <a:normAutofit/>
          </a:bodyPr>
          <a:lstStyle/>
          <a:p>
            <a:r>
              <a:rPr lang="en-US" dirty="0"/>
              <a:t>Dimensionless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C8387-A109-4C7B-8A55-170F4B59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5DFD-6C1C-4A9D-8D7E-1865959FB6F5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filtrate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know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 then ______________ dominates.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then ____________ dominates.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arterial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/>
                  <a:t> the reaction or consumption of the chemical species (e.g., oxygen) is very _____ and we would expect to see a rapid decline in concentration in the cellular layer.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/>
                  <a:t> then diffusion dominates and the species moves through the material very quickly giving little time for chemical reactions to occur; this would show a more flat or constant concentration profile.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1458DC8-4E3C-4C52-9138-B802557A8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883" y="906011"/>
                <a:ext cx="11293643" cy="5815464"/>
              </a:xfrm>
              <a:blipFill>
                <a:blip r:embed="rId2"/>
                <a:stretch>
                  <a:fillRect l="-1079" r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676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77818</TotalTime>
  <Words>2024</Words>
  <Application>Microsoft Office PowerPoint</Application>
  <PresentationFormat>Widescreen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BIEN 401  Biomedical Mass Transport  Class 21 Wrap-Up</vt:lpstr>
      <vt:lpstr>Limitations of Bioartificial Organs and Tissue Constructs</vt:lpstr>
      <vt:lpstr>Perfusion Bioreactors</vt:lpstr>
      <vt:lpstr>Perfusion Bioreactors – Mass Balance</vt:lpstr>
      <vt:lpstr>Perfusion Bioreactors – Boundary Conditions</vt:lpstr>
      <vt:lpstr>Perfusion Bioreactors – Boundary Conditions</vt:lpstr>
      <vt:lpstr>Perfusion Bioreactors – Mass Balance</vt:lpstr>
      <vt:lpstr>Dimensionless Groups</vt:lpstr>
      <vt:lpstr>Dimensionless Groups</vt:lpstr>
      <vt:lpstr>Perfusion Bioreactors – Boundary Conditions</vt:lpstr>
      <vt:lpstr>Perfusion Bioreactors – Boundary Conditions</vt:lpstr>
      <vt:lpstr>Perfusion Bioreactors – Boundary Conditions</vt:lpstr>
      <vt:lpstr>Microchannel Perfusion Bioreactors</vt:lpstr>
      <vt:lpstr>Microchannel Perfusion Bioreactors</vt:lpstr>
      <vt:lpstr>Microchannel Perfusion Bioreactors</vt:lpstr>
      <vt:lpstr>Microchannel Perfusion Bioreactors</vt:lpstr>
      <vt:lpstr>Microchannel Perfusion Bioreactors</vt:lpstr>
      <vt:lpstr>Transdermal Patches for Drug Delivery</vt:lpstr>
      <vt:lpstr>Transdermal Patches for Drug Delivery</vt:lpstr>
      <vt:lpstr>Transdermal Patches for Drug Delivery</vt:lpstr>
      <vt:lpstr>Transdermal Patches for Drug Delivery</vt:lpstr>
      <vt:lpstr>Transdermal Patches for Drug Delivery</vt:lpstr>
      <vt:lpstr>Transdermal Patches for Drug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 2D Concurrent Forces</dc:title>
  <dc:creator>Louis Reis</dc:creator>
  <cp:lastModifiedBy>Louis Reis</cp:lastModifiedBy>
  <cp:revision>202</cp:revision>
  <dcterms:created xsi:type="dcterms:W3CDTF">2017-09-06T04:03:01Z</dcterms:created>
  <dcterms:modified xsi:type="dcterms:W3CDTF">2022-05-04T03:38:05Z</dcterms:modified>
</cp:coreProperties>
</file>