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2" r:id="rId6"/>
    <p:sldId id="288" r:id="rId7"/>
    <p:sldId id="264" r:id="rId8"/>
    <p:sldId id="265" r:id="rId9"/>
    <p:sldId id="277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460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06B00-4582-493B-9CCD-51E334A6414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D3BEF-D995-4C43-B3D6-5C1257FAB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96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558B-7B08-42C1-AD77-40D0F9E67A06}" type="datetime1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8F4A-3CA0-4A2A-820F-8F52CDFBFDA9}" type="datetime1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6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E531-1027-4072-80EB-BF6A561BE222}" type="datetime1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6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BBB1-C61F-4D37-882F-F157B36D9364}" type="datetime1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9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3851-E941-4DD8-AB44-75371B29AA1F}" type="datetime1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C36C-3530-4C5A-87BB-482B57872E6C}" type="datetime1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4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04A4-3B6E-43E9-9856-E01D6264971E}" type="datetime1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291B-E9AA-45C3-9D09-63FD9206EA93}" type="datetime1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1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7A3A-8CA2-49FF-A884-B9E8DCC0520A}" type="datetime1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6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B4B3-F77E-41BA-A6A0-34ADBCE7DB58}" type="datetime1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7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9617-9034-4AB9-BA52-B73552CB02F6}" type="datetime1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5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1BA9B-9802-43F1-A07C-BD21D0CECA04}" type="datetime1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15DFD-6C1C-4A9D-8D7E-1865959F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3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4347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BIEN 401 </a:t>
            </a:r>
            <a:br>
              <a:rPr lang="en-US" sz="3600" dirty="0"/>
            </a:br>
            <a:r>
              <a:rPr lang="en-US" sz="3600" dirty="0"/>
              <a:t>Biomedical Mass Transport</a:t>
            </a:r>
            <a:br>
              <a:rPr lang="en-US" sz="3600" dirty="0"/>
            </a:br>
            <a:br>
              <a:rPr lang="en-US" dirty="0"/>
            </a:br>
            <a:r>
              <a:rPr lang="en-US" dirty="0"/>
              <a:t>Class 25</a:t>
            </a:r>
            <a:br>
              <a:rPr lang="en-US" dirty="0"/>
            </a:br>
            <a:r>
              <a:rPr lang="en-US" dirty="0"/>
              <a:t>Exam 3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259" y="5383161"/>
            <a:ext cx="11887200" cy="1367262"/>
          </a:xfrm>
        </p:spPr>
        <p:txBody>
          <a:bodyPr>
            <a:normAutofit/>
          </a:bodyPr>
          <a:lstStyle/>
          <a:p>
            <a:r>
              <a:rPr lang="en-US" dirty="0"/>
              <a:t>notes prepared by</a:t>
            </a:r>
          </a:p>
          <a:p>
            <a:r>
              <a:rPr lang="en-US" dirty="0"/>
              <a:t>Dr. Louis Reis</a:t>
            </a:r>
          </a:p>
          <a:p>
            <a:pPr algn="l"/>
            <a:r>
              <a:rPr lang="en-US" sz="1900" dirty="0"/>
              <a:t>Created on 5/12/2022</a:t>
            </a:r>
          </a:p>
        </p:txBody>
      </p:sp>
    </p:spTree>
    <p:extLst>
      <p:ext uri="{BB962C8B-B14F-4D97-AF65-F5344CB8AC3E}">
        <p14:creationId xmlns:p14="http://schemas.microsoft.com/office/powerpoint/2010/main" val="3381493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B698-BF5B-42A7-8A6C-470B83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/>
          <a:lstStyle/>
          <a:p>
            <a:r>
              <a:rPr lang="en-US" dirty="0"/>
              <a:t>Problem 4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5F94-AD04-4CBC-8D5A-DFCD713B1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71" y="977773"/>
            <a:ext cx="11048302" cy="55320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8387-A109-4C7B-8A55-170F4B5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9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B698-BF5B-42A7-8A6C-470B83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/>
          <a:lstStyle/>
          <a:p>
            <a:r>
              <a:rPr lang="en-US" dirty="0"/>
              <a:t>Problem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6B5F94-AD04-4CBC-8D5A-DFCD713B10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226" y="977773"/>
                <a:ext cx="11669085" cy="55320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effectLst/>
                    <a:ea typeface="Times New Roman" panose="02020603050405020304" pitchFamily="18" charset="0"/>
                  </a:rPr>
                  <a:t>An artificial tissue has been created in a laboratory.  You know that the cells are all consuming oxygen at the same rate, but you do not know what that rate is. The volume of the tissue is 5 </a:t>
                </a:r>
                <a:r>
                  <a:rPr lang="en-US" sz="1800" dirty="0" err="1">
                    <a:effectLst/>
                    <a:ea typeface="Times New Roman" panose="02020603050405020304" pitchFamily="18" charset="0"/>
                  </a:rPr>
                  <a:t>mL.</a:t>
                </a:r>
                <a:r>
                  <a:rPr lang="en-US" sz="1800" dirty="0">
                    <a:effectLst/>
                    <a:ea typeface="Times New Roman" panose="02020603050405020304" pitchFamily="18" charset="0"/>
                  </a:rPr>
                  <a:t> Medium is perfused through the tissue at a flow rate of 1 ml/s, where the concentration of oxygen at the inlet is 140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effectLst/>
                        <a:ea typeface="Times New Roman" panose="02020603050405020304" pitchFamily="18" charset="0"/>
                      </a:rPr>
                      <m:t>μ</m:t>
                    </m:r>
                  </m:oMath>
                </a14:m>
                <a:r>
                  <a:rPr lang="en-US" sz="1800" dirty="0">
                    <a:effectLst/>
                    <a:ea typeface="Times New Roman" panose="02020603050405020304" pitchFamily="18" charset="0"/>
                  </a:rPr>
                  <a:t>M and the concentration at the outlet is 50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effectLst/>
                        <a:ea typeface="Times New Roman" panose="02020603050405020304" pitchFamily="18" charset="0"/>
                      </a:rPr>
                      <m:t>μM</m:t>
                    </m:r>
                  </m:oMath>
                </a14:m>
                <a:r>
                  <a:rPr lang="en-US" sz="1800" dirty="0">
                    <a:effectLst/>
                    <a:ea typeface="Times New Roman" panose="02020603050405020304" pitchFamily="18" charset="0"/>
                  </a:rPr>
                  <a:t>. (A) Determine the value for specific reaction rate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effectLst/>
                        <a:ea typeface="Times New Roman" panose="02020603050405020304" pitchFamily="18" charset="0"/>
                      </a:rPr>
                      <m:t>Γ</m:t>
                    </m:r>
                    <m:r>
                      <a:rPr lang="en-US" sz="1800" i="1">
                        <a:effectLst/>
                        <a:ea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1800" dirty="0">
                    <a:effectLst/>
                    <a:ea typeface="Times New Roman" panose="02020603050405020304" pitchFamily="18" charset="0"/>
                  </a:rPr>
                  <a:t>. (B) Determine the necessary perfusion rate for the same tissue, but with twice as much volume, and a lower outlet concentration at</a:t>
                </a:r>
                <a:r>
                  <a:rPr lang="en-US" sz="2400" dirty="0">
                    <a:ea typeface="Times New Roman" panose="02020603050405020304" pitchFamily="18" charset="0"/>
                  </a:rPr>
                  <a:t> </a:t>
                </a:r>
                <a:r>
                  <a:rPr lang="en-US" sz="1800" dirty="0">
                    <a:ea typeface="Times New Roman" panose="02020603050405020304" pitchFamily="18" charset="0"/>
                  </a:rPr>
                  <a:t>20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μ</m:t>
                    </m:r>
                  </m:oMath>
                </a14:m>
                <a:r>
                  <a:rPr lang="en-US" sz="1800" dirty="0">
                    <a:ea typeface="Times New Roman" panose="02020603050405020304" pitchFamily="18" charset="0"/>
                  </a:rPr>
                  <a:t>M. 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6B5F94-AD04-4CBC-8D5A-DFCD713B1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226" y="977773"/>
                <a:ext cx="11669085" cy="5532083"/>
              </a:xfrm>
              <a:blipFill>
                <a:blip r:embed="rId2"/>
                <a:stretch>
                  <a:fillRect l="-470" t="-991" r="-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8387-A109-4C7B-8A55-170F4B5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9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B698-BF5B-42A7-8A6C-470B83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/>
          <a:lstStyle/>
          <a:p>
            <a:r>
              <a:rPr lang="en-US" dirty="0"/>
              <a:t>Problem 1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5F94-AD04-4CBC-8D5A-DFCD713B1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71" y="977773"/>
            <a:ext cx="11048302" cy="55320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8387-A109-4C7B-8A55-170F4B5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5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B698-BF5B-42A7-8A6C-470B83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5F94-AD04-4CBC-8D5A-DFCD713B1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71" y="977773"/>
            <a:ext cx="11283194" cy="55320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Consider a transdermal caffeine patch. The patch has a surface area of 1 cm</a:t>
            </a:r>
            <a:r>
              <a:rPr lang="en-US" baseline="30000" dirty="0"/>
              <a:t>2</a:t>
            </a:r>
            <a:r>
              <a:rPr lang="en-US" dirty="0"/>
              <a:t> and the patch is 285 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/>
              <a:t>m thick. The patch has an initial caffeine concentration of 1230 mg/</a:t>
            </a:r>
            <a:r>
              <a:rPr lang="en-US" dirty="0" err="1"/>
              <a:t>mL.</a:t>
            </a:r>
            <a:r>
              <a:rPr lang="en-US" dirty="0"/>
              <a:t> The permeability of caffeine through the stratum corneum is 3.28 x 10</a:t>
            </a:r>
            <a:r>
              <a:rPr lang="en-US" baseline="30000" dirty="0"/>
              <a:t>-8 </a:t>
            </a:r>
            <a:r>
              <a:rPr lang="en-US" dirty="0"/>
              <a:t>cm/s. Caffeine has a molecular weight of 194. Assume there is no caffeine in the body initially and the elimination rate of the caffeine from the body is 0.015 min</a:t>
            </a:r>
            <a:r>
              <a:rPr lang="en-US" baseline="30000" dirty="0"/>
              <a:t>-1</a:t>
            </a:r>
            <a:r>
              <a:rPr lang="en-US" dirty="0"/>
              <a:t>; assume the apparent volume is 15 L. </a:t>
            </a:r>
          </a:p>
          <a:p>
            <a:pPr marL="0" indent="0">
              <a:buNone/>
            </a:pPr>
            <a:r>
              <a:rPr lang="en-US" dirty="0"/>
              <a:t>Assume a 200 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/>
              <a:t>m thick membrane separates the drug in the patch from the skin. The membrane has a porosity of 20% and the pores have radii of 0.6 nm and have a tortuosity factor of 2. Assume the bulk diffusivity of caffeine can be determined using the </a:t>
            </a:r>
            <a:r>
              <a:rPr lang="en-US" dirty="0" err="1"/>
              <a:t>Renkin</a:t>
            </a:r>
            <a:r>
              <a:rPr lang="en-US" dirty="0"/>
              <a:t>-Curry expression (assume the solution is water at 37</a:t>
            </a:r>
            <a:r>
              <a:rPr lang="en-US" baseline="30000" dirty="0"/>
              <a:t>o</a:t>
            </a:r>
            <a:r>
              <a:rPr lang="en-US" dirty="0"/>
              <a:t>C).</a:t>
            </a:r>
          </a:p>
          <a:p>
            <a:pPr marL="0" indent="0">
              <a:buNone/>
            </a:pPr>
            <a:r>
              <a:rPr lang="en-US" dirty="0"/>
              <a:t>Determine the following:</a:t>
            </a:r>
          </a:p>
          <a:p>
            <a:r>
              <a:rPr lang="en-US" dirty="0"/>
              <a:t>Diffusivity of caffeine in the bulk fluid (water at 37</a:t>
            </a:r>
            <a:r>
              <a:rPr lang="en-US" baseline="30000" dirty="0"/>
              <a:t>o</a:t>
            </a:r>
            <a:r>
              <a:rPr lang="en-US" dirty="0"/>
              <a:t>C)</a:t>
            </a:r>
          </a:p>
          <a:p>
            <a:r>
              <a:rPr lang="en-US" dirty="0"/>
              <a:t>Permeability of caffeine through the patch membrane</a:t>
            </a:r>
          </a:p>
          <a:p>
            <a:r>
              <a:rPr lang="en-US" dirty="0"/>
              <a:t>Concentration of caffeine in the plasma after 1 hour.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8387-A109-4C7B-8A55-170F4B5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4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B698-BF5B-42A7-8A6C-470B83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/>
          <a:lstStyle/>
          <a:p>
            <a:r>
              <a:rPr lang="en-US" dirty="0"/>
              <a:t>Problem 2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5F94-AD04-4CBC-8D5A-DFCD713B1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71" y="977773"/>
            <a:ext cx="11048302" cy="55320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8387-A109-4C7B-8A55-170F4B5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1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B698-BF5B-42A7-8A6C-470B83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/>
          <a:lstStyle/>
          <a:p>
            <a:r>
              <a:rPr lang="en-US" dirty="0"/>
              <a:t>Problem 2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5F94-AD04-4CBC-8D5A-DFCD713B1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71" y="977773"/>
            <a:ext cx="11048302" cy="55320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8387-A109-4C7B-8A55-170F4B5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6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B698-BF5B-42A7-8A6C-470B83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/>
          <a:lstStyle/>
          <a:p>
            <a:r>
              <a:rPr lang="en-US" dirty="0"/>
              <a:t>Problem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6B5F94-AD04-4CBC-8D5A-DFCD713B10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171" y="977773"/>
                <a:ext cx="11048302" cy="5532083"/>
              </a:xfrm>
            </p:spPr>
            <p:txBody>
              <a:bodyPr>
                <a:normAutofit/>
              </a:bodyPr>
              <a:lstStyle/>
              <a:p>
                <a:pPr marL="0" marR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effectLst/>
                    <a:ea typeface="Times New Roman" panose="02020603050405020304" pitchFamily="18" charset="0"/>
                  </a:rPr>
                  <a:t>A 0.5 cm diameter sphere is coated with glucose and immersed in 37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ea typeface="Times New Roman" panose="02020603050405020304" pitchFamily="18" charset="0"/>
                      </a:rPr>
                      <m:t>°</m:t>
                    </m:r>
                    <m:r>
                      <m:rPr>
                        <m:nor/>
                      </m:rPr>
                      <a:rPr lang="en-US" sz="2400">
                        <a:effectLst/>
                        <a:ea typeface="Times New Roman" panose="02020603050405020304" pitchFamily="18" charset="0"/>
                      </a:rPr>
                      <m:t>C</m:t>
                    </m:r>
                  </m:oMath>
                </a14:m>
                <a:r>
                  <a:rPr lang="en-US" sz="2400" dirty="0">
                    <a:effectLst/>
                    <a:ea typeface="Times New Roman" panose="02020603050405020304" pitchFamily="18" charset="0"/>
                  </a:rPr>
                  <a:t> pure water flowing at a velocity of 1.5 cm/s.  The dynamic viscosity of the water is 0.69 </a:t>
                </a:r>
                <a:r>
                  <a:rPr lang="en-US" sz="2400" dirty="0" err="1">
                    <a:effectLst/>
                    <a:ea typeface="Times New Roman" panose="02020603050405020304" pitchFamily="18" charset="0"/>
                  </a:rPr>
                  <a:t>cP</a:t>
                </a:r>
                <a:r>
                  <a:rPr lang="en-US" sz="2400" dirty="0">
                    <a:effectLst/>
                    <a:ea typeface="Times New Roman" panose="02020603050405020304" pitchFamily="18" charset="0"/>
                  </a:rPr>
                  <a:t>, and the density of water is 1 g/cm</a:t>
                </a:r>
                <a:r>
                  <a:rPr lang="en-US" sz="2400" baseline="30000" dirty="0">
                    <a:effectLst/>
                    <a:ea typeface="Times New Roman" panose="02020603050405020304" pitchFamily="18" charset="0"/>
                  </a:rPr>
                  <a:t>3</a:t>
                </a:r>
                <a:r>
                  <a:rPr lang="en-US" sz="2400" dirty="0">
                    <a:effectLst/>
                    <a:ea typeface="Times New Roman" panose="02020603050405020304" pitchFamily="18" charset="0"/>
                  </a:rPr>
                  <a:t>.  Assume that the diffusion coefficient for glucose is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ea typeface="Times New Roman" panose="02020603050405020304" pitchFamily="18" charset="0"/>
                      </a:rPr>
                      <m:t>4×</m:t>
                    </m:r>
                    <m:sSup>
                      <m:sSupPr>
                        <m:ctrlPr>
                          <a:rPr lang="en-US" sz="2400" i="1">
                            <a:effectLst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ea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effectLst/>
                            <a:ea typeface="Times New Roman" panose="020206030504050203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sz="2400" dirty="0">
                    <a:effectLst/>
                    <a:ea typeface="Times New Roman" panose="02020603050405020304" pitchFamily="18" charset="0"/>
                  </a:rPr>
                  <a:t> cm</a:t>
                </a:r>
                <a:r>
                  <a:rPr lang="en-US" sz="2400" baseline="30000" dirty="0">
                    <a:effectLst/>
                    <a:ea typeface="Times New Roman" panose="02020603050405020304" pitchFamily="18" charset="0"/>
                  </a:rPr>
                  <a:t>2</a:t>
                </a:r>
                <a:r>
                  <a:rPr lang="en-US" sz="2400" dirty="0">
                    <a:effectLst/>
                    <a:ea typeface="Times New Roman" panose="02020603050405020304" pitchFamily="18" charset="0"/>
                  </a:rPr>
                  <a:t>/s, and the equilibrium solubility is 0.91 g/</a:t>
                </a:r>
                <a:r>
                  <a:rPr lang="en-US" sz="2400" dirty="0" err="1">
                    <a:effectLst/>
                    <a:ea typeface="Times New Roman" panose="02020603050405020304" pitchFamily="18" charset="0"/>
                  </a:rPr>
                  <a:t>mL.</a:t>
                </a:r>
                <a:endParaRPr lang="en-US" sz="2400" dirty="0">
                  <a:effectLst/>
                  <a:ea typeface="Times New Roman" panose="02020603050405020304" pitchFamily="18" charset="0"/>
                </a:endParaRPr>
              </a:p>
              <a:p>
                <a:pPr marL="0" marR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400" dirty="0">
                  <a:effectLst/>
                  <a:ea typeface="Times New Roman" panose="02020603050405020304" pitchFamily="18" charset="0"/>
                </a:endParaRPr>
              </a:p>
              <a:p>
                <a:pPr marL="0" marR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effectLst/>
                    <a:ea typeface="Times New Roman" panose="02020603050405020304" pitchFamily="18" charset="0"/>
                  </a:rPr>
                  <a:t>Determine the following: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400" dirty="0">
                    <a:ea typeface="Times New Roman" panose="02020603050405020304" pitchFamily="18" charset="0"/>
                  </a:rPr>
                  <a:t>The Reynolds, Schmidt, and Sherwood numbers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400" dirty="0">
                    <a:effectLst/>
                    <a:ea typeface="Times New Roman" panose="02020603050405020304" pitchFamily="18" charset="0"/>
                  </a:rPr>
                  <a:t>The mass transfer rate of glucose from the </a:t>
                </a:r>
                <a:r>
                  <a:rPr lang="en-US" sz="2400" dirty="0">
                    <a:ea typeface="Times New Roman" panose="02020603050405020304" pitchFamily="18" charset="0"/>
                  </a:rPr>
                  <a:t>sphere</a:t>
                </a:r>
                <a:endParaRPr lang="en-US" sz="2400" dirty="0">
                  <a:effectLst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6B5F94-AD04-4CBC-8D5A-DFCD713B1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171" y="977773"/>
                <a:ext cx="11048302" cy="5532083"/>
              </a:xfrm>
              <a:blipFill>
                <a:blip r:embed="rId2"/>
                <a:stretch>
                  <a:fillRect l="-827" t="-1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8387-A109-4C7B-8A55-170F4B5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31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B698-BF5B-42A7-8A6C-470B83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/>
          <a:lstStyle/>
          <a:p>
            <a:r>
              <a:rPr lang="en-US" dirty="0"/>
              <a:t>Problem 3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5F94-AD04-4CBC-8D5A-DFCD713B1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71" y="977773"/>
            <a:ext cx="11048302" cy="55320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8387-A109-4C7B-8A55-170F4B5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0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B698-BF5B-42A7-8A6C-470B83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/>
          <a:lstStyle/>
          <a:p>
            <a:r>
              <a:rPr lang="en-US" dirty="0"/>
              <a:t>Problem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6B5F94-AD04-4CBC-8D5A-DFCD713B10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171" y="977773"/>
                <a:ext cx="11048302" cy="5532083"/>
              </a:xfrm>
            </p:spPr>
            <p:txBody>
              <a:bodyPr>
                <a:normAutofit/>
              </a:bodyPr>
              <a:lstStyle/>
              <a:p>
                <a:pPr marL="0" marR="0" lv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effectLst/>
                    <a:ea typeface="Times New Roman" panose="02020603050405020304" pitchFamily="18" charset="0"/>
                  </a:rPr>
                  <a:t>A hollow fiber has a diameter of 200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ea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sz="2400" dirty="0">
                    <a:effectLst/>
                    <a:ea typeface="Times New Roman" panose="02020603050405020304" pitchFamily="18" charset="0"/>
                  </a:rPr>
                  <a:t>m and a length of 10 cm.  Assume the membrane has a porosity of 20% with pores that have radii </a:t>
                </a:r>
                <a:r>
                  <a:rPr lang="en-US" sz="2400" dirty="0">
                    <a:ea typeface="Times New Roman" panose="02020603050405020304" pitchFamily="18" charset="0"/>
                  </a:rPr>
                  <a:t>of 1 nm. Assume the wall thickness of the fiber membrane is 60 </a:t>
                </a:r>
                <a:r>
                  <a:rPr lang="en-US" sz="2400" dirty="0">
                    <a:latin typeface="Symbol" panose="05050102010706020507" pitchFamily="18" charset="2"/>
                    <a:ea typeface="Times New Roman" panose="02020603050405020304" pitchFamily="18" charset="0"/>
                  </a:rPr>
                  <a:t>m</a:t>
                </a:r>
                <a:r>
                  <a:rPr lang="en-US" sz="2400" dirty="0">
                    <a:ea typeface="Times New Roman" panose="02020603050405020304" pitchFamily="18" charset="0"/>
                  </a:rPr>
                  <a:t>m and the pores have a tortuosity of 1.2. Assume the viscosity of the plasma through the membrane is 1 </a:t>
                </a:r>
                <a:r>
                  <a:rPr lang="en-US" sz="2400" dirty="0" err="1">
                    <a:ea typeface="Times New Roman" panose="02020603050405020304" pitchFamily="18" charset="0"/>
                  </a:rPr>
                  <a:t>cP</a:t>
                </a:r>
                <a:r>
                  <a:rPr lang="en-US" sz="2400" dirty="0">
                    <a:ea typeface="Times New Roman" panose="02020603050405020304" pitchFamily="18" charset="0"/>
                  </a:rPr>
                  <a:t>, and the pressure difference across it is 20 kPa. </a:t>
                </a:r>
              </a:p>
              <a:p>
                <a:pPr marL="0" marR="0" lv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effectLst/>
                    <a:ea typeface="Times New Roman" panose="02020603050405020304" pitchFamily="18" charset="0"/>
                  </a:rPr>
                  <a:t>Determine the following:</a:t>
                </a: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dirty="0">
                    <a:effectLst/>
                    <a:ea typeface="Times New Roman" panose="02020603050405020304" pitchFamily="18" charset="0"/>
                  </a:rPr>
                  <a:t>The plasma filtration flux across the mem</a:t>
                </a:r>
                <a:r>
                  <a:rPr lang="en-US" sz="2400" dirty="0">
                    <a:ea typeface="Times New Roman" panose="02020603050405020304" pitchFamily="18" charset="0"/>
                  </a:rPr>
                  <a:t>brane</a:t>
                </a: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dirty="0">
                    <a:effectLst/>
                    <a:ea typeface="Times New Roman" panose="02020603050405020304" pitchFamily="18" charset="0"/>
                  </a:rPr>
                  <a:t>For a solute molecule with a radius of </a:t>
                </a:r>
                <a:r>
                  <a:rPr lang="en-US" sz="2400" dirty="0">
                    <a:ea typeface="Times New Roman" panose="02020603050405020304" pitchFamily="18" charset="0"/>
                  </a:rPr>
                  <a:t>0.7 nm, the actual sieving coefficient</a:t>
                </a: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dirty="0">
                    <a:effectLst/>
                    <a:ea typeface="Times New Roman" panose="02020603050405020304" pitchFamily="18" charset="0"/>
                  </a:rPr>
                  <a:t>The filtrate concentration given that the mass transfer coefficient for the fiber is 2.5 x 10</a:t>
                </a:r>
                <a:r>
                  <a:rPr lang="en-US" sz="2400" baseline="30000" dirty="0">
                    <a:effectLst/>
                    <a:ea typeface="Times New Roman" panose="02020603050405020304" pitchFamily="18" charset="0"/>
                  </a:rPr>
                  <a:t>-4</a:t>
                </a:r>
                <a:r>
                  <a:rPr lang="en-US" sz="2400" dirty="0">
                    <a:effectLst/>
                    <a:ea typeface="Times New Roman" panose="02020603050405020304" pitchFamily="18" charset="0"/>
                  </a:rPr>
                  <a:t> cm/s and the bulk concentration is 20 mM</a:t>
                </a: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endParaRPr lang="en-US" sz="1800" dirty="0">
                  <a:effectLst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6B5F94-AD04-4CBC-8D5A-DFCD713B1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171" y="977773"/>
                <a:ext cx="11048302" cy="5532083"/>
              </a:xfrm>
              <a:blipFill>
                <a:blip r:embed="rId2"/>
                <a:stretch>
                  <a:fillRect l="-827" t="-1542" r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8387-A109-4C7B-8A55-170F4B5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3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69638</TotalTime>
  <Words>587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Symbol</vt:lpstr>
      <vt:lpstr>Office Theme</vt:lpstr>
      <vt:lpstr>BIEN 401  Biomedical Mass Transport  Class 25 Exam 3 Review</vt:lpstr>
      <vt:lpstr>Problem 1</vt:lpstr>
      <vt:lpstr>Problem 1 Solution</vt:lpstr>
      <vt:lpstr>Problem 2</vt:lpstr>
      <vt:lpstr>Problem 2 Solution </vt:lpstr>
      <vt:lpstr>Problem 2 Solution </vt:lpstr>
      <vt:lpstr>Problem 3</vt:lpstr>
      <vt:lpstr>Problem 3 Solution</vt:lpstr>
      <vt:lpstr>Problem 4</vt:lpstr>
      <vt:lpstr>Problem 4 Solution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1 2D Concurrent Forces</dc:title>
  <dc:creator>Louis Reis</dc:creator>
  <cp:lastModifiedBy>Louis Reis</cp:lastModifiedBy>
  <cp:revision>149</cp:revision>
  <dcterms:created xsi:type="dcterms:W3CDTF">2017-09-06T04:03:01Z</dcterms:created>
  <dcterms:modified xsi:type="dcterms:W3CDTF">2022-05-16T06:23:17Z</dcterms:modified>
</cp:coreProperties>
</file>