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422" r:id="rId2"/>
    <p:sldId id="394" r:id="rId3"/>
    <p:sldId id="423" r:id="rId4"/>
    <p:sldId id="447" r:id="rId5"/>
    <p:sldId id="425" r:id="rId6"/>
    <p:sldId id="424" r:id="rId7"/>
    <p:sldId id="435" r:id="rId8"/>
    <p:sldId id="426" r:id="rId9"/>
    <p:sldId id="427" r:id="rId10"/>
    <p:sldId id="434" r:id="rId11"/>
    <p:sldId id="448" r:id="rId12"/>
    <p:sldId id="433" r:id="rId13"/>
    <p:sldId id="446" r:id="rId14"/>
    <p:sldId id="428" r:id="rId15"/>
    <p:sldId id="429" r:id="rId16"/>
    <p:sldId id="449" r:id="rId17"/>
    <p:sldId id="450" r:id="rId18"/>
    <p:sldId id="430" r:id="rId19"/>
    <p:sldId id="443" r:id="rId20"/>
    <p:sldId id="444" r:id="rId21"/>
    <p:sldId id="44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6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29B54-9D37-4381-A695-8505435F90EE}" type="datetimeFigureOut">
              <a:rPr lang="en-US" smtClean="0"/>
              <a:t>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69F38-B122-463E-AF52-BB8EA8ECA45B}" type="slidenum">
              <a:rPr lang="en-US" smtClean="0"/>
              <a:t>‹#›</a:t>
            </a:fld>
            <a:endParaRPr lang="en-US"/>
          </a:p>
        </p:txBody>
      </p:sp>
    </p:spTree>
    <p:extLst>
      <p:ext uri="{BB962C8B-B14F-4D97-AF65-F5344CB8AC3E}">
        <p14:creationId xmlns:p14="http://schemas.microsoft.com/office/powerpoint/2010/main" val="312281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69F38-B122-463E-AF52-BB8EA8ECA45B}" type="slidenum">
              <a:rPr lang="en-US" smtClean="0"/>
              <a:t>5</a:t>
            </a:fld>
            <a:endParaRPr lang="en-US"/>
          </a:p>
        </p:txBody>
      </p:sp>
    </p:spTree>
    <p:extLst>
      <p:ext uri="{BB962C8B-B14F-4D97-AF65-F5344CB8AC3E}">
        <p14:creationId xmlns:p14="http://schemas.microsoft.com/office/powerpoint/2010/main" val="2560832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169F38-B122-463E-AF52-BB8EA8ECA45B}" type="slidenum">
              <a:rPr lang="en-US" smtClean="0"/>
              <a:t>6</a:t>
            </a:fld>
            <a:endParaRPr lang="en-US"/>
          </a:p>
        </p:txBody>
      </p:sp>
    </p:spTree>
    <p:extLst>
      <p:ext uri="{BB962C8B-B14F-4D97-AF65-F5344CB8AC3E}">
        <p14:creationId xmlns:p14="http://schemas.microsoft.com/office/powerpoint/2010/main" val="21553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D1B9F5-F09F-419B-805A-C15C3700CB8E}"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45176"/>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4211521653"/>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467323560"/>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1201780694"/>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D1B9F5-F09F-419B-805A-C15C3700CB8E}"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554729"/>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502058230"/>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104987883"/>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4236945842"/>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651077747"/>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D1B9F5-F09F-419B-805A-C15C3700CB8E}" type="slidenum">
              <a:rPr lang="en-US" smtClean="0"/>
              <a:t>‹#›</a:t>
            </a:fld>
            <a:endParaRPr lang="en-US" dirty="0"/>
          </a:p>
        </p:txBody>
      </p:sp>
    </p:spTree>
    <p:extLst>
      <p:ext uri="{BB962C8B-B14F-4D97-AF65-F5344CB8AC3E}">
        <p14:creationId xmlns:p14="http://schemas.microsoft.com/office/powerpoint/2010/main" val="3446365145"/>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D1B9F5-F09F-419B-805A-C15C3700CB8E}" type="slidenum">
              <a:rPr lang="en-US" smtClean="0"/>
              <a:t>‹#›</a:t>
            </a:fld>
            <a:endParaRPr lang="en-US" dirty="0"/>
          </a:p>
        </p:txBody>
      </p:sp>
    </p:spTree>
    <p:extLst>
      <p:ext uri="{BB962C8B-B14F-4D97-AF65-F5344CB8AC3E}">
        <p14:creationId xmlns:p14="http://schemas.microsoft.com/office/powerpoint/2010/main" val="1407463554"/>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AD1B9F5-F09F-419B-805A-C15C3700CB8E}"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445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push dir="u"/>
  </p:transition>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BC0-DFBB-BAE5-6BCB-4C822CBDD656}"/>
              </a:ext>
            </a:extLst>
          </p:cNvPr>
          <p:cNvSpPr>
            <a:spLocks noGrp="1"/>
          </p:cNvSpPr>
          <p:nvPr>
            <p:ph type="ctrTitle"/>
          </p:nvPr>
        </p:nvSpPr>
        <p:spPr>
          <a:xfrm>
            <a:off x="685800" y="505326"/>
            <a:ext cx="7772400" cy="3570123"/>
          </a:xfrm>
        </p:spPr>
        <p:txBody>
          <a:bodyPr>
            <a:noAutofit/>
          </a:bodyPr>
          <a:lstStyle/>
          <a:p>
            <a:pPr algn="ctr"/>
            <a:r>
              <a:rPr lang="en-US" sz="6600" b="1" dirty="0">
                <a:latin typeface="+mj-lt"/>
              </a:rPr>
              <a:t>Entity-Relationship Model</a:t>
            </a:r>
          </a:p>
        </p:txBody>
      </p:sp>
      <p:sp>
        <p:nvSpPr>
          <p:cNvPr id="3" name="Subtitle 2">
            <a:extLst>
              <a:ext uri="{FF2B5EF4-FFF2-40B4-BE49-F238E27FC236}">
                <a16:creationId xmlns:a16="http://schemas.microsoft.com/office/drawing/2014/main" id="{6CB1D201-0A4E-305C-17AE-C823C813169C}"/>
              </a:ext>
            </a:extLst>
          </p:cNvPr>
          <p:cNvSpPr>
            <a:spLocks noGrp="1"/>
          </p:cNvSpPr>
          <p:nvPr>
            <p:ph type="subTitle" idx="1"/>
          </p:nvPr>
        </p:nvSpPr>
        <p:spPr>
          <a:xfrm>
            <a:off x="1143000" y="4456282"/>
            <a:ext cx="6858000" cy="1655762"/>
          </a:xfrm>
        </p:spPr>
        <p:txBody>
          <a:bodyPr/>
          <a:lstStyle/>
          <a:p>
            <a:pPr algn="ctr"/>
            <a:r>
              <a:rPr lang="en-US" dirty="0"/>
              <a:t>Database Management Systems</a:t>
            </a:r>
          </a:p>
          <a:p>
            <a:pPr algn="ctr"/>
            <a:endParaRPr lang="en-US" dirty="0"/>
          </a:p>
          <a:p>
            <a:pPr algn="ctr"/>
            <a:r>
              <a:rPr lang="en-US" dirty="0"/>
              <a:t>Sunzid Hassan</a:t>
            </a:r>
          </a:p>
        </p:txBody>
      </p:sp>
    </p:spTree>
    <p:extLst>
      <p:ext uri="{BB962C8B-B14F-4D97-AF65-F5344CB8AC3E}">
        <p14:creationId xmlns:p14="http://schemas.microsoft.com/office/powerpoint/2010/main" val="3197368847"/>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FB4C-E92F-7F51-09C4-CA2F89322156}"/>
              </a:ext>
            </a:extLst>
          </p:cNvPr>
          <p:cNvSpPr>
            <a:spLocks noGrp="1"/>
          </p:cNvSpPr>
          <p:nvPr>
            <p:ph type="title"/>
          </p:nvPr>
        </p:nvSpPr>
        <p:spPr/>
        <p:txBody>
          <a:bodyPr/>
          <a:lstStyle/>
          <a:p>
            <a:r>
              <a:rPr lang="en-US" dirty="0"/>
              <a:t>ER Diagram</a:t>
            </a:r>
          </a:p>
        </p:txBody>
      </p:sp>
      <p:grpSp>
        <p:nvGrpSpPr>
          <p:cNvPr id="26" name="Group 25">
            <a:extLst>
              <a:ext uri="{FF2B5EF4-FFF2-40B4-BE49-F238E27FC236}">
                <a16:creationId xmlns:a16="http://schemas.microsoft.com/office/drawing/2014/main" id="{E4B7B48D-FA17-EF04-B137-1A327BB7A086}"/>
              </a:ext>
            </a:extLst>
          </p:cNvPr>
          <p:cNvGrpSpPr/>
          <p:nvPr/>
        </p:nvGrpSpPr>
        <p:grpSpPr>
          <a:xfrm>
            <a:off x="153668" y="1967949"/>
            <a:ext cx="4585326" cy="1908300"/>
            <a:chOff x="290333" y="1784672"/>
            <a:chExt cx="4585326" cy="1908300"/>
          </a:xfrm>
        </p:grpSpPr>
        <p:sp>
          <p:nvSpPr>
            <p:cNvPr id="4" name="Rectangle 3">
              <a:extLst>
                <a:ext uri="{FF2B5EF4-FFF2-40B4-BE49-F238E27FC236}">
                  <a16:creationId xmlns:a16="http://schemas.microsoft.com/office/drawing/2014/main" id="{A454B13F-6893-6EF8-01B8-76654BBD058A}"/>
                </a:ext>
              </a:extLst>
            </p:cNvPr>
            <p:cNvSpPr/>
            <p:nvPr/>
          </p:nvSpPr>
          <p:spPr>
            <a:xfrm>
              <a:off x="2322948" y="3173621"/>
              <a:ext cx="1167063"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grpSp>
          <p:nvGrpSpPr>
            <p:cNvPr id="13" name="Group 12">
              <a:extLst>
                <a:ext uri="{FF2B5EF4-FFF2-40B4-BE49-F238E27FC236}">
                  <a16:creationId xmlns:a16="http://schemas.microsoft.com/office/drawing/2014/main" id="{5AE3B9A9-8ADF-7F72-AED9-31FD4F02453A}"/>
                </a:ext>
              </a:extLst>
            </p:cNvPr>
            <p:cNvGrpSpPr/>
            <p:nvPr/>
          </p:nvGrpSpPr>
          <p:grpSpPr>
            <a:xfrm>
              <a:off x="290333" y="1784672"/>
              <a:ext cx="4585326" cy="1908300"/>
              <a:chOff x="290333" y="1784672"/>
              <a:chExt cx="4585326" cy="1908300"/>
            </a:xfrm>
          </p:grpSpPr>
          <p:sp>
            <p:nvSpPr>
              <p:cNvPr id="7" name="TextBox 6">
                <a:extLst>
                  <a:ext uri="{FF2B5EF4-FFF2-40B4-BE49-F238E27FC236}">
                    <a16:creationId xmlns:a16="http://schemas.microsoft.com/office/drawing/2014/main" id="{8CE4649B-E1FE-B277-2D3E-E357562E1B59}"/>
                  </a:ext>
                </a:extLst>
              </p:cNvPr>
              <p:cNvSpPr txBox="1"/>
              <p:nvPr/>
            </p:nvSpPr>
            <p:spPr>
              <a:xfrm>
                <a:off x="546778" y="1784672"/>
                <a:ext cx="1183867" cy="519351"/>
              </a:xfrm>
              <a:prstGeom prst="ellipse">
                <a:avLst/>
              </a:prstGeom>
              <a:noFill/>
              <a:ln>
                <a:solidFill>
                  <a:schemeClr val="tx1"/>
                </a:solidFill>
              </a:ln>
            </p:spPr>
            <p:txBody>
              <a:bodyPr wrap="none" rtlCol="0">
                <a:spAutoFit/>
              </a:bodyPr>
              <a:lstStyle/>
              <a:p>
                <a:r>
                  <a:rPr lang="en-US" dirty="0" err="1"/>
                  <a:t>LName</a:t>
                </a:r>
                <a:endParaRPr lang="en-US" dirty="0"/>
              </a:p>
            </p:txBody>
          </p:sp>
          <p:sp>
            <p:nvSpPr>
              <p:cNvPr id="8" name="TextBox 7">
                <a:extLst>
                  <a:ext uri="{FF2B5EF4-FFF2-40B4-BE49-F238E27FC236}">
                    <a16:creationId xmlns:a16="http://schemas.microsoft.com/office/drawing/2014/main" id="{10444A60-740C-EAEC-D758-1C6B7AD5FC52}"/>
                  </a:ext>
                </a:extLst>
              </p:cNvPr>
              <p:cNvSpPr txBox="1"/>
              <p:nvPr/>
            </p:nvSpPr>
            <p:spPr>
              <a:xfrm>
                <a:off x="3609475" y="2529441"/>
                <a:ext cx="766854" cy="519351"/>
              </a:xfrm>
              <a:prstGeom prst="ellipse">
                <a:avLst/>
              </a:prstGeom>
              <a:noFill/>
              <a:ln>
                <a:solidFill>
                  <a:schemeClr val="tx1"/>
                </a:solidFill>
              </a:ln>
            </p:spPr>
            <p:txBody>
              <a:bodyPr wrap="none" rtlCol="0">
                <a:spAutoFit/>
              </a:bodyPr>
              <a:lstStyle/>
              <a:p>
                <a:r>
                  <a:rPr lang="en-US" dirty="0"/>
                  <a:t>SSN</a:t>
                </a:r>
              </a:p>
            </p:txBody>
          </p:sp>
          <p:sp>
            <p:nvSpPr>
              <p:cNvPr id="9" name="TextBox 8">
                <a:extLst>
                  <a:ext uri="{FF2B5EF4-FFF2-40B4-BE49-F238E27FC236}">
                    <a16:creationId xmlns:a16="http://schemas.microsoft.com/office/drawing/2014/main" id="{594F67B0-3643-C55B-7E88-942113678C7D}"/>
                  </a:ext>
                </a:extLst>
              </p:cNvPr>
              <p:cNvSpPr txBox="1"/>
              <p:nvPr/>
            </p:nvSpPr>
            <p:spPr>
              <a:xfrm>
                <a:off x="290333" y="2440216"/>
                <a:ext cx="1195138" cy="519351"/>
              </a:xfrm>
              <a:prstGeom prst="ellipse">
                <a:avLst/>
              </a:prstGeom>
              <a:noFill/>
              <a:ln>
                <a:solidFill>
                  <a:schemeClr val="tx1"/>
                </a:solidFill>
              </a:ln>
            </p:spPr>
            <p:txBody>
              <a:bodyPr wrap="none" rtlCol="0">
                <a:spAutoFit/>
              </a:bodyPr>
              <a:lstStyle/>
              <a:p>
                <a:r>
                  <a:rPr lang="en-US" dirty="0"/>
                  <a:t>FName</a:t>
                </a:r>
              </a:p>
            </p:txBody>
          </p:sp>
          <p:sp>
            <p:nvSpPr>
              <p:cNvPr id="10" name="TextBox 9">
                <a:extLst>
                  <a:ext uri="{FF2B5EF4-FFF2-40B4-BE49-F238E27FC236}">
                    <a16:creationId xmlns:a16="http://schemas.microsoft.com/office/drawing/2014/main" id="{683B6F9D-5B1C-B532-E8C8-4832239AADD4}"/>
                  </a:ext>
                </a:extLst>
              </p:cNvPr>
              <p:cNvSpPr txBox="1"/>
              <p:nvPr/>
            </p:nvSpPr>
            <p:spPr>
              <a:xfrm>
                <a:off x="3020926" y="1885261"/>
                <a:ext cx="981808" cy="519351"/>
              </a:xfrm>
              <a:prstGeom prst="ellipse">
                <a:avLst/>
              </a:prstGeom>
              <a:noFill/>
              <a:ln>
                <a:solidFill>
                  <a:schemeClr val="tx1"/>
                </a:solidFill>
              </a:ln>
            </p:spPr>
            <p:txBody>
              <a:bodyPr wrap="none" rtlCol="0">
                <a:spAutoFit/>
              </a:bodyPr>
              <a:lstStyle/>
              <a:p>
                <a:r>
                  <a:rPr lang="en-US" dirty="0"/>
                  <a:t>Dept.</a:t>
                </a:r>
              </a:p>
            </p:txBody>
          </p:sp>
          <p:sp>
            <p:nvSpPr>
              <p:cNvPr id="11" name="TextBox 10">
                <a:extLst>
                  <a:ext uri="{FF2B5EF4-FFF2-40B4-BE49-F238E27FC236}">
                    <a16:creationId xmlns:a16="http://schemas.microsoft.com/office/drawing/2014/main" id="{F6853D6A-1D1A-5253-E410-2ECFBA5DB07C}"/>
                  </a:ext>
                </a:extLst>
              </p:cNvPr>
              <p:cNvSpPr txBox="1"/>
              <p:nvPr/>
            </p:nvSpPr>
            <p:spPr>
              <a:xfrm>
                <a:off x="1931279" y="1885261"/>
                <a:ext cx="1054751" cy="519351"/>
              </a:xfrm>
              <a:prstGeom prst="ellipse">
                <a:avLst/>
              </a:prstGeom>
              <a:noFill/>
              <a:ln>
                <a:solidFill>
                  <a:schemeClr val="tx1"/>
                </a:solidFill>
              </a:ln>
            </p:spPr>
            <p:txBody>
              <a:bodyPr wrap="none" rtlCol="0">
                <a:spAutoFit/>
              </a:bodyPr>
              <a:lstStyle/>
              <a:p>
                <a:r>
                  <a:rPr lang="en-US" dirty="0"/>
                  <a:t>Salary</a:t>
                </a:r>
              </a:p>
            </p:txBody>
          </p:sp>
          <p:sp>
            <p:nvSpPr>
              <p:cNvPr id="12" name="TextBox 11">
                <a:extLst>
                  <a:ext uri="{FF2B5EF4-FFF2-40B4-BE49-F238E27FC236}">
                    <a16:creationId xmlns:a16="http://schemas.microsoft.com/office/drawing/2014/main" id="{AD3D9AD6-86A2-B4DA-38BD-51A667BE00E4}"/>
                  </a:ext>
                </a:extLst>
              </p:cNvPr>
              <p:cNvSpPr txBox="1"/>
              <p:nvPr/>
            </p:nvSpPr>
            <p:spPr>
              <a:xfrm>
                <a:off x="3820007" y="3173621"/>
                <a:ext cx="1055652" cy="519351"/>
              </a:xfrm>
              <a:prstGeom prst="ellipse">
                <a:avLst/>
              </a:prstGeom>
              <a:noFill/>
              <a:ln>
                <a:solidFill>
                  <a:schemeClr val="tx1"/>
                </a:solidFill>
              </a:ln>
            </p:spPr>
            <p:txBody>
              <a:bodyPr wrap="none" rtlCol="0">
                <a:spAutoFit/>
              </a:bodyPr>
              <a:lstStyle/>
              <a:p>
                <a:r>
                  <a:rPr lang="en-US" dirty="0" err="1"/>
                  <a:t>BDate</a:t>
                </a:r>
                <a:endParaRPr lang="en-US" dirty="0"/>
              </a:p>
            </p:txBody>
          </p:sp>
          <p:sp>
            <p:nvSpPr>
              <p:cNvPr id="70" name="TextBox 69">
                <a:extLst>
                  <a:ext uri="{FF2B5EF4-FFF2-40B4-BE49-F238E27FC236}">
                    <a16:creationId xmlns:a16="http://schemas.microsoft.com/office/drawing/2014/main" id="{36EDA81C-D25C-4E54-A3E7-C8215141CD02}"/>
                  </a:ext>
                </a:extLst>
              </p:cNvPr>
              <p:cNvSpPr txBox="1"/>
              <p:nvPr/>
            </p:nvSpPr>
            <p:spPr>
              <a:xfrm>
                <a:off x="1132833" y="3113269"/>
                <a:ext cx="1046366" cy="519351"/>
              </a:xfrm>
              <a:prstGeom prst="ellipse">
                <a:avLst/>
              </a:prstGeom>
              <a:noFill/>
              <a:ln>
                <a:solidFill>
                  <a:schemeClr val="tx1"/>
                </a:solidFill>
              </a:ln>
            </p:spPr>
            <p:txBody>
              <a:bodyPr wrap="none" rtlCol="0">
                <a:spAutoFit/>
              </a:bodyPr>
              <a:lstStyle/>
              <a:p>
                <a:r>
                  <a:rPr lang="en-US" dirty="0"/>
                  <a:t>Name</a:t>
                </a:r>
              </a:p>
            </p:txBody>
          </p:sp>
        </p:grpSp>
        <p:cxnSp>
          <p:nvCxnSpPr>
            <p:cNvPr id="15" name="Straight Connector 14">
              <a:extLst>
                <a:ext uri="{FF2B5EF4-FFF2-40B4-BE49-F238E27FC236}">
                  <a16:creationId xmlns:a16="http://schemas.microsoft.com/office/drawing/2014/main" id="{B1D5417A-6DD1-E6E4-344D-9A604EAB8468}"/>
                </a:ext>
              </a:extLst>
            </p:cNvPr>
            <p:cNvCxnSpPr>
              <a:cxnSpLocks/>
              <a:stCxn id="4" idx="1"/>
              <a:endCxn id="70" idx="6"/>
            </p:cNvCxnSpPr>
            <p:nvPr/>
          </p:nvCxnSpPr>
          <p:spPr>
            <a:xfrm flipH="1" flipV="1">
              <a:off x="2179199" y="3372945"/>
              <a:ext cx="143749" cy="593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9465836-463B-9DA1-37DD-C4D014C192A5}"/>
                </a:ext>
              </a:extLst>
            </p:cNvPr>
            <p:cNvCxnSpPr>
              <a:cxnSpLocks/>
              <a:stCxn id="70" idx="0"/>
              <a:endCxn id="7" idx="6"/>
            </p:cNvCxnSpPr>
            <p:nvPr/>
          </p:nvCxnSpPr>
          <p:spPr>
            <a:xfrm flipV="1">
              <a:off x="1656016" y="2044348"/>
              <a:ext cx="74629" cy="1068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C4FFB8-E30A-DA11-828F-8279A8397680}"/>
                </a:ext>
              </a:extLst>
            </p:cNvPr>
            <p:cNvCxnSpPr>
              <a:stCxn id="4" idx="0"/>
              <a:endCxn id="11" idx="4"/>
            </p:cNvCxnSpPr>
            <p:nvPr/>
          </p:nvCxnSpPr>
          <p:spPr>
            <a:xfrm flipH="1" flipV="1">
              <a:off x="2458655" y="2404612"/>
              <a:ext cx="447825"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2DDE9A-B239-E826-8588-EAAAE7E43E42}"/>
                </a:ext>
              </a:extLst>
            </p:cNvPr>
            <p:cNvCxnSpPr>
              <a:stCxn id="4" idx="0"/>
              <a:endCxn id="10" idx="4"/>
            </p:cNvCxnSpPr>
            <p:nvPr/>
          </p:nvCxnSpPr>
          <p:spPr>
            <a:xfrm flipV="1">
              <a:off x="2906480" y="2404612"/>
              <a:ext cx="605350"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4DDE4C-33A8-3D27-5655-05A4F56277F7}"/>
                </a:ext>
              </a:extLst>
            </p:cNvPr>
            <p:cNvCxnSpPr>
              <a:stCxn id="4" idx="0"/>
              <a:endCxn id="8" idx="2"/>
            </p:cNvCxnSpPr>
            <p:nvPr/>
          </p:nvCxnSpPr>
          <p:spPr>
            <a:xfrm flipV="1">
              <a:off x="2906480" y="2789117"/>
              <a:ext cx="702995" cy="384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572CCA9-8371-9267-5794-9E9D77E5BA4D}"/>
                </a:ext>
              </a:extLst>
            </p:cNvPr>
            <p:cNvCxnSpPr>
              <a:stCxn id="4" idx="3"/>
              <a:endCxn id="12" idx="2"/>
            </p:cNvCxnSpPr>
            <p:nvPr/>
          </p:nvCxnSpPr>
          <p:spPr>
            <a:xfrm>
              <a:off x="3490011" y="3432300"/>
              <a:ext cx="329996" cy="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CD92B49-745E-EB89-6D35-C2E231990706}"/>
              </a:ext>
            </a:extLst>
          </p:cNvPr>
          <p:cNvGrpSpPr/>
          <p:nvPr/>
        </p:nvGrpSpPr>
        <p:grpSpPr>
          <a:xfrm>
            <a:off x="5086191" y="1885261"/>
            <a:ext cx="3747776" cy="1945573"/>
            <a:chOff x="5004693" y="2846749"/>
            <a:chExt cx="3747776" cy="1945573"/>
          </a:xfrm>
        </p:grpSpPr>
        <p:sp>
          <p:nvSpPr>
            <p:cNvPr id="5" name="Rectangle 4">
              <a:extLst>
                <a:ext uri="{FF2B5EF4-FFF2-40B4-BE49-F238E27FC236}">
                  <a16:creationId xmlns:a16="http://schemas.microsoft.com/office/drawing/2014/main" id="{123D103D-8684-8726-EA53-B4384BBA367D}"/>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7" name="TextBox 26">
              <a:extLst>
                <a:ext uri="{FF2B5EF4-FFF2-40B4-BE49-F238E27FC236}">
                  <a16:creationId xmlns:a16="http://schemas.microsoft.com/office/drawing/2014/main" id="{BF5569C3-7C73-36C6-E853-41213B550C2F}"/>
                </a:ext>
              </a:extLst>
            </p:cNvPr>
            <p:cNvSpPr txBox="1"/>
            <p:nvPr/>
          </p:nvSpPr>
          <p:spPr>
            <a:xfrm>
              <a:off x="5004693" y="3755613"/>
              <a:ext cx="1046366" cy="519351"/>
            </a:xfrm>
            <a:prstGeom prst="ellipse">
              <a:avLst/>
            </a:prstGeom>
            <a:noFill/>
            <a:ln>
              <a:solidFill>
                <a:schemeClr val="tx1"/>
              </a:solidFill>
            </a:ln>
          </p:spPr>
          <p:txBody>
            <a:bodyPr wrap="none" rtlCol="0">
              <a:spAutoFit/>
            </a:bodyPr>
            <a:lstStyle/>
            <a:p>
              <a:r>
                <a:rPr lang="en-US" dirty="0"/>
                <a:t>Name</a:t>
              </a:r>
            </a:p>
          </p:txBody>
        </p:sp>
        <p:sp>
          <p:nvSpPr>
            <p:cNvPr id="28" name="TextBox 27">
              <a:extLst>
                <a:ext uri="{FF2B5EF4-FFF2-40B4-BE49-F238E27FC236}">
                  <a16:creationId xmlns:a16="http://schemas.microsoft.com/office/drawing/2014/main" id="{53AAC186-66B6-83CE-2FB0-13E385B5BAB0}"/>
                </a:ext>
              </a:extLst>
            </p:cNvPr>
            <p:cNvSpPr txBox="1"/>
            <p:nvPr/>
          </p:nvSpPr>
          <p:spPr>
            <a:xfrm>
              <a:off x="7439846" y="3755613"/>
              <a:ext cx="1312623" cy="519351"/>
            </a:xfrm>
            <a:prstGeom prst="ellipse">
              <a:avLst/>
            </a:prstGeom>
            <a:noFill/>
            <a:ln>
              <a:solidFill>
                <a:schemeClr val="tx1"/>
              </a:solidFill>
            </a:ln>
          </p:spPr>
          <p:txBody>
            <a:bodyPr wrap="none" rtlCol="0">
              <a:spAutoFit/>
            </a:bodyPr>
            <a:lstStyle/>
            <a:p>
              <a:r>
                <a:rPr lang="en-US" dirty="0"/>
                <a:t>Address</a:t>
              </a:r>
            </a:p>
          </p:txBody>
        </p:sp>
        <p:sp>
          <p:nvSpPr>
            <p:cNvPr id="29" name="TextBox 28">
              <a:extLst>
                <a:ext uri="{FF2B5EF4-FFF2-40B4-BE49-F238E27FC236}">
                  <a16:creationId xmlns:a16="http://schemas.microsoft.com/office/drawing/2014/main" id="{92978130-4357-A340-7402-AC06FDBD0A1F}"/>
                </a:ext>
              </a:extLst>
            </p:cNvPr>
            <p:cNvSpPr txBox="1"/>
            <p:nvPr/>
          </p:nvSpPr>
          <p:spPr>
            <a:xfrm>
              <a:off x="6023005" y="2846749"/>
              <a:ext cx="1444895" cy="908864"/>
            </a:xfrm>
            <a:prstGeom prst="ellipse">
              <a:avLst/>
            </a:prstGeom>
            <a:noFill/>
            <a:ln>
              <a:solidFill>
                <a:schemeClr val="tx1"/>
              </a:solidFill>
            </a:ln>
          </p:spPr>
          <p:txBody>
            <a:bodyPr wrap="none" rtlCol="0">
              <a:spAutoFit/>
            </a:bodyPr>
            <a:lstStyle/>
            <a:p>
              <a:pPr algn="ctr"/>
              <a:r>
                <a:rPr lang="en-US" dirty="0"/>
                <a:t>Manager</a:t>
              </a:r>
            </a:p>
            <a:p>
              <a:pPr algn="ctr"/>
              <a:r>
                <a:rPr lang="en-US" dirty="0"/>
                <a:t>SSN</a:t>
              </a:r>
            </a:p>
          </p:txBody>
        </p:sp>
        <p:cxnSp>
          <p:nvCxnSpPr>
            <p:cNvPr id="33" name="Straight Connector 32">
              <a:extLst>
                <a:ext uri="{FF2B5EF4-FFF2-40B4-BE49-F238E27FC236}">
                  <a16:creationId xmlns:a16="http://schemas.microsoft.com/office/drawing/2014/main" id="{094E4C42-60F1-3AAE-C5D6-E2FDAF53C21E}"/>
                </a:ext>
              </a:extLst>
            </p:cNvPr>
            <p:cNvCxnSpPr>
              <a:stCxn id="5" idx="0"/>
              <a:endCxn id="29" idx="4"/>
            </p:cNvCxnSpPr>
            <p:nvPr/>
          </p:nvCxnSpPr>
          <p:spPr>
            <a:xfrm flipV="1">
              <a:off x="6745453" y="3755613"/>
              <a:ext cx="0" cy="5193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3D8F654D-7810-05E9-A704-0C3A5FE25FDE}"/>
                </a:ext>
              </a:extLst>
            </p:cNvPr>
            <p:cNvCxnSpPr>
              <a:stCxn id="5" idx="0"/>
              <a:endCxn id="28" idx="2"/>
            </p:cNvCxnSpPr>
            <p:nvPr/>
          </p:nvCxnSpPr>
          <p:spPr>
            <a:xfrm flipV="1">
              <a:off x="6745453" y="4015289"/>
              <a:ext cx="694393" cy="25967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6F397A7-5F92-90DF-74F3-C72CC6F95E5B}"/>
                </a:ext>
              </a:extLst>
            </p:cNvPr>
            <p:cNvCxnSpPr>
              <a:stCxn id="5" idx="0"/>
              <a:endCxn id="27" idx="6"/>
            </p:cNvCxnSpPr>
            <p:nvPr/>
          </p:nvCxnSpPr>
          <p:spPr>
            <a:xfrm flipH="1" flipV="1">
              <a:off x="6051059" y="4015289"/>
              <a:ext cx="694394" cy="259675"/>
            </a:xfrm>
            <a:prstGeom prst="line">
              <a:avLst/>
            </a:prstGeom>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04185DDB-AE1A-154D-CA90-3D70566E3BF7}"/>
              </a:ext>
            </a:extLst>
          </p:cNvPr>
          <p:cNvGrpSpPr/>
          <p:nvPr/>
        </p:nvGrpSpPr>
        <p:grpSpPr>
          <a:xfrm>
            <a:off x="2769814" y="4375209"/>
            <a:ext cx="3950872" cy="1733611"/>
            <a:chOff x="2769814" y="4375209"/>
            <a:chExt cx="3950872" cy="1733611"/>
          </a:xfrm>
        </p:grpSpPr>
        <p:grpSp>
          <p:nvGrpSpPr>
            <p:cNvPr id="46" name="Group 45">
              <a:extLst>
                <a:ext uri="{FF2B5EF4-FFF2-40B4-BE49-F238E27FC236}">
                  <a16:creationId xmlns:a16="http://schemas.microsoft.com/office/drawing/2014/main" id="{6B4DC1AA-F78C-4C1F-59D4-B41B9F6E39D0}"/>
                </a:ext>
              </a:extLst>
            </p:cNvPr>
            <p:cNvGrpSpPr/>
            <p:nvPr/>
          </p:nvGrpSpPr>
          <p:grpSpPr>
            <a:xfrm>
              <a:off x="3626599" y="4375209"/>
              <a:ext cx="3094087" cy="1733611"/>
              <a:chOff x="3626599" y="4375209"/>
              <a:chExt cx="3094087" cy="1733611"/>
            </a:xfrm>
          </p:grpSpPr>
          <p:sp>
            <p:nvSpPr>
              <p:cNvPr id="6" name="Rectangle 5">
                <a:extLst>
                  <a:ext uri="{FF2B5EF4-FFF2-40B4-BE49-F238E27FC236}">
                    <a16:creationId xmlns:a16="http://schemas.microsoft.com/office/drawing/2014/main" id="{51BC5962-2D3C-9E12-BD54-9E6EA43B851E}"/>
                  </a:ext>
                </a:extLst>
              </p:cNvPr>
              <p:cNvSpPr/>
              <p:nvPr/>
            </p:nvSpPr>
            <p:spPr>
              <a:xfrm>
                <a:off x="3841398" y="5591462"/>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9" name="TextBox 38">
                <a:extLst>
                  <a:ext uri="{FF2B5EF4-FFF2-40B4-BE49-F238E27FC236}">
                    <a16:creationId xmlns:a16="http://schemas.microsoft.com/office/drawing/2014/main" id="{341DF64C-585B-0AD6-539F-D692BDA34F7C}"/>
                  </a:ext>
                </a:extLst>
              </p:cNvPr>
              <p:cNvSpPr txBox="1"/>
              <p:nvPr/>
            </p:nvSpPr>
            <p:spPr>
              <a:xfrm>
                <a:off x="3626599" y="4375209"/>
                <a:ext cx="1935024" cy="908864"/>
              </a:xfrm>
              <a:prstGeom prst="ellipse">
                <a:avLst/>
              </a:prstGeom>
              <a:noFill/>
              <a:ln>
                <a:solidFill>
                  <a:schemeClr val="tx1"/>
                </a:solidFill>
              </a:ln>
            </p:spPr>
            <p:txBody>
              <a:bodyPr wrap="square" rtlCol="0">
                <a:spAutoFit/>
              </a:bodyPr>
              <a:lstStyle/>
              <a:p>
                <a:pPr algn="ctr"/>
                <a:r>
                  <a:rPr lang="en-US" dirty="0"/>
                  <a:t>Controlling Department</a:t>
                </a:r>
              </a:p>
            </p:txBody>
          </p:sp>
          <p:sp>
            <p:nvSpPr>
              <p:cNvPr id="40" name="TextBox 39">
                <a:extLst>
                  <a:ext uri="{FF2B5EF4-FFF2-40B4-BE49-F238E27FC236}">
                    <a16:creationId xmlns:a16="http://schemas.microsoft.com/office/drawing/2014/main" id="{506FAD4B-C70B-F758-7462-8148E0A4EA9E}"/>
                  </a:ext>
                </a:extLst>
              </p:cNvPr>
              <p:cNvSpPr txBox="1"/>
              <p:nvPr/>
            </p:nvSpPr>
            <p:spPr>
              <a:xfrm>
                <a:off x="5137027" y="5113547"/>
                <a:ext cx="1583659" cy="519351"/>
              </a:xfrm>
              <a:prstGeom prst="ellipse">
                <a:avLst/>
              </a:prstGeom>
              <a:noFill/>
              <a:ln>
                <a:solidFill>
                  <a:schemeClr val="tx1"/>
                </a:solidFill>
              </a:ln>
            </p:spPr>
            <p:txBody>
              <a:bodyPr wrap="none" rtlCol="0">
                <a:spAutoFit/>
              </a:bodyPr>
              <a:lstStyle/>
              <a:p>
                <a:r>
                  <a:rPr lang="en-US" dirty="0"/>
                  <a:t>Start Date</a:t>
                </a:r>
              </a:p>
            </p:txBody>
          </p:sp>
          <p:cxnSp>
            <p:nvCxnSpPr>
              <p:cNvPr id="42" name="Straight Connector 41">
                <a:extLst>
                  <a:ext uri="{FF2B5EF4-FFF2-40B4-BE49-F238E27FC236}">
                    <a16:creationId xmlns:a16="http://schemas.microsoft.com/office/drawing/2014/main" id="{827A2CC3-B3EE-0F33-90A9-F3B55082A276}"/>
                  </a:ext>
                </a:extLst>
              </p:cNvPr>
              <p:cNvCxnSpPr>
                <a:cxnSpLocks/>
                <a:stCxn id="6" idx="0"/>
                <a:endCxn id="39" idx="4"/>
              </p:cNvCxnSpPr>
              <p:nvPr/>
            </p:nvCxnSpPr>
            <p:spPr>
              <a:xfrm flipH="1" flipV="1">
                <a:off x="4594111" y="5284073"/>
                <a:ext cx="5277" cy="30738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3EE3BB2-C283-5820-128D-17D36E0D643E}"/>
                  </a:ext>
                </a:extLst>
              </p:cNvPr>
              <p:cNvCxnSpPr>
                <a:stCxn id="6" idx="0"/>
                <a:endCxn id="40" idx="4"/>
              </p:cNvCxnSpPr>
              <p:nvPr/>
            </p:nvCxnSpPr>
            <p:spPr>
              <a:xfrm>
                <a:off x="4599388" y="5591462"/>
                <a:ext cx="1329469" cy="41436"/>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CF2A9D96-8208-F0BC-2F22-EC4427F8517E}"/>
                </a:ext>
              </a:extLst>
            </p:cNvPr>
            <p:cNvSpPr txBox="1"/>
            <p:nvPr/>
          </p:nvSpPr>
          <p:spPr>
            <a:xfrm>
              <a:off x="2769814" y="5072111"/>
              <a:ext cx="1046366" cy="519351"/>
            </a:xfrm>
            <a:prstGeom prst="ellipse">
              <a:avLst/>
            </a:prstGeom>
            <a:noFill/>
            <a:ln>
              <a:solidFill>
                <a:schemeClr val="tx1"/>
              </a:solidFill>
            </a:ln>
          </p:spPr>
          <p:txBody>
            <a:bodyPr wrap="none" rtlCol="0">
              <a:spAutoFit/>
            </a:bodyPr>
            <a:lstStyle/>
            <a:p>
              <a:r>
                <a:rPr lang="en-US" dirty="0"/>
                <a:t>Name</a:t>
              </a:r>
            </a:p>
          </p:txBody>
        </p:sp>
        <p:cxnSp>
          <p:nvCxnSpPr>
            <p:cNvPr id="49" name="Straight Connector 48">
              <a:extLst>
                <a:ext uri="{FF2B5EF4-FFF2-40B4-BE49-F238E27FC236}">
                  <a16:creationId xmlns:a16="http://schemas.microsoft.com/office/drawing/2014/main" id="{9C6C350F-D190-EF39-9B3E-0DBE0DF6A928}"/>
                </a:ext>
              </a:extLst>
            </p:cNvPr>
            <p:cNvCxnSpPr>
              <a:stCxn id="6" idx="0"/>
              <a:endCxn id="47" idx="6"/>
            </p:cNvCxnSpPr>
            <p:nvPr/>
          </p:nvCxnSpPr>
          <p:spPr>
            <a:xfrm flipH="1" flipV="1">
              <a:off x="3816180" y="5331787"/>
              <a:ext cx="783208" cy="259675"/>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a:extLst>
              <a:ext uri="{FF2B5EF4-FFF2-40B4-BE49-F238E27FC236}">
                <a16:creationId xmlns:a16="http://schemas.microsoft.com/office/drawing/2014/main" id="{EEB90F6C-6179-0C87-D1AB-25E8E22F0706}"/>
              </a:ext>
            </a:extLst>
          </p:cNvPr>
          <p:cNvCxnSpPr>
            <a:cxnSpLocks/>
            <a:stCxn id="9" idx="6"/>
            <a:endCxn id="70" idx="0"/>
          </p:cNvCxnSpPr>
          <p:nvPr/>
        </p:nvCxnSpPr>
        <p:spPr>
          <a:xfrm>
            <a:off x="1348806" y="2883169"/>
            <a:ext cx="170545" cy="4133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962ADAA1-D52C-2B92-ACDB-1F11D0D29EA9}"/>
              </a:ext>
            </a:extLst>
          </p:cNvPr>
          <p:cNvSpPr txBox="1"/>
          <p:nvPr/>
        </p:nvSpPr>
        <p:spPr>
          <a:xfrm>
            <a:off x="6122791" y="3997115"/>
            <a:ext cx="1407903" cy="432792"/>
          </a:xfrm>
          <a:prstGeom prst="ellipse">
            <a:avLst/>
          </a:prstGeom>
          <a:noFill/>
          <a:ln>
            <a:solidFill>
              <a:schemeClr val="tx1"/>
            </a:solidFill>
            <a:prstDash val="dash"/>
          </a:ln>
        </p:spPr>
        <p:txBody>
          <a:bodyPr wrap="square" rtlCol="0">
            <a:spAutoFit/>
          </a:bodyPr>
          <a:lstStyle/>
          <a:p>
            <a:pPr algn="ctr"/>
            <a:r>
              <a:rPr lang="en-US" sz="1400" dirty="0" err="1"/>
              <a:t>Total_emp</a:t>
            </a:r>
            <a:r>
              <a:rPr lang="en-US" sz="1400" dirty="0"/>
              <a:t>.</a:t>
            </a:r>
          </a:p>
        </p:txBody>
      </p:sp>
      <p:cxnSp>
        <p:nvCxnSpPr>
          <p:cNvPr id="83" name="Straight Connector 82">
            <a:extLst>
              <a:ext uri="{FF2B5EF4-FFF2-40B4-BE49-F238E27FC236}">
                <a16:creationId xmlns:a16="http://schemas.microsoft.com/office/drawing/2014/main" id="{4F57AC3A-8819-F546-5A94-AA1D48EAD285}"/>
              </a:ext>
            </a:extLst>
          </p:cNvPr>
          <p:cNvCxnSpPr>
            <a:stCxn id="81" idx="0"/>
            <a:endCxn id="5" idx="2"/>
          </p:cNvCxnSpPr>
          <p:nvPr/>
        </p:nvCxnSpPr>
        <p:spPr>
          <a:xfrm flipV="1">
            <a:off x="6826743" y="3830834"/>
            <a:ext cx="208" cy="16628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9189474"/>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1A13D-A684-8CE2-82B8-D79372746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2962A-8804-8D16-4186-E77F873509C3}"/>
              </a:ext>
            </a:extLst>
          </p:cNvPr>
          <p:cNvSpPr>
            <a:spLocks noGrp="1"/>
          </p:cNvSpPr>
          <p:nvPr>
            <p:ph type="title"/>
          </p:nvPr>
        </p:nvSpPr>
        <p:spPr/>
        <p:txBody>
          <a:bodyPr/>
          <a:lstStyle/>
          <a:p>
            <a:r>
              <a:rPr lang="en-US" dirty="0"/>
              <a:t>Querying</a:t>
            </a:r>
          </a:p>
        </p:txBody>
      </p:sp>
      <p:grpSp>
        <p:nvGrpSpPr>
          <p:cNvPr id="26" name="Group 25">
            <a:extLst>
              <a:ext uri="{FF2B5EF4-FFF2-40B4-BE49-F238E27FC236}">
                <a16:creationId xmlns:a16="http://schemas.microsoft.com/office/drawing/2014/main" id="{7554229F-CE6D-6F36-C921-7C3357A9D3EC}"/>
              </a:ext>
            </a:extLst>
          </p:cNvPr>
          <p:cNvGrpSpPr/>
          <p:nvPr/>
        </p:nvGrpSpPr>
        <p:grpSpPr>
          <a:xfrm>
            <a:off x="153668" y="1967949"/>
            <a:ext cx="4585326" cy="1908300"/>
            <a:chOff x="290333" y="1784672"/>
            <a:chExt cx="4585326" cy="1908300"/>
          </a:xfrm>
        </p:grpSpPr>
        <p:sp>
          <p:nvSpPr>
            <p:cNvPr id="4" name="Rectangle 3">
              <a:extLst>
                <a:ext uri="{FF2B5EF4-FFF2-40B4-BE49-F238E27FC236}">
                  <a16:creationId xmlns:a16="http://schemas.microsoft.com/office/drawing/2014/main" id="{5769EBD7-8A6C-675B-738B-FE6D98464316}"/>
                </a:ext>
              </a:extLst>
            </p:cNvPr>
            <p:cNvSpPr/>
            <p:nvPr/>
          </p:nvSpPr>
          <p:spPr>
            <a:xfrm>
              <a:off x="2322948" y="3173621"/>
              <a:ext cx="1167063"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grpSp>
          <p:nvGrpSpPr>
            <p:cNvPr id="13" name="Group 12">
              <a:extLst>
                <a:ext uri="{FF2B5EF4-FFF2-40B4-BE49-F238E27FC236}">
                  <a16:creationId xmlns:a16="http://schemas.microsoft.com/office/drawing/2014/main" id="{06178DDB-6CAC-8254-DBBE-1D89B5D91958}"/>
                </a:ext>
              </a:extLst>
            </p:cNvPr>
            <p:cNvGrpSpPr/>
            <p:nvPr/>
          </p:nvGrpSpPr>
          <p:grpSpPr>
            <a:xfrm>
              <a:off x="290333" y="1784672"/>
              <a:ext cx="4585326" cy="1908300"/>
              <a:chOff x="290333" y="1784672"/>
              <a:chExt cx="4585326" cy="1908300"/>
            </a:xfrm>
          </p:grpSpPr>
          <p:sp>
            <p:nvSpPr>
              <p:cNvPr id="7" name="TextBox 6">
                <a:extLst>
                  <a:ext uri="{FF2B5EF4-FFF2-40B4-BE49-F238E27FC236}">
                    <a16:creationId xmlns:a16="http://schemas.microsoft.com/office/drawing/2014/main" id="{FDD21511-FD8C-FCDC-0FF6-DEBF731009AD}"/>
                  </a:ext>
                </a:extLst>
              </p:cNvPr>
              <p:cNvSpPr txBox="1"/>
              <p:nvPr/>
            </p:nvSpPr>
            <p:spPr>
              <a:xfrm>
                <a:off x="546778" y="1784672"/>
                <a:ext cx="1183867" cy="519351"/>
              </a:xfrm>
              <a:prstGeom prst="ellipse">
                <a:avLst/>
              </a:prstGeom>
              <a:noFill/>
              <a:ln>
                <a:solidFill>
                  <a:schemeClr val="tx1"/>
                </a:solidFill>
              </a:ln>
            </p:spPr>
            <p:txBody>
              <a:bodyPr wrap="none" rtlCol="0">
                <a:spAutoFit/>
              </a:bodyPr>
              <a:lstStyle/>
              <a:p>
                <a:r>
                  <a:rPr lang="en-US" dirty="0" err="1"/>
                  <a:t>LName</a:t>
                </a:r>
                <a:endParaRPr lang="en-US" dirty="0"/>
              </a:p>
            </p:txBody>
          </p:sp>
          <p:sp>
            <p:nvSpPr>
              <p:cNvPr id="8" name="TextBox 7">
                <a:extLst>
                  <a:ext uri="{FF2B5EF4-FFF2-40B4-BE49-F238E27FC236}">
                    <a16:creationId xmlns:a16="http://schemas.microsoft.com/office/drawing/2014/main" id="{3F2E247F-1CEF-4E6E-F3FC-7C68E9CCEFFD}"/>
                  </a:ext>
                </a:extLst>
              </p:cNvPr>
              <p:cNvSpPr txBox="1"/>
              <p:nvPr/>
            </p:nvSpPr>
            <p:spPr>
              <a:xfrm>
                <a:off x="3609475" y="2529441"/>
                <a:ext cx="766854" cy="519351"/>
              </a:xfrm>
              <a:prstGeom prst="ellipse">
                <a:avLst/>
              </a:prstGeom>
              <a:noFill/>
              <a:ln>
                <a:solidFill>
                  <a:schemeClr val="tx1"/>
                </a:solidFill>
              </a:ln>
            </p:spPr>
            <p:txBody>
              <a:bodyPr wrap="none" rtlCol="0">
                <a:spAutoFit/>
              </a:bodyPr>
              <a:lstStyle/>
              <a:p>
                <a:r>
                  <a:rPr lang="en-US" dirty="0"/>
                  <a:t>SSN</a:t>
                </a:r>
              </a:p>
            </p:txBody>
          </p:sp>
          <p:sp>
            <p:nvSpPr>
              <p:cNvPr id="9" name="TextBox 8">
                <a:extLst>
                  <a:ext uri="{FF2B5EF4-FFF2-40B4-BE49-F238E27FC236}">
                    <a16:creationId xmlns:a16="http://schemas.microsoft.com/office/drawing/2014/main" id="{A97CC353-B7DC-3A0D-C490-4DD9F1E546BF}"/>
                  </a:ext>
                </a:extLst>
              </p:cNvPr>
              <p:cNvSpPr txBox="1"/>
              <p:nvPr/>
            </p:nvSpPr>
            <p:spPr>
              <a:xfrm>
                <a:off x="290333" y="2440216"/>
                <a:ext cx="1195138" cy="519351"/>
              </a:xfrm>
              <a:prstGeom prst="ellipse">
                <a:avLst/>
              </a:prstGeom>
              <a:noFill/>
              <a:ln>
                <a:solidFill>
                  <a:schemeClr val="tx1"/>
                </a:solidFill>
              </a:ln>
            </p:spPr>
            <p:txBody>
              <a:bodyPr wrap="none" rtlCol="0">
                <a:spAutoFit/>
              </a:bodyPr>
              <a:lstStyle/>
              <a:p>
                <a:r>
                  <a:rPr lang="en-US" dirty="0"/>
                  <a:t>FName</a:t>
                </a:r>
              </a:p>
            </p:txBody>
          </p:sp>
          <p:sp>
            <p:nvSpPr>
              <p:cNvPr id="10" name="TextBox 9">
                <a:extLst>
                  <a:ext uri="{FF2B5EF4-FFF2-40B4-BE49-F238E27FC236}">
                    <a16:creationId xmlns:a16="http://schemas.microsoft.com/office/drawing/2014/main" id="{4386BA4B-E756-B865-395D-0EEC0902FF47}"/>
                  </a:ext>
                </a:extLst>
              </p:cNvPr>
              <p:cNvSpPr txBox="1"/>
              <p:nvPr/>
            </p:nvSpPr>
            <p:spPr>
              <a:xfrm>
                <a:off x="3020926" y="1885261"/>
                <a:ext cx="981808" cy="519351"/>
              </a:xfrm>
              <a:prstGeom prst="ellipse">
                <a:avLst/>
              </a:prstGeom>
              <a:noFill/>
              <a:ln>
                <a:solidFill>
                  <a:schemeClr val="tx1"/>
                </a:solidFill>
              </a:ln>
            </p:spPr>
            <p:txBody>
              <a:bodyPr wrap="none" rtlCol="0">
                <a:spAutoFit/>
              </a:bodyPr>
              <a:lstStyle/>
              <a:p>
                <a:r>
                  <a:rPr lang="en-US" dirty="0"/>
                  <a:t>Dept.</a:t>
                </a:r>
              </a:p>
            </p:txBody>
          </p:sp>
          <p:sp>
            <p:nvSpPr>
              <p:cNvPr id="11" name="TextBox 10">
                <a:extLst>
                  <a:ext uri="{FF2B5EF4-FFF2-40B4-BE49-F238E27FC236}">
                    <a16:creationId xmlns:a16="http://schemas.microsoft.com/office/drawing/2014/main" id="{81A5FBBA-67A1-C1E3-29CA-E3E25FB8829A}"/>
                  </a:ext>
                </a:extLst>
              </p:cNvPr>
              <p:cNvSpPr txBox="1"/>
              <p:nvPr/>
            </p:nvSpPr>
            <p:spPr>
              <a:xfrm>
                <a:off x="1931279" y="1885261"/>
                <a:ext cx="1054751" cy="519351"/>
              </a:xfrm>
              <a:prstGeom prst="ellipse">
                <a:avLst/>
              </a:prstGeom>
              <a:noFill/>
              <a:ln>
                <a:solidFill>
                  <a:schemeClr val="tx1"/>
                </a:solidFill>
              </a:ln>
            </p:spPr>
            <p:txBody>
              <a:bodyPr wrap="none" rtlCol="0">
                <a:spAutoFit/>
              </a:bodyPr>
              <a:lstStyle/>
              <a:p>
                <a:r>
                  <a:rPr lang="en-US" dirty="0"/>
                  <a:t>Salary</a:t>
                </a:r>
              </a:p>
            </p:txBody>
          </p:sp>
          <p:sp>
            <p:nvSpPr>
              <p:cNvPr id="12" name="TextBox 11">
                <a:extLst>
                  <a:ext uri="{FF2B5EF4-FFF2-40B4-BE49-F238E27FC236}">
                    <a16:creationId xmlns:a16="http://schemas.microsoft.com/office/drawing/2014/main" id="{49149F48-5C59-3AB0-1EFA-47B9EA126A24}"/>
                  </a:ext>
                </a:extLst>
              </p:cNvPr>
              <p:cNvSpPr txBox="1"/>
              <p:nvPr/>
            </p:nvSpPr>
            <p:spPr>
              <a:xfrm>
                <a:off x="3820007" y="3173621"/>
                <a:ext cx="1055652" cy="519351"/>
              </a:xfrm>
              <a:prstGeom prst="ellipse">
                <a:avLst/>
              </a:prstGeom>
              <a:noFill/>
              <a:ln>
                <a:solidFill>
                  <a:schemeClr val="tx1"/>
                </a:solidFill>
              </a:ln>
            </p:spPr>
            <p:txBody>
              <a:bodyPr wrap="none" rtlCol="0">
                <a:spAutoFit/>
              </a:bodyPr>
              <a:lstStyle/>
              <a:p>
                <a:r>
                  <a:rPr lang="en-US" dirty="0" err="1"/>
                  <a:t>BDate</a:t>
                </a:r>
                <a:endParaRPr lang="en-US" dirty="0"/>
              </a:p>
            </p:txBody>
          </p:sp>
          <p:sp>
            <p:nvSpPr>
              <p:cNvPr id="70" name="TextBox 69">
                <a:extLst>
                  <a:ext uri="{FF2B5EF4-FFF2-40B4-BE49-F238E27FC236}">
                    <a16:creationId xmlns:a16="http://schemas.microsoft.com/office/drawing/2014/main" id="{76243C06-4FC3-B3CB-CC00-DB2031EF47EA}"/>
                  </a:ext>
                </a:extLst>
              </p:cNvPr>
              <p:cNvSpPr txBox="1"/>
              <p:nvPr/>
            </p:nvSpPr>
            <p:spPr>
              <a:xfrm>
                <a:off x="1132833" y="3113269"/>
                <a:ext cx="1046366" cy="519351"/>
              </a:xfrm>
              <a:prstGeom prst="ellipse">
                <a:avLst/>
              </a:prstGeom>
              <a:noFill/>
              <a:ln>
                <a:solidFill>
                  <a:schemeClr val="tx1"/>
                </a:solidFill>
              </a:ln>
            </p:spPr>
            <p:txBody>
              <a:bodyPr wrap="none" rtlCol="0">
                <a:spAutoFit/>
              </a:bodyPr>
              <a:lstStyle/>
              <a:p>
                <a:r>
                  <a:rPr lang="en-US" dirty="0"/>
                  <a:t>Name</a:t>
                </a:r>
              </a:p>
            </p:txBody>
          </p:sp>
        </p:grpSp>
        <p:cxnSp>
          <p:nvCxnSpPr>
            <p:cNvPr id="15" name="Straight Connector 14">
              <a:extLst>
                <a:ext uri="{FF2B5EF4-FFF2-40B4-BE49-F238E27FC236}">
                  <a16:creationId xmlns:a16="http://schemas.microsoft.com/office/drawing/2014/main" id="{3C46042F-E1EF-DCA9-5A44-7D026C788541}"/>
                </a:ext>
              </a:extLst>
            </p:cNvPr>
            <p:cNvCxnSpPr>
              <a:cxnSpLocks/>
              <a:stCxn id="4" idx="1"/>
              <a:endCxn id="70" idx="6"/>
            </p:cNvCxnSpPr>
            <p:nvPr/>
          </p:nvCxnSpPr>
          <p:spPr>
            <a:xfrm flipH="1" flipV="1">
              <a:off x="2179199" y="3372945"/>
              <a:ext cx="143749" cy="593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C27DF3C-5570-BBF4-8DD7-8DA22CD171AF}"/>
                </a:ext>
              </a:extLst>
            </p:cNvPr>
            <p:cNvCxnSpPr>
              <a:cxnSpLocks/>
              <a:stCxn id="70" idx="0"/>
              <a:endCxn id="7" idx="6"/>
            </p:cNvCxnSpPr>
            <p:nvPr/>
          </p:nvCxnSpPr>
          <p:spPr>
            <a:xfrm flipV="1">
              <a:off x="1656016" y="2044348"/>
              <a:ext cx="74629" cy="1068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8C8004-A6A7-2B8F-5E8D-E46A2B5AEB7F}"/>
                </a:ext>
              </a:extLst>
            </p:cNvPr>
            <p:cNvCxnSpPr>
              <a:stCxn id="4" idx="0"/>
              <a:endCxn id="11" idx="4"/>
            </p:cNvCxnSpPr>
            <p:nvPr/>
          </p:nvCxnSpPr>
          <p:spPr>
            <a:xfrm flipH="1" flipV="1">
              <a:off x="2458655" y="2404612"/>
              <a:ext cx="447825"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07801E-C2BD-E943-0DE8-26DD765EE7B3}"/>
                </a:ext>
              </a:extLst>
            </p:cNvPr>
            <p:cNvCxnSpPr>
              <a:stCxn id="4" idx="0"/>
              <a:endCxn id="10" idx="4"/>
            </p:cNvCxnSpPr>
            <p:nvPr/>
          </p:nvCxnSpPr>
          <p:spPr>
            <a:xfrm flipV="1">
              <a:off x="2906480" y="2404612"/>
              <a:ext cx="605350"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498B8B-4401-69CA-43CE-F1F468058294}"/>
                </a:ext>
              </a:extLst>
            </p:cNvPr>
            <p:cNvCxnSpPr>
              <a:stCxn id="4" idx="0"/>
              <a:endCxn id="8" idx="2"/>
            </p:cNvCxnSpPr>
            <p:nvPr/>
          </p:nvCxnSpPr>
          <p:spPr>
            <a:xfrm flipV="1">
              <a:off x="2906480" y="2789117"/>
              <a:ext cx="702995" cy="384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85606A-1183-0A9E-EEDE-517382820984}"/>
                </a:ext>
              </a:extLst>
            </p:cNvPr>
            <p:cNvCxnSpPr>
              <a:stCxn id="4" idx="3"/>
              <a:endCxn id="12" idx="2"/>
            </p:cNvCxnSpPr>
            <p:nvPr/>
          </p:nvCxnSpPr>
          <p:spPr>
            <a:xfrm>
              <a:off x="3490011" y="3432300"/>
              <a:ext cx="329996" cy="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1D115BCB-2E6F-3DCC-C826-4E095C38865F}"/>
              </a:ext>
            </a:extLst>
          </p:cNvPr>
          <p:cNvGrpSpPr/>
          <p:nvPr/>
        </p:nvGrpSpPr>
        <p:grpSpPr>
          <a:xfrm>
            <a:off x="5086191" y="1885261"/>
            <a:ext cx="3747776" cy="1945573"/>
            <a:chOff x="5004693" y="2846749"/>
            <a:chExt cx="3747776" cy="1945573"/>
          </a:xfrm>
        </p:grpSpPr>
        <p:sp>
          <p:nvSpPr>
            <p:cNvPr id="5" name="Rectangle 4">
              <a:extLst>
                <a:ext uri="{FF2B5EF4-FFF2-40B4-BE49-F238E27FC236}">
                  <a16:creationId xmlns:a16="http://schemas.microsoft.com/office/drawing/2014/main" id="{E19BE919-6897-E66C-5E15-06D453FE1055}"/>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7" name="TextBox 26">
              <a:extLst>
                <a:ext uri="{FF2B5EF4-FFF2-40B4-BE49-F238E27FC236}">
                  <a16:creationId xmlns:a16="http://schemas.microsoft.com/office/drawing/2014/main" id="{3CCC4FF4-9D38-691B-F18A-F875A6C02EA3}"/>
                </a:ext>
              </a:extLst>
            </p:cNvPr>
            <p:cNvSpPr txBox="1"/>
            <p:nvPr/>
          </p:nvSpPr>
          <p:spPr>
            <a:xfrm>
              <a:off x="5004693" y="3755613"/>
              <a:ext cx="1046366" cy="519351"/>
            </a:xfrm>
            <a:prstGeom prst="ellipse">
              <a:avLst/>
            </a:prstGeom>
            <a:noFill/>
            <a:ln>
              <a:solidFill>
                <a:schemeClr val="tx1"/>
              </a:solidFill>
            </a:ln>
          </p:spPr>
          <p:txBody>
            <a:bodyPr wrap="none" rtlCol="0">
              <a:spAutoFit/>
            </a:bodyPr>
            <a:lstStyle/>
            <a:p>
              <a:r>
                <a:rPr lang="en-US" dirty="0"/>
                <a:t>Name</a:t>
              </a:r>
            </a:p>
          </p:txBody>
        </p:sp>
        <p:sp>
          <p:nvSpPr>
            <p:cNvPr id="28" name="TextBox 27">
              <a:extLst>
                <a:ext uri="{FF2B5EF4-FFF2-40B4-BE49-F238E27FC236}">
                  <a16:creationId xmlns:a16="http://schemas.microsoft.com/office/drawing/2014/main" id="{5C788C3E-01A5-90D0-BF91-7646B3F9BC77}"/>
                </a:ext>
              </a:extLst>
            </p:cNvPr>
            <p:cNvSpPr txBox="1"/>
            <p:nvPr/>
          </p:nvSpPr>
          <p:spPr>
            <a:xfrm>
              <a:off x="7439846" y="3755613"/>
              <a:ext cx="1312623" cy="519351"/>
            </a:xfrm>
            <a:prstGeom prst="ellipse">
              <a:avLst/>
            </a:prstGeom>
            <a:noFill/>
            <a:ln>
              <a:solidFill>
                <a:schemeClr val="tx1"/>
              </a:solidFill>
            </a:ln>
          </p:spPr>
          <p:txBody>
            <a:bodyPr wrap="none" rtlCol="0">
              <a:spAutoFit/>
            </a:bodyPr>
            <a:lstStyle/>
            <a:p>
              <a:r>
                <a:rPr lang="en-US" dirty="0"/>
                <a:t>Address</a:t>
              </a:r>
            </a:p>
          </p:txBody>
        </p:sp>
        <p:sp>
          <p:nvSpPr>
            <p:cNvPr id="29" name="TextBox 28">
              <a:extLst>
                <a:ext uri="{FF2B5EF4-FFF2-40B4-BE49-F238E27FC236}">
                  <a16:creationId xmlns:a16="http://schemas.microsoft.com/office/drawing/2014/main" id="{2C839400-E253-3708-EFFB-1CB73377981B}"/>
                </a:ext>
              </a:extLst>
            </p:cNvPr>
            <p:cNvSpPr txBox="1"/>
            <p:nvPr/>
          </p:nvSpPr>
          <p:spPr>
            <a:xfrm>
              <a:off x="6023005" y="2846749"/>
              <a:ext cx="1444895" cy="908864"/>
            </a:xfrm>
            <a:prstGeom prst="ellipse">
              <a:avLst/>
            </a:prstGeom>
            <a:noFill/>
            <a:ln>
              <a:solidFill>
                <a:schemeClr val="tx1"/>
              </a:solidFill>
            </a:ln>
          </p:spPr>
          <p:txBody>
            <a:bodyPr wrap="none" rtlCol="0">
              <a:spAutoFit/>
            </a:bodyPr>
            <a:lstStyle/>
            <a:p>
              <a:pPr algn="ctr"/>
              <a:r>
                <a:rPr lang="en-US" dirty="0"/>
                <a:t>Manager</a:t>
              </a:r>
            </a:p>
            <a:p>
              <a:pPr algn="ctr"/>
              <a:r>
                <a:rPr lang="en-US" dirty="0"/>
                <a:t>SSN</a:t>
              </a:r>
            </a:p>
          </p:txBody>
        </p:sp>
        <p:cxnSp>
          <p:nvCxnSpPr>
            <p:cNvPr id="33" name="Straight Connector 32">
              <a:extLst>
                <a:ext uri="{FF2B5EF4-FFF2-40B4-BE49-F238E27FC236}">
                  <a16:creationId xmlns:a16="http://schemas.microsoft.com/office/drawing/2014/main" id="{70C05397-B204-41BA-C77E-9878E761337D}"/>
                </a:ext>
              </a:extLst>
            </p:cNvPr>
            <p:cNvCxnSpPr>
              <a:stCxn id="5" idx="0"/>
              <a:endCxn id="29" idx="4"/>
            </p:cNvCxnSpPr>
            <p:nvPr/>
          </p:nvCxnSpPr>
          <p:spPr>
            <a:xfrm flipV="1">
              <a:off x="6745453" y="3755613"/>
              <a:ext cx="0" cy="5193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7B8566F-43BE-A30D-A694-477E2E2A9CF4}"/>
                </a:ext>
              </a:extLst>
            </p:cNvPr>
            <p:cNvCxnSpPr>
              <a:stCxn id="5" idx="0"/>
              <a:endCxn id="28" idx="2"/>
            </p:cNvCxnSpPr>
            <p:nvPr/>
          </p:nvCxnSpPr>
          <p:spPr>
            <a:xfrm flipV="1">
              <a:off x="6745453" y="4015289"/>
              <a:ext cx="694393" cy="25967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C4CEE7B-3590-D205-AC0F-45569A6BB901}"/>
                </a:ext>
              </a:extLst>
            </p:cNvPr>
            <p:cNvCxnSpPr>
              <a:stCxn id="5" idx="0"/>
              <a:endCxn id="27" idx="6"/>
            </p:cNvCxnSpPr>
            <p:nvPr/>
          </p:nvCxnSpPr>
          <p:spPr>
            <a:xfrm flipH="1" flipV="1">
              <a:off x="6051059" y="4015289"/>
              <a:ext cx="694394" cy="259675"/>
            </a:xfrm>
            <a:prstGeom prst="line">
              <a:avLst/>
            </a:prstGeom>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F67B9834-CF34-3B6A-B6F6-BA23FBCFAF11}"/>
              </a:ext>
            </a:extLst>
          </p:cNvPr>
          <p:cNvGrpSpPr/>
          <p:nvPr/>
        </p:nvGrpSpPr>
        <p:grpSpPr>
          <a:xfrm>
            <a:off x="2769814" y="4375209"/>
            <a:ext cx="3950872" cy="1733611"/>
            <a:chOff x="2769814" y="4375209"/>
            <a:chExt cx="3950872" cy="1733611"/>
          </a:xfrm>
        </p:grpSpPr>
        <p:grpSp>
          <p:nvGrpSpPr>
            <p:cNvPr id="46" name="Group 45">
              <a:extLst>
                <a:ext uri="{FF2B5EF4-FFF2-40B4-BE49-F238E27FC236}">
                  <a16:creationId xmlns:a16="http://schemas.microsoft.com/office/drawing/2014/main" id="{3B3FD140-156D-E9AB-69BA-3574D287BDF8}"/>
                </a:ext>
              </a:extLst>
            </p:cNvPr>
            <p:cNvGrpSpPr/>
            <p:nvPr/>
          </p:nvGrpSpPr>
          <p:grpSpPr>
            <a:xfrm>
              <a:off x="3626599" y="4375209"/>
              <a:ext cx="3094087" cy="1733611"/>
              <a:chOff x="3626599" y="4375209"/>
              <a:chExt cx="3094087" cy="1733611"/>
            </a:xfrm>
          </p:grpSpPr>
          <p:sp>
            <p:nvSpPr>
              <p:cNvPr id="6" name="Rectangle 5">
                <a:extLst>
                  <a:ext uri="{FF2B5EF4-FFF2-40B4-BE49-F238E27FC236}">
                    <a16:creationId xmlns:a16="http://schemas.microsoft.com/office/drawing/2014/main" id="{2A8FD27F-64A6-3FE2-4C2B-DBB6FF6ADDD4}"/>
                  </a:ext>
                </a:extLst>
              </p:cNvPr>
              <p:cNvSpPr/>
              <p:nvPr/>
            </p:nvSpPr>
            <p:spPr>
              <a:xfrm>
                <a:off x="3841398" y="5591462"/>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9" name="TextBox 38">
                <a:extLst>
                  <a:ext uri="{FF2B5EF4-FFF2-40B4-BE49-F238E27FC236}">
                    <a16:creationId xmlns:a16="http://schemas.microsoft.com/office/drawing/2014/main" id="{BE3D4152-B41D-9E6B-0198-802E0CE3CEA8}"/>
                  </a:ext>
                </a:extLst>
              </p:cNvPr>
              <p:cNvSpPr txBox="1"/>
              <p:nvPr/>
            </p:nvSpPr>
            <p:spPr>
              <a:xfrm>
                <a:off x="3626599" y="4375209"/>
                <a:ext cx="1935024" cy="908864"/>
              </a:xfrm>
              <a:prstGeom prst="ellipse">
                <a:avLst/>
              </a:prstGeom>
              <a:noFill/>
              <a:ln>
                <a:solidFill>
                  <a:schemeClr val="tx1"/>
                </a:solidFill>
              </a:ln>
            </p:spPr>
            <p:txBody>
              <a:bodyPr wrap="square" rtlCol="0">
                <a:spAutoFit/>
              </a:bodyPr>
              <a:lstStyle/>
              <a:p>
                <a:pPr algn="ctr"/>
                <a:r>
                  <a:rPr lang="en-US" dirty="0"/>
                  <a:t>Controlling Department</a:t>
                </a:r>
              </a:p>
            </p:txBody>
          </p:sp>
          <p:sp>
            <p:nvSpPr>
              <p:cNvPr id="40" name="TextBox 39">
                <a:extLst>
                  <a:ext uri="{FF2B5EF4-FFF2-40B4-BE49-F238E27FC236}">
                    <a16:creationId xmlns:a16="http://schemas.microsoft.com/office/drawing/2014/main" id="{A50F18F3-97E8-C1E9-EDE9-E3F313B7C2E3}"/>
                  </a:ext>
                </a:extLst>
              </p:cNvPr>
              <p:cNvSpPr txBox="1"/>
              <p:nvPr/>
            </p:nvSpPr>
            <p:spPr>
              <a:xfrm>
                <a:off x="5137027" y="5113547"/>
                <a:ext cx="1583659" cy="519351"/>
              </a:xfrm>
              <a:prstGeom prst="ellipse">
                <a:avLst/>
              </a:prstGeom>
              <a:noFill/>
              <a:ln>
                <a:solidFill>
                  <a:schemeClr val="tx1"/>
                </a:solidFill>
              </a:ln>
            </p:spPr>
            <p:txBody>
              <a:bodyPr wrap="none" rtlCol="0">
                <a:spAutoFit/>
              </a:bodyPr>
              <a:lstStyle/>
              <a:p>
                <a:r>
                  <a:rPr lang="en-US" dirty="0"/>
                  <a:t>Start Date</a:t>
                </a:r>
              </a:p>
            </p:txBody>
          </p:sp>
          <p:cxnSp>
            <p:nvCxnSpPr>
              <p:cNvPr id="42" name="Straight Connector 41">
                <a:extLst>
                  <a:ext uri="{FF2B5EF4-FFF2-40B4-BE49-F238E27FC236}">
                    <a16:creationId xmlns:a16="http://schemas.microsoft.com/office/drawing/2014/main" id="{32D4F7F4-7013-00E2-452F-D3F4E2B399AA}"/>
                  </a:ext>
                </a:extLst>
              </p:cNvPr>
              <p:cNvCxnSpPr>
                <a:cxnSpLocks/>
                <a:stCxn id="6" idx="0"/>
                <a:endCxn id="39" idx="4"/>
              </p:cNvCxnSpPr>
              <p:nvPr/>
            </p:nvCxnSpPr>
            <p:spPr>
              <a:xfrm flipH="1" flipV="1">
                <a:off x="4594111" y="5284073"/>
                <a:ext cx="5277" cy="30738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5BE2B22-78BA-F5CE-0416-15502F0838C5}"/>
                  </a:ext>
                </a:extLst>
              </p:cNvPr>
              <p:cNvCxnSpPr>
                <a:stCxn id="6" idx="0"/>
                <a:endCxn id="40" idx="4"/>
              </p:cNvCxnSpPr>
              <p:nvPr/>
            </p:nvCxnSpPr>
            <p:spPr>
              <a:xfrm>
                <a:off x="4599388" y="5591462"/>
                <a:ext cx="1329469" cy="41436"/>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EC83429E-BCEB-EA53-E1FE-23A4009E5920}"/>
                </a:ext>
              </a:extLst>
            </p:cNvPr>
            <p:cNvSpPr txBox="1"/>
            <p:nvPr/>
          </p:nvSpPr>
          <p:spPr>
            <a:xfrm>
              <a:off x="2769814" y="5072111"/>
              <a:ext cx="1046366" cy="519351"/>
            </a:xfrm>
            <a:prstGeom prst="ellipse">
              <a:avLst/>
            </a:prstGeom>
            <a:noFill/>
            <a:ln>
              <a:solidFill>
                <a:schemeClr val="tx1"/>
              </a:solidFill>
            </a:ln>
          </p:spPr>
          <p:txBody>
            <a:bodyPr wrap="none" rtlCol="0">
              <a:spAutoFit/>
            </a:bodyPr>
            <a:lstStyle/>
            <a:p>
              <a:r>
                <a:rPr lang="en-US" dirty="0"/>
                <a:t>Name</a:t>
              </a:r>
            </a:p>
          </p:txBody>
        </p:sp>
        <p:cxnSp>
          <p:nvCxnSpPr>
            <p:cNvPr id="49" name="Straight Connector 48">
              <a:extLst>
                <a:ext uri="{FF2B5EF4-FFF2-40B4-BE49-F238E27FC236}">
                  <a16:creationId xmlns:a16="http://schemas.microsoft.com/office/drawing/2014/main" id="{85C3988F-08CA-1C45-5CD0-1FD01275F69A}"/>
                </a:ext>
              </a:extLst>
            </p:cNvPr>
            <p:cNvCxnSpPr>
              <a:stCxn id="6" idx="0"/>
              <a:endCxn id="47" idx="6"/>
            </p:cNvCxnSpPr>
            <p:nvPr/>
          </p:nvCxnSpPr>
          <p:spPr>
            <a:xfrm flipH="1" flipV="1">
              <a:off x="3816180" y="5331787"/>
              <a:ext cx="783208" cy="259675"/>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a:extLst>
              <a:ext uri="{FF2B5EF4-FFF2-40B4-BE49-F238E27FC236}">
                <a16:creationId xmlns:a16="http://schemas.microsoft.com/office/drawing/2014/main" id="{FB460ADE-E764-5079-2910-8266CEBF6B16}"/>
              </a:ext>
            </a:extLst>
          </p:cNvPr>
          <p:cNvCxnSpPr>
            <a:cxnSpLocks/>
            <a:stCxn id="9" idx="6"/>
            <a:endCxn id="70" idx="0"/>
          </p:cNvCxnSpPr>
          <p:nvPr/>
        </p:nvCxnSpPr>
        <p:spPr>
          <a:xfrm>
            <a:off x="1348806" y="2883169"/>
            <a:ext cx="170545" cy="4133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10C333F7-D9B4-5AB2-0980-00A4625008E6}"/>
              </a:ext>
            </a:extLst>
          </p:cNvPr>
          <p:cNvSpPr txBox="1"/>
          <p:nvPr/>
        </p:nvSpPr>
        <p:spPr>
          <a:xfrm>
            <a:off x="6122791" y="3997115"/>
            <a:ext cx="1407903" cy="432792"/>
          </a:xfrm>
          <a:prstGeom prst="ellipse">
            <a:avLst/>
          </a:prstGeom>
          <a:noFill/>
          <a:ln>
            <a:solidFill>
              <a:schemeClr val="tx1"/>
            </a:solidFill>
            <a:prstDash val="dash"/>
          </a:ln>
        </p:spPr>
        <p:txBody>
          <a:bodyPr wrap="square" rtlCol="0">
            <a:spAutoFit/>
          </a:bodyPr>
          <a:lstStyle/>
          <a:p>
            <a:pPr algn="ctr"/>
            <a:r>
              <a:rPr lang="en-US" sz="1400" dirty="0" err="1"/>
              <a:t>Total_emp</a:t>
            </a:r>
            <a:r>
              <a:rPr lang="en-US" sz="1400" dirty="0"/>
              <a:t>.</a:t>
            </a:r>
          </a:p>
        </p:txBody>
      </p:sp>
      <p:cxnSp>
        <p:nvCxnSpPr>
          <p:cNvPr id="14" name="Straight Connector 13">
            <a:extLst>
              <a:ext uri="{FF2B5EF4-FFF2-40B4-BE49-F238E27FC236}">
                <a16:creationId xmlns:a16="http://schemas.microsoft.com/office/drawing/2014/main" id="{AAB5C6D7-6F3A-5D2E-51B9-2C59F1217689}"/>
              </a:ext>
            </a:extLst>
          </p:cNvPr>
          <p:cNvCxnSpPr>
            <a:stCxn id="3" idx="0"/>
          </p:cNvCxnSpPr>
          <p:nvPr/>
        </p:nvCxnSpPr>
        <p:spPr>
          <a:xfrm flipV="1">
            <a:off x="6826743" y="3830834"/>
            <a:ext cx="208" cy="166281"/>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3504A35B-BD9E-679A-800B-4539AF6BA450}"/>
              </a:ext>
            </a:extLst>
          </p:cNvPr>
          <p:cNvSpPr txBox="1"/>
          <p:nvPr/>
        </p:nvSpPr>
        <p:spPr>
          <a:xfrm>
            <a:off x="3992869" y="1776770"/>
            <a:ext cx="1864839" cy="646331"/>
          </a:xfrm>
          <a:prstGeom prst="rect">
            <a:avLst/>
          </a:prstGeom>
          <a:noFill/>
        </p:spPr>
        <p:txBody>
          <a:bodyPr wrap="square" rtlCol="0">
            <a:spAutoFit/>
          </a:bodyPr>
          <a:lstStyle/>
          <a:p>
            <a:pPr algn="ctr"/>
            <a:r>
              <a:rPr lang="en-US" dirty="0"/>
              <a:t>What about manager name??</a:t>
            </a:r>
          </a:p>
        </p:txBody>
      </p:sp>
    </p:spTree>
    <p:extLst>
      <p:ext uri="{BB962C8B-B14F-4D97-AF65-F5344CB8AC3E}">
        <p14:creationId xmlns:p14="http://schemas.microsoft.com/office/powerpoint/2010/main" val="1242328181"/>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F491-7D3D-9F51-1B70-274BC96F88F6}"/>
              </a:ext>
            </a:extLst>
          </p:cNvPr>
          <p:cNvSpPr>
            <a:spLocks noGrp="1"/>
          </p:cNvSpPr>
          <p:nvPr>
            <p:ph type="title"/>
          </p:nvPr>
        </p:nvSpPr>
        <p:spPr/>
        <p:txBody>
          <a:bodyPr/>
          <a:lstStyle/>
          <a:p>
            <a:r>
              <a:rPr lang="en-US" dirty="0"/>
              <a:t>Key Attributes</a:t>
            </a:r>
          </a:p>
        </p:txBody>
      </p:sp>
      <p:sp>
        <p:nvSpPr>
          <p:cNvPr id="3" name="Content Placeholder 2">
            <a:extLst>
              <a:ext uri="{FF2B5EF4-FFF2-40B4-BE49-F238E27FC236}">
                <a16:creationId xmlns:a16="http://schemas.microsoft.com/office/drawing/2014/main" id="{25A213DC-BEFB-7BC1-7B04-8CBA0024720F}"/>
              </a:ext>
            </a:extLst>
          </p:cNvPr>
          <p:cNvSpPr>
            <a:spLocks noGrp="1"/>
          </p:cNvSpPr>
          <p:nvPr>
            <p:ph idx="1"/>
          </p:nvPr>
        </p:nvSpPr>
        <p:spPr/>
        <p:txBody>
          <a:bodyPr>
            <a:normAutofit fontScale="92500" lnSpcReduction="10000"/>
          </a:bodyPr>
          <a:lstStyle/>
          <a:p>
            <a:r>
              <a:rPr lang="en-US" dirty="0"/>
              <a:t>Each entity type must have a </a:t>
            </a:r>
            <a:r>
              <a:rPr lang="en-US" b="1" dirty="0"/>
              <a:t>key attribute</a:t>
            </a:r>
            <a:r>
              <a:rPr lang="en-US" dirty="0"/>
              <a:t>*.</a:t>
            </a:r>
          </a:p>
          <a:p>
            <a:r>
              <a:rPr lang="en-US" dirty="0"/>
              <a:t>•Key attribute.</a:t>
            </a:r>
          </a:p>
          <a:p>
            <a:pPr lvl="1"/>
            <a:r>
              <a:rPr lang="en-US" dirty="0"/>
              <a:t>One or more attributes whose values are distinct for each individual entity in the entity set.</a:t>
            </a:r>
          </a:p>
          <a:p>
            <a:pPr lvl="2"/>
            <a:r>
              <a:rPr lang="en-US" dirty="0"/>
              <a:t>Ex.: SSN of EMPLOYEE.</a:t>
            </a:r>
          </a:p>
          <a:p>
            <a:r>
              <a:rPr lang="en-US" dirty="0"/>
              <a:t>•Key attribute may be composite.</a:t>
            </a:r>
          </a:p>
          <a:p>
            <a:pPr lvl="1"/>
            <a:r>
              <a:rPr lang="en-US" dirty="0"/>
              <a:t>Registration - key of CAR entity type composed of (Number, State).</a:t>
            </a:r>
          </a:p>
          <a:p>
            <a:pPr marL="292608" lvl="1">
              <a:buNone/>
            </a:pPr>
            <a:r>
              <a:rPr lang="en-US" dirty="0"/>
              <a:t>•Entity type may have more than one key.</a:t>
            </a:r>
          </a:p>
          <a:p>
            <a:pPr lvl="1"/>
            <a:r>
              <a:rPr lang="en-US" dirty="0"/>
              <a:t>Ex.: CAR entity type has two keys:</a:t>
            </a:r>
          </a:p>
          <a:p>
            <a:pPr lvl="2"/>
            <a:r>
              <a:rPr lang="en-US" dirty="0" err="1"/>
              <a:t>VehicleIdentificationNumber</a:t>
            </a:r>
            <a:r>
              <a:rPr lang="en-US" dirty="0"/>
              <a:t> - VIN numbers.</a:t>
            </a:r>
          </a:p>
          <a:p>
            <a:pPr lvl="2"/>
            <a:r>
              <a:rPr lang="en-US" dirty="0" err="1"/>
              <a:t>VehicleTagNumber</a:t>
            </a:r>
            <a:r>
              <a:rPr lang="en-US" dirty="0"/>
              <a:t> (Number, State) - license plate number.</a:t>
            </a:r>
          </a:p>
          <a:p>
            <a:r>
              <a:rPr lang="en-US" dirty="0"/>
              <a:t>•Key attribute of an entity type must follow </a:t>
            </a:r>
            <a:r>
              <a:rPr lang="en-US" b="1" dirty="0"/>
              <a:t>uniqueness</a:t>
            </a:r>
            <a:r>
              <a:rPr lang="en-US" dirty="0"/>
              <a:t> property for every entity in a set.</a:t>
            </a:r>
          </a:p>
        </p:txBody>
      </p:sp>
    </p:spTree>
    <p:extLst>
      <p:ext uri="{BB962C8B-B14F-4D97-AF65-F5344CB8AC3E}">
        <p14:creationId xmlns:p14="http://schemas.microsoft.com/office/powerpoint/2010/main" val="3201857674"/>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F345D-2CD4-DD80-525D-0FEF6E02B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23808-AF76-2F2D-0FB2-DD862B947F2A}"/>
              </a:ext>
            </a:extLst>
          </p:cNvPr>
          <p:cNvSpPr>
            <a:spLocks noGrp="1"/>
          </p:cNvSpPr>
          <p:nvPr>
            <p:ph type="title"/>
          </p:nvPr>
        </p:nvSpPr>
        <p:spPr/>
        <p:txBody>
          <a:bodyPr/>
          <a:lstStyle/>
          <a:p>
            <a:r>
              <a:rPr lang="en-US" dirty="0"/>
              <a:t>Key Attributes</a:t>
            </a:r>
          </a:p>
        </p:txBody>
      </p:sp>
      <p:grpSp>
        <p:nvGrpSpPr>
          <p:cNvPr id="26" name="Group 25">
            <a:extLst>
              <a:ext uri="{FF2B5EF4-FFF2-40B4-BE49-F238E27FC236}">
                <a16:creationId xmlns:a16="http://schemas.microsoft.com/office/drawing/2014/main" id="{704C0569-B987-9BF9-069C-2E5039D70DDB}"/>
              </a:ext>
            </a:extLst>
          </p:cNvPr>
          <p:cNvGrpSpPr/>
          <p:nvPr/>
        </p:nvGrpSpPr>
        <p:grpSpPr>
          <a:xfrm>
            <a:off x="153668" y="1967949"/>
            <a:ext cx="4585326" cy="1908300"/>
            <a:chOff x="290333" y="1784672"/>
            <a:chExt cx="4585326" cy="1908300"/>
          </a:xfrm>
        </p:grpSpPr>
        <p:sp>
          <p:nvSpPr>
            <p:cNvPr id="4" name="Rectangle 3">
              <a:extLst>
                <a:ext uri="{FF2B5EF4-FFF2-40B4-BE49-F238E27FC236}">
                  <a16:creationId xmlns:a16="http://schemas.microsoft.com/office/drawing/2014/main" id="{8409E5C3-9E18-67A3-9AAD-D1D7DC9D117C}"/>
                </a:ext>
              </a:extLst>
            </p:cNvPr>
            <p:cNvSpPr/>
            <p:nvPr/>
          </p:nvSpPr>
          <p:spPr>
            <a:xfrm>
              <a:off x="2322948" y="3173621"/>
              <a:ext cx="1167063"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grpSp>
          <p:nvGrpSpPr>
            <p:cNvPr id="13" name="Group 12">
              <a:extLst>
                <a:ext uri="{FF2B5EF4-FFF2-40B4-BE49-F238E27FC236}">
                  <a16:creationId xmlns:a16="http://schemas.microsoft.com/office/drawing/2014/main" id="{15115B11-EE9D-0E45-C1CD-FEDB9B5949DB}"/>
                </a:ext>
              </a:extLst>
            </p:cNvPr>
            <p:cNvGrpSpPr/>
            <p:nvPr/>
          </p:nvGrpSpPr>
          <p:grpSpPr>
            <a:xfrm>
              <a:off x="290333" y="1784672"/>
              <a:ext cx="4585326" cy="1908300"/>
              <a:chOff x="290333" y="1784672"/>
              <a:chExt cx="4585326" cy="1908300"/>
            </a:xfrm>
          </p:grpSpPr>
          <p:sp>
            <p:nvSpPr>
              <p:cNvPr id="7" name="TextBox 6">
                <a:extLst>
                  <a:ext uri="{FF2B5EF4-FFF2-40B4-BE49-F238E27FC236}">
                    <a16:creationId xmlns:a16="http://schemas.microsoft.com/office/drawing/2014/main" id="{FA2A973F-316B-9697-ACE4-D0701E388593}"/>
                  </a:ext>
                </a:extLst>
              </p:cNvPr>
              <p:cNvSpPr txBox="1"/>
              <p:nvPr/>
            </p:nvSpPr>
            <p:spPr>
              <a:xfrm>
                <a:off x="546778" y="1784672"/>
                <a:ext cx="1183867" cy="519351"/>
              </a:xfrm>
              <a:prstGeom prst="ellipse">
                <a:avLst/>
              </a:prstGeom>
              <a:noFill/>
              <a:ln>
                <a:solidFill>
                  <a:schemeClr val="tx1"/>
                </a:solidFill>
              </a:ln>
            </p:spPr>
            <p:txBody>
              <a:bodyPr wrap="none" rtlCol="0">
                <a:spAutoFit/>
              </a:bodyPr>
              <a:lstStyle/>
              <a:p>
                <a:r>
                  <a:rPr lang="en-US" dirty="0" err="1"/>
                  <a:t>LName</a:t>
                </a:r>
                <a:endParaRPr lang="en-US" dirty="0"/>
              </a:p>
            </p:txBody>
          </p:sp>
          <p:sp>
            <p:nvSpPr>
              <p:cNvPr id="8" name="TextBox 7">
                <a:extLst>
                  <a:ext uri="{FF2B5EF4-FFF2-40B4-BE49-F238E27FC236}">
                    <a16:creationId xmlns:a16="http://schemas.microsoft.com/office/drawing/2014/main" id="{9971FA12-744F-5923-2EAD-41D518A07F48}"/>
                  </a:ext>
                </a:extLst>
              </p:cNvPr>
              <p:cNvSpPr txBox="1"/>
              <p:nvPr/>
            </p:nvSpPr>
            <p:spPr>
              <a:xfrm>
                <a:off x="3609475" y="2529441"/>
                <a:ext cx="766854" cy="519351"/>
              </a:xfrm>
              <a:prstGeom prst="ellipse">
                <a:avLst/>
              </a:prstGeom>
              <a:noFill/>
              <a:ln>
                <a:solidFill>
                  <a:schemeClr val="tx1"/>
                </a:solidFill>
              </a:ln>
            </p:spPr>
            <p:txBody>
              <a:bodyPr wrap="none" rtlCol="0">
                <a:spAutoFit/>
              </a:bodyPr>
              <a:lstStyle/>
              <a:p>
                <a:r>
                  <a:rPr lang="en-US" u="sng" dirty="0"/>
                  <a:t>SSN</a:t>
                </a:r>
              </a:p>
            </p:txBody>
          </p:sp>
          <p:sp>
            <p:nvSpPr>
              <p:cNvPr id="9" name="TextBox 8">
                <a:extLst>
                  <a:ext uri="{FF2B5EF4-FFF2-40B4-BE49-F238E27FC236}">
                    <a16:creationId xmlns:a16="http://schemas.microsoft.com/office/drawing/2014/main" id="{45AC1422-EF40-14D8-136D-BFFE737D561C}"/>
                  </a:ext>
                </a:extLst>
              </p:cNvPr>
              <p:cNvSpPr txBox="1"/>
              <p:nvPr/>
            </p:nvSpPr>
            <p:spPr>
              <a:xfrm>
                <a:off x="290333" y="2440216"/>
                <a:ext cx="1195138" cy="519351"/>
              </a:xfrm>
              <a:prstGeom prst="ellipse">
                <a:avLst/>
              </a:prstGeom>
              <a:noFill/>
              <a:ln>
                <a:solidFill>
                  <a:schemeClr val="tx1"/>
                </a:solidFill>
              </a:ln>
            </p:spPr>
            <p:txBody>
              <a:bodyPr wrap="none" rtlCol="0">
                <a:spAutoFit/>
              </a:bodyPr>
              <a:lstStyle/>
              <a:p>
                <a:r>
                  <a:rPr lang="en-US" dirty="0"/>
                  <a:t>FName</a:t>
                </a:r>
              </a:p>
            </p:txBody>
          </p:sp>
          <p:sp>
            <p:nvSpPr>
              <p:cNvPr id="10" name="TextBox 9">
                <a:extLst>
                  <a:ext uri="{FF2B5EF4-FFF2-40B4-BE49-F238E27FC236}">
                    <a16:creationId xmlns:a16="http://schemas.microsoft.com/office/drawing/2014/main" id="{1147F816-4481-E968-579C-15F8D9CF8B08}"/>
                  </a:ext>
                </a:extLst>
              </p:cNvPr>
              <p:cNvSpPr txBox="1"/>
              <p:nvPr/>
            </p:nvSpPr>
            <p:spPr>
              <a:xfrm>
                <a:off x="3020926" y="1885261"/>
                <a:ext cx="981808" cy="519351"/>
              </a:xfrm>
              <a:prstGeom prst="ellipse">
                <a:avLst/>
              </a:prstGeom>
              <a:noFill/>
              <a:ln>
                <a:solidFill>
                  <a:schemeClr val="tx1"/>
                </a:solidFill>
              </a:ln>
            </p:spPr>
            <p:txBody>
              <a:bodyPr wrap="none" rtlCol="0">
                <a:spAutoFit/>
              </a:bodyPr>
              <a:lstStyle/>
              <a:p>
                <a:r>
                  <a:rPr lang="en-US" dirty="0"/>
                  <a:t>Dept.</a:t>
                </a:r>
              </a:p>
            </p:txBody>
          </p:sp>
          <p:sp>
            <p:nvSpPr>
              <p:cNvPr id="11" name="TextBox 10">
                <a:extLst>
                  <a:ext uri="{FF2B5EF4-FFF2-40B4-BE49-F238E27FC236}">
                    <a16:creationId xmlns:a16="http://schemas.microsoft.com/office/drawing/2014/main" id="{FAF6FF0A-57EE-F683-C697-EECCCF4A847C}"/>
                  </a:ext>
                </a:extLst>
              </p:cNvPr>
              <p:cNvSpPr txBox="1"/>
              <p:nvPr/>
            </p:nvSpPr>
            <p:spPr>
              <a:xfrm>
                <a:off x="1931279" y="1885261"/>
                <a:ext cx="1054751" cy="519351"/>
              </a:xfrm>
              <a:prstGeom prst="ellipse">
                <a:avLst/>
              </a:prstGeom>
              <a:noFill/>
              <a:ln>
                <a:solidFill>
                  <a:schemeClr val="tx1"/>
                </a:solidFill>
              </a:ln>
            </p:spPr>
            <p:txBody>
              <a:bodyPr wrap="none" rtlCol="0">
                <a:spAutoFit/>
              </a:bodyPr>
              <a:lstStyle/>
              <a:p>
                <a:r>
                  <a:rPr lang="en-US" dirty="0"/>
                  <a:t>Salary</a:t>
                </a:r>
              </a:p>
            </p:txBody>
          </p:sp>
          <p:sp>
            <p:nvSpPr>
              <p:cNvPr id="12" name="TextBox 11">
                <a:extLst>
                  <a:ext uri="{FF2B5EF4-FFF2-40B4-BE49-F238E27FC236}">
                    <a16:creationId xmlns:a16="http://schemas.microsoft.com/office/drawing/2014/main" id="{B7A10BBB-3B36-ACAB-2717-A285996765F1}"/>
                  </a:ext>
                </a:extLst>
              </p:cNvPr>
              <p:cNvSpPr txBox="1"/>
              <p:nvPr/>
            </p:nvSpPr>
            <p:spPr>
              <a:xfrm>
                <a:off x="3820007" y="3173621"/>
                <a:ext cx="1055652" cy="519351"/>
              </a:xfrm>
              <a:prstGeom prst="ellipse">
                <a:avLst/>
              </a:prstGeom>
              <a:noFill/>
              <a:ln>
                <a:solidFill>
                  <a:schemeClr val="tx1"/>
                </a:solidFill>
              </a:ln>
            </p:spPr>
            <p:txBody>
              <a:bodyPr wrap="none" rtlCol="0">
                <a:spAutoFit/>
              </a:bodyPr>
              <a:lstStyle/>
              <a:p>
                <a:r>
                  <a:rPr lang="en-US" dirty="0" err="1"/>
                  <a:t>BDate</a:t>
                </a:r>
                <a:endParaRPr lang="en-US" dirty="0"/>
              </a:p>
            </p:txBody>
          </p:sp>
          <p:sp>
            <p:nvSpPr>
              <p:cNvPr id="70" name="TextBox 69">
                <a:extLst>
                  <a:ext uri="{FF2B5EF4-FFF2-40B4-BE49-F238E27FC236}">
                    <a16:creationId xmlns:a16="http://schemas.microsoft.com/office/drawing/2014/main" id="{356C345F-28F7-B0D1-724B-0307E87839A4}"/>
                  </a:ext>
                </a:extLst>
              </p:cNvPr>
              <p:cNvSpPr txBox="1"/>
              <p:nvPr/>
            </p:nvSpPr>
            <p:spPr>
              <a:xfrm>
                <a:off x="1132833" y="3113269"/>
                <a:ext cx="1046366" cy="519351"/>
              </a:xfrm>
              <a:prstGeom prst="ellipse">
                <a:avLst/>
              </a:prstGeom>
              <a:noFill/>
              <a:ln>
                <a:solidFill>
                  <a:schemeClr val="tx1"/>
                </a:solidFill>
              </a:ln>
            </p:spPr>
            <p:txBody>
              <a:bodyPr wrap="none" rtlCol="0">
                <a:spAutoFit/>
              </a:bodyPr>
              <a:lstStyle/>
              <a:p>
                <a:r>
                  <a:rPr lang="en-US" dirty="0"/>
                  <a:t>Name</a:t>
                </a:r>
              </a:p>
            </p:txBody>
          </p:sp>
        </p:grpSp>
        <p:cxnSp>
          <p:nvCxnSpPr>
            <p:cNvPr id="15" name="Straight Connector 14">
              <a:extLst>
                <a:ext uri="{FF2B5EF4-FFF2-40B4-BE49-F238E27FC236}">
                  <a16:creationId xmlns:a16="http://schemas.microsoft.com/office/drawing/2014/main" id="{A104F702-9706-7675-5190-921F04E99053}"/>
                </a:ext>
              </a:extLst>
            </p:cNvPr>
            <p:cNvCxnSpPr>
              <a:cxnSpLocks/>
              <a:stCxn id="4" idx="1"/>
              <a:endCxn id="70" idx="6"/>
            </p:cNvCxnSpPr>
            <p:nvPr/>
          </p:nvCxnSpPr>
          <p:spPr>
            <a:xfrm flipH="1" flipV="1">
              <a:off x="2179199" y="3372945"/>
              <a:ext cx="143749" cy="593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5EE14CE-421C-A159-E2BD-4BF1F7806F62}"/>
                </a:ext>
              </a:extLst>
            </p:cNvPr>
            <p:cNvCxnSpPr>
              <a:cxnSpLocks/>
              <a:stCxn id="70" idx="0"/>
              <a:endCxn id="7" idx="6"/>
            </p:cNvCxnSpPr>
            <p:nvPr/>
          </p:nvCxnSpPr>
          <p:spPr>
            <a:xfrm flipV="1">
              <a:off x="1656016" y="2044348"/>
              <a:ext cx="74629" cy="1068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75D29A-4243-CD68-8304-E26284C0A1A6}"/>
                </a:ext>
              </a:extLst>
            </p:cNvPr>
            <p:cNvCxnSpPr>
              <a:stCxn id="4" idx="0"/>
              <a:endCxn id="11" idx="4"/>
            </p:cNvCxnSpPr>
            <p:nvPr/>
          </p:nvCxnSpPr>
          <p:spPr>
            <a:xfrm flipH="1" flipV="1">
              <a:off x="2458655" y="2404612"/>
              <a:ext cx="447825"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F9EAE57-33BF-44D3-829F-0A92E62818B6}"/>
                </a:ext>
              </a:extLst>
            </p:cNvPr>
            <p:cNvCxnSpPr>
              <a:stCxn id="4" idx="0"/>
              <a:endCxn id="10" idx="4"/>
            </p:cNvCxnSpPr>
            <p:nvPr/>
          </p:nvCxnSpPr>
          <p:spPr>
            <a:xfrm flipV="1">
              <a:off x="2906480" y="2404612"/>
              <a:ext cx="605350"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97EEE1-AF44-0EC2-B266-48B3685495AC}"/>
                </a:ext>
              </a:extLst>
            </p:cNvPr>
            <p:cNvCxnSpPr>
              <a:stCxn id="4" idx="0"/>
              <a:endCxn id="8" idx="2"/>
            </p:cNvCxnSpPr>
            <p:nvPr/>
          </p:nvCxnSpPr>
          <p:spPr>
            <a:xfrm flipV="1">
              <a:off x="2906480" y="2789117"/>
              <a:ext cx="702995" cy="384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573EBB8-D004-E3D1-7308-6E45B5F3FBDF}"/>
                </a:ext>
              </a:extLst>
            </p:cNvPr>
            <p:cNvCxnSpPr>
              <a:stCxn id="4" idx="3"/>
              <a:endCxn id="12" idx="2"/>
            </p:cNvCxnSpPr>
            <p:nvPr/>
          </p:nvCxnSpPr>
          <p:spPr>
            <a:xfrm>
              <a:off x="3490011" y="3432300"/>
              <a:ext cx="329996" cy="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11D1B53D-02E8-CC0B-7597-CAD6AA78481B}"/>
              </a:ext>
            </a:extLst>
          </p:cNvPr>
          <p:cNvGrpSpPr/>
          <p:nvPr/>
        </p:nvGrpSpPr>
        <p:grpSpPr>
          <a:xfrm>
            <a:off x="5086191" y="1885261"/>
            <a:ext cx="3747776" cy="1945573"/>
            <a:chOff x="5004693" y="2846749"/>
            <a:chExt cx="3747776" cy="1945573"/>
          </a:xfrm>
        </p:grpSpPr>
        <p:sp>
          <p:nvSpPr>
            <p:cNvPr id="5" name="Rectangle 4">
              <a:extLst>
                <a:ext uri="{FF2B5EF4-FFF2-40B4-BE49-F238E27FC236}">
                  <a16:creationId xmlns:a16="http://schemas.microsoft.com/office/drawing/2014/main" id="{211E0EED-FB1B-A77E-13B3-FC6E6F5679F2}"/>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7" name="TextBox 26">
              <a:extLst>
                <a:ext uri="{FF2B5EF4-FFF2-40B4-BE49-F238E27FC236}">
                  <a16:creationId xmlns:a16="http://schemas.microsoft.com/office/drawing/2014/main" id="{F7ADF3DF-8544-55E2-BFF1-9CC45E78126A}"/>
                </a:ext>
              </a:extLst>
            </p:cNvPr>
            <p:cNvSpPr txBox="1"/>
            <p:nvPr/>
          </p:nvSpPr>
          <p:spPr>
            <a:xfrm>
              <a:off x="5004693" y="3755613"/>
              <a:ext cx="1046366" cy="519351"/>
            </a:xfrm>
            <a:prstGeom prst="ellipse">
              <a:avLst/>
            </a:prstGeom>
            <a:noFill/>
            <a:ln>
              <a:solidFill>
                <a:schemeClr val="tx1"/>
              </a:solidFill>
            </a:ln>
          </p:spPr>
          <p:txBody>
            <a:bodyPr wrap="none" rtlCol="0">
              <a:spAutoFit/>
            </a:bodyPr>
            <a:lstStyle/>
            <a:p>
              <a:r>
                <a:rPr lang="en-US" u="sng" dirty="0"/>
                <a:t>Name</a:t>
              </a:r>
            </a:p>
          </p:txBody>
        </p:sp>
        <p:sp>
          <p:nvSpPr>
            <p:cNvPr id="28" name="TextBox 27">
              <a:extLst>
                <a:ext uri="{FF2B5EF4-FFF2-40B4-BE49-F238E27FC236}">
                  <a16:creationId xmlns:a16="http://schemas.microsoft.com/office/drawing/2014/main" id="{69DD88BA-D615-6B2C-1725-DBE5C362E885}"/>
                </a:ext>
              </a:extLst>
            </p:cNvPr>
            <p:cNvSpPr txBox="1"/>
            <p:nvPr/>
          </p:nvSpPr>
          <p:spPr>
            <a:xfrm>
              <a:off x="7439846" y="3755613"/>
              <a:ext cx="1312623" cy="519351"/>
            </a:xfrm>
            <a:prstGeom prst="ellipse">
              <a:avLst/>
            </a:prstGeom>
            <a:noFill/>
            <a:ln>
              <a:solidFill>
                <a:schemeClr val="tx1"/>
              </a:solidFill>
            </a:ln>
          </p:spPr>
          <p:txBody>
            <a:bodyPr wrap="none" rtlCol="0">
              <a:spAutoFit/>
            </a:bodyPr>
            <a:lstStyle/>
            <a:p>
              <a:r>
                <a:rPr lang="en-US" dirty="0"/>
                <a:t>Address</a:t>
              </a:r>
            </a:p>
          </p:txBody>
        </p:sp>
        <p:sp>
          <p:nvSpPr>
            <p:cNvPr id="29" name="TextBox 28">
              <a:extLst>
                <a:ext uri="{FF2B5EF4-FFF2-40B4-BE49-F238E27FC236}">
                  <a16:creationId xmlns:a16="http://schemas.microsoft.com/office/drawing/2014/main" id="{94487654-E7B5-50FD-4923-C7D3BA0DCE8F}"/>
                </a:ext>
              </a:extLst>
            </p:cNvPr>
            <p:cNvSpPr txBox="1"/>
            <p:nvPr/>
          </p:nvSpPr>
          <p:spPr>
            <a:xfrm>
              <a:off x="6023005" y="2846749"/>
              <a:ext cx="1444895" cy="908864"/>
            </a:xfrm>
            <a:prstGeom prst="ellipse">
              <a:avLst/>
            </a:prstGeom>
            <a:noFill/>
            <a:ln>
              <a:solidFill>
                <a:schemeClr val="tx1"/>
              </a:solidFill>
            </a:ln>
          </p:spPr>
          <p:txBody>
            <a:bodyPr wrap="none" rtlCol="0">
              <a:spAutoFit/>
            </a:bodyPr>
            <a:lstStyle/>
            <a:p>
              <a:pPr algn="ctr"/>
              <a:r>
                <a:rPr lang="en-US" u="sng" dirty="0"/>
                <a:t>Manager</a:t>
              </a:r>
            </a:p>
            <a:p>
              <a:pPr algn="ctr"/>
              <a:r>
                <a:rPr lang="en-US" u="sng" dirty="0"/>
                <a:t>SSN</a:t>
              </a:r>
            </a:p>
          </p:txBody>
        </p:sp>
        <p:cxnSp>
          <p:nvCxnSpPr>
            <p:cNvPr id="33" name="Straight Connector 32">
              <a:extLst>
                <a:ext uri="{FF2B5EF4-FFF2-40B4-BE49-F238E27FC236}">
                  <a16:creationId xmlns:a16="http://schemas.microsoft.com/office/drawing/2014/main" id="{D711070C-C94B-4C72-FB7C-889B6283D16C}"/>
                </a:ext>
              </a:extLst>
            </p:cNvPr>
            <p:cNvCxnSpPr>
              <a:stCxn id="5" idx="0"/>
              <a:endCxn id="29" idx="4"/>
            </p:cNvCxnSpPr>
            <p:nvPr/>
          </p:nvCxnSpPr>
          <p:spPr>
            <a:xfrm flipV="1">
              <a:off x="6745453" y="3755613"/>
              <a:ext cx="0" cy="5193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BF532734-6284-F93E-E2B8-4DB5F40F89A3}"/>
                </a:ext>
              </a:extLst>
            </p:cNvPr>
            <p:cNvCxnSpPr>
              <a:stCxn id="5" idx="0"/>
              <a:endCxn id="28" idx="2"/>
            </p:cNvCxnSpPr>
            <p:nvPr/>
          </p:nvCxnSpPr>
          <p:spPr>
            <a:xfrm flipV="1">
              <a:off x="6745453" y="4015289"/>
              <a:ext cx="694393" cy="25967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B1FD92-5A85-378D-475B-908FF0340D1D}"/>
                </a:ext>
              </a:extLst>
            </p:cNvPr>
            <p:cNvCxnSpPr>
              <a:stCxn id="5" idx="0"/>
              <a:endCxn id="27" idx="6"/>
            </p:cNvCxnSpPr>
            <p:nvPr/>
          </p:nvCxnSpPr>
          <p:spPr>
            <a:xfrm flipH="1" flipV="1">
              <a:off x="6051059" y="4015289"/>
              <a:ext cx="694394" cy="259675"/>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a:extLst>
              <a:ext uri="{FF2B5EF4-FFF2-40B4-BE49-F238E27FC236}">
                <a16:creationId xmlns:a16="http://schemas.microsoft.com/office/drawing/2014/main" id="{1752871C-C25E-AC2B-0E33-66EA8A1DD127}"/>
              </a:ext>
            </a:extLst>
          </p:cNvPr>
          <p:cNvCxnSpPr>
            <a:cxnSpLocks/>
            <a:stCxn id="9" idx="6"/>
            <a:endCxn id="70" idx="0"/>
          </p:cNvCxnSpPr>
          <p:nvPr/>
        </p:nvCxnSpPr>
        <p:spPr>
          <a:xfrm>
            <a:off x="1348806" y="2883169"/>
            <a:ext cx="170545" cy="4133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8D6FD17C-8A71-E37C-3CF5-E4888B2394DD}"/>
              </a:ext>
            </a:extLst>
          </p:cNvPr>
          <p:cNvGrpSpPr/>
          <p:nvPr/>
        </p:nvGrpSpPr>
        <p:grpSpPr>
          <a:xfrm>
            <a:off x="2641480" y="4370240"/>
            <a:ext cx="4367149" cy="1744369"/>
            <a:chOff x="2555419" y="4220236"/>
            <a:chExt cx="4367149" cy="1744369"/>
          </a:xfrm>
        </p:grpSpPr>
        <p:grpSp>
          <p:nvGrpSpPr>
            <p:cNvPr id="14" name="Group 13">
              <a:extLst>
                <a:ext uri="{FF2B5EF4-FFF2-40B4-BE49-F238E27FC236}">
                  <a16:creationId xmlns:a16="http://schemas.microsoft.com/office/drawing/2014/main" id="{C0293F7F-4EF7-619B-D222-794E25378C6A}"/>
                </a:ext>
              </a:extLst>
            </p:cNvPr>
            <p:cNvGrpSpPr/>
            <p:nvPr/>
          </p:nvGrpSpPr>
          <p:grpSpPr>
            <a:xfrm>
              <a:off x="2555419" y="4220236"/>
              <a:ext cx="4367149" cy="1744369"/>
              <a:chOff x="2600963" y="4364451"/>
              <a:chExt cx="4367149" cy="1744369"/>
            </a:xfrm>
          </p:grpSpPr>
          <p:grpSp>
            <p:nvGrpSpPr>
              <p:cNvPr id="18" name="Group 17">
                <a:extLst>
                  <a:ext uri="{FF2B5EF4-FFF2-40B4-BE49-F238E27FC236}">
                    <a16:creationId xmlns:a16="http://schemas.microsoft.com/office/drawing/2014/main" id="{EA83A931-8D5F-8401-EB6D-32EE26820EB3}"/>
                  </a:ext>
                </a:extLst>
              </p:cNvPr>
              <p:cNvGrpSpPr/>
              <p:nvPr/>
            </p:nvGrpSpPr>
            <p:grpSpPr>
              <a:xfrm>
                <a:off x="3841398" y="4364451"/>
                <a:ext cx="3126714" cy="1744369"/>
                <a:chOff x="3841398" y="4364451"/>
                <a:chExt cx="3126714" cy="1744369"/>
              </a:xfrm>
            </p:grpSpPr>
            <p:sp>
              <p:nvSpPr>
                <p:cNvPr id="30" name="Rectangle 29">
                  <a:extLst>
                    <a:ext uri="{FF2B5EF4-FFF2-40B4-BE49-F238E27FC236}">
                      <a16:creationId xmlns:a16="http://schemas.microsoft.com/office/drawing/2014/main" id="{B84D3879-E1C0-1D53-CCB3-37C3F5164278}"/>
                    </a:ext>
                  </a:extLst>
                </p:cNvPr>
                <p:cNvSpPr/>
                <p:nvPr/>
              </p:nvSpPr>
              <p:spPr>
                <a:xfrm>
                  <a:off x="3841398" y="5591462"/>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1" name="TextBox 30">
                  <a:extLst>
                    <a:ext uri="{FF2B5EF4-FFF2-40B4-BE49-F238E27FC236}">
                      <a16:creationId xmlns:a16="http://schemas.microsoft.com/office/drawing/2014/main" id="{B97C4141-F944-9625-84CD-D3F76CCECBE6}"/>
                    </a:ext>
                  </a:extLst>
                </p:cNvPr>
                <p:cNvSpPr txBox="1"/>
                <p:nvPr/>
              </p:nvSpPr>
              <p:spPr>
                <a:xfrm>
                  <a:off x="4099938" y="4364451"/>
                  <a:ext cx="1935024" cy="908864"/>
                </a:xfrm>
                <a:prstGeom prst="ellipse">
                  <a:avLst/>
                </a:prstGeom>
                <a:noFill/>
                <a:ln>
                  <a:solidFill>
                    <a:schemeClr val="tx1"/>
                  </a:solidFill>
                </a:ln>
              </p:spPr>
              <p:txBody>
                <a:bodyPr wrap="square" rtlCol="0">
                  <a:spAutoFit/>
                </a:bodyPr>
                <a:lstStyle/>
                <a:p>
                  <a:pPr algn="ctr"/>
                  <a:r>
                    <a:rPr lang="en-US" dirty="0"/>
                    <a:t>Controlling Department</a:t>
                  </a:r>
                </a:p>
              </p:txBody>
            </p:sp>
            <p:sp>
              <p:nvSpPr>
                <p:cNvPr id="32" name="TextBox 31">
                  <a:extLst>
                    <a:ext uri="{FF2B5EF4-FFF2-40B4-BE49-F238E27FC236}">
                      <a16:creationId xmlns:a16="http://schemas.microsoft.com/office/drawing/2014/main" id="{D8DA9CB2-1628-2B29-0691-CB203FD555C8}"/>
                    </a:ext>
                  </a:extLst>
                </p:cNvPr>
                <p:cNvSpPr txBox="1"/>
                <p:nvPr/>
              </p:nvSpPr>
              <p:spPr>
                <a:xfrm>
                  <a:off x="5384453" y="5253396"/>
                  <a:ext cx="1583659" cy="519351"/>
                </a:xfrm>
                <a:prstGeom prst="ellipse">
                  <a:avLst/>
                </a:prstGeom>
                <a:noFill/>
                <a:ln>
                  <a:solidFill>
                    <a:schemeClr val="tx1"/>
                  </a:solidFill>
                </a:ln>
              </p:spPr>
              <p:txBody>
                <a:bodyPr wrap="none" rtlCol="0">
                  <a:spAutoFit/>
                </a:bodyPr>
                <a:lstStyle/>
                <a:p>
                  <a:r>
                    <a:rPr lang="en-US" dirty="0"/>
                    <a:t>Start Date</a:t>
                  </a:r>
                </a:p>
              </p:txBody>
            </p:sp>
            <p:cxnSp>
              <p:nvCxnSpPr>
                <p:cNvPr id="34" name="Straight Connector 33">
                  <a:extLst>
                    <a:ext uri="{FF2B5EF4-FFF2-40B4-BE49-F238E27FC236}">
                      <a16:creationId xmlns:a16="http://schemas.microsoft.com/office/drawing/2014/main" id="{C301847E-9132-3AEE-8AFE-FDFC255FFAE1}"/>
                    </a:ext>
                  </a:extLst>
                </p:cNvPr>
                <p:cNvCxnSpPr>
                  <a:cxnSpLocks/>
                  <a:stCxn id="30" idx="0"/>
                  <a:endCxn id="31" idx="4"/>
                </p:cNvCxnSpPr>
                <p:nvPr/>
              </p:nvCxnSpPr>
              <p:spPr>
                <a:xfrm flipV="1">
                  <a:off x="4599388" y="5273315"/>
                  <a:ext cx="468062" cy="31814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1D4C640-31DE-A644-3482-4B704D6F7B23}"/>
                    </a:ext>
                  </a:extLst>
                </p:cNvPr>
                <p:cNvCxnSpPr>
                  <a:cxnSpLocks/>
                  <a:stCxn id="30" idx="0"/>
                  <a:endCxn id="32" idx="2"/>
                </p:cNvCxnSpPr>
                <p:nvPr/>
              </p:nvCxnSpPr>
              <p:spPr>
                <a:xfrm flipV="1">
                  <a:off x="4599388" y="5513072"/>
                  <a:ext cx="785065" cy="7839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94EBF878-4C04-5881-F3CF-276BE9427882}"/>
                  </a:ext>
                </a:extLst>
              </p:cNvPr>
              <p:cNvSpPr txBox="1"/>
              <p:nvPr/>
            </p:nvSpPr>
            <p:spPr>
              <a:xfrm>
                <a:off x="2780572" y="5158173"/>
                <a:ext cx="1046366" cy="519351"/>
              </a:xfrm>
              <a:prstGeom prst="ellipse">
                <a:avLst/>
              </a:prstGeom>
              <a:noFill/>
              <a:ln>
                <a:solidFill>
                  <a:schemeClr val="tx1"/>
                </a:solidFill>
              </a:ln>
            </p:spPr>
            <p:txBody>
              <a:bodyPr wrap="none" rtlCol="0">
                <a:spAutoFit/>
              </a:bodyPr>
              <a:lstStyle/>
              <a:p>
                <a:r>
                  <a:rPr lang="en-US" dirty="0"/>
                  <a:t>Name</a:t>
                </a:r>
              </a:p>
            </p:txBody>
          </p:sp>
          <p:cxnSp>
            <p:nvCxnSpPr>
              <p:cNvPr id="22" name="Straight Connector 21">
                <a:extLst>
                  <a:ext uri="{FF2B5EF4-FFF2-40B4-BE49-F238E27FC236}">
                    <a16:creationId xmlns:a16="http://schemas.microsoft.com/office/drawing/2014/main" id="{C2D81816-4AF5-E1F1-D724-14C5AFEE7B05}"/>
                  </a:ext>
                </a:extLst>
              </p:cNvPr>
              <p:cNvCxnSpPr>
                <a:stCxn id="30" idx="0"/>
                <a:endCxn id="20" idx="6"/>
              </p:cNvCxnSpPr>
              <p:nvPr/>
            </p:nvCxnSpPr>
            <p:spPr>
              <a:xfrm flipH="1" flipV="1">
                <a:off x="3826938" y="5417849"/>
                <a:ext cx="772450" cy="173613"/>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69B17D9-AAD3-FDBB-3C19-559AD43F44B8}"/>
                  </a:ext>
                </a:extLst>
              </p:cNvPr>
              <p:cNvSpPr txBox="1"/>
              <p:nvPr/>
            </p:nvSpPr>
            <p:spPr>
              <a:xfrm>
                <a:off x="2600963" y="4508984"/>
                <a:ext cx="1225975" cy="519351"/>
              </a:xfrm>
              <a:prstGeom prst="ellipse">
                <a:avLst/>
              </a:prstGeom>
              <a:noFill/>
              <a:ln>
                <a:solidFill>
                  <a:schemeClr val="tx1"/>
                </a:solidFill>
              </a:ln>
            </p:spPr>
            <p:txBody>
              <a:bodyPr wrap="none" rtlCol="0">
                <a:spAutoFit/>
              </a:bodyPr>
              <a:lstStyle/>
              <a:p>
                <a:r>
                  <a:rPr lang="en-US" u="sng" dirty="0" err="1"/>
                  <a:t>Proj_ID</a:t>
                </a:r>
                <a:endParaRPr lang="en-US" u="sng" dirty="0"/>
              </a:p>
            </p:txBody>
          </p:sp>
        </p:grpSp>
        <p:cxnSp>
          <p:nvCxnSpPr>
            <p:cNvPr id="16" name="Straight Connector 15">
              <a:extLst>
                <a:ext uri="{FF2B5EF4-FFF2-40B4-BE49-F238E27FC236}">
                  <a16:creationId xmlns:a16="http://schemas.microsoft.com/office/drawing/2014/main" id="{53FE0A93-5F9A-9569-2631-1146D88B55C8}"/>
                </a:ext>
              </a:extLst>
            </p:cNvPr>
            <p:cNvCxnSpPr>
              <a:cxnSpLocks/>
              <a:stCxn id="30" idx="0"/>
              <a:endCxn id="24" idx="6"/>
            </p:cNvCxnSpPr>
            <p:nvPr/>
          </p:nvCxnSpPr>
          <p:spPr>
            <a:xfrm flipH="1" flipV="1">
              <a:off x="3781394" y="4624445"/>
              <a:ext cx="772450" cy="822802"/>
            </a:xfrm>
            <a:prstGeom prst="line">
              <a:avLst/>
            </a:prstGeom>
          </p:spPr>
          <p:style>
            <a:lnRef idx="1">
              <a:schemeClr val="dk1"/>
            </a:lnRef>
            <a:fillRef idx="0">
              <a:schemeClr val="dk1"/>
            </a:fillRef>
            <a:effectRef idx="0">
              <a:schemeClr val="dk1"/>
            </a:effectRef>
            <a:fontRef idx="minor">
              <a:schemeClr val="tx1"/>
            </a:fontRef>
          </p:style>
        </p:cxnSp>
      </p:grpSp>
      <p:cxnSp>
        <p:nvCxnSpPr>
          <p:cNvPr id="43" name="Straight Arrow Connector 42">
            <a:extLst>
              <a:ext uri="{FF2B5EF4-FFF2-40B4-BE49-F238E27FC236}">
                <a16:creationId xmlns:a16="http://schemas.microsoft.com/office/drawing/2014/main" id="{62CC7531-69D9-C222-16E4-7C988558C6BF}"/>
              </a:ext>
            </a:extLst>
          </p:cNvPr>
          <p:cNvCxnSpPr>
            <a:stCxn id="8" idx="6"/>
            <a:endCxn id="29" idx="2"/>
          </p:cNvCxnSpPr>
          <p:nvPr/>
        </p:nvCxnSpPr>
        <p:spPr>
          <a:xfrm flipV="1">
            <a:off x="4239664" y="2339693"/>
            <a:ext cx="1864839" cy="6327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D9C19F3-F9EA-6B9E-70CC-9CD12DF14A36}"/>
              </a:ext>
            </a:extLst>
          </p:cNvPr>
          <p:cNvCxnSpPr>
            <a:cxnSpLocks/>
            <a:stCxn id="31" idx="0"/>
            <a:endCxn id="27" idx="4"/>
          </p:cNvCxnSpPr>
          <p:nvPr/>
        </p:nvCxnSpPr>
        <p:spPr>
          <a:xfrm flipV="1">
            <a:off x="5107967" y="3313476"/>
            <a:ext cx="501407" cy="10567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7E2419D5-1566-0910-31C4-9BC368B6E6FE}"/>
              </a:ext>
            </a:extLst>
          </p:cNvPr>
          <p:cNvSpPr txBox="1"/>
          <p:nvPr/>
        </p:nvSpPr>
        <p:spPr>
          <a:xfrm>
            <a:off x="6611112" y="4514773"/>
            <a:ext cx="733662" cy="369332"/>
          </a:xfrm>
          <a:prstGeom prst="rect">
            <a:avLst/>
          </a:prstGeom>
          <a:noFill/>
        </p:spPr>
        <p:txBody>
          <a:bodyPr wrap="none" rtlCol="0">
            <a:spAutoFit/>
          </a:bodyPr>
          <a:lstStyle/>
          <a:p>
            <a:r>
              <a:rPr lang="en-US" dirty="0"/>
              <a:t>Key??</a:t>
            </a:r>
          </a:p>
        </p:txBody>
      </p:sp>
      <p:cxnSp>
        <p:nvCxnSpPr>
          <p:cNvPr id="55" name="Straight Arrow Connector 54">
            <a:extLst>
              <a:ext uri="{FF2B5EF4-FFF2-40B4-BE49-F238E27FC236}">
                <a16:creationId xmlns:a16="http://schemas.microsoft.com/office/drawing/2014/main" id="{3CEB7C5F-2237-8AEA-689B-31DFBA76D8E5}"/>
              </a:ext>
            </a:extLst>
          </p:cNvPr>
          <p:cNvCxnSpPr>
            <a:stCxn id="53" idx="1"/>
            <a:endCxn id="31" idx="6"/>
          </p:cNvCxnSpPr>
          <p:nvPr/>
        </p:nvCxnSpPr>
        <p:spPr>
          <a:xfrm flipH="1">
            <a:off x="6075479" y="4699439"/>
            <a:ext cx="535633" cy="125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711950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8C6-9FE1-7514-EF24-715ACF9D8F12}"/>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0B21BB96-776A-7C8B-E660-EAD6AAB506FD}"/>
              </a:ext>
            </a:extLst>
          </p:cNvPr>
          <p:cNvSpPr>
            <a:spLocks noGrp="1"/>
          </p:cNvSpPr>
          <p:nvPr>
            <p:ph idx="1"/>
          </p:nvPr>
        </p:nvSpPr>
        <p:spPr/>
        <p:txBody>
          <a:bodyPr/>
          <a:lstStyle/>
          <a:p>
            <a:r>
              <a:rPr lang="en-US" dirty="0"/>
              <a:t>Relationship relates two or more </a:t>
            </a:r>
            <a:r>
              <a:rPr lang="en-US" b="1" dirty="0"/>
              <a:t>distinct entities </a:t>
            </a:r>
            <a:r>
              <a:rPr lang="en-US" dirty="0"/>
              <a:t>with a specific </a:t>
            </a:r>
            <a:r>
              <a:rPr lang="en-US" b="1" dirty="0"/>
              <a:t>meaning</a:t>
            </a:r>
            <a:r>
              <a:rPr lang="en-US" dirty="0"/>
              <a:t>.</a:t>
            </a:r>
          </a:p>
          <a:p>
            <a:r>
              <a:rPr lang="en-US" dirty="0"/>
              <a:t>Relationship type defines a collection of relationship among entities from entity types.</a:t>
            </a:r>
          </a:p>
          <a:p>
            <a:endParaRPr lang="en-US" dirty="0"/>
          </a:p>
        </p:txBody>
      </p:sp>
      <p:pic>
        <p:nvPicPr>
          <p:cNvPr id="5" name="Picture 4">
            <a:extLst>
              <a:ext uri="{FF2B5EF4-FFF2-40B4-BE49-F238E27FC236}">
                <a16:creationId xmlns:a16="http://schemas.microsoft.com/office/drawing/2014/main" id="{81DEDEDD-9EC8-BA4B-69C5-B061C5B01C1B}"/>
              </a:ext>
            </a:extLst>
          </p:cNvPr>
          <p:cNvPicPr>
            <a:picLocks noChangeAspect="1"/>
          </p:cNvPicPr>
          <p:nvPr/>
        </p:nvPicPr>
        <p:blipFill>
          <a:blip r:embed="rId2"/>
          <a:stretch>
            <a:fillRect/>
          </a:stretch>
        </p:blipFill>
        <p:spPr>
          <a:xfrm>
            <a:off x="2253388" y="3226303"/>
            <a:ext cx="3984605" cy="3014807"/>
          </a:xfrm>
          <a:prstGeom prst="rect">
            <a:avLst/>
          </a:prstGeom>
        </p:spPr>
      </p:pic>
    </p:spTree>
    <p:extLst>
      <p:ext uri="{BB962C8B-B14F-4D97-AF65-F5344CB8AC3E}">
        <p14:creationId xmlns:p14="http://schemas.microsoft.com/office/powerpoint/2010/main" val="3317199961"/>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2AB4-5D9F-8654-D22E-2E9F72A65231}"/>
              </a:ext>
            </a:extLst>
          </p:cNvPr>
          <p:cNvSpPr>
            <a:spLocks noGrp="1"/>
          </p:cNvSpPr>
          <p:nvPr>
            <p:ph type="title"/>
          </p:nvPr>
        </p:nvSpPr>
        <p:spPr/>
        <p:txBody>
          <a:bodyPr/>
          <a:lstStyle/>
          <a:p>
            <a:r>
              <a:rPr lang="en-US" dirty="0"/>
              <a:t>Relationships as Attributes</a:t>
            </a:r>
          </a:p>
        </p:txBody>
      </p:sp>
      <p:sp>
        <p:nvSpPr>
          <p:cNvPr id="3" name="Content Placeholder 2">
            <a:extLst>
              <a:ext uri="{FF2B5EF4-FFF2-40B4-BE49-F238E27FC236}">
                <a16:creationId xmlns:a16="http://schemas.microsoft.com/office/drawing/2014/main" id="{E5B9E141-E363-DA1A-4B5A-2E4BA6A4D5D6}"/>
              </a:ext>
            </a:extLst>
          </p:cNvPr>
          <p:cNvSpPr>
            <a:spLocks noGrp="1"/>
          </p:cNvSpPr>
          <p:nvPr>
            <p:ph idx="1"/>
          </p:nvPr>
        </p:nvSpPr>
        <p:spPr/>
        <p:txBody>
          <a:bodyPr>
            <a:normAutofit/>
          </a:bodyPr>
          <a:lstStyle/>
          <a:p>
            <a:r>
              <a:rPr lang="en-US" sz="2400" dirty="0"/>
              <a:t>•WORKS_FOR relationship between EMPLOYEE and DEPARTMENT entity types can be expressed as an attribute:</a:t>
            </a:r>
          </a:p>
          <a:p>
            <a:pPr lvl="1"/>
            <a:r>
              <a:rPr lang="en-US" sz="2000" dirty="0"/>
              <a:t>Attribute Department of EMPLOYEE entity type.</a:t>
            </a:r>
          </a:p>
          <a:p>
            <a:pPr lvl="2"/>
            <a:r>
              <a:rPr lang="en-US" sz="1600" dirty="0"/>
              <a:t>References to the DEPARTMENT entity for which employee works.</a:t>
            </a:r>
          </a:p>
          <a:p>
            <a:pPr lvl="2"/>
            <a:r>
              <a:rPr lang="en-US" sz="1600" dirty="0"/>
              <a:t>Values – set of all DEPARTMENT entities (entity set).</a:t>
            </a:r>
          </a:p>
          <a:p>
            <a:pPr lvl="1"/>
            <a:r>
              <a:rPr lang="en-US" sz="2000" dirty="0"/>
              <a:t>Multi-valued attribute Employees of DEPARTMENT entity type.</a:t>
            </a:r>
          </a:p>
          <a:p>
            <a:pPr lvl="2"/>
            <a:r>
              <a:rPr lang="en-US" sz="1600" dirty="0"/>
              <a:t>Reference to the EMPLOYEE entities that work for a department.</a:t>
            </a:r>
          </a:p>
          <a:p>
            <a:pPr lvl="3"/>
            <a:r>
              <a:rPr lang="en-US" sz="1600" dirty="0"/>
              <a:t>Values – set of all EMPLOYEE entities who work for that department.</a:t>
            </a:r>
          </a:p>
          <a:p>
            <a:r>
              <a:rPr lang="en-US" sz="2400" dirty="0"/>
              <a:t>•Either of attributes (Department of EMPLOYEE / Employee of DEPARTMENT) can represent WORKS_FOR relationship type. </a:t>
            </a:r>
          </a:p>
        </p:txBody>
      </p:sp>
    </p:spTree>
    <p:extLst>
      <p:ext uri="{BB962C8B-B14F-4D97-AF65-F5344CB8AC3E}">
        <p14:creationId xmlns:p14="http://schemas.microsoft.com/office/powerpoint/2010/main" val="3403545744"/>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C2F69-1FD4-4C6C-6AD4-6F1C7BEE35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B5C6-7014-94A1-A1DB-0ED7DED6F9F2}"/>
              </a:ext>
            </a:extLst>
          </p:cNvPr>
          <p:cNvSpPr>
            <a:spLocks noGrp="1"/>
          </p:cNvSpPr>
          <p:nvPr>
            <p:ph type="title"/>
          </p:nvPr>
        </p:nvSpPr>
        <p:spPr/>
        <p:txBody>
          <a:bodyPr/>
          <a:lstStyle/>
          <a:p>
            <a:r>
              <a:rPr lang="en-US" dirty="0"/>
              <a:t>Relationships as Attributes</a:t>
            </a:r>
          </a:p>
        </p:txBody>
      </p:sp>
      <p:grpSp>
        <p:nvGrpSpPr>
          <p:cNvPr id="26" name="Group 25">
            <a:extLst>
              <a:ext uri="{FF2B5EF4-FFF2-40B4-BE49-F238E27FC236}">
                <a16:creationId xmlns:a16="http://schemas.microsoft.com/office/drawing/2014/main" id="{2F8F91AF-ABCC-B8F2-DAE0-3B867960AB1D}"/>
              </a:ext>
            </a:extLst>
          </p:cNvPr>
          <p:cNvGrpSpPr/>
          <p:nvPr/>
        </p:nvGrpSpPr>
        <p:grpSpPr>
          <a:xfrm>
            <a:off x="153668" y="1967949"/>
            <a:ext cx="4585326" cy="1908300"/>
            <a:chOff x="290333" y="1784672"/>
            <a:chExt cx="4585326" cy="1908300"/>
          </a:xfrm>
        </p:grpSpPr>
        <p:sp>
          <p:nvSpPr>
            <p:cNvPr id="4" name="Rectangle 3">
              <a:extLst>
                <a:ext uri="{FF2B5EF4-FFF2-40B4-BE49-F238E27FC236}">
                  <a16:creationId xmlns:a16="http://schemas.microsoft.com/office/drawing/2014/main" id="{37B4ACBD-E588-7A79-AFE2-5A11BDA6A740}"/>
                </a:ext>
              </a:extLst>
            </p:cNvPr>
            <p:cNvSpPr/>
            <p:nvPr/>
          </p:nvSpPr>
          <p:spPr>
            <a:xfrm>
              <a:off x="2322948" y="3173621"/>
              <a:ext cx="1167063"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Employee</a:t>
              </a:r>
            </a:p>
          </p:txBody>
        </p:sp>
        <p:grpSp>
          <p:nvGrpSpPr>
            <p:cNvPr id="13" name="Group 12">
              <a:extLst>
                <a:ext uri="{FF2B5EF4-FFF2-40B4-BE49-F238E27FC236}">
                  <a16:creationId xmlns:a16="http://schemas.microsoft.com/office/drawing/2014/main" id="{8AEE9F74-B467-CCEC-15A0-7F50027D9F78}"/>
                </a:ext>
              </a:extLst>
            </p:cNvPr>
            <p:cNvGrpSpPr/>
            <p:nvPr/>
          </p:nvGrpSpPr>
          <p:grpSpPr>
            <a:xfrm>
              <a:off x="290333" y="1784672"/>
              <a:ext cx="4585326" cy="1908300"/>
              <a:chOff x="290333" y="1784672"/>
              <a:chExt cx="4585326" cy="1908300"/>
            </a:xfrm>
          </p:grpSpPr>
          <p:sp>
            <p:nvSpPr>
              <p:cNvPr id="7" name="TextBox 6">
                <a:extLst>
                  <a:ext uri="{FF2B5EF4-FFF2-40B4-BE49-F238E27FC236}">
                    <a16:creationId xmlns:a16="http://schemas.microsoft.com/office/drawing/2014/main" id="{1F8156E1-7CE7-0EDE-BFB6-547DCC551F53}"/>
                  </a:ext>
                </a:extLst>
              </p:cNvPr>
              <p:cNvSpPr txBox="1"/>
              <p:nvPr/>
            </p:nvSpPr>
            <p:spPr>
              <a:xfrm>
                <a:off x="546778" y="1784672"/>
                <a:ext cx="1183867" cy="519351"/>
              </a:xfrm>
              <a:prstGeom prst="ellipse">
                <a:avLst/>
              </a:prstGeom>
              <a:noFill/>
              <a:ln>
                <a:solidFill>
                  <a:schemeClr val="tx1"/>
                </a:solidFill>
              </a:ln>
            </p:spPr>
            <p:txBody>
              <a:bodyPr wrap="none" rtlCol="0">
                <a:spAutoFit/>
              </a:bodyPr>
              <a:lstStyle/>
              <a:p>
                <a:r>
                  <a:rPr lang="en-US" dirty="0" err="1"/>
                  <a:t>LName</a:t>
                </a:r>
                <a:endParaRPr lang="en-US" dirty="0"/>
              </a:p>
            </p:txBody>
          </p:sp>
          <p:sp>
            <p:nvSpPr>
              <p:cNvPr id="8" name="TextBox 7">
                <a:extLst>
                  <a:ext uri="{FF2B5EF4-FFF2-40B4-BE49-F238E27FC236}">
                    <a16:creationId xmlns:a16="http://schemas.microsoft.com/office/drawing/2014/main" id="{240241B0-7F4C-3CBC-DAD6-47E8FB50305C}"/>
                  </a:ext>
                </a:extLst>
              </p:cNvPr>
              <p:cNvSpPr txBox="1"/>
              <p:nvPr/>
            </p:nvSpPr>
            <p:spPr>
              <a:xfrm>
                <a:off x="3609475" y="2529441"/>
                <a:ext cx="766854" cy="519351"/>
              </a:xfrm>
              <a:prstGeom prst="ellipse">
                <a:avLst/>
              </a:prstGeom>
              <a:noFill/>
              <a:ln>
                <a:solidFill>
                  <a:schemeClr val="tx1"/>
                </a:solidFill>
              </a:ln>
            </p:spPr>
            <p:txBody>
              <a:bodyPr wrap="none" rtlCol="0">
                <a:spAutoFit/>
              </a:bodyPr>
              <a:lstStyle/>
              <a:p>
                <a:r>
                  <a:rPr lang="en-US" u="sng" dirty="0"/>
                  <a:t>SSN</a:t>
                </a:r>
              </a:p>
            </p:txBody>
          </p:sp>
          <p:sp>
            <p:nvSpPr>
              <p:cNvPr id="9" name="TextBox 8">
                <a:extLst>
                  <a:ext uri="{FF2B5EF4-FFF2-40B4-BE49-F238E27FC236}">
                    <a16:creationId xmlns:a16="http://schemas.microsoft.com/office/drawing/2014/main" id="{DDCC0465-FBD9-A08A-1A67-862712556EC5}"/>
                  </a:ext>
                </a:extLst>
              </p:cNvPr>
              <p:cNvSpPr txBox="1"/>
              <p:nvPr/>
            </p:nvSpPr>
            <p:spPr>
              <a:xfrm>
                <a:off x="290333" y="2440216"/>
                <a:ext cx="1195138" cy="519351"/>
              </a:xfrm>
              <a:prstGeom prst="ellipse">
                <a:avLst/>
              </a:prstGeom>
              <a:noFill/>
              <a:ln>
                <a:solidFill>
                  <a:schemeClr val="tx1"/>
                </a:solidFill>
              </a:ln>
            </p:spPr>
            <p:txBody>
              <a:bodyPr wrap="none" rtlCol="0">
                <a:spAutoFit/>
              </a:bodyPr>
              <a:lstStyle/>
              <a:p>
                <a:r>
                  <a:rPr lang="en-US" dirty="0"/>
                  <a:t>FName</a:t>
                </a:r>
              </a:p>
            </p:txBody>
          </p:sp>
          <p:sp>
            <p:nvSpPr>
              <p:cNvPr id="10" name="TextBox 9">
                <a:extLst>
                  <a:ext uri="{FF2B5EF4-FFF2-40B4-BE49-F238E27FC236}">
                    <a16:creationId xmlns:a16="http://schemas.microsoft.com/office/drawing/2014/main" id="{75E546C7-3AFE-5BB8-A6DC-F879244AC31B}"/>
                  </a:ext>
                </a:extLst>
              </p:cNvPr>
              <p:cNvSpPr txBox="1"/>
              <p:nvPr/>
            </p:nvSpPr>
            <p:spPr>
              <a:xfrm>
                <a:off x="3020926" y="1885261"/>
                <a:ext cx="981808" cy="519351"/>
              </a:xfrm>
              <a:prstGeom prst="ellipse">
                <a:avLst/>
              </a:prstGeom>
              <a:solidFill>
                <a:schemeClr val="accent6">
                  <a:lumMod val="20000"/>
                  <a:lumOff val="80000"/>
                </a:schemeClr>
              </a:solidFill>
              <a:ln>
                <a:solidFill>
                  <a:schemeClr val="tx1"/>
                </a:solidFill>
              </a:ln>
            </p:spPr>
            <p:txBody>
              <a:bodyPr wrap="none" rtlCol="0">
                <a:spAutoFit/>
              </a:bodyPr>
              <a:lstStyle/>
              <a:p>
                <a:r>
                  <a:rPr lang="en-US" dirty="0"/>
                  <a:t>Dept.</a:t>
                </a:r>
              </a:p>
            </p:txBody>
          </p:sp>
          <p:sp>
            <p:nvSpPr>
              <p:cNvPr id="11" name="TextBox 10">
                <a:extLst>
                  <a:ext uri="{FF2B5EF4-FFF2-40B4-BE49-F238E27FC236}">
                    <a16:creationId xmlns:a16="http://schemas.microsoft.com/office/drawing/2014/main" id="{84D0174A-ED74-D7CE-02FF-4215CF0E701E}"/>
                  </a:ext>
                </a:extLst>
              </p:cNvPr>
              <p:cNvSpPr txBox="1"/>
              <p:nvPr/>
            </p:nvSpPr>
            <p:spPr>
              <a:xfrm>
                <a:off x="1931279" y="1885261"/>
                <a:ext cx="1054751" cy="519351"/>
              </a:xfrm>
              <a:prstGeom prst="ellipse">
                <a:avLst/>
              </a:prstGeom>
              <a:noFill/>
              <a:ln>
                <a:solidFill>
                  <a:schemeClr val="tx1"/>
                </a:solidFill>
              </a:ln>
            </p:spPr>
            <p:txBody>
              <a:bodyPr wrap="none" rtlCol="0">
                <a:spAutoFit/>
              </a:bodyPr>
              <a:lstStyle/>
              <a:p>
                <a:r>
                  <a:rPr lang="en-US" dirty="0"/>
                  <a:t>Salary</a:t>
                </a:r>
              </a:p>
            </p:txBody>
          </p:sp>
          <p:sp>
            <p:nvSpPr>
              <p:cNvPr id="12" name="TextBox 11">
                <a:extLst>
                  <a:ext uri="{FF2B5EF4-FFF2-40B4-BE49-F238E27FC236}">
                    <a16:creationId xmlns:a16="http://schemas.microsoft.com/office/drawing/2014/main" id="{E6C2444A-9A2B-7790-3AE8-9C9674B65A71}"/>
                  </a:ext>
                </a:extLst>
              </p:cNvPr>
              <p:cNvSpPr txBox="1"/>
              <p:nvPr/>
            </p:nvSpPr>
            <p:spPr>
              <a:xfrm>
                <a:off x="3820007" y="3173621"/>
                <a:ext cx="1055652" cy="519351"/>
              </a:xfrm>
              <a:prstGeom prst="ellipse">
                <a:avLst/>
              </a:prstGeom>
              <a:noFill/>
              <a:ln>
                <a:solidFill>
                  <a:schemeClr val="tx1"/>
                </a:solidFill>
              </a:ln>
            </p:spPr>
            <p:txBody>
              <a:bodyPr wrap="none" rtlCol="0">
                <a:spAutoFit/>
              </a:bodyPr>
              <a:lstStyle/>
              <a:p>
                <a:r>
                  <a:rPr lang="en-US" dirty="0" err="1"/>
                  <a:t>BDate</a:t>
                </a:r>
                <a:endParaRPr lang="en-US" dirty="0"/>
              </a:p>
            </p:txBody>
          </p:sp>
          <p:sp>
            <p:nvSpPr>
              <p:cNvPr id="70" name="TextBox 69">
                <a:extLst>
                  <a:ext uri="{FF2B5EF4-FFF2-40B4-BE49-F238E27FC236}">
                    <a16:creationId xmlns:a16="http://schemas.microsoft.com/office/drawing/2014/main" id="{225C7662-A77B-9151-E11C-186CA9EDD72F}"/>
                  </a:ext>
                </a:extLst>
              </p:cNvPr>
              <p:cNvSpPr txBox="1"/>
              <p:nvPr/>
            </p:nvSpPr>
            <p:spPr>
              <a:xfrm>
                <a:off x="1132833" y="3113269"/>
                <a:ext cx="1046366" cy="519351"/>
              </a:xfrm>
              <a:prstGeom prst="ellipse">
                <a:avLst/>
              </a:prstGeom>
              <a:noFill/>
              <a:ln>
                <a:solidFill>
                  <a:schemeClr val="tx1"/>
                </a:solidFill>
              </a:ln>
            </p:spPr>
            <p:txBody>
              <a:bodyPr wrap="none" rtlCol="0">
                <a:spAutoFit/>
              </a:bodyPr>
              <a:lstStyle/>
              <a:p>
                <a:r>
                  <a:rPr lang="en-US" dirty="0"/>
                  <a:t>Name</a:t>
                </a:r>
              </a:p>
            </p:txBody>
          </p:sp>
        </p:grpSp>
        <p:cxnSp>
          <p:nvCxnSpPr>
            <p:cNvPr id="15" name="Straight Connector 14">
              <a:extLst>
                <a:ext uri="{FF2B5EF4-FFF2-40B4-BE49-F238E27FC236}">
                  <a16:creationId xmlns:a16="http://schemas.microsoft.com/office/drawing/2014/main" id="{BD71003B-5228-BFE3-1012-6C1504C60157}"/>
                </a:ext>
              </a:extLst>
            </p:cNvPr>
            <p:cNvCxnSpPr>
              <a:cxnSpLocks/>
              <a:stCxn id="4" idx="1"/>
              <a:endCxn id="70" idx="6"/>
            </p:cNvCxnSpPr>
            <p:nvPr/>
          </p:nvCxnSpPr>
          <p:spPr>
            <a:xfrm flipH="1" flipV="1">
              <a:off x="2179199" y="3372945"/>
              <a:ext cx="143749" cy="5935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E14273-1AB6-3985-1E18-420FBC08EE68}"/>
                </a:ext>
              </a:extLst>
            </p:cNvPr>
            <p:cNvCxnSpPr>
              <a:cxnSpLocks/>
              <a:stCxn id="70" idx="0"/>
              <a:endCxn id="7" idx="6"/>
            </p:cNvCxnSpPr>
            <p:nvPr/>
          </p:nvCxnSpPr>
          <p:spPr>
            <a:xfrm flipV="1">
              <a:off x="1656016" y="2044348"/>
              <a:ext cx="74629" cy="1068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CC39F-B309-EE00-71B7-FD140A92DED8}"/>
                </a:ext>
              </a:extLst>
            </p:cNvPr>
            <p:cNvCxnSpPr>
              <a:stCxn id="4" idx="0"/>
              <a:endCxn id="11" idx="4"/>
            </p:cNvCxnSpPr>
            <p:nvPr/>
          </p:nvCxnSpPr>
          <p:spPr>
            <a:xfrm flipH="1" flipV="1">
              <a:off x="2458655" y="2404612"/>
              <a:ext cx="447825"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4F8F70-9CB4-C9E3-B0AF-469DF19F4438}"/>
                </a:ext>
              </a:extLst>
            </p:cNvPr>
            <p:cNvCxnSpPr>
              <a:stCxn id="4" idx="0"/>
              <a:endCxn id="10" idx="4"/>
            </p:cNvCxnSpPr>
            <p:nvPr/>
          </p:nvCxnSpPr>
          <p:spPr>
            <a:xfrm flipV="1">
              <a:off x="2906480" y="2404612"/>
              <a:ext cx="605350" cy="769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93E5C-6825-7B05-6683-B8295D4DEFCD}"/>
                </a:ext>
              </a:extLst>
            </p:cNvPr>
            <p:cNvCxnSpPr>
              <a:stCxn id="4" idx="0"/>
              <a:endCxn id="8" idx="2"/>
            </p:cNvCxnSpPr>
            <p:nvPr/>
          </p:nvCxnSpPr>
          <p:spPr>
            <a:xfrm flipV="1">
              <a:off x="2906480" y="2789117"/>
              <a:ext cx="702995" cy="384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2EF546-0172-F31C-9546-4A581D9EAAC5}"/>
                </a:ext>
              </a:extLst>
            </p:cNvPr>
            <p:cNvCxnSpPr>
              <a:stCxn id="4" idx="3"/>
              <a:endCxn id="12" idx="2"/>
            </p:cNvCxnSpPr>
            <p:nvPr/>
          </p:nvCxnSpPr>
          <p:spPr>
            <a:xfrm>
              <a:off x="3490011" y="3432300"/>
              <a:ext cx="329996" cy="9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A2DDE4B-A190-29B5-AF6A-C23AC7E2CD41}"/>
              </a:ext>
            </a:extLst>
          </p:cNvPr>
          <p:cNvGrpSpPr/>
          <p:nvPr/>
        </p:nvGrpSpPr>
        <p:grpSpPr>
          <a:xfrm>
            <a:off x="5086191" y="1885261"/>
            <a:ext cx="3747776" cy="1945573"/>
            <a:chOff x="5004693" y="2846749"/>
            <a:chExt cx="3747776" cy="1945573"/>
          </a:xfrm>
        </p:grpSpPr>
        <p:sp>
          <p:nvSpPr>
            <p:cNvPr id="5" name="Rectangle 4">
              <a:extLst>
                <a:ext uri="{FF2B5EF4-FFF2-40B4-BE49-F238E27FC236}">
                  <a16:creationId xmlns:a16="http://schemas.microsoft.com/office/drawing/2014/main" id="{4B7306A0-3D0D-98F2-3DD8-D1B745AD88B8}"/>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Department</a:t>
              </a:r>
            </a:p>
          </p:txBody>
        </p:sp>
        <p:sp>
          <p:nvSpPr>
            <p:cNvPr id="27" name="TextBox 26">
              <a:extLst>
                <a:ext uri="{FF2B5EF4-FFF2-40B4-BE49-F238E27FC236}">
                  <a16:creationId xmlns:a16="http://schemas.microsoft.com/office/drawing/2014/main" id="{85EFFBD5-7592-FFA9-FF08-83F06A5544EB}"/>
                </a:ext>
              </a:extLst>
            </p:cNvPr>
            <p:cNvSpPr txBox="1"/>
            <p:nvPr/>
          </p:nvSpPr>
          <p:spPr>
            <a:xfrm>
              <a:off x="5004693" y="3755613"/>
              <a:ext cx="1046366" cy="519351"/>
            </a:xfrm>
            <a:prstGeom prst="ellipse">
              <a:avLst/>
            </a:prstGeom>
            <a:noFill/>
            <a:ln>
              <a:solidFill>
                <a:schemeClr val="tx1"/>
              </a:solidFill>
            </a:ln>
          </p:spPr>
          <p:txBody>
            <a:bodyPr wrap="none" rtlCol="0">
              <a:spAutoFit/>
            </a:bodyPr>
            <a:lstStyle/>
            <a:p>
              <a:r>
                <a:rPr lang="en-US" u="sng" dirty="0"/>
                <a:t>Name</a:t>
              </a:r>
            </a:p>
          </p:txBody>
        </p:sp>
        <p:sp>
          <p:nvSpPr>
            <p:cNvPr id="28" name="TextBox 27">
              <a:extLst>
                <a:ext uri="{FF2B5EF4-FFF2-40B4-BE49-F238E27FC236}">
                  <a16:creationId xmlns:a16="http://schemas.microsoft.com/office/drawing/2014/main" id="{846DC918-53E2-BBBD-485A-0219694E48AA}"/>
                </a:ext>
              </a:extLst>
            </p:cNvPr>
            <p:cNvSpPr txBox="1"/>
            <p:nvPr/>
          </p:nvSpPr>
          <p:spPr>
            <a:xfrm>
              <a:off x="7439846" y="3755613"/>
              <a:ext cx="1312623" cy="519351"/>
            </a:xfrm>
            <a:prstGeom prst="ellipse">
              <a:avLst/>
            </a:prstGeom>
            <a:noFill/>
            <a:ln>
              <a:solidFill>
                <a:schemeClr val="tx1"/>
              </a:solidFill>
            </a:ln>
          </p:spPr>
          <p:txBody>
            <a:bodyPr wrap="none" rtlCol="0">
              <a:spAutoFit/>
            </a:bodyPr>
            <a:lstStyle/>
            <a:p>
              <a:r>
                <a:rPr lang="en-US" dirty="0"/>
                <a:t>Address</a:t>
              </a:r>
            </a:p>
          </p:txBody>
        </p:sp>
        <p:sp>
          <p:nvSpPr>
            <p:cNvPr id="29" name="TextBox 28">
              <a:extLst>
                <a:ext uri="{FF2B5EF4-FFF2-40B4-BE49-F238E27FC236}">
                  <a16:creationId xmlns:a16="http://schemas.microsoft.com/office/drawing/2014/main" id="{3ABAC1D7-7704-50D9-AA78-CED3CA5FAD13}"/>
                </a:ext>
              </a:extLst>
            </p:cNvPr>
            <p:cNvSpPr txBox="1"/>
            <p:nvPr/>
          </p:nvSpPr>
          <p:spPr>
            <a:xfrm>
              <a:off x="6023005" y="2846749"/>
              <a:ext cx="1444895" cy="908864"/>
            </a:xfrm>
            <a:prstGeom prst="ellipse">
              <a:avLst/>
            </a:prstGeom>
            <a:solidFill>
              <a:schemeClr val="accent6">
                <a:lumMod val="20000"/>
                <a:lumOff val="80000"/>
              </a:schemeClr>
            </a:solidFill>
            <a:ln>
              <a:solidFill>
                <a:schemeClr val="tx1"/>
              </a:solidFill>
            </a:ln>
          </p:spPr>
          <p:txBody>
            <a:bodyPr wrap="none" rtlCol="0">
              <a:spAutoFit/>
            </a:bodyPr>
            <a:lstStyle/>
            <a:p>
              <a:pPr algn="ctr"/>
              <a:r>
                <a:rPr lang="en-US" u="sng" dirty="0"/>
                <a:t>Manager</a:t>
              </a:r>
            </a:p>
            <a:p>
              <a:pPr algn="ctr"/>
              <a:r>
                <a:rPr lang="en-US" u="sng" dirty="0"/>
                <a:t>SSN</a:t>
              </a:r>
            </a:p>
          </p:txBody>
        </p:sp>
        <p:cxnSp>
          <p:nvCxnSpPr>
            <p:cNvPr id="33" name="Straight Connector 32">
              <a:extLst>
                <a:ext uri="{FF2B5EF4-FFF2-40B4-BE49-F238E27FC236}">
                  <a16:creationId xmlns:a16="http://schemas.microsoft.com/office/drawing/2014/main" id="{EC906D71-4F80-6D3E-22E7-8FD7F9070665}"/>
                </a:ext>
              </a:extLst>
            </p:cNvPr>
            <p:cNvCxnSpPr>
              <a:stCxn id="5" idx="0"/>
              <a:endCxn id="29" idx="4"/>
            </p:cNvCxnSpPr>
            <p:nvPr/>
          </p:nvCxnSpPr>
          <p:spPr>
            <a:xfrm flipV="1">
              <a:off x="6745453" y="3755613"/>
              <a:ext cx="0" cy="51935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634FE7C-F26C-C442-748F-32A0D70F93EF}"/>
                </a:ext>
              </a:extLst>
            </p:cNvPr>
            <p:cNvCxnSpPr>
              <a:stCxn id="5" idx="0"/>
              <a:endCxn id="28" idx="2"/>
            </p:cNvCxnSpPr>
            <p:nvPr/>
          </p:nvCxnSpPr>
          <p:spPr>
            <a:xfrm flipV="1">
              <a:off x="6745453" y="4015289"/>
              <a:ext cx="694393" cy="25967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A9270D2-13B5-6111-B5E2-A00DF3F451C8}"/>
                </a:ext>
              </a:extLst>
            </p:cNvPr>
            <p:cNvCxnSpPr>
              <a:stCxn id="5" idx="0"/>
              <a:endCxn id="27" idx="6"/>
            </p:cNvCxnSpPr>
            <p:nvPr/>
          </p:nvCxnSpPr>
          <p:spPr>
            <a:xfrm flipH="1" flipV="1">
              <a:off x="6051059" y="4015289"/>
              <a:ext cx="694394" cy="259675"/>
            </a:xfrm>
            <a:prstGeom prst="line">
              <a:avLst/>
            </a:prstGeom>
          </p:spPr>
          <p:style>
            <a:lnRef idx="1">
              <a:schemeClr val="dk1"/>
            </a:lnRef>
            <a:fillRef idx="0">
              <a:schemeClr val="dk1"/>
            </a:fillRef>
            <a:effectRef idx="0">
              <a:schemeClr val="dk1"/>
            </a:effectRef>
            <a:fontRef idx="minor">
              <a:schemeClr val="tx1"/>
            </a:fontRef>
          </p:style>
        </p:cxnSp>
      </p:grpSp>
      <p:cxnSp>
        <p:nvCxnSpPr>
          <p:cNvPr id="72" name="Straight Connector 71">
            <a:extLst>
              <a:ext uri="{FF2B5EF4-FFF2-40B4-BE49-F238E27FC236}">
                <a16:creationId xmlns:a16="http://schemas.microsoft.com/office/drawing/2014/main" id="{85FF302A-E9FC-BA71-2349-B0D39F0A8761}"/>
              </a:ext>
            </a:extLst>
          </p:cNvPr>
          <p:cNvCxnSpPr>
            <a:cxnSpLocks/>
            <a:stCxn id="9" idx="6"/>
            <a:endCxn id="70" idx="0"/>
          </p:cNvCxnSpPr>
          <p:nvPr/>
        </p:nvCxnSpPr>
        <p:spPr>
          <a:xfrm>
            <a:off x="1348806" y="2883169"/>
            <a:ext cx="170545" cy="41337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B4926184-4DB8-7687-7BC8-F290467678A8}"/>
              </a:ext>
            </a:extLst>
          </p:cNvPr>
          <p:cNvGrpSpPr/>
          <p:nvPr/>
        </p:nvGrpSpPr>
        <p:grpSpPr>
          <a:xfrm>
            <a:off x="2641480" y="4370240"/>
            <a:ext cx="4367149" cy="1744369"/>
            <a:chOff x="2555419" y="4220236"/>
            <a:chExt cx="4367149" cy="1744369"/>
          </a:xfrm>
        </p:grpSpPr>
        <p:grpSp>
          <p:nvGrpSpPr>
            <p:cNvPr id="14" name="Group 13">
              <a:extLst>
                <a:ext uri="{FF2B5EF4-FFF2-40B4-BE49-F238E27FC236}">
                  <a16:creationId xmlns:a16="http://schemas.microsoft.com/office/drawing/2014/main" id="{0CC28B6F-6D35-54AF-508F-10A0605AD318}"/>
                </a:ext>
              </a:extLst>
            </p:cNvPr>
            <p:cNvGrpSpPr/>
            <p:nvPr/>
          </p:nvGrpSpPr>
          <p:grpSpPr>
            <a:xfrm>
              <a:off x="2555419" y="4220236"/>
              <a:ext cx="4367149" cy="1744369"/>
              <a:chOff x="2600963" y="4364451"/>
              <a:chExt cx="4367149" cy="1744369"/>
            </a:xfrm>
          </p:grpSpPr>
          <p:grpSp>
            <p:nvGrpSpPr>
              <p:cNvPr id="18" name="Group 17">
                <a:extLst>
                  <a:ext uri="{FF2B5EF4-FFF2-40B4-BE49-F238E27FC236}">
                    <a16:creationId xmlns:a16="http://schemas.microsoft.com/office/drawing/2014/main" id="{B2684572-2E04-B850-D86F-51D34AD1407C}"/>
                  </a:ext>
                </a:extLst>
              </p:cNvPr>
              <p:cNvGrpSpPr/>
              <p:nvPr/>
            </p:nvGrpSpPr>
            <p:grpSpPr>
              <a:xfrm>
                <a:off x="3841398" y="4364451"/>
                <a:ext cx="3126714" cy="1744369"/>
                <a:chOff x="3841398" y="4364451"/>
                <a:chExt cx="3126714" cy="1744369"/>
              </a:xfrm>
            </p:grpSpPr>
            <p:sp>
              <p:nvSpPr>
                <p:cNvPr id="30" name="Rectangle 29">
                  <a:extLst>
                    <a:ext uri="{FF2B5EF4-FFF2-40B4-BE49-F238E27FC236}">
                      <a16:creationId xmlns:a16="http://schemas.microsoft.com/office/drawing/2014/main" id="{B4164480-46F3-C43A-8D6E-0A75D6F41116}"/>
                    </a:ext>
                  </a:extLst>
                </p:cNvPr>
                <p:cNvSpPr/>
                <p:nvPr/>
              </p:nvSpPr>
              <p:spPr>
                <a:xfrm>
                  <a:off x="3841398" y="5591462"/>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a:t>
                  </a:r>
                </a:p>
              </p:txBody>
            </p:sp>
            <p:sp>
              <p:nvSpPr>
                <p:cNvPr id="31" name="TextBox 30">
                  <a:extLst>
                    <a:ext uri="{FF2B5EF4-FFF2-40B4-BE49-F238E27FC236}">
                      <a16:creationId xmlns:a16="http://schemas.microsoft.com/office/drawing/2014/main" id="{70A0C735-8BB8-6FFC-860C-DE2E00963840}"/>
                    </a:ext>
                  </a:extLst>
                </p:cNvPr>
                <p:cNvSpPr txBox="1"/>
                <p:nvPr/>
              </p:nvSpPr>
              <p:spPr>
                <a:xfrm>
                  <a:off x="4099938" y="4364451"/>
                  <a:ext cx="1935024" cy="908864"/>
                </a:xfrm>
                <a:prstGeom prst="ellipse">
                  <a:avLst/>
                </a:prstGeom>
                <a:solidFill>
                  <a:schemeClr val="accent6">
                    <a:lumMod val="20000"/>
                    <a:lumOff val="80000"/>
                  </a:schemeClr>
                </a:solidFill>
                <a:ln>
                  <a:solidFill>
                    <a:schemeClr val="tx1"/>
                  </a:solidFill>
                </a:ln>
              </p:spPr>
              <p:txBody>
                <a:bodyPr wrap="square" rtlCol="0">
                  <a:spAutoFit/>
                </a:bodyPr>
                <a:lstStyle/>
                <a:p>
                  <a:pPr algn="ctr"/>
                  <a:r>
                    <a:rPr lang="en-US" dirty="0"/>
                    <a:t>Controlling Department</a:t>
                  </a:r>
                </a:p>
              </p:txBody>
            </p:sp>
            <p:sp>
              <p:nvSpPr>
                <p:cNvPr id="32" name="TextBox 31">
                  <a:extLst>
                    <a:ext uri="{FF2B5EF4-FFF2-40B4-BE49-F238E27FC236}">
                      <a16:creationId xmlns:a16="http://schemas.microsoft.com/office/drawing/2014/main" id="{28A7C23A-5BB8-BB9F-55E9-EB34EC12CA6D}"/>
                    </a:ext>
                  </a:extLst>
                </p:cNvPr>
                <p:cNvSpPr txBox="1"/>
                <p:nvPr/>
              </p:nvSpPr>
              <p:spPr>
                <a:xfrm>
                  <a:off x="5384453" y="5253396"/>
                  <a:ext cx="1583659" cy="519351"/>
                </a:xfrm>
                <a:prstGeom prst="ellipse">
                  <a:avLst/>
                </a:prstGeom>
                <a:noFill/>
                <a:ln>
                  <a:solidFill>
                    <a:schemeClr val="tx1"/>
                  </a:solidFill>
                </a:ln>
              </p:spPr>
              <p:txBody>
                <a:bodyPr wrap="none" rtlCol="0">
                  <a:spAutoFit/>
                </a:bodyPr>
                <a:lstStyle/>
                <a:p>
                  <a:r>
                    <a:rPr lang="en-US" dirty="0"/>
                    <a:t>Start Date</a:t>
                  </a:r>
                </a:p>
              </p:txBody>
            </p:sp>
            <p:cxnSp>
              <p:nvCxnSpPr>
                <p:cNvPr id="34" name="Straight Connector 33">
                  <a:extLst>
                    <a:ext uri="{FF2B5EF4-FFF2-40B4-BE49-F238E27FC236}">
                      <a16:creationId xmlns:a16="http://schemas.microsoft.com/office/drawing/2014/main" id="{84BEEB66-E4B6-7ECE-8178-E3C70A6224C7}"/>
                    </a:ext>
                  </a:extLst>
                </p:cNvPr>
                <p:cNvCxnSpPr>
                  <a:cxnSpLocks/>
                  <a:stCxn id="30" idx="0"/>
                  <a:endCxn id="31" idx="4"/>
                </p:cNvCxnSpPr>
                <p:nvPr/>
              </p:nvCxnSpPr>
              <p:spPr>
                <a:xfrm flipV="1">
                  <a:off x="4599388" y="5273315"/>
                  <a:ext cx="468062" cy="31814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402116C-802A-C9D0-D92A-4EA19469E75A}"/>
                    </a:ext>
                  </a:extLst>
                </p:cNvPr>
                <p:cNvCxnSpPr>
                  <a:cxnSpLocks/>
                  <a:stCxn id="30" idx="0"/>
                  <a:endCxn id="32" idx="2"/>
                </p:cNvCxnSpPr>
                <p:nvPr/>
              </p:nvCxnSpPr>
              <p:spPr>
                <a:xfrm flipV="1">
                  <a:off x="4599388" y="5513072"/>
                  <a:ext cx="785065" cy="78390"/>
                </a:xfrm>
                <a:prstGeom prst="line">
                  <a:avLst/>
                </a:prstGeom>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B3B0BEF6-6AB0-7F0D-97C2-0EDEBAA9B123}"/>
                  </a:ext>
                </a:extLst>
              </p:cNvPr>
              <p:cNvSpPr txBox="1"/>
              <p:nvPr/>
            </p:nvSpPr>
            <p:spPr>
              <a:xfrm>
                <a:off x="2780572" y="5158173"/>
                <a:ext cx="1046366" cy="519351"/>
              </a:xfrm>
              <a:prstGeom prst="ellipse">
                <a:avLst/>
              </a:prstGeom>
              <a:noFill/>
              <a:ln>
                <a:solidFill>
                  <a:schemeClr val="tx1"/>
                </a:solidFill>
              </a:ln>
            </p:spPr>
            <p:txBody>
              <a:bodyPr wrap="none" rtlCol="0">
                <a:spAutoFit/>
              </a:bodyPr>
              <a:lstStyle/>
              <a:p>
                <a:r>
                  <a:rPr lang="en-US" dirty="0"/>
                  <a:t>Name</a:t>
                </a:r>
              </a:p>
            </p:txBody>
          </p:sp>
          <p:cxnSp>
            <p:nvCxnSpPr>
              <p:cNvPr id="22" name="Straight Connector 21">
                <a:extLst>
                  <a:ext uri="{FF2B5EF4-FFF2-40B4-BE49-F238E27FC236}">
                    <a16:creationId xmlns:a16="http://schemas.microsoft.com/office/drawing/2014/main" id="{03AB5D43-2681-B630-50DA-60C59EB902A4}"/>
                  </a:ext>
                </a:extLst>
              </p:cNvPr>
              <p:cNvCxnSpPr>
                <a:stCxn id="30" idx="0"/>
                <a:endCxn id="20" idx="6"/>
              </p:cNvCxnSpPr>
              <p:nvPr/>
            </p:nvCxnSpPr>
            <p:spPr>
              <a:xfrm flipH="1" flipV="1">
                <a:off x="3826938" y="5417849"/>
                <a:ext cx="772450" cy="173613"/>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325F9B8-5A7D-0967-2C79-29BAD8BEC387}"/>
                  </a:ext>
                </a:extLst>
              </p:cNvPr>
              <p:cNvSpPr txBox="1"/>
              <p:nvPr/>
            </p:nvSpPr>
            <p:spPr>
              <a:xfrm>
                <a:off x="2600963" y="4508984"/>
                <a:ext cx="1225975" cy="519351"/>
              </a:xfrm>
              <a:prstGeom prst="ellipse">
                <a:avLst/>
              </a:prstGeom>
              <a:noFill/>
              <a:ln>
                <a:solidFill>
                  <a:schemeClr val="tx1"/>
                </a:solidFill>
              </a:ln>
            </p:spPr>
            <p:txBody>
              <a:bodyPr wrap="none" rtlCol="0">
                <a:spAutoFit/>
              </a:bodyPr>
              <a:lstStyle/>
              <a:p>
                <a:r>
                  <a:rPr lang="en-US" u="sng" dirty="0" err="1"/>
                  <a:t>Proj_ID</a:t>
                </a:r>
                <a:endParaRPr lang="en-US" u="sng" dirty="0"/>
              </a:p>
            </p:txBody>
          </p:sp>
        </p:grpSp>
        <p:cxnSp>
          <p:nvCxnSpPr>
            <p:cNvPr id="16" name="Straight Connector 15">
              <a:extLst>
                <a:ext uri="{FF2B5EF4-FFF2-40B4-BE49-F238E27FC236}">
                  <a16:creationId xmlns:a16="http://schemas.microsoft.com/office/drawing/2014/main" id="{3A01F587-7144-01AA-64A7-521210E4F5AC}"/>
                </a:ext>
              </a:extLst>
            </p:cNvPr>
            <p:cNvCxnSpPr>
              <a:cxnSpLocks/>
              <a:stCxn id="30" idx="0"/>
              <a:endCxn id="24" idx="6"/>
            </p:cNvCxnSpPr>
            <p:nvPr/>
          </p:nvCxnSpPr>
          <p:spPr>
            <a:xfrm flipH="1" flipV="1">
              <a:off x="3781394" y="4624445"/>
              <a:ext cx="772450" cy="822802"/>
            </a:xfrm>
            <a:prstGeom prst="line">
              <a:avLst/>
            </a:prstGeom>
          </p:spPr>
          <p:style>
            <a:lnRef idx="1">
              <a:schemeClr val="dk1"/>
            </a:lnRef>
            <a:fillRef idx="0">
              <a:schemeClr val="dk1"/>
            </a:fillRef>
            <a:effectRef idx="0">
              <a:schemeClr val="dk1"/>
            </a:effectRef>
            <a:fontRef idx="minor">
              <a:schemeClr val="tx1"/>
            </a:fontRef>
          </p:style>
        </p:cxnSp>
      </p:grpSp>
      <p:cxnSp>
        <p:nvCxnSpPr>
          <p:cNvPr id="43" name="Straight Arrow Connector 42">
            <a:extLst>
              <a:ext uri="{FF2B5EF4-FFF2-40B4-BE49-F238E27FC236}">
                <a16:creationId xmlns:a16="http://schemas.microsoft.com/office/drawing/2014/main" id="{C26448A5-C44C-FEBB-5963-BF21AC78D91E}"/>
              </a:ext>
            </a:extLst>
          </p:cNvPr>
          <p:cNvCxnSpPr>
            <a:stCxn id="8" idx="6"/>
            <a:endCxn id="29" idx="2"/>
          </p:cNvCxnSpPr>
          <p:nvPr/>
        </p:nvCxnSpPr>
        <p:spPr>
          <a:xfrm flipV="1">
            <a:off x="4239664" y="2339693"/>
            <a:ext cx="1864839" cy="6327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F9373A6-42FE-FD5F-6E53-1DCF07C5B34A}"/>
              </a:ext>
            </a:extLst>
          </p:cNvPr>
          <p:cNvCxnSpPr>
            <a:cxnSpLocks/>
            <a:stCxn id="31" idx="0"/>
            <a:endCxn id="27" idx="4"/>
          </p:cNvCxnSpPr>
          <p:nvPr/>
        </p:nvCxnSpPr>
        <p:spPr>
          <a:xfrm flipV="1">
            <a:off x="5107967" y="3313476"/>
            <a:ext cx="501407" cy="10567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88E3A9A-BC2C-CC2C-466B-03AF812E7A02}"/>
              </a:ext>
            </a:extLst>
          </p:cNvPr>
          <p:cNvSpPr txBox="1"/>
          <p:nvPr/>
        </p:nvSpPr>
        <p:spPr>
          <a:xfrm>
            <a:off x="6611112" y="4514773"/>
            <a:ext cx="733662" cy="369332"/>
          </a:xfrm>
          <a:prstGeom prst="rect">
            <a:avLst/>
          </a:prstGeom>
          <a:noFill/>
        </p:spPr>
        <p:txBody>
          <a:bodyPr wrap="none" rtlCol="0">
            <a:spAutoFit/>
          </a:bodyPr>
          <a:lstStyle/>
          <a:p>
            <a:r>
              <a:rPr lang="en-US" dirty="0"/>
              <a:t>Key??</a:t>
            </a:r>
          </a:p>
        </p:txBody>
      </p:sp>
      <p:cxnSp>
        <p:nvCxnSpPr>
          <p:cNvPr id="55" name="Straight Arrow Connector 54">
            <a:extLst>
              <a:ext uri="{FF2B5EF4-FFF2-40B4-BE49-F238E27FC236}">
                <a16:creationId xmlns:a16="http://schemas.microsoft.com/office/drawing/2014/main" id="{A5E94C82-7C52-5539-5FE8-BF9420895E04}"/>
              </a:ext>
            </a:extLst>
          </p:cNvPr>
          <p:cNvCxnSpPr>
            <a:stCxn id="53" idx="1"/>
            <a:endCxn id="31" idx="6"/>
          </p:cNvCxnSpPr>
          <p:nvPr/>
        </p:nvCxnSpPr>
        <p:spPr>
          <a:xfrm flipH="1">
            <a:off x="6075479" y="4699439"/>
            <a:ext cx="535633" cy="125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432256"/>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589EA-3AAA-A9CF-64FF-9D1898ED9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BA95A-E0E9-BA08-6D8B-330A8EA72C0C}"/>
              </a:ext>
            </a:extLst>
          </p:cNvPr>
          <p:cNvSpPr>
            <a:spLocks noGrp="1"/>
          </p:cNvSpPr>
          <p:nvPr>
            <p:ph type="title"/>
          </p:nvPr>
        </p:nvSpPr>
        <p:spPr/>
        <p:txBody>
          <a:bodyPr/>
          <a:lstStyle/>
          <a:p>
            <a:r>
              <a:rPr lang="en-US" dirty="0"/>
              <a:t>ER Diagram</a:t>
            </a:r>
          </a:p>
        </p:txBody>
      </p:sp>
      <p:grpSp>
        <p:nvGrpSpPr>
          <p:cNvPr id="26" name="Group 25">
            <a:extLst>
              <a:ext uri="{FF2B5EF4-FFF2-40B4-BE49-F238E27FC236}">
                <a16:creationId xmlns:a16="http://schemas.microsoft.com/office/drawing/2014/main" id="{C450DCAF-253C-A3C6-90FF-E2FA19D85AE4}"/>
              </a:ext>
            </a:extLst>
          </p:cNvPr>
          <p:cNvGrpSpPr/>
          <p:nvPr/>
        </p:nvGrpSpPr>
        <p:grpSpPr>
          <a:xfrm>
            <a:off x="58046" y="2343226"/>
            <a:ext cx="7153503" cy="1938291"/>
            <a:chOff x="350691" y="1885261"/>
            <a:chExt cx="9688427" cy="2251004"/>
          </a:xfrm>
        </p:grpSpPr>
        <p:sp>
          <p:nvSpPr>
            <p:cNvPr id="4" name="Rectangle 3">
              <a:extLst>
                <a:ext uri="{FF2B5EF4-FFF2-40B4-BE49-F238E27FC236}">
                  <a16:creationId xmlns:a16="http://schemas.microsoft.com/office/drawing/2014/main" id="{143D4AB5-0C68-C12F-7251-DC13369B2FFC}"/>
                </a:ext>
              </a:extLst>
            </p:cNvPr>
            <p:cNvSpPr/>
            <p:nvPr/>
          </p:nvSpPr>
          <p:spPr>
            <a:xfrm>
              <a:off x="2253078" y="3173621"/>
              <a:ext cx="1520101"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EMPLOYEE</a:t>
              </a:r>
            </a:p>
          </p:txBody>
        </p:sp>
        <p:grpSp>
          <p:nvGrpSpPr>
            <p:cNvPr id="13" name="Group 12">
              <a:extLst>
                <a:ext uri="{FF2B5EF4-FFF2-40B4-BE49-F238E27FC236}">
                  <a16:creationId xmlns:a16="http://schemas.microsoft.com/office/drawing/2014/main" id="{DA1A7A63-D8C5-ED78-3C66-793CFBB6CEB3}"/>
                </a:ext>
              </a:extLst>
            </p:cNvPr>
            <p:cNvGrpSpPr/>
            <p:nvPr/>
          </p:nvGrpSpPr>
          <p:grpSpPr>
            <a:xfrm>
              <a:off x="350691" y="1885261"/>
              <a:ext cx="9688427" cy="2251004"/>
              <a:chOff x="350691" y="1885261"/>
              <a:chExt cx="9688427" cy="2251004"/>
            </a:xfrm>
          </p:grpSpPr>
          <p:sp>
            <p:nvSpPr>
              <p:cNvPr id="7" name="TextBox 6">
                <a:extLst>
                  <a:ext uri="{FF2B5EF4-FFF2-40B4-BE49-F238E27FC236}">
                    <a16:creationId xmlns:a16="http://schemas.microsoft.com/office/drawing/2014/main" id="{C3E5C432-EFC2-B667-FEE3-342E423E5BCE}"/>
                  </a:ext>
                </a:extLst>
              </p:cNvPr>
              <p:cNvSpPr txBox="1"/>
              <p:nvPr/>
            </p:nvSpPr>
            <p:spPr>
              <a:xfrm>
                <a:off x="350691" y="2633559"/>
                <a:ext cx="1334728" cy="502616"/>
              </a:xfrm>
              <a:prstGeom prst="ellipse">
                <a:avLst/>
              </a:prstGeom>
              <a:noFill/>
              <a:ln>
                <a:solidFill>
                  <a:schemeClr val="tx1"/>
                </a:solidFill>
              </a:ln>
            </p:spPr>
            <p:txBody>
              <a:bodyPr wrap="none" rtlCol="0">
                <a:spAutoFit/>
              </a:bodyPr>
              <a:lstStyle/>
              <a:p>
                <a:pPr algn="ctr"/>
                <a:r>
                  <a:rPr lang="en-US" sz="1400" dirty="0"/>
                  <a:t>FName</a:t>
                </a:r>
              </a:p>
            </p:txBody>
          </p:sp>
          <p:sp>
            <p:nvSpPr>
              <p:cNvPr id="8" name="TextBox 7">
                <a:extLst>
                  <a:ext uri="{FF2B5EF4-FFF2-40B4-BE49-F238E27FC236}">
                    <a16:creationId xmlns:a16="http://schemas.microsoft.com/office/drawing/2014/main" id="{61D2CFE8-5302-E387-0857-788AE8F8D5C3}"/>
                  </a:ext>
                </a:extLst>
              </p:cNvPr>
              <p:cNvSpPr txBox="1"/>
              <p:nvPr/>
            </p:nvSpPr>
            <p:spPr>
              <a:xfrm>
                <a:off x="3330131" y="2168657"/>
                <a:ext cx="651892" cy="432792"/>
              </a:xfrm>
              <a:prstGeom prst="ellipse">
                <a:avLst/>
              </a:prstGeom>
              <a:noFill/>
              <a:ln>
                <a:solidFill>
                  <a:schemeClr val="tx1"/>
                </a:solidFill>
              </a:ln>
            </p:spPr>
            <p:txBody>
              <a:bodyPr wrap="none" rtlCol="0">
                <a:spAutoFit/>
              </a:bodyPr>
              <a:lstStyle/>
              <a:p>
                <a:pPr algn="ctr"/>
                <a:r>
                  <a:rPr lang="en-US" sz="1400" u="sng" dirty="0"/>
                  <a:t>SSN</a:t>
                </a:r>
              </a:p>
            </p:txBody>
          </p:sp>
          <p:sp>
            <p:nvSpPr>
              <p:cNvPr id="9" name="TextBox 8">
                <a:extLst>
                  <a:ext uri="{FF2B5EF4-FFF2-40B4-BE49-F238E27FC236}">
                    <a16:creationId xmlns:a16="http://schemas.microsoft.com/office/drawing/2014/main" id="{D7A3ED50-2E60-C32A-4363-C00A16D77C1F}"/>
                  </a:ext>
                </a:extLst>
              </p:cNvPr>
              <p:cNvSpPr txBox="1"/>
              <p:nvPr/>
            </p:nvSpPr>
            <p:spPr>
              <a:xfrm>
                <a:off x="840536" y="3173621"/>
                <a:ext cx="1179031" cy="502616"/>
              </a:xfrm>
              <a:prstGeom prst="ellipse">
                <a:avLst/>
              </a:prstGeom>
              <a:noFill/>
              <a:ln>
                <a:solidFill>
                  <a:schemeClr val="tx1"/>
                </a:solidFill>
              </a:ln>
            </p:spPr>
            <p:txBody>
              <a:bodyPr wrap="none" rtlCol="0">
                <a:spAutoFit/>
              </a:bodyPr>
              <a:lstStyle/>
              <a:p>
                <a:pPr algn="ctr"/>
                <a:r>
                  <a:rPr lang="en-US" sz="1400" dirty="0"/>
                  <a:t>Name</a:t>
                </a:r>
              </a:p>
            </p:txBody>
          </p:sp>
          <p:sp>
            <p:nvSpPr>
              <p:cNvPr id="11" name="TextBox 10">
                <a:extLst>
                  <a:ext uri="{FF2B5EF4-FFF2-40B4-BE49-F238E27FC236}">
                    <a16:creationId xmlns:a16="http://schemas.microsoft.com/office/drawing/2014/main" id="{EF5D2E50-F40F-6F0A-CA01-3E7630D28B39}"/>
                  </a:ext>
                </a:extLst>
              </p:cNvPr>
              <p:cNvSpPr txBox="1"/>
              <p:nvPr/>
            </p:nvSpPr>
            <p:spPr>
              <a:xfrm>
                <a:off x="1931278" y="1885261"/>
                <a:ext cx="880823" cy="432792"/>
              </a:xfrm>
              <a:prstGeom prst="ellipse">
                <a:avLst/>
              </a:prstGeom>
              <a:noFill/>
              <a:ln>
                <a:solidFill>
                  <a:schemeClr val="tx1"/>
                </a:solidFill>
              </a:ln>
            </p:spPr>
            <p:txBody>
              <a:bodyPr wrap="none" rtlCol="0">
                <a:spAutoFit/>
              </a:bodyPr>
              <a:lstStyle/>
              <a:p>
                <a:pPr algn="ctr"/>
                <a:r>
                  <a:rPr lang="en-US" sz="1400" dirty="0"/>
                  <a:t>Salary</a:t>
                </a:r>
              </a:p>
            </p:txBody>
          </p:sp>
          <p:sp>
            <p:nvSpPr>
              <p:cNvPr id="12" name="TextBox 11">
                <a:extLst>
                  <a:ext uri="{FF2B5EF4-FFF2-40B4-BE49-F238E27FC236}">
                    <a16:creationId xmlns:a16="http://schemas.microsoft.com/office/drawing/2014/main" id="{4C3E0131-99DF-7CA3-3B16-F23039BEB84A}"/>
                  </a:ext>
                </a:extLst>
              </p:cNvPr>
              <p:cNvSpPr txBox="1"/>
              <p:nvPr/>
            </p:nvSpPr>
            <p:spPr>
              <a:xfrm>
                <a:off x="899164" y="3703473"/>
                <a:ext cx="881272" cy="432792"/>
              </a:xfrm>
              <a:prstGeom prst="ellipse">
                <a:avLst/>
              </a:prstGeom>
              <a:noFill/>
              <a:ln>
                <a:solidFill>
                  <a:schemeClr val="tx1"/>
                </a:solidFill>
              </a:ln>
            </p:spPr>
            <p:txBody>
              <a:bodyPr wrap="none" rtlCol="0">
                <a:spAutoFit/>
              </a:bodyPr>
              <a:lstStyle/>
              <a:p>
                <a:pPr algn="ctr"/>
                <a:r>
                  <a:rPr lang="en-US" sz="1400" dirty="0" err="1"/>
                  <a:t>BDate</a:t>
                </a:r>
                <a:endParaRPr lang="en-US" sz="1400" dirty="0"/>
              </a:p>
            </p:txBody>
          </p:sp>
          <p:sp>
            <p:nvSpPr>
              <p:cNvPr id="74" name="TextBox 73">
                <a:extLst>
                  <a:ext uri="{FF2B5EF4-FFF2-40B4-BE49-F238E27FC236}">
                    <a16:creationId xmlns:a16="http://schemas.microsoft.com/office/drawing/2014/main" id="{E8E691E5-8EB0-72B7-F07A-079F4B66592D}"/>
                  </a:ext>
                </a:extLst>
              </p:cNvPr>
              <p:cNvSpPr txBox="1"/>
              <p:nvPr/>
            </p:nvSpPr>
            <p:spPr>
              <a:xfrm>
                <a:off x="4455046" y="2782133"/>
                <a:ext cx="1815255" cy="502616"/>
              </a:xfrm>
              <a:prstGeom prst="ellipse">
                <a:avLst/>
              </a:prstGeom>
              <a:noFill/>
              <a:ln>
                <a:solidFill>
                  <a:schemeClr val="tx1"/>
                </a:solidFill>
              </a:ln>
            </p:spPr>
            <p:txBody>
              <a:bodyPr wrap="none" rtlCol="0">
                <a:spAutoFit/>
              </a:bodyPr>
              <a:lstStyle/>
              <a:p>
                <a:pPr algn="ctr"/>
                <a:r>
                  <a:rPr lang="en-US" sz="1400" dirty="0" err="1"/>
                  <a:t>Start_date</a:t>
                </a:r>
                <a:endParaRPr lang="en-US" sz="1400" dirty="0"/>
              </a:p>
            </p:txBody>
          </p:sp>
          <p:sp>
            <p:nvSpPr>
              <p:cNvPr id="78" name="TextBox 77">
                <a:extLst>
                  <a:ext uri="{FF2B5EF4-FFF2-40B4-BE49-F238E27FC236}">
                    <a16:creationId xmlns:a16="http://schemas.microsoft.com/office/drawing/2014/main" id="{A7FD8A91-1549-2087-7A9B-446173266861}"/>
                  </a:ext>
                </a:extLst>
              </p:cNvPr>
              <p:cNvSpPr txBox="1"/>
              <p:nvPr/>
            </p:nvSpPr>
            <p:spPr>
              <a:xfrm>
                <a:off x="8132309" y="2015281"/>
                <a:ext cx="1906809" cy="502616"/>
              </a:xfrm>
              <a:prstGeom prst="ellipse">
                <a:avLst/>
              </a:prstGeom>
              <a:noFill/>
              <a:ln>
                <a:solidFill>
                  <a:schemeClr val="tx1"/>
                </a:solidFill>
                <a:prstDash val="dash"/>
              </a:ln>
            </p:spPr>
            <p:txBody>
              <a:bodyPr wrap="square" rtlCol="0">
                <a:spAutoFit/>
              </a:bodyPr>
              <a:lstStyle/>
              <a:p>
                <a:pPr algn="ctr"/>
                <a:r>
                  <a:rPr lang="en-US" sz="1400" dirty="0" err="1"/>
                  <a:t>Total_emp</a:t>
                </a:r>
                <a:r>
                  <a:rPr lang="en-US" sz="1400" dirty="0"/>
                  <a:t>.</a:t>
                </a:r>
              </a:p>
            </p:txBody>
          </p:sp>
          <p:sp>
            <p:nvSpPr>
              <p:cNvPr id="120" name="TextBox 119">
                <a:extLst>
                  <a:ext uri="{FF2B5EF4-FFF2-40B4-BE49-F238E27FC236}">
                    <a16:creationId xmlns:a16="http://schemas.microsoft.com/office/drawing/2014/main" id="{0D85B510-53FF-D297-FBF4-DE0FB8D8707F}"/>
                  </a:ext>
                </a:extLst>
              </p:cNvPr>
              <p:cNvSpPr txBox="1"/>
              <p:nvPr/>
            </p:nvSpPr>
            <p:spPr>
              <a:xfrm>
                <a:off x="874230" y="2180024"/>
                <a:ext cx="976488" cy="432792"/>
              </a:xfrm>
              <a:prstGeom prst="ellipse">
                <a:avLst/>
              </a:prstGeom>
              <a:noFill/>
              <a:ln>
                <a:solidFill>
                  <a:schemeClr val="tx1"/>
                </a:solidFill>
              </a:ln>
            </p:spPr>
            <p:txBody>
              <a:bodyPr wrap="none" rtlCol="0">
                <a:spAutoFit/>
              </a:bodyPr>
              <a:lstStyle/>
              <a:p>
                <a:pPr algn="ctr"/>
                <a:r>
                  <a:rPr lang="en-US" sz="1400" dirty="0" err="1"/>
                  <a:t>LName</a:t>
                </a:r>
                <a:endParaRPr lang="en-US" sz="1400" dirty="0"/>
              </a:p>
            </p:txBody>
          </p:sp>
        </p:grpSp>
        <p:cxnSp>
          <p:nvCxnSpPr>
            <p:cNvPr id="15" name="Straight Connector 14">
              <a:extLst>
                <a:ext uri="{FF2B5EF4-FFF2-40B4-BE49-F238E27FC236}">
                  <a16:creationId xmlns:a16="http://schemas.microsoft.com/office/drawing/2014/main" id="{25AB610A-A08F-07DA-BF08-4E438416ACFD}"/>
                </a:ext>
              </a:extLst>
            </p:cNvPr>
            <p:cNvCxnSpPr>
              <a:cxnSpLocks/>
              <a:stCxn id="4" idx="1"/>
              <a:endCxn id="9" idx="6"/>
            </p:cNvCxnSpPr>
            <p:nvPr/>
          </p:nvCxnSpPr>
          <p:spPr>
            <a:xfrm flipH="1" flipV="1">
              <a:off x="2019567" y="3424929"/>
              <a:ext cx="233511" cy="737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A2EB692-3640-03C7-8055-CAEF86853D03}"/>
                </a:ext>
              </a:extLst>
            </p:cNvPr>
            <p:cNvCxnSpPr>
              <a:cxnSpLocks/>
              <a:stCxn id="9" idx="7"/>
              <a:endCxn id="7" idx="6"/>
            </p:cNvCxnSpPr>
            <p:nvPr/>
          </p:nvCxnSpPr>
          <p:spPr>
            <a:xfrm flipH="1" flipV="1">
              <a:off x="1685419" y="2884867"/>
              <a:ext cx="161483" cy="362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C56BD46-52F5-98BF-7D0E-D5892982FE4E}"/>
                </a:ext>
              </a:extLst>
            </p:cNvPr>
            <p:cNvCxnSpPr>
              <a:cxnSpLocks/>
              <a:stCxn id="4" idx="0"/>
              <a:endCxn id="11" idx="4"/>
            </p:cNvCxnSpPr>
            <p:nvPr/>
          </p:nvCxnSpPr>
          <p:spPr>
            <a:xfrm flipH="1" flipV="1">
              <a:off x="2371689" y="2318053"/>
              <a:ext cx="641440" cy="855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FEAC8A-082D-F286-161D-B896E07E5EF7}"/>
                </a:ext>
              </a:extLst>
            </p:cNvPr>
            <p:cNvCxnSpPr>
              <a:cxnSpLocks/>
              <a:stCxn id="4" idx="0"/>
              <a:endCxn id="8" idx="2"/>
            </p:cNvCxnSpPr>
            <p:nvPr/>
          </p:nvCxnSpPr>
          <p:spPr>
            <a:xfrm flipV="1">
              <a:off x="3013130" y="2385053"/>
              <a:ext cx="317002" cy="788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5B880DC-F139-B6C3-50B6-6828CC46A915}"/>
                </a:ext>
              </a:extLst>
            </p:cNvPr>
            <p:cNvCxnSpPr>
              <a:cxnSpLocks/>
              <a:stCxn id="4" idx="1"/>
              <a:endCxn id="12" idx="6"/>
            </p:cNvCxnSpPr>
            <p:nvPr/>
          </p:nvCxnSpPr>
          <p:spPr>
            <a:xfrm flipH="1">
              <a:off x="1780436" y="3432300"/>
              <a:ext cx="472642" cy="487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FBE79D7-9C25-BD27-2BCC-4BE9E4719C14}"/>
              </a:ext>
            </a:extLst>
          </p:cNvPr>
          <p:cNvGrpSpPr/>
          <p:nvPr/>
        </p:nvGrpSpPr>
        <p:grpSpPr>
          <a:xfrm>
            <a:off x="6334575" y="2325935"/>
            <a:ext cx="2383755" cy="1504900"/>
            <a:chOff x="5987463" y="2824134"/>
            <a:chExt cx="2649369" cy="1968188"/>
          </a:xfrm>
        </p:grpSpPr>
        <p:sp>
          <p:nvSpPr>
            <p:cNvPr id="5" name="Rectangle 4">
              <a:extLst>
                <a:ext uri="{FF2B5EF4-FFF2-40B4-BE49-F238E27FC236}">
                  <a16:creationId xmlns:a16="http://schemas.microsoft.com/office/drawing/2014/main" id="{1590976F-EBBA-2C2D-77B9-892AC72C79B7}"/>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DEPARTMENT</a:t>
              </a:r>
            </a:p>
          </p:txBody>
        </p:sp>
        <p:sp>
          <p:nvSpPr>
            <p:cNvPr id="27" name="TextBox 26">
              <a:extLst>
                <a:ext uri="{FF2B5EF4-FFF2-40B4-BE49-F238E27FC236}">
                  <a16:creationId xmlns:a16="http://schemas.microsoft.com/office/drawing/2014/main" id="{BA123E3F-72EE-1CD1-A61F-4AE6B94F1825}"/>
                </a:ext>
              </a:extLst>
            </p:cNvPr>
            <p:cNvSpPr txBox="1"/>
            <p:nvPr/>
          </p:nvSpPr>
          <p:spPr>
            <a:xfrm>
              <a:off x="7535585" y="2824134"/>
              <a:ext cx="870544" cy="432792"/>
            </a:xfrm>
            <a:prstGeom prst="ellipse">
              <a:avLst/>
            </a:prstGeom>
            <a:noFill/>
            <a:ln>
              <a:solidFill>
                <a:schemeClr val="tx1"/>
              </a:solidFill>
            </a:ln>
          </p:spPr>
          <p:txBody>
            <a:bodyPr wrap="none" rtlCol="0">
              <a:spAutoFit/>
            </a:bodyPr>
            <a:lstStyle/>
            <a:p>
              <a:pPr algn="ctr"/>
              <a:r>
                <a:rPr lang="en-US" sz="1400" u="sng" dirty="0"/>
                <a:t>Name</a:t>
              </a:r>
            </a:p>
          </p:txBody>
        </p:sp>
        <p:sp>
          <p:nvSpPr>
            <p:cNvPr id="28" name="TextBox 27">
              <a:extLst>
                <a:ext uri="{FF2B5EF4-FFF2-40B4-BE49-F238E27FC236}">
                  <a16:creationId xmlns:a16="http://schemas.microsoft.com/office/drawing/2014/main" id="{EDA4D0B3-DEB1-C7FB-5594-D43358B48A1E}"/>
                </a:ext>
              </a:extLst>
            </p:cNvPr>
            <p:cNvSpPr txBox="1"/>
            <p:nvPr/>
          </p:nvSpPr>
          <p:spPr>
            <a:xfrm>
              <a:off x="7555482" y="3755613"/>
              <a:ext cx="1081350" cy="432792"/>
            </a:xfrm>
            <a:prstGeom prst="ellipse">
              <a:avLst/>
            </a:prstGeom>
            <a:noFill/>
            <a:ln>
              <a:solidFill>
                <a:schemeClr val="tx1"/>
              </a:solidFill>
            </a:ln>
          </p:spPr>
          <p:txBody>
            <a:bodyPr wrap="none" rtlCol="0">
              <a:spAutoFit/>
            </a:bodyPr>
            <a:lstStyle/>
            <a:p>
              <a:pPr algn="ctr"/>
              <a:r>
                <a:rPr lang="en-US" sz="1400" dirty="0"/>
                <a:t>Address</a:t>
              </a:r>
            </a:p>
          </p:txBody>
        </p:sp>
        <p:cxnSp>
          <p:nvCxnSpPr>
            <p:cNvPr id="35" name="Straight Connector 34">
              <a:extLst>
                <a:ext uri="{FF2B5EF4-FFF2-40B4-BE49-F238E27FC236}">
                  <a16:creationId xmlns:a16="http://schemas.microsoft.com/office/drawing/2014/main" id="{AE149B0E-5AB7-BC3D-9E06-2578B58C6DB8}"/>
                </a:ext>
              </a:extLst>
            </p:cNvPr>
            <p:cNvCxnSpPr>
              <a:stCxn id="5" idx="0"/>
              <a:endCxn id="28" idx="2"/>
            </p:cNvCxnSpPr>
            <p:nvPr/>
          </p:nvCxnSpPr>
          <p:spPr>
            <a:xfrm flipV="1">
              <a:off x="6745453" y="3972009"/>
              <a:ext cx="810029" cy="30295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1F3EEEC-55F5-E728-0D0E-2DFFBAA2819E}"/>
                </a:ext>
              </a:extLst>
            </p:cNvPr>
            <p:cNvCxnSpPr>
              <a:cxnSpLocks/>
              <a:stCxn id="5" idx="0"/>
              <a:endCxn id="27" idx="4"/>
            </p:cNvCxnSpPr>
            <p:nvPr/>
          </p:nvCxnSpPr>
          <p:spPr>
            <a:xfrm flipV="1">
              <a:off x="6745453" y="3256926"/>
              <a:ext cx="1225405" cy="1018038"/>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ED9A3759-B367-F8A1-53C7-1AB30F4823B2}"/>
              </a:ext>
            </a:extLst>
          </p:cNvPr>
          <p:cNvGrpSpPr/>
          <p:nvPr/>
        </p:nvGrpSpPr>
        <p:grpSpPr>
          <a:xfrm>
            <a:off x="5256116" y="5292851"/>
            <a:ext cx="3625328" cy="842192"/>
            <a:chOff x="5812342" y="5074379"/>
            <a:chExt cx="4553704" cy="912366"/>
          </a:xfrm>
        </p:grpSpPr>
        <p:grpSp>
          <p:nvGrpSpPr>
            <p:cNvPr id="50" name="Group 49">
              <a:extLst>
                <a:ext uri="{FF2B5EF4-FFF2-40B4-BE49-F238E27FC236}">
                  <a16:creationId xmlns:a16="http://schemas.microsoft.com/office/drawing/2014/main" id="{87A96C91-ED27-DD63-BD1A-FF4171EE74E5}"/>
                </a:ext>
              </a:extLst>
            </p:cNvPr>
            <p:cNvGrpSpPr/>
            <p:nvPr/>
          </p:nvGrpSpPr>
          <p:grpSpPr>
            <a:xfrm>
              <a:off x="5812342" y="5074379"/>
              <a:ext cx="4553704" cy="912366"/>
              <a:chOff x="5857886" y="5218594"/>
              <a:chExt cx="4553704" cy="912366"/>
            </a:xfrm>
          </p:grpSpPr>
          <p:grpSp>
            <p:nvGrpSpPr>
              <p:cNvPr id="46" name="Group 45">
                <a:extLst>
                  <a:ext uri="{FF2B5EF4-FFF2-40B4-BE49-F238E27FC236}">
                    <a16:creationId xmlns:a16="http://schemas.microsoft.com/office/drawing/2014/main" id="{E3A918A5-F321-DB63-F901-C74F712E601B}"/>
                  </a:ext>
                </a:extLst>
              </p:cNvPr>
              <p:cNvGrpSpPr/>
              <p:nvPr/>
            </p:nvGrpSpPr>
            <p:grpSpPr>
              <a:xfrm>
                <a:off x="7311169" y="5220425"/>
                <a:ext cx="3100421" cy="910535"/>
                <a:chOff x="7311169" y="5220425"/>
                <a:chExt cx="3100421" cy="910535"/>
              </a:xfrm>
            </p:grpSpPr>
            <p:sp>
              <p:nvSpPr>
                <p:cNvPr id="6" name="Rectangle 5">
                  <a:extLst>
                    <a:ext uri="{FF2B5EF4-FFF2-40B4-BE49-F238E27FC236}">
                      <a16:creationId xmlns:a16="http://schemas.microsoft.com/office/drawing/2014/main" id="{6D886005-DDE6-D552-B65F-F3B2E2033E14}"/>
                    </a:ext>
                  </a:extLst>
                </p:cNvPr>
                <p:cNvSpPr/>
                <p:nvPr/>
              </p:nvSpPr>
              <p:spPr>
                <a:xfrm>
                  <a:off x="7311169" y="5220425"/>
                  <a:ext cx="1515980"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PROJECT</a:t>
                  </a:r>
                </a:p>
              </p:txBody>
            </p:sp>
            <p:sp>
              <p:nvSpPr>
                <p:cNvPr id="40" name="TextBox 39">
                  <a:extLst>
                    <a:ext uri="{FF2B5EF4-FFF2-40B4-BE49-F238E27FC236}">
                      <a16:creationId xmlns:a16="http://schemas.microsoft.com/office/drawing/2014/main" id="{CB591B6E-B3E9-C50C-C152-2A2A07363C9C}"/>
                    </a:ext>
                  </a:extLst>
                </p:cNvPr>
                <p:cNvSpPr txBox="1"/>
                <p:nvPr/>
              </p:nvSpPr>
              <p:spPr>
                <a:xfrm>
                  <a:off x="9118623" y="5698168"/>
                  <a:ext cx="1292967" cy="432792"/>
                </a:xfrm>
                <a:prstGeom prst="ellipse">
                  <a:avLst/>
                </a:prstGeom>
                <a:noFill/>
                <a:ln>
                  <a:solidFill>
                    <a:schemeClr val="tx1"/>
                  </a:solidFill>
                </a:ln>
              </p:spPr>
              <p:txBody>
                <a:bodyPr wrap="none" rtlCol="0">
                  <a:spAutoFit/>
                </a:bodyPr>
                <a:lstStyle/>
                <a:p>
                  <a:pPr algn="ctr"/>
                  <a:r>
                    <a:rPr lang="en-US" sz="1400" dirty="0"/>
                    <a:t>Start Date</a:t>
                  </a:r>
                </a:p>
              </p:txBody>
            </p:sp>
            <p:cxnSp>
              <p:nvCxnSpPr>
                <p:cNvPr id="44" name="Straight Connector 43">
                  <a:extLst>
                    <a:ext uri="{FF2B5EF4-FFF2-40B4-BE49-F238E27FC236}">
                      <a16:creationId xmlns:a16="http://schemas.microsoft.com/office/drawing/2014/main" id="{6DF06A28-5A57-0535-0EE2-51241F16A891}"/>
                    </a:ext>
                  </a:extLst>
                </p:cNvPr>
                <p:cNvCxnSpPr>
                  <a:cxnSpLocks/>
                  <a:stCxn id="6" idx="3"/>
                  <a:endCxn id="40" idx="2"/>
                </p:cNvCxnSpPr>
                <p:nvPr/>
              </p:nvCxnSpPr>
              <p:spPr>
                <a:xfrm>
                  <a:off x="8827149" y="5479104"/>
                  <a:ext cx="291475" cy="435460"/>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E54D8251-3BED-B538-E8A2-9F0D6D1C8391}"/>
                  </a:ext>
                </a:extLst>
              </p:cNvPr>
              <p:cNvSpPr txBox="1"/>
              <p:nvPr/>
            </p:nvSpPr>
            <p:spPr>
              <a:xfrm>
                <a:off x="9336163" y="5218594"/>
                <a:ext cx="870544" cy="432792"/>
              </a:xfrm>
              <a:prstGeom prst="ellipse">
                <a:avLst/>
              </a:prstGeom>
              <a:noFill/>
              <a:ln>
                <a:solidFill>
                  <a:schemeClr val="tx1"/>
                </a:solidFill>
              </a:ln>
            </p:spPr>
            <p:txBody>
              <a:bodyPr wrap="none" rtlCol="0">
                <a:spAutoFit/>
              </a:bodyPr>
              <a:lstStyle/>
              <a:p>
                <a:pPr algn="ctr"/>
                <a:r>
                  <a:rPr lang="en-US" sz="1400" dirty="0"/>
                  <a:t>Name</a:t>
                </a:r>
              </a:p>
            </p:txBody>
          </p:sp>
          <p:cxnSp>
            <p:nvCxnSpPr>
              <p:cNvPr id="49" name="Straight Connector 48">
                <a:extLst>
                  <a:ext uri="{FF2B5EF4-FFF2-40B4-BE49-F238E27FC236}">
                    <a16:creationId xmlns:a16="http://schemas.microsoft.com/office/drawing/2014/main" id="{CE0DA3A5-B35B-2A85-7BB1-24E868422141}"/>
                  </a:ext>
                </a:extLst>
              </p:cNvPr>
              <p:cNvCxnSpPr>
                <a:cxnSpLocks/>
                <a:stCxn id="6" idx="3"/>
                <a:endCxn id="47" idx="2"/>
              </p:cNvCxnSpPr>
              <p:nvPr/>
            </p:nvCxnSpPr>
            <p:spPr>
              <a:xfrm flipV="1">
                <a:off x="8827149" y="5434990"/>
                <a:ext cx="509014" cy="44114"/>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11CF032-D2F4-E425-9706-CB719BB78294}"/>
                  </a:ext>
                </a:extLst>
              </p:cNvPr>
              <p:cNvSpPr txBox="1"/>
              <p:nvPr/>
            </p:nvSpPr>
            <p:spPr>
              <a:xfrm>
                <a:off x="5857886" y="5683165"/>
                <a:ext cx="1013005" cy="432792"/>
              </a:xfrm>
              <a:prstGeom prst="ellipse">
                <a:avLst/>
              </a:prstGeom>
              <a:noFill/>
              <a:ln>
                <a:solidFill>
                  <a:schemeClr val="tx1"/>
                </a:solidFill>
              </a:ln>
            </p:spPr>
            <p:txBody>
              <a:bodyPr wrap="none" rtlCol="0">
                <a:spAutoFit/>
              </a:bodyPr>
              <a:lstStyle/>
              <a:p>
                <a:pPr algn="ctr"/>
                <a:r>
                  <a:rPr lang="en-US" sz="1400" u="sng" dirty="0" err="1"/>
                  <a:t>Proj_ID</a:t>
                </a:r>
                <a:endParaRPr lang="en-US" sz="1400" u="sng" dirty="0"/>
              </a:p>
            </p:txBody>
          </p:sp>
        </p:grpSp>
        <p:cxnSp>
          <p:nvCxnSpPr>
            <p:cNvPr id="20" name="Straight Connector 19">
              <a:extLst>
                <a:ext uri="{FF2B5EF4-FFF2-40B4-BE49-F238E27FC236}">
                  <a16:creationId xmlns:a16="http://schemas.microsoft.com/office/drawing/2014/main" id="{1A3BB8CD-140F-5957-81CE-4A69D5712617}"/>
                </a:ext>
              </a:extLst>
            </p:cNvPr>
            <p:cNvCxnSpPr>
              <a:cxnSpLocks/>
              <a:stCxn id="6" idx="1"/>
              <a:endCxn id="16" idx="6"/>
            </p:cNvCxnSpPr>
            <p:nvPr/>
          </p:nvCxnSpPr>
          <p:spPr>
            <a:xfrm flipH="1">
              <a:off x="6825347" y="5334889"/>
              <a:ext cx="440278" cy="420457"/>
            </a:xfrm>
            <a:prstGeom prst="line">
              <a:avLst/>
            </a:prstGeom>
          </p:spPr>
          <p:style>
            <a:lnRef idx="1">
              <a:schemeClr val="dk1"/>
            </a:lnRef>
            <a:fillRef idx="0">
              <a:schemeClr val="dk1"/>
            </a:fillRef>
            <a:effectRef idx="0">
              <a:schemeClr val="dk1"/>
            </a:effectRef>
            <a:fontRef idx="minor">
              <a:schemeClr val="tx1"/>
            </a:fontRef>
          </p:style>
        </p:cxnSp>
      </p:grpSp>
      <p:sp>
        <p:nvSpPr>
          <p:cNvPr id="24" name="Diamond 23">
            <a:extLst>
              <a:ext uri="{FF2B5EF4-FFF2-40B4-BE49-F238E27FC236}">
                <a16:creationId xmlns:a16="http://schemas.microsoft.com/office/drawing/2014/main" id="{D81CA886-E3CD-4AAA-AAB6-F336CB58DD23}"/>
              </a:ext>
            </a:extLst>
          </p:cNvPr>
          <p:cNvSpPr/>
          <p:nvPr/>
        </p:nvSpPr>
        <p:spPr>
          <a:xfrm>
            <a:off x="3515198" y="3582608"/>
            <a:ext cx="1889235"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MANAGES</a:t>
            </a:r>
          </a:p>
        </p:txBody>
      </p:sp>
      <p:sp>
        <p:nvSpPr>
          <p:cNvPr id="56" name="Diamond 55">
            <a:extLst>
              <a:ext uri="{FF2B5EF4-FFF2-40B4-BE49-F238E27FC236}">
                <a16:creationId xmlns:a16="http://schemas.microsoft.com/office/drawing/2014/main" id="{A1F9D4BA-DE43-2FBF-4AFD-E30747E6DDC8}"/>
              </a:ext>
            </a:extLst>
          </p:cNvPr>
          <p:cNvSpPr/>
          <p:nvPr/>
        </p:nvSpPr>
        <p:spPr>
          <a:xfrm>
            <a:off x="3495891" y="2333535"/>
            <a:ext cx="1889235"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WORKS_ FOR</a:t>
            </a:r>
          </a:p>
        </p:txBody>
      </p:sp>
      <p:cxnSp>
        <p:nvCxnSpPr>
          <p:cNvPr id="58" name="Straight Connector 57">
            <a:extLst>
              <a:ext uri="{FF2B5EF4-FFF2-40B4-BE49-F238E27FC236}">
                <a16:creationId xmlns:a16="http://schemas.microsoft.com/office/drawing/2014/main" id="{763147EB-67F5-E646-CB9E-722DF2A0C95B}"/>
              </a:ext>
            </a:extLst>
          </p:cNvPr>
          <p:cNvCxnSpPr>
            <a:stCxn id="4" idx="3"/>
            <a:endCxn id="24" idx="1"/>
          </p:cNvCxnSpPr>
          <p:nvPr/>
        </p:nvCxnSpPr>
        <p:spPr>
          <a:xfrm>
            <a:off x="2585058" y="3675348"/>
            <a:ext cx="930140" cy="28961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07ED40E2-60D6-1F0B-2DB9-7A16B28BC785}"/>
              </a:ext>
            </a:extLst>
          </p:cNvPr>
          <p:cNvCxnSpPr>
            <a:stCxn id="4" idx="3"/>
            <a:endCxn id="56" idx="1"/>
          </p:cNvCxnSpPr>
          <p:nvPr/>
        </p:nvCxnSpPr>
        <p:spPr>
          <a:xfrm flipV="1">
            <a:off x="2585058" y="2715894"/>
            <a:ext cx="910833" cy="95945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08C91266-EA4B-6E03-626E-86ECF88B5E10}"/>
              </a:ext>
            </a:extLst>
          </p:cNvPr>
          <p:cNvCxnSpPr>
            <a:stCxn id="56" idx="3"/>
            <a:endCxn id="5" idx="1"/>
          </p:cNvCxnSpPr>
          <p:nvPr/>
        </p:nvCxnSpPr>
        <p:spPr>
          <a:xfrm>
            <a:off x="5385126" y="2715894"/>
            <a:ext cx="949449" cy="917152"/>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A4A666-0A72-851C-B350-2394D5204981}"/>
              </a:ext>
            </a:extLst>
          </p:cNvPr>
          <p:cNvCxnSpPr>
            <a:cxnSpLocks/>
            <a:stCxn id="24" idx="3"/>
            <a:endCxn id="5" idx="1"/>
          </p:cNvCxnSpPr>
          <p:nvPr/>
        </p:nvCxnSpPr>
        <p:spPr>
          <a:xfrm flipV="1">
            <a:off x="5404433" y="3633046"/>
            <a:ext cx="930142" cy="331921"/>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32DD52E-18A9-AB13-3D83-BD99B0CF18E6}"/>
              </a:ext>
            </a:extLst>
          </p:cNvPr>
          <p:cNvCxnSpPr>
            <a:cxnSpLocks/>
            <a:stCxn id="74" idx="4"/>
          </p:cNvCxnSpPr>
          <p:nvPr/>
        </p:nvCxnSpPr>
        <p:spPr>
          <a:xfrm>
            <a:off x="3758670" y="3548295"/>
            <a:ext cx="286280" cy="21725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D969AF7-83F8-1EAD-FE60-0A94953ED729}"/>
              </a:ext>
            </a:extLst>
          </p:cNvPr>
          <p:cNvCxnSpPr>
            <a:cxnSpLocks/>
            <a:stCxn id="78" idx="6"/>
            <a:endCxn id="5" idx="0"/>
          </p:cNvCxnSpPr>
          <p:nvPr/>
        </p:nvCxnSpPr>
        <p:spPr>
          <a:xfrm flipH="1">
            <a:off x="7016572" y="2671579"/>
            <a:ext cx="194977" cy="763678"/>
          </a:xfrm>
          <a:prstGeom prst="line">
            <a:avLst/>
          </a:prstGeom>
        </p:spPr>
        <p:style>
          <a:lnRef idx="1">
            <a:schemeClr val="dk1"/>
          </a:lnRef>
          <a:fillRef idx="0">
            <a:schemeClr val="dk1"/>
          </a:fillRef>
          <a:effectRef idx="0">
            <a:schemeClr val="dk1"/>
          </a:effectRef>
          <a:fontRef idx="minor">
            <a:schemeClr val="tx1"/>
          </a:fontRef>
        </p:style>
      </p:cxnSp>
      <p:sp>
        <p:nvSpPr>
          <p:cNvPr id="88" name="Diamond 87">
            <a:extLst>
              <a:ext uri="{FF2B5EF4-FFF2-40B4-BE49-F238E27FC236}">
                <a16:creationId xmlns:a16="http://schemas.microsoft.com/office/drawing/2014/main" id="{04783F7C-1FFB-F61A-22B1-F49E2829B8F7}"/>
              </a:ext>
            </a:extLst>
          </p:cNvPr>
          <p:cNvSpPr/>
          <p:nvPr/>
        </p:nvSpPr>
        <p:spPr>
          <a:xfrm>
            <a:off x="5974512" y="4221325"/>
            <a:ext cx="2081111"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CONTROLS</a:t>
            </a:r>
          </a:p>
        </p:txBody>
      </p:sp>
      <p:cxnSp>
        <p:nvCxnSpPr>
          <p:cNvPr id="110" name="Straight Connector 109">
            <a:extLst>
              <a:ext uri="{FF2B5EF4-FFF2-40B4-BE49-F238E27FC236}">
                <a16:creationId xmlns:a16="http://schemas.microsoft.com/office/drawing/2014/main" id="{A855926F-D543-A398-CFE3-4A5D5176613B}"/>
              </a:ext>
            </a:extLst>
          </p:cNvPr>
          <p:cNvCxnSpPr>
            <a:stCxn id="88" idx="2"/>
            <a:endCxn id="6" idx="0"/>
          </p:cNvCxnSpPr>
          <p:nvPr/>
        </p:nvCxnSpPr>
        <p:spPr>
          <a:xfrm>
            <a:off x="7015068" y="4986042"/>
            <a:ext cx="1503" cy="308500"/>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4F9C2F59-6808-DF4F-7DE0-3F876C978802}"/>
              </a:ext>
            </a:extLst>
          </p:cNvPr>
          <p:cNvCxnSpPr>
            <a:stCxn id="88" idx="0"/>
            <a:endCxn id="5" idx="2"/>
          </p:cNvCxnSpPr>
          <p:nvPr/>
        </p:nvCxnSpPr>
        <p:spPr>
          <a:xfrm flipV="1">
            <a:off x="7015068" y="3830835"/>
            <a:ext cx="1504" cy="390490"/>
          </a:xfrm>
          <a:prstGeom prst="line">
            <a:avLst/>
          </a:prstGeom>
        </p:spPr>
        <p:style>
          <a:lnRef idx="1">
            <a:schemeClr val="dk1"/>
          </a:lnRef>
          <a:fillRef idx="0">
            <a:schemeClr val="dk1"/>
          </a:fillRef>
          <a:effectRef idx="0">
            <a:schemeClr val="dk1"/>
          </a:effectRef>
          <a:fontRef idx="minor">
            <a:schemeClr val="tx1"/>
          </a:fontRef>
        </p:style>
      </p:cxnSp>
      <p:sp>
        <p:nvSpPr>
          <p:cNvPr id="115" name="TextBox 114">
            <a:extLst>
              <a:ext uri="{FF2B5EF4-FFF2-40B4-BE49-F238E27FC236}">
                <a16:creationId xmlns:a16="http://schemas.microsoft.com/office/drawing/2014/main" id="{4E5E5B87-7224-9565-3C1F-02DB0B2EEC2B}"/>
              </a:ext>
            </a:extLst>
          </p:cNvPr>
          <p:cNvSpPr txBox="1"/>
          <p:nvPr/>
        </p:nvSpPr>
        <p:spPr>
          <a:xfrm>
            <a:off x="10801842" y="6561280"/>
            <a:ext cx="301686" cy="369332"/>
          </a:xfrm>
          <a:prstGeom prst="rect">
            <a:avLst/>
          </a:prstGeom>
          <a:noFill/>
        </p:spPr>
        <p:txBody>
          <a:bodyPr wrap="none" rtlCol="0">
            <a:spAutoFit/>
          </a:bodyPr>
          <a:lstStyle/>
          <a:p>
            <a:r>
              <a:rPr lang="en-US" dirty="0"/>
              <a:t>1</a:t>
            </a:r>
          </a:p>
        </p:txBody>
      </p:sp>
      <p:cxnSp>
        <p:nvCxnSpPr>
          <p:cNvPr id="125" name="Straight Connector 124">
            <a:extLst>
              <a:ext uri="{FF2B5EF4-FFF2-40B4-BE49-F238E27FC236}">
                <a16:creationId xmlns:a16="http://schemas.microsoft.com/office/drawing/2014/main" id="{7156B000-E069-21C2-ACD7-457DDEF6F82B}"/>
              </a:ext>
            </a:extLst>
          </p:cNvPr>
          <p:cNvCxnSpPr>
            <a:cxnSpLocks/>
            <a:stCxn id="9" idx="7"/>
            <a:endCxn id="120" idx="5"/>
          </p:cNvCxnSpPr>
          <p:nvPr/>
        </p:nvCxnSpPr>
        <p:spPr>
          <a:xfrm flipH="1" flipV="1">
            <a:off x="1060011" y="2915132"/>
            <a:ext cx="102770" cy="600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856121"/>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0A98-0EB2-D7A8-934B-FB3DDAA082B0}"/>
              </a:ext>
            </a:extLst>
          </p:cNvPr>
          <p:cNvSpPr>
            <a:spLocks noGrp="1"/>
          </p:cNvSpPr>
          <p:nvPr>
            <p:ph type="title"/>
          </p:nvPr>
        </p:nvSpPr>
        <p:spPr/>
        <p:txBody>
          <a:bodyPr/>
          <a:lstStyle/>
          <a:p>
            <a:r>
              <a:rPr lang="en-US" dirty="0"/>
              <a:t>Cardinality Ratio Constraint</a:t>
            </a:r>
          </a:p>
        </p:txBody>
      </p:sp>
      <p:sp>
        <p:nvSpPr>
          <p:cNvPr id="3" name="Content Placeholder 2">
            <a:extLst>
              <a:ext uri="{FF2B5EF4-FFF2-40B4-BE49-F238E27FC236}">
                <a16:creationId xmlns:a16="http://schemas.microsoft.com/office/drawing/2014/main" id="{F3861BBB-3FA2-452C-227C-02CB547D5D19}"/>
              </a:ext>
            </a:extLst>
          </p:cNvPr>
          <p:cNvSpPr>
            <a:spLocks noGrp="1"/>
          </p:cNvSpPr>
          <p:nvPr>
            <p:ph idx="1"/>
          </p:nvPr>
        </p:nvSpPr>
        <p:spPr>
          <a:xfrm>
            <a:off x="822959" y="1770428"/>
            <a:ext cx="7543801" cy="2108502"/>
          </a:xfrm>
        </p:spPr>
        <p:txBody>
          <a:bodyPr/>
          <a:lstStyle/>
          <a:p>
            <a:r>
              <a:rPr lang="en-US" dirty="0"/>
              <a:t>Cardinality ratio.</a:t>
            </a:r>
          </a:p>
          <a:p>
            <a:pPr lvl="1"/>
            <a:r>
              <a:rPr lang="en-US" dirty="0"/>
              <a:t>Specifies maximum number of relationship instances that an entity can participate in.</a:t>
            </a:r>
          </a:p>
          <a:p>
            <a:pPr lvl="2"/>
            <a:r>
              <a:rPr lang="en-US" dirty="0"/>
              <a:t>One-to-one (1:1).</a:t>
            </a:r>
          </a:p>
          <a:p>
            <a:pPr lvl="2"/>
            <a:r>
              <a:rPr lang="en-US" dirty="0"/>
              <a:t>One-to-many (1:N) or many-to-one (N:1).</a:t>
            </a:r>
          </a:p>
          <a:p>
            <a:pPr lvl="2"/>
            <a:r>
              <a:rPr lang="en-US" dirty="0"/>
              <a:t>Many-to-many (M:N).</a:t>
            </a:r>
          </a:p>
          <a:p>
            <a:pPr lvl="1"/>
            <a:r>
              <a:rPr lang="en-US" dirty="0"/>
              <a:t>Represented as 1, M, or N on the diamonds in ER diagram.</a:t>
            </a:r>
          </a:p>
          <a:p>
            <a:endParaRPr lang="en-US" dirty="0"/>
          </a:p>
        </p:txBody>
      </p:sp>
      <p:pic>
        <p:nvPicPr>
          <p:cNvPr id="5" name="Picture 4">
            <a:extLst>
              <a:ext uri="{FF2B5EF4-FFF2-40B4-BE49-F238E27FC236}">
                <a16:creationId xmlns:a16="http://schemas.microsoft.com/office/drawing/2014/main" id="{912F3193-0DD8-704B-8621-9B7C54DE9467}"/>
              </a:ext>
            </a:extLst>
          </p:cNvPr>
          <p:cNvPicPr>
            <a:picLocks noChangeAspect="1"/>
          </p:cNvPicPr>
          <p:nvPr/>
        </p:nvPicPr>
        <p:blipFill>
          <a:blip r:embed="rId2"/>
          <a:stretch>
            <a:fillRect/>
          </a:stretch>
        </p:blipFill>
        <p:spPr>
          <a:xfrm>
            <a:off x="777240" y="3911204"/>
            <a:ext cx="7379203" cy="2319778"/>
          </a:xfrm>
          <a:prstGeom prst="rect">
            <a:avLst/>
          </a:prstGeom>
        </p:spPr>
      </p:pic>
    </p:spTree>
    <p:extLst>
      <p:ext uri="{BB962C8B-B14F-4D97-AF65-F5344CB8AC3E}">
        <p14:creationId xmlns:p14="http://schemas.microsoft.com/office/powerpoint/2010/main" val="2551314802"/>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F9F50-20F9-723F-4AD5-763F5DDC6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60C8A-AFC5-527A-BBE4-FD8707B4540F}"/>
              </a:ext>
            </a:extLst>
          </p:cNvPr>
          <p:cNvSpPr>
            <a:spLocks noGrp="1"/>
          </p:cNvSpPr>
          <p:nvPr>
            <p:ph type="title"/>
          </p:nvPr>
        </p:nvSpPr>
        <p:spPr/>
        <p:txBody>
          <a:bodyPr/>
          <a:lstStyle/>
          <a:p>
            <a:r>
              <a:rPr lang="en-US" sz="4800" dirty="0"/>
              <a:t>Participation constraint</a:t>
            </a:r>
            <a:endParaRPr lang="en-US" dirty="0"/>
          </a:p>
        </p:txBody>
      </p:sp>
      <p:sp>
        <p:nvSpPr>
          <p:cNvPr id="3" name="Content Placeholder 2">
            <a:extLst>
              <a:ext uri="{FF2B5EF4-FFF2-40B4-BE49-F238E27FC236}">
                <a16:creationId xmlns:a16="http://schemas.microsoft.com/office/drawing/2014/main" id="{AE061F44-2FDC-38D8-907A-BB216D8C196C}"/>
              </a:ext>
            </a:extLst>
          </p:cNvPr>
          <p:cNvSpPr>
            <a:spLocks noGrp="1"/>
          </p:cNvSpPr>
          <p:nvPr>
            <p:ph idx="1"/>
          </p:nvPr>
        </p:nvSpPr>
        <p:spPr>
          <a:xfrm>
            <a:off x="822959" y="1867246"/>
            <a:ext cx="7543801" cy="3554608"/>
          </a:xfrm>
        </p:spPr>
        <p:txBody>
          <a:bodyPr>
            <a:normAutofit/>
          </a:bodyPr>
          <a:lstStyle/>
          <a:p>
            <a:r>
              <a:rPr lang="en-US" sz="2400" dirty="0"/>
              <a:t>•Participation constraint (existence dependency).</a:t>
            </a:r>
          </a:p>
          <a:p>
            <a:pPr lvl="1"/>
            <a:r>
              <a:rPr lang="en-US" sz="2000" dirty="0"/>
              <a:t>Specifies </a:t>
            </a:r>
            <a:r>
              <a:rPr lang="en-US" sz="2000" b="1" dirty="0"/>
              <a:t>minimum</a:t>
            </a:r>
            <a:r>
              <a:rPr lang="en-US" sz="2000" dirty="0"/>
              <a:t> number of relationship instances that an entity can participate in.</a:t>
            </a:r>
          </a:p>
          <a:p>
            <a:pPr lvl="1"/>
            <a:r>
              <a:rPr lang="en-US" sz="2000" dirty="0"/>
              <a:t>Participation can be </a:t>
            </a:r>
            <a:r>
              <a:rPr lang="en-US" sz="2000" b="1" dirty="0"/>
              <a:t>total</a:t>
            </a:r>
            <a:r>
              <a:rPr lang="en-US" sz="2000" dirty="0"/>
              <a:t> or </a:t>
            </a:r>
            <a:r>
              <a:rPr lang="en-US" sz="2000" b="1" dirty="0"/>
              <a:t>partial</a:t>
            </a:r>
            <a:r>
              <a:rPr lang="en-US" sz="2000" dirty="0"/>
              <a:t>.</a:t>
            </a:r>
          </a:p>
          <a:p>
            <a:pPr lvl="2"/>
            <a:r>
              <a:rPr lang="en-US" sz="1600" b="1" dirty="0"/>
              <a:t>Total</a:t>
            </a:r>
            <a:r>
              <a:rPr lang="en-US" sz="1600" dirty="0"/>
              <a:t> is </a:t>
            </a:r>
            <a:r>
              <a:rPr lang="en-US" sz="1600" b="1" dirty="0"/>
              <a:t>mandatory</a:t>
            </a:r>
            <a:r>
              <a:rPr lang="en-US" sz="1600" dirty="0"/>
              <a:t> participation.</a:t>
            </a:r>
          </a:p>
          <a:p>
            <a:pPr lvl="3"/>
            <a:r>
              <a:rPr lang="en-US" sz="1600" dirty="0"/>
              <a:t>Displayed as a </a:t>
            </a:r>
            <a:r>
              <a:rPr lang="en-US" sz="1600" b="1" dirty="0"/>
              <a:t>double line </a:t>
            </a:r>
            <a:r>
              <a:rPr lang="en-US" sz="1600" dirty="0"/>
              <a:t>connecting the participating entity type to the relationship in ER diagram.</a:t>
            </a:r>
          </a:p>
          <a:p>
            <a:pPr lvl="2"/>
            <a:r>
              <a:rPr lang="en-US" sz="1600" b="1" dirty="0"/>
              <a:t>Partial</a:t>
            </a:r>
            <a:r>
              <a:rPr lang="en-US" sz="1600" dirty="0"/>
              <a:t> is </a:t>
            </a:r>
            <a:r>
              <a:rPr lang="en-US" sz="1600" b="1" dirty="0"/>
              <a:t>optional</a:t>
            </a:r>
            <a:r>
              <a:rPr lang="en-US" sz="1600" dirty="0"/>
              <a:t> participation.</a:t>
            </a:r>
          </a:p>
          <a:p>
            <a:pPr lvl="3"/>
            <a:r>
              <a:rPr lang="en-US" sz="1600" dirty="0"/>
              <a:t>Displayed as a single line connecting the participating entity type to the relationship in ER diagram.</a:t>
            </a:r>
          </a:p>
        </p:txBody>
      </p:sp>
    </p:spTree>
    <p:extLst>
      <p:ext uri="{BB962C8B-B14F-4D97-AF65-F5344CB8AC3E}">
        <p14:creationId xmlns:p14="http://schemas.microsoft.com/office/powerpoint/2010/main" val="1460455873"/>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23B8-4CD8-D6DF-B811-8AD47C2A649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F907E8B-D28C-CD31-CD90-78C92CF6B73D}"/>
              </a:ext>
            </a:extLst>
          </p:cNvPr>
          <p:cNvSpPr>
            <a:spLocks noGrp="1"/>
          </p:cNvSpPr>
          <p:nvPr>
            <p:ph idx="1"/>
          </p:nvPr>
        </p:nvSpPr>
        <p:spPr/>
        <p:txBody>
          <a:bodyPr>
            <a:normAutofit/>
          </a:bodyPr>
          <a:lstStyle/>
          <a:p>
            <a:pPr>
              <a:lnSpc>
                <a:spcPct val="120000"/>
              </a:lnSpc>
            </a:pPr>
            <a:r>
              <a:rPr lang="en-US" dirty="0"/>
              <a:t>• Database Requirements</a:t>
            </a:r>
          </a:p>
          <a:p>
            <a:pPr>
              <a:lnSpc>
                <a:spcPct val="120000"/>
              </a:lnSpc>
            </a:pPr>
            <a:r>
              <a:rPr lang="en-US" dirty="0"/>
              <a:t>• Entity and Attribute</a:t>
            </a:r>
          </a:p>
          <a:p>
            <a:pPr>
              <a:lnSpc>
                <a:spcPct val="120000"/>
              </a:lnSpc>
            </a:pPr>
            <a:r>
              <a:rPr lang="en-US" dirty="0"/>
              <a:t>• Relationships</a:t>
            </a:r>
          </a:p>
          <a:p>
            <a:pPr>
              <a:lnSpc>
                <a:spcPct val="120000"/>
              </a:lnSpc>
            </a:pPr>
            <a:r>
              <a:rPr lang="en-US" dirty="0"/>
              <a:t>• ER Diagram</a:t>
            </a:r>
          </a:p>
        </p:txBody>
      </p:sp>
    </p:spTree>
    <p:extLst>
      <p:ext uri="{BB962C8B-B14F-4D97-AF65-F5344CB8AC3E}">
        <p14:creationId xmlns:p14="http://schemas.microsoft.com/office/powerpoint/2010/main" val="4097626015"/>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419BD-A97C-0ABB-4383-23E830DB8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81B35-C3B0-2097-598E-141EFB584E0B}"/>
              </a:ext>
            </a:extLst>
          </p:cNvPr>
          <p:cNvSpPr>
            <a:spLocks noGrp="1"/>
          </p:cNvSpPr>
          <p:nvPr>
            <p:ph type="title"/>
          </p:nvPr>
        </p:nvSpPr>
        <p:spPr/>
        <p:txBody>
          <a:bodyPr/>
          <a:lstStyle/>
          <a:p>
            <a:r>
              <a:rPr lang="en-US" dirty="0"/>
              <a:t>ER Diagram</a:t>
            </a:r>
          </a:p>
        </p:txBody>
      </p:sp>
      <p:grpSp>
        <p:nvGrpSpPr>
          <p:cNvPr id="26" name="Group 25">
            <a:extLst>
              <a:ext uri="{FF2B5EF4-FFF2-40B4-BE49-F238E27FC236}">
                <a16:creationId xmlns:a16="http://schemas.microsoft.com/office/drawing/2014/main" id="{1297BB9B-87C6-FAF0-AADC-BE48C955D59A}"/>
              </a:ext>
            </a:extLst>
          </p:cNvPr>
          <p:cNvGrpSpPr/>
          <p:nvPr/>
        </p:nvGrpSpPr>
        <p:grpSpPr>
          <a:xfrm>
            <a:off x="58046" y="2343226"/>
            <a:ext cx="7317085" cy="1938291"/>
            <a:chOff x="350691" y="1885261"/>
            <a:chExt cx="9909976" cy="2251004"/>
          </a:xfrm>
        </p:grpSpPr>
        <p:sp>
          <p:nvSpPr>
            <p:cNvPr id="4" name="Rectangle 3">
              <a:extLst>
                <a:ext uri="{FF2B5EF4-FFF2-40B4-BE49-F238E27FC236}">
                  <a16:creationId xmlns:a16="http://schemas.microsoft.com/office/drawing/2014/main" id="{3FBD1412-2515-557C-8DB4-5D72EBDB5361}"/>
                </a:ext>
              </a:extLst>
            </p:cNvPr>
            <p:cNvSpPr/>
            <p:nvPr/>
          </p:nvSpPr>
          <p:spPr>
            <a:xfrm>
              <a:off x="2253078" y="3173621"/>
              <a:ext cx="1520101"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EMPLOYEE</a:t>
              </a:r>
            </a:p>
          </p:txBody>
        </p:sp>
        <p:grpSp>
          <p:nvGrpSpPr>
            <p:cNvPr id="13" name="Group 12">
              <a:extLst>
                <a:ext uri="{FF2B5EF4-FFF2-40B4-BE49-F238E27FC236}">
                  <a16:creationId xmlns:a16="http://schemas.microsoft.com/office/drawing/2014/main" id="{DE9586A4-4945-5FFF-76A7-150E5503FE28}"/>
                </a:ext>
              </a:extLst>
            </p:cNvPr>
            <p:cNvGrpSpPr/>
            <p:nvPr/>
          </p:nvGrpSpPr>
          <p:grpSpPr>
            <a:xfrm>
              <a:off x="350691" y="1885261"/>
              <a:ext cx="9909976" cy="2251004"/>
              <a:chOff x="350691" y="1885261"/>
              <a:chExt cx="9909976" cy="2251004"/>
            </a:xfrm>
          </p:grpSpPr>
          <p:sp>
            <p:nvSpPr>
              <p:cNvPr id="7" name="TextBox 6">
                <a:extLst>
                  <a:ext uri="{FF2B5EF4-FFF2-40B4-BE49-F238E27FC236}">
                    <a16:creationId xmlns:a16="http://schemas.microsoft.com/office/drawing/2014/main" id="{A039BEAF-98E3-B7CB-A0B7-5C2259CF175C}"/>
                  </a:ext>
                </a:extLst>
              </p:cNvPr>
              <p:cNvSpPr txBox="1"/>
              <p:nvPr/>
            </p:nvSpPr>
            <p:spPr>
              <a:xfrm>
                <a:off x="350691" y="2633559"/>
                <a:ext cx="1334728" cy="502616"/>
              </a:xfrm>
              <a:prstGeom prst="ellipse">
                <a:avLst/>
              </a:prstGeom>
              <a:noFill/>
              <a:ln>
                <a:solidFill>
                  <a:schemeClr val="tx1"/>
                </a:solidFill>
              </a:ln>
            </p:spPr>
            <p:txBody>
              <a:bodyPr wrap="none" rtlCol="0">
                <a:spAutoFit/>
              </a:bodyPr>
              <a:lstStyle/>
              <a:p>
                <a:pPr algn="ctr"/>
                <a:r>
                  <a:rPr lang="en-US" sz="1400" dirty="0"/>
                  <a:t>FName</a:t>
                </a:r>
              </a:p>
            </p:txBody>
          </p:sp>
          <p:sp>
            <p:nvSpPr>
              <p:cNvPr id="8" name="TextBox 7">
                <a:extLst>
                  <a:ext uri="{FF2B5EF4-FFF2-40B4-BE49-F238E27FC236}">
                    <a16:creationId xmlns:a16="http://schemas.microsoft.com/office/drawing/2014/main" id="{2F476DCB-4F63-0BDA-C02C-21FDE09A28A4}"/>
                  </a:ext>
                </a:extLst>
              </p:cNvPr>
              <p:cNvSpPr txBox="1"/>
              <p:nvPr/>
            </p:nvSpPr>
            <p:spPr>
              <a:xfrm>
                <a:off x="3330131" y="2168657"/>
                <a:ext cx="651892" cy="432792"/>
              </a:xfrm>
              <a:prstGeom prst="ellipse">
                <a:avLst/>
              </a:prstGeom>
              <a:noFill/>
              <a:ln>
                <a:solidFill>
                  <a:schemeClr val="tx1"/>
                </a:solidFill>
              </a:ln>
            </p:spPr>
            <p:txBody>
              <a:bodyPr wrap="none" rtlCol="0">
                <a:spAutoFit/>
              </a:bodyPr>
              <a:lstStyle/>
              <a:p>
                <a:pPr algn="ctr"/>
                <a:r>
                  <a:rPr lang="en-US" sz="1400" u="sng" dirty="0"/>
                  <a:t>SSN</a:t>
                </a:r>
              </a:p>
            </p:txBody>
          </p:sp>
          <p:sp>
            <p:nvSpPr>
              <p:cNvPr id="9" name="TextBox 8">
                <a:extLst>
                  <a:ext uri="{FF2B5EF4-FFF2-40B4-BE49-F238E27FC236}">
                    <a16:creationId xmlns:a16="http://schemas.microsoft.com/office/drawing/2014/main" id="{F138DDF5-9315-83D1-AE70-641C8797A80C}"/>
                  </a:ext>
                </a:extLst>
              </p:cNvPr>
              <p:cNvSpPr txBox="1"/>
              <p:nvPr/>
            </p:nvSpPr>
            <p:spPr>
              <a:xfrm>
                <a:off x="840536" y="3173621"/>
                <a:ext cx="1179031" cy="502616"/>
              </a:xfrm>
              <a:prstGeom prst="ellipse">
                <a:avLst/>
              </a:prstGeom>
              <a:noFill/>
              <a:ln>
                <a:solidFill>
                  <a:schemeClr val="tx1"/>
                </a:solidFill>
              </a:ln>
            </p:spPr>
            <p:txBody>
              <a:bodyPr wrap="none" rtlCol="0">
                <a:spAutoFit/>
              </a:bodyPr>
              <a:lstStyle/>
              <a:p>
                <a:pPr algn="ctr"/>
                <a:r>
                  <a:rPr lang="en-US" sz="1400" dirty="0"/>
                  <a:t>Name</a:t>
                </a:r>
              </a:p>
            </p:txBody>
          </p:sp>
          <p:sp>
            <p:nvSpPr>
              <p:cNvPr id="11" name="TextBox 10">
                <a:extLst>
                  <a:ext uri="{FF2B5EF4-FFF2-40B4-BE49-F238E27FC236}">
                    <a16:creationId xmlns:a16="http://schemas.microsoft.com/office/drawing/2014/main" id="{32F0AD78-3FDD-F784-CEE2-C8BC8C1C9D8A}"/>
                  </a:ext>
                </a:extLst>
              </p:cNvPr>
              <p:cNvSpPr txBox="1"/>
              <p:nvPr/>
            </p:nvSpPr>
            <p:spPr>
              <a:xfrm>
                <a:off x="1931278" y="1885261"/>
                <a:ext cx="880823" cy="432792"/>
              </a:xfrm>
              <a:prstGeom prst="ellipse">
                <a:avLst/>
              </a:prstGeom>
              <a:noFill/>
              <a:ln>
                <a:solidFill>
                  <a:schemeClr val="tx1"/>
                </a:solidFill>
              </a:ln>
            </p:spPr>
            <p:txBody>
              <a:bodyPr wrap="none" rtlCol="0">
                <a:spAutoFit/>
              </a:bodyPr>
              <a:lstStyle/>
              <a:p>
                <a:pPr algn="ctr"/>
                <a:r>
                  <a:rPr lang="en-US" sz="1400" dirty="0"/>
                  <a:t>Salary</a:t>
                </a:r>
              </a:p>
            </p:txBody>
          </p:sp>
          <p:sp>
            <p:nvSpPr>
              <p:cNvPr id="12" name="TextBox 11">
                <a:extLst>
                  <a:ext uri="{FF2B5EF4-FFF2-40B4-BE49-F238E27FC236}">
                    <a16:creationId xmlns:a16="http://schemas.microsoft.com/office/drawing/2014/main" id="{6CFACE02-B399-7DC0-400B-382D5A210178}"/>
                  </a:ext>
                </a:extLst>
              </p:cNvPr>
              <p:cNvSpPr txBox="1"/>
              <p:nvPr/>
            </p:nvSpPr>
            <p:spPr>
              <a:xfrm>
                <a:off x="899164" y="3703473"/>
                <a:ext cx="881272" cy="432792"/>
              </a:xfrm>
              <a:prstGeom prst="ellipse">
                <a:avLst/>
              </a:prstGeom>
              <a:noFill/>
              <a:ln>
                <a:solidFill>
                  <a:schemeClr val="tx1"/>
                </a:solidFill>
              </a:ln>
            </p:spPr>
            <p:txBody>
              <a:bodyPr wrap="none" rtlCol="0">
                <a:spAutoFit/>
              </a:bodyPr>
              <a:lstStyle/>
              <a:p>
                <a:pPr algn="ctr"/>
                <a:r>
                  <a:rPr lang="en-US" sz="1400" dirty="0" err="1"/>
                  <a:t>BDate</a:t>
                </a:r>
                <a:endParaRPr lang="en-US" sz="1400" dirty="0"/>
              </a:p>
            </p:txBody>
          </p:sp>
          <p:sp>
            <p:nvSpPr>
              <p:cNvPr id="74" name="TextBox 73">
                <a:extLst>
                  <a:ext uri="{FF2B5EF4-FFF2-40B4-BE49-F238E27FC236}">
                    <a16:creationId xmlns:a16="http://schemas.microsoft.com/office/drawing/2014/main" id="{A064E2DA-D6EA-318D-EA9E-2D2F2E6BDC37}"/>
                  </a:ext>
                </a:extLst>
              </p:cNvPr>
              <p:cNvSpPr txBox="1"/>
              <p:nvPr/>
            </p:nvSpPr>
            <p:spPr>
              <a:xfrm>
                <a:off x="4455046" y="2782133"/>
                <a:ext cx="1815255" cy="502616"/>
              </a:xfrm>
              <a:prstGeom prst="ellipse">
                <a:avLst/>
              </a:prstGeom>
              <a:noFill/>
              <a:ln>
                <a:solidFill>
                  <a:schemeClr val="tx1"/>
                </a:solidFill>
              </a:ln>
            </p:spPr>
            <p:txBody>
              <a:bodyPr wrap="none" rtlCol="0">
                <a:spAutoFit/>
              </a:bodyPr>
              <a:lstStyle/>
              <a:p>
                <a:pPr algn="ctr"/>
                <a:r>
                  <a:rPr lang="en-US" sz="1400" dirty="0" err="1"/>
                  <a:t>Start_date</a:t>
                </a:r>
                <a:endParaRPr lang="en-US" sz="1400" dirty="0"/>
              </a:p>
            </p:txBody>
          </p:sp>
          <p:sp>
            <p:nvSpPr>
              <p:cNvPr id="78" name="TextBox 77">
                <a:extLst>
                  <a:ext uri="{FF2B5EF4-FFF2-40B4-BE49-F238E27FC236}">
                    <a16:creationId xmlns:a16="http://schemas.microsoft.com/office/drawing/2014/main" id="{CE5702FB-EA91-BD48-BF76-C9E8C18F835F}"/>
                  </a:ext>
                </a:extLst>
              </p:cNvPr>
              <p:cNvSpPr txBox="1"/>
              <p:nvPr/>
            </p:nvSpPr>
            <p:spPr>
              <a:xfrm>
                <a:off x="8353858" y="2155098"/>
                <a:ext cx="1906809" cy="502616"/>
              </a:xfrm>
              <a:prstGeom prst="ellipse">
                <a:avLst/>
              </a:prstGeom>
              <a:noFill/>
              <a:ln>
                <a:solidFill>
                  <a:schemeClr val="tx1"/>
                </a:solidFill>
                <a:prstDash val="dash"/>
              </a:ln>
            </p:spPr>
            <p:txBody>
              <a:bodyPr wrap="square" rtlCol="0">
                <a:spAutoFit/>
              </a:bodyPr>
              <a:lstStyle/>
              <a:p>
                <a:pPr algn="ctr"/>
                <a:r>
                  <a:rPr lang="en-US" sz="1400" dirty="0" err="1"/>
                  <a:t>Total_emp</a:t>
                </a:r>
                <a:r>
                  <a:rPr lang="en-US" sz="1400" dirty="0"/>
                  <a:t>.</a:t>
                </a:r>
              </a:p>
            </p:txBody>
          </p:sp>
          <p:sp>
            <p:nvSpPr>
              <p:cNvPr id="120" name="TextBox 119">
                <a:extLst>
                  <a:ext uri="{FF2B5EF4-FFF2-40B4-BE49-F238E27FC236}">
                    <a16:creationId xmlns:a16="http://schemas.microsoft.com/office/drawing/2014/main" id="{D087C6CB-367F-69F9-0F20-6A6136E3B5FB}"/>
                  </a:ext>
                </a:extLst>
              </p:cNvPr>
              <p:cNvSpPr txBox="1"/>
              <p:nvPr/>
            </p:nvSpPr>
            <p:spPr>
              <a:xfrm>
                <a:off x="874230" y="2180024"/>
                <a:ext cx="976488" cy="432792"/>
              </a:xfrm>
              <a:prstGeom prst="ellipse">
                <a:avLst/>
              </a:prstGeom>
              <a:noFill/>
              <a:ln>
                <a:solidFill>
                  <a:schemeClr val="tx1"/>
                </a:solidFill>
              </a:ln>
            </p:spPr>
            <p:txBody>
              <a:bodyPr wrap="none" rtlCol="0">
                <a:spAutoFit/>
              </a:bodyPr>
              <a:lstStyle/>
              <a:p>
                <a:pPr algn="ctr"/>
                <a:r>
                  <a:rPr lang="en-US" sz="1400" dirty="0" err="1"/>
                  <a:t>LName</a:t>
                </a:r>
                <a:endParaRPr lang="en-US" sz="1400" dirty="0"/>
              </a:p>
            </p:txBody>
          </p:sp>
        </p:grpSp>
        <p:cxnSp>
          <p:nvCxnSpPr>
            <p:cNvPr id="15" name="Straight Connector 14">
              <a:extLst>
                <a:ext uri="{FF2B5EF4-FFF2-40B4-BE49-F238E27FC236}">
                  <a16:creationId xmlns:a16="http://schemas.microsoft.com/office/drawing/2014/main" id="{73FF4DDA-DCE1-6A05-8D86-2BBA077DCDCA}"/>
                </a:ext>
              </a:extLst>
            </p:cNvPr>
            <p:cNvCxnSpPr>
              <a:cxnSpLocks/>
              <a:stCxn id="4" idx="1"/>
              <a:endCxn id="9" idx="6"/>
            </p:cNvCxnSpPr>
            <p:nvPr/>
          </p:nvCxnSpPr>
          <p:spPr>
            <a:xfrm flipH="1" flipV="1">
              <a:off x="2019567" y="3424929"/>
              <a:ext cx="233511" cy="737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693EE37-2167-0114-6EEA-14AC3D95F5D6}"/>
                </a:ext>
              </a:extLst>
            </p:cNvPr>
            <p:cNvCxnSpPr>
              <a:cxnSpLocks/>
              <a:stCxn id="9" idx="7"/>
              <a:endCxn id="7" idx="6"/>
            </p:cNvCxnSpPr>
            <p:nvPr/>
          </p:nvCxnSpPr>
          <p:spPr>
            <a:xfrm flipH="1" flipV="1">
              <a:off x="1685419" y="2884867"/>
              <a:ext cx="161483" cy="362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7DBA95-46A3-1107-C931-9DF2574358C6}"/>
                </a:ext>
              </a:extLst>
            </p:cNvPr>
            <p:cNvCxnSpPr>
              <a:cxnSpLocks/>
              <a:stCxn id="4" idx="0"/>
              <a:endCxn id="11" idx="4"/>
            </p:cNvCxnSpPr>
            <p:nvPr/>
          </p:nvCxnSpPr>
          <p:spPr>
            <a:xfrm flipH="1" flipV="1">
              <a:off x="2371689" y="2318053"/>
              <a:ext cx="641440" cy="855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2A406D2-0858-8141-93C9-980AE1F2680A}"/>
                </a:ext>
              </a:extLst>
            </p:cNvPr>
            <p:cNvCxnSpPr>
              <a:cxnSpLocks/>
              <a:stCxn id="4" idx="0"/>
              <a:endCxn id="8" idx="2"/>
            </p:cNvCxnSpPr>
            <p:nvPr/>
          </p:nvCxnSpPr>
          <p:spPr>
            <a:xfrm flipV="1">
              <a:off x="3013130" y="2385053"/>
              <a:ext cx="317002" cy="788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54F501-3FBB-BA20-A5AA-FFE74CC2EC9F}"/>
                </a:ext>
              </a:extLst>
            </p:cNvPr>
            <p:cNvCxnSpPr>
              <a:cxnSpLocks/>
              <a:stCxn id="4" idx="1"/>
              <a:endCxn id="12" idx="6"/>
            </p:cNvCxnSpPr>
            <p:nvPr/>
          </p:nvCxnSpPr>
          <p:spPr>
            <a:xfrm flipH="1">
              <a:off x="1780436" y="3432300"/>
              <a:ext cx="472642" cy="487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5CFE03E-3BCF-C5AF-F042-ADE426C6BC22}"/>
              </a:ext>
            </a:extLst>
          </p:cNvPr>
          <p:cNvGrpSpPr/>
          <p:nvPr/>
        </p:nvGrpSpPr>
        <p:grpSpPr>
          <a:xfrm>
            <a:off x="6334575" y="2325935"/>
            <a:ext cx="2383755" cy="1504900"/>
            <a:chOff x="5987463" y="2824134"/>
            <a:chExt cx="2649369" cy="1968188"/>
          </a:xfrm>
        </p:grpSpPr>
        <p:sp>
          <p:nvSpPr>
            <p:cNvPr id="5" name="Rectangle 4">
              <a:extLst>
                <a:ext uri="{FF2B5EF4-FFF2-40B4-BE49-F238E27FC236}">
                  <a16:creationId xmlns:a16="http://schemas.microsoft.com/office/drawing/2014/main" id="{6D183872-8016-A450-2F58-EE6864DB9042}"/>
                </a:ext>
              </a:extLst>
            </p:cNvPr>
            <p:cNvSpPr/>
            <p:nvPr/>
          </p:nvSpPr>
          <p:spPr>
            <a:xfrm>
              <a:off x="5987463" y="4274964"/>
              <a:ext cx="1515979"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DEPARTMENT</a:t>
              </a:r>
            </a:p>
          </p:txBody>
        </p:sp>
        <p:sp>
          <p:nvSpPr>
            <p:cNvPr id="27" name="TextBox 26">
              <a:extLst>
                <a:ext uri="{FF2B5EF4-FFF2-40B4-BE49-F238E27FC236}">
                  <a16:creationId xmlns:a16="http://schemas.microsoft.com/office/drawing/2014/main" id="{A84DBB83-82F2-92DF-EB7E-CABB71470141}"/>
                </a:ext>
              </a:extLst>
            </p:cNvPr>
            <p:cNvSpPr txBox="1"/>
            <p:nvPr/>
          </p:nvSpPr>
          <p:spPr>
            <a:xfrm>
              <a:off x="7535585" y="2824134"/>
              <a:ext cx="870544" cy="432792"/>
            </a:xfrm>
            <a:prstGeom prst="ellipse">
              <a:avLst/>
            </a:prstGeom>
            <a:noFill/>
            <a:ln>
              <a:solidFill>
                <a:schemeClr val="tx1"/>
              </a:solidFill>
            </a:ln>
          </p:spPr>
          <p:txBody>
            <a:bodyPr wrap="none" rtlCol="0">
              <a:spAutoFit/>
            </a:bodyPr>
            <a:lstStyle/>
            <a:p>
              <a:pPr algn="ctr"/>
              <a:r>
                <a:rPr lang="en-US" sz="1400" u="sng" dirty="0"/>
                <a:t>Name</a:t>
              </a:r>
            </a:p>
          </p:txBody>
        </p:sp>
        <p:sp>
          <p:nvSpPr>
            <p:cNvPr id="28" name="TextBox 27">
              <a:extLst>
                <a:ext uri="{FF2B5EF4-FFF2-40B4-BE49-F238E27FC236}">
                  <a16:creationId xmlns:a16="http://schemas.microsoft.com/office/drawing/2014/main" id="{65B8A184-7179-1230-DAAA-08085E14F830}"/>
                </a:ext>
              </a:extLst>
            </p:cNvPr>
            <p:cNvSpPr txBox="1"/>
            <p:nvPr/>
          </p:nvSpPr>
          <p:spPr>
            <a:xfrm>
              <a:off x="7555482" y="3755613"/>
              <a:ext cx="1081350" cy="432792"/>
            </a:xfrm>
            <a:prstGeom prst="ellipse">
              <a:avLst/>
            </a:prstGeom>
            <a:noFill/>
            <a:ln>
              <a:solidFill>
                <a:schemeClr val="tx1"/>
              </a:solidFill>
            </a:ln>
          </p:spPr>
          <p:txBody>
            <a:bodyPr wrap="none" rtlCol="0">
              <a:spAutoFit/>
            </a:bodyPr>
            <a:lstStyle/>
            <a:p>
              <a:pPr algn="ctr"/>
              <a:r>
                <a:rPr lang="en-US" sz="1400" dirty="0"/>
                <a:t>Address</a:t>
              </a:r>
            </a:p>
          </p:txBody>
        </p:sp>
        <p:cxnSp>
          <p:nvCxnSpPr>
            <p:cNvPr id="35" name="Straight Connector 34">
              <a:extLst>
                <a:ext uri="{FF2B5EF4-FFF2-40B4-BE49-F238E27FC236}">
                  <a16:creationId xmlns:a16="http://schemas.microsoft.com/office/drawing/2014/main" id="{0D58C630-3D12-F3CE-E628-13AE5C61DBA2}"/>
                </a:ext>
              </a:extLst>
            </p:cNvPr>
            <p:cNvCxnSpPr>
              <a:stCxn id="5" idx="0"/>
              <a:endCxn id="28" idx="2"/>
            </p:cNvCxnSpPr>
            <p:nvPr/>
          </p:nvCxnSpPr>
          <p:spPr>
            <a:xfrm flipV="1">
              <a:off x="6745453" y="3972009"/>
              <a:ext cx="810029" cy="302955"/>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828A061-52F4-375D-1A4C-9BB0335441C9}"/>
                </a:ext>
              </a:extLst>
            </p:cNvPr>
            <p:cNvCxnSpPr>
              <a:cxnSpLocks/>
              <a:stCxn id="5" idx="0"/>
              <a:endCxn id="27" idx="4"/>
            </p:cNvCxnSpPr>
            <p:nvPr/>
          </p:nvCxnSpPr>
          <p:spPr>
            <a:xfrm flipV="1">
              <a:off x="6745453" y="3256926"/>
              <a:ext cx="1225405" cy="1018038"/>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B7945BB7-D5F5-E2D0-7D80-F1FC0A139F3B}"/>
              </a:ext>
            </a:extLst>
          </p:cNvPr>
          <p:cNvGrpSpPr/>
          <p:nvPr/>
        </p:nvGrpSpPr>
        <p:grpSpPr>
          <a:xfrm>
            <a:off x="5256116" y="5292851"/>
            <a:ext cx="3625328" cy="842192"/>
            <a:chOff x="5812342" y="5074379"/>
            <a:chExt cx="4553704" cy="912366"/>
          </a:xfrm>
        </p:grpSpPr>
        <p:grpSp>
          <p:nvGrpSpPr>
            <p:cNvPr id="50" name="Group 49">
              <a:extLst>
                <a:ext uri="{FF2B5EF4-FFF2-40B4-BE49-F238E27FC236}">
                  <a16:creationId xmlns:a16="http://schemas.microsoft.com/office/drawing/2014/main" id="{4F32F6F2-82D2-02B9-BDB9-9F8FEB392863}"/>
                </a:ext>
              </a:extLst>
            </p:cNvPr>
            <p:cNvGrpSpPr/>
            <p:nvPr/>
          </p:nvGrpSpPr>
          <p:grpSpPr>
            <a:xfrm>
              <a:off x="5812342" y="5074379"/>
              <a:ext cx="4553704" cy="912366"/>
              <a:chOff x="5857886" y="5218594"/>
              <a:chExt cx="4553704" cy="912366"/>
            </a:xfrm>
          </p:grpSpPr>
          <p:grpSp>
            <p:nvGrpSpPr>
              <p:cNvPr id="46" name="Group 45">
                <a:extLst>
                  <a:ext uri="{FF2B5EF4-FFF2-40B4-BE49-F238E27FC236}">
                    <a16:creationId xmlns:a16="http://schemas.microsoft.com/office/drawing/2014/main" id="{5649E7D5-9A1D-B27E-9A68-D4D1B96E272A}"/>
                  </a:ext>
                </a:extLst>
              </p:cNvPr>
              <p:cNvGrpSpPr/>
              <p:nvPr/>
            </p:nvGrpSpPr>
            <p:grpSpPr>
              <a:xfrm>
                <a:off x="7311169" y="5220425"/>
                <a:ext cx="3100421" cy="910535"/>
                <a:chOff x="7311169" y="5220425"/>
                <a:chExt cx="3100421" cy="910535"/>
              </a:xfrm>
            </p:grpSpPr>
            <p:sp>
              <p:nvSpPr>
                <p:cNvPr id="6" name="Rectangle 5">
                  <a:extLst>
                    <a:ext uri="{FF2B5EF4-FFF2-40B4-BE49-F238E27FC236}">
                      <a16:creationId xmlns:a16="http://schemas.microsoft.com/office/drawing/2014/main" id="{95BBABA4-7E41-8B8E-AA30-78C47AC0B838}"/>
                    </a:ext>
                  </a:extLst>
                </p:cNvPr>
                <p:cNvSpPr/>
                <p:nvPr/>
              </p:nvSpPr>
              <p:spPr>
                <a:xfrm>
                  <a:off x="7311169" y="5220425"/>
                  <a:ext cx="1515980" cy="517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PROJECT</a:t>
                  </a:r>
                </a:p>
              </p:txBody>
            </p:sp>
            <p:sp>
              <p:nvSpPr>
                <p:cNvPr id="40" name="TextBox 39">
                  <a:extLst>
                    <a:ext uri="{FF2B5EF4-FFF2-40B4-BE49-F238E27FC236}">
                      <a16:creationId xmlns:a16="http://schemas.microsoft.com/office/drawing/2014/main" id="{4CB516EC-6DB4-1C98-22D0-EBCA36B9346D}"/>
                    </a:ext>
                  </a:extLst>
                </p:cNvPr>
                <p:cNvSpPr txBox="1"/>
                <p:nvPr/>
              </p:nvSpPr>
              <p:spPr>
                <a:xfrm>
                  <a:off x="9118623" y="5698168"/>
                  <a:ext cx="1292967" cy="432792"/>
                </a:xfrm>
                <a:prstGeom prst="ellipse">
                  <a:avLst/>
                </a:prstGeom>
                <a:noFill/>
                <a:ln>
                  <a:solidFill>
                    <a:schemeClr val="tx1"/>
                  </a:solidFill>
                </a:ln>
              </p:spPr>
              <p:txBody>
                <a:bodyPr wrap="none" rtlCol="0">
                  <a:spAutoFit/>
                </a:bodyPr>
                <a:lstStyle/>
                <a:p>
                  <a:pPr algn="ctr"/>
                  <a:r>
                    <a:rPr lang="en-US" sz="1400" dirty="0"/>
                    <a:t>Start Date</a:t>
                  </a:r>
                </a:p>
              </p:txBody>
            </p:sp>
            <p:cxnSp>
              <p:nvCxnSpPr>
                <p:cNvPr id="44" name="Straight Connector 43">
                  <a:extLst>
                    <a:ext uri="{FF2B5EF4-FFF2-40B4-BE49-F238E27FC236}">
                      <a16:creationId xmlns:a16="http://schemas.microsoft.com/office/drawing/2014/main" id="{63B35FF6-9897-3815-1165-62F6F7EF3416}"/>
                    </a:ext>
                  </a:extLst>
                </p:cNvPr>
                <p:cNvCxnSpPr>
                  <a:cxnSpLocks/>
                  <a:stCxn id="6" idx="3"/>
                  <a:endCxn id="40" idx="2"/>
                </p:cNvCxnSpPr>
                <p:nvPr/>
              </p:nvCxnSpPr>
              <p:spPr>
                <a:xfrm>
                  <a:off x="8827149" y="5479104"/>
                  <a:ext cx="291475" cy="435460"/>
                </a:xfrm>
                <a:prstGeom prst="line">
                  <a:avLst/>
                </a:prstGeom>
              </p:spPr>
              <p:style>
                <a:lnRef idx="1">
                  <a:schemeClr val="dk1"/>
                </a:lnRef>
                <a:fillRef idx="0">
                  <a:schemeClr val="dk1"/>
                </a:fillRef>
                <a:effectRef idx="0">
                  <a:schemeClr val="dk1"/>
                </a:effectRef>
                <a:fontRef idx="minor">
                  <a:schemeClr val="tx1"/>
                </a:fontRef>
              </p:style>
            </p:cxnSp>
          </p:grpSp>
          <p:sp>
            <p:nvSpPr>
              <p:cNvPr id="47" name="TextBox 46">
                <a:extLst>
                  <a:ext uri="{FF2B5EF4-FFF2-40B4-BE49-F238E27FC236}">
                    <a16:creationId xmlns:a16="http://schemas.microsoft.com/office/drawing/2014/main" id="{97B5AD01-CEBF-2911-E6D0-7D62F3CE5CE2}"/>
                  </a:ext>
                </a:extLst>
              </p:cNvPr>
              <p:cNvSpPr txBox="1"/>
              <p:nvPr/>
            </p:nvSpPr>
            <p:spPr>
              <a:xfrm>
                <a:off x="9336163" y="5218594"/>
                <a:ext cx="870544" cy="432792"/>
              </a:xfrm>
              <a:prstGeom prst="ellipse">
                <a:avLst/>
              </a:prstGeom>
              <a:noFill/>
              <a:ln>
                <a:solidFill>
                  <a:schemeClr val="tx1"/>
                </a:solidFill>
              </a:ln>
            </p:spPr>
            <p:txBody>
              <a:bodyPr wrap="none" rtlCol="0">
                <a:spAutoFit/>
              </a:bodyPr>
              <a:lstStyle/>
              <a:p>
                <a:pPr algn="ctr"/>
                <a:r>
                  <a:rPr lang="en-US" sz="1400" dirty="0"/>
                  <a:t>Name</a:t>
                </a:r>
              </a:p>
            </p:txBody>
          </p:sp>
          <p:cxnSp>
            <p:nvCxnSpPr>
              <p:cNvPr id="49" name="Straight Connector 48">
                <a:extLst>
                  <a:ext uri="{FF2B5EF4-FFF2-40B4-BE49-F238E27FC236}">
                    <a16:creationId xmlns:a16="http://schemas.microsoft.com/office/drawing/2014/main" id="{E84461BD-E4F8-72F9-B0AA-31EFEB5D8986}"/>
                  </a:ext>
                </a:extLst>
              </p:cNvPr>
              <p:cNvCxnSpPr>
                <a:cxnSpLocks/>
                <a:stCxn id="6" idx="3"/>
                <a:endCxn id="47" idx="2"/>
              </p:cNvCxnSpPr>
              <p:nvPr/>
            </p:nvCxnSpPr>
            <p:spPr>
              <a:xfrm flipV="1">
                <a:off x="8827149" y="5434990"/>
                <a:ext cx="509014" cy="44114"/>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0D2D1A6-4A60-13A2-32EC-45B675B6239C}"/>
                  </a:ext>
                </a:extLst>
              </p:cNvPr>
              <p:cNvSpPr txBox="1"/>
              <p:nvPr/>
            </p:nvSpPr>
            <p:spPr>
              <a:xfrm>
                <a:off x="5857886" y="5683165"/>
                <a:ext cx="1013005" cy="432792"/>
              </a:xfrm>
              <a:prstGeom prst="ellipse">
                <a:avLst/>
              </a:prstGeom>
              <a:noFill/>
              <a:ln>
                <a:solidFill>
                  <a:schemeClr val="tx1"/>
                </a:solidFill>
              </a:ln>
            </p:spPr>
            <p:txBody>
              <a:bodyPr wrap="none" rtlCol="0">
                <a:spAutoFit/>
              </a:bodyPr>
              <a:lstStyle/>
              <a:p>
                <a:pPr algn="ctr"/>
                <a:r>
                  <a:rPr lang="en-US" sz="1400" u="sng" dirty="0" err="1"/>
                  <a:t>Proj_ID</a:t>
                </a:r>
                <a:endParaRPr lang="en-US" sz="1400" u="sng" dirty="0"/>
              </a:p>
            </p:txBody>
          </p:sp>
        </p:grpSp>
        <p:cxnSp>
          <p:nvCxnSpPr>
            <p:cNvPr id="20" name="Straight Connector 19">
              <a:extLst>
                <a:ext uri="{FF2B5EF4-FFF2-40B4-BE49-F238E27FC236}">
                  <a16:creationId xmlns:a16="http://schemas.microsoft.com/office/drawing/2014/main" id="{D1372ED5-39FD-764C-2E52-669942620BCB}"/>
                </a:ext>
              </a:extLst>
            </p:cNvPr>
            <p:cNvCxnSpPr>
              <a:cxnSpLocks/>
              <a:stCxn id="6" idx="1"/>
              <a:endCxn id="16" idx="6"/>
            </p:cNvCxnSpPr>
            <p:nvPr/>
          </p:nvCxnSpPr>
          <p:spPr>
            <a:xfrm flipH="1">
              <a:off x="6825347" y="5334889"/>
              <a:ext cx="440278" cy="420457"/>
            </a:xfrm>
            <a:prstGeom prst="line">
              <a:avLst/>
            </a:prstGeom>
          </p:spPr>
          <p:style>
            <a:lnRef idx="1">
              <a:schemeClr val="dk1"/>
            </a:lnRef>
            <a:fillRef idx="0">
              <a:schemeClr val="dk1"/>
            </a:fillRef>
            <a:effectRef idx="0">
              <a:schemeClr val="dk1"/>
            </a:effectRef>
            <a:fontRef idx="minor">
              <a:schemeClr val="tx1"/>
            </a:fontRef>
          </p:style>
        </p:cxnSp>
      </p:grpSp>
      <p:sp>
        <p:nvSpPr>
          <p:cNvPr id="24" name="Diamond 23">
            <a:extLst>
              <a:ext uri="{FF2B5EF4-FFF2-40B4-BE49-F238E27FC236}">
                <a16:creationId xmlns:a16="http://schemas.microsoft.com/office/drawing/2014/main" id="{E002587C-8E4C-5296-2BB5-72E43511ABE8}"/>
              </a:ext>
            </a:extLst>
          </p:cNvPr>
          <p:cNvSpPr/>
          <p:nvPr/>
        </p:nvSpPr>
        <p:spPr>
          <a:xfrm>
            <a:off x="3515198" y="3582608"/>
            <a:ext cx="1889235"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MANAGES</a:t>
            </a:r>
          </a:p>
        </p:txBody>
      </p:sp>
      <p:sp>
        <p:nvSpPr>
          <p:cNvPr id="56" name="Diamond 55">
            <a:extLst>
              <a:ext uri="{FF2B5EF4-FFF2-40B4-BE49-F238E27FC236}">
                <a16:creationId xmlns:a16="http://schemas.microsoft.com/office/drawing/2014/main" id="{FB3E8899-3F2F-4FF7-6C09-22024F36F435}"/>
              </a:ext>
            </a:extLst>
          </p:cNvPr>
          <p:cNvSpPr/>
          <p:nvPr/>
        </p:nvSpPr>
        <p:spPr>
          <a:xfrm>
            <a:off x="3495891" y="2333535"/>
            <a:ext cx="1889235"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WORKS_ FOR</a:t>
            </a:r>
          </a:p>
        </p:txBody>
      </p:sp>
      <p:cxnSp>
        <p:nvCxnSpPr>
          <p:cNvPr id="58" name="Straight Connector 57">
            <a:extLst>
              <a:ext uri="{FF2B5EF4-FFF2-40B4-BE49-F238E27FC236}">
                <a16:creationId xmlns:a16="http://schemas.microsoft.com/office/drawing/2014/main" id="{53A59703-3DA6-30C9-4074-2AB6F5669602}"/>
              </a:ext>
            </a:extLst>
          </p:cNvPr>
          <p:cNvCxnSpPr>
            <a:stCxn id="4" idx="3"/>
            <a:endCxn id="24" idx="1"/>
          </p:cNvCxnSpPr>
          <p:nvPr/>
        </p:nvCxnSpPr>
        <p:spPr>
          <a:xfrm>
            <a:off x="2585058" y="3675348"/>
            <a:ext cx="930140" cy="289619"/>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FCBFBB1-F37C-AB77-0926-F28DA5A370BF}"/>
              </a:ext>
            </a:extLst>
          </p:cNvPr>
          <p:cNvCxnSpPr>
            <a:stCxn id="4" idx="3"/>
            <a:endCxn id="56" idx="1"/>
          </p:cNvCxnSpPr>
          <p:nvPr/>
        </p:nvCxnSpPr>
        <p:spPr>
          <a:xfrm flipV="1">
            <a:off x="2585058" y="2715894"/>
            <a:ext cx="910833" cy="959454"/>
          </a:xfrm>
          <a:prstGeom prst="line">
            <a:avLst/>
          </a:prstGeom>
          <a:ln w="76200" cmpd="dbl"/>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0C7CFAE-20F5-6F5D-9975-9FD3A8324885}"/>
              </a:ext>
            </a:extLst>
          </p:cNvPr>
          <p:cNvCxnSpPr>
            <a:stCxn id="56" idx="3"/>
            <a:endCxn id="5" idx="1"/>
          </p:cNvCxnSpPr>
          <p:nvPr/>
        </p:nvCxnSpPr>
        <p:spPr>
          <a:xfrm>
            <a:off x="5385126" y="2715894"/>
            <a:ext cx="949449" cy="917152"/>
          </a:xfrm>
          <a:prstGeom prst="line">
            <a:avLst/>
          </a:prstGeom>
          <a:ln w="76200" cmpd="dbl"/>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30DE6DC-245A-2071-EC77-ECFCD62C37E5}"/>
              </a:ext>
            </a:extLst>
          </p:cNvPr>
          <p:cNvCxnSpPr>
            <a:stCxn id="24" idx="3"/>
            <a:endCxn id="5" idx="1"/>
          </p:cNvCxnSpPr>
          <p:nvPr/>
        </p:nvCxnSpPr>
        <p:spPr>
          <a:xfrm flipV="1">
            <a:off x="5404433" y="3633046"/>
            <a:ext cx="930142" cy="331921"/>
          </a:xfrm>
          <a:prstGeom prst="line">
            <a:avLst/>
          </a:prstGeom>
          <a:ln w="76200" cmpd="dbl"/>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90AB0CBD-CC82-2E64-D88A-5C9DD1585490}"/>
              </a:ext>
            </a:extLst>
          </p:cNvPr>
          <p:cNvSpPr txBox="1"/>
          <p:nvPr/>
        </p:nvSpPr>
        <p:spPr>
          <a:xfrm>
            <a:off x="3315078" y="3559284"/>
            <a:ext cx="301686" cy="369332"/>
          </a:xfrm>
          <a:prstGeom prst="rect">
            <a:avLst/>
          </a:prstGeom>
          <a:noFill/>
        </p:spPr>
        <p:txBody>
          <a:bodyPr wrap="none" rtlCol="0">
            <a:spAutoFit/>
          </a:bodyPr>
          <a:lstStyle/>
          <a:p>
            <a:r>
              <a:rPr lang="en-US" dirty="0"/>
              <a:t>1</a:t>
            </a:r>
          </a:p>
        </p:txBody>
      </p:sp>
      <p:sp>
        <p:nvSpPr>
          <p:cNvPr id="70" name="TextBox 69">
            <a:extLst>
              <a:ext uri="{FF2B5EF4-FFF2-40B4-BE49-F238E27FC236}">
                <a16:creationId xmlns:a16="http://schemas.microsoft.com/office/drawing/2014/main" id="{5AD28C91-1662-DE32-0BF5-C0E16497828E}"/>
              </a:ext>
            </a:extLst>
          </p:cNvPr>
          <p:cNvSpPr txBox="1"/>
          <p:nvPr/>
        </p:nvSpPr>
        <p:spPr>
          <a:xfrm>
            <a:off x="5234283" y="3472477"/>
            <a:ext cx="301686" cy="369332"/>
          </a:xfrm>
          <a:prstGeom prst="rect">
            <a:avLst/>
          </a:prstGeom>
          <a:noFill/>
        </p:spPr>
        <p:txBody>
          <a:bodyPr wrap="none" rtlCol="0">
            <a:spAutoFit/>
          </a:bodyPr>
          <a:lstStyle/>
          <a:p>
            <a:r>
              <a:rPr lang="en-US" dirty="0"/>
              <a:t>1</a:t>
            </a:r>
          </a:p>
        </p:txBody>
      </p:sp>
      <p:sp>
        <p:nvSpPr>
          <p:cNvPr id="71" name="TextBox 70">
            <a:extLst>
              <a:ext uri="{FF2B5EF4-FFF2-40B4-BE49-F238E27FC236}">
                <a16:creationId xmlns:a16="http://schemas.microsoft.com/office/drawing/2014/main" id="{D120E4DD-824C-D849-70B3-4DF2972316B0}"/>
              </a:ext>
            </a:extLst>
          </p:cNvPr>
          <p:cNvSpPr txBox="1"/>
          <p:nvPr/>
        </p:nvSpPr>
        <p:spPr>
          <a:xfrm>
            <a:off x="5279256" y="2313378"/>
            <a:ext cx="301686" cy="369332"/>
          </a:xfrm>
          <a:prstGeom prst="rect">
            <a:avLst/>
          </a:prstGeom>
          <a:noFill/>
        </p:spPr>
        <p:txBody>
          <a:bodyPr wrap="none" rtlCol="0">
            <a:spAutoFit/>
          </a:bodyPr>
          <a:lstStyle/>
          <a:p>
            <a:r>
              <a:rPr lang="en-US" dirty="0"/>
              <a:t>1</a:t>
            </a:r>
          </a:p>
        </p:txBody>
      </p:sp>
      <p:sp>
        <p:nvSpPr>
          <p:cNvPr id="72" name="TextBox 71">
            <a:extLst>
              <a:ext uri="{FF2B5EF4-FFF2-40B4-BE49-F238E27FC236}">
                <a16:creationId xmlns:a16="http://schemas.microsoft.com/office/drawing/2014/main" id="{9753E7F0-9E81-5D6B-BA51-EDF51BE82D69}"/>
              </a:ext>
            </a:extLst>
          </p:cNvPr>
          <p:cNvSpPr txBox="1"/>
          <p:nvPr/>
        </p:nvSpPr>
        <p:spPr>
          <a:xfrm>
            <a:off x="3345048" y="2287851"/>
            <a:ext cx="333746" cy="369332"/>
          </a:xfrm>
          <a:prstGeom prst="rect">
            <a:avLst/>
          </a:prstGeom>
          <a:noFill/>
        </p:spPr>
        <p:txBody>
          <a:bodyPr wrap="none" rtlCol="0">
            <a:spAutoFit/>
          </a:bodyPr>
          <a:lstStyle/>
          <a:p>
            <a:r>
              <a:rPr lang="en-US" dirty="0"/>
              <a:t>N</a:t>
            </a:r>
          </a:p>
        </p:txBody>
      </p:sp>
      <p:cxnSp>
        <p:nvCxnSpPr>
          <p:cNvPr id="76" name="Straight Connector 75">
            <a:extLst>
              <a:ext uri="{FF2B5EF4-FFF2-40B4-BE49-F238E27FC236}">
                <a16:creationId xmlns:a16="http://schemas.microsoft.com/office/drawing/2014/main" id="{CDEC9BB9-FE36-D7B6-1D89-37E362189906}"/>
              </a:ext>
            </a:extLst>
          </p:cNvPr>
          <p:cNvCxnSpPr>
            <a:cxnSpLocks/>
            <a:stCxn id="74" idx="4"/>
          </p:cNvCxnSpPr>
          <p:nvPr/>
        </p:nvCxnSpPr>
        <p:spPr>
          <a:xfrm>
            <a:off x="3758670" y="3548295"/>
            <a:ext cx="286280" cy="21725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B9D9A0D2-0C38-E2A6-8039-BF19972F8979}"/>
              </a:ext>
            </a:extLst>
          </p:cNvPr>
          <p:cNvCxnSpPr>
            <a:cxnSpLocks/>
            <a:stCxn id="78" idx="4"/>
            <a:endCxn id="5" idx="0"/>
          </p:cNvCxnSpPr>
          <p:nvPr/>
        </p:nvCxnSpPr>
        <p:spPr>
          <a:xfrm>
            <a:off x="6671180" y="3008369"/>
            <a:ext cx="345392" cy="426888"/>
          </a:xfrm>
          <a:prstGeom prst="line">
            <a:avLst/>
          </a:prstGeom>
        </p:spPr>
        <p:style>
          <a:lnRef idx="1">
            <a:schemeClr val="dk1"/>
          </a:lnRef>
          <a:fillRef idx="0">
            <a:schemeClr val="dk1"/>
          </a:fillRef>
          <a:effectRef idx="0">
            <a:schemeClr val="dk1"/>
          </a:effectRef>
          <a:fontRef idx="minor">
            <a:schemeClr val="tx1"/>
          </a:fontRef>
        </p:style>
      </p:cxnSp>
      <p:sp>
        <p:nvSpPr>
          <p:cNvPr id="88" name="Diamond 87">
            <a:extLst>
              <a:ext uri="{FF2B5EF4-FFF2-40B4-BE49-F238E27FC236}">
                <a16:creationId xmlns:a16="http://schemas.microsoft.com/office/drawing/2014/main" id="{C32DCBF0-8025-A2EE-C48B-6C45AD9E0153}"/>
              </a:ext>
            </a:extLst>
          </p:cNvPr>
          <p:cNvSpPr/>
          <p:nvPr/>
        </p:nvSpPr>
        <p:spPr>
          <a:xfrm>
            <a:off x="5974512" y="4221325"/>
            <a:ext cx="2081111" cy="764717"/>
          </a:xfrm>
          <a:prstGeom prst="diamon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CONTROLS</a:t>
            </a:r>
          </a:p>
        </p:txBody>
      </p:sp>
      <p:cxnSp>
        <p:nvCxnSpPr>
          <p:cNvPr id="110" name="Straight Connector 109">
            <a:extLst>
              <a:ext uri="{FF2B5EF4-FFF2-40B4-BE49-F238E27FC236}">
                <a16:creationId xmlns:a16="http://schemas.microsoft.com/office/drawing/2014/main" id="{B2FB5FED-450F-6A1B-2400-776C7EDED6B5}"/>
              </a:ext>
            </a:extLst>
          </p:cNvPr>
          <p:cNvCxnSpPr>
            <a:stCxn id="88" idx="2"/>
            <a:endCxn id="6" idx="0"/>
          </p:cNvCxnSpPr>
          <p:nvPr/>
        </p:nvCxnSpPr>
        <p:spPr>
          <a:xfrm>
            <a:off x="7015068" y="4986042"/>
            <a:ext cx="1503" cy="308500"/>
          </a:xfrm>
          <a:prstGeom prst="line">
            <a:avLst/>
          </a:prstGeom>
          <a:ln w="76200" cmpd="dbl"/>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4BB9BD61-235B-FF87-EDF7-538A614B686D}"/>
              </a:ext>
            </a:extLst>
          </p:cNvPr>
          <p:cNvCxnSpPr>
            <a:stCxn id="88" idx="0"/>
            <a:endCxn id="5" idx="2"/>
          </p:cNvCxnSpPr>
          <p:nvPr/>
        </p:nvCxnSpPr>
        <p:spPr>
          <a:xfrm flipV="1">
            <a:off x="7015068" y="3830835"/>
            <a:ext cx="1504" cy="390490"/>
          </a:xfrm>
          <a:prstGeom prst="line">
            <a:avLst/>
          </a:prstGeom>
          <a:ln w="76200" cmpd="dbl"/>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9EA8FC51-620D-B553-0BA8-2F96ED5FCB4F}"/>
              </a:ext>
            </a:extLst>
          </p:cNvPr>
          <p:cNvSpPr txBox="1"/>
          <p:nvPr/>
        </p:nvSpPr>
        <p:spPr>
          <a:xfrm>
            <a:off x="7073445" y="3900644"/>
            <a:ext cx="301686" cy="369332"/>
          </a:xfrm>
          <a:prstGeom prst="rect">
            <a:avLst/>
          </a:prstGeom>
          <a:noFill/>
        </p:spPr>
        <p:txBody>
          <a:bodyPr wrap="none" rtlCol="0">
            <a:spAutoFit/>
          </a:bodyPr>
          <a:lstStyle/>
          <a:p>
            <a:r>
              <a:rPr lang="en-US" dirty="0"/>
              <a:t>1</a:t>
            </a:r>
          </a:p>
        </p:txBody>
      </p:sp>
      <p:sp>
        <p:nvSpPr>
          <p:cNvPr id="114" name="TextBox 113">
            <a:extLst>
              <a:ext uri="{FF2B5EF4-FFF2-40B4-BE49-F238E27FC236}">
                <a16:creationId xmlns:a16="http://schemas.microsoft.com/office/drawing/2014/main" id="{E2A64151-707B-5BFD-88CE-EC4868578023}"/>
              </a:ext>
            </a:extLst>
          </p:cNvPr>
          <p:cNvSpPr txBox="1"/>
          <p:nvPr/>
        </p:nvSpPr>
        <p:spPr>
          <a:xfrm>
            <a:off x="7073445" y="4948487"/>
            <a:ext cx="333746" cy="369332"/>
          </a:xfrm>
          <a:prstGeom prst="rect">
            <a:avLst/>
          </a:prstGeom>
          <a:noFill/>
        </p:spPr>
        <p:txBody>
          <a:bodyPr wrap="none" rtlCol="0">
            <a:spAutoFit/>
          </a:bodyPr>
          <a:lstStyle/>
          <a:p>
            <a:r>
              <a:rPr lang="en-US" dirty="0"/>
              <a:t>N</a:t>
            </a:r>
          </a:p>
        </p:txBody>
      </p:sp>
      <p:sp>
        <p:nvSpPr>
          <p:cNvPr id="115" name="TextBox 114">
            <a:extLst>
              <a:ext uri="{FF2B5EF4-FFF2-40B4-BE49-F238E27FC236}">
                <a16:creationId xmlns:a16="http://schemas.microsoft.com/office/drawing/2014/main" id="{C5D99AA9-D5BE-F36E-F1CF-9E4C659F6A7F}"/>
              </a:ext>
            </a:extLst>
          </p:cNvPr>
          <p:cNvSpPr txBox="1"/>
          <p:nvPr/>
        </p:nvSpPr>
        <p:spPr>
          <a:xfrm>
            <a:off x="10801842" y="6561280"/>
            <a:ext cx="301686" cy="369332"/>
          </a:xfrm>
          <a:prstGeom prst="rect">
            <a:avLst/>
          </a:prstGeom>
          <a:noFill/>
        </p:spPr>
        <p:txBody>
          <a:bodyPr wrap="none" rtlCol="0">
            <a:spAutoFit/>
          </a:bodyPr>
          <a:lstStyle/>
          <a:p>
            <a:r>
              <a:rPr lang="en-US" dirty="0"/>
              <a:t>1</a:t>
            </a:r>
          </a:p>
        </p:txBody>
      </p:sp>
      <p:cxnSp>
        <p:nvCxnSpPr>
          <p:cNvPr id="125" name="Straight Connector 124">
            <a:extLst>
              <a:ext uri="{FF2B5EF4-FFF2-40B4-BE49-F238E27FC236}">
                <a16:creationId xmlns:a16="http://schemas.microsoft.com/office/drawing/2014/main" id="{D2F5754F-BCEE-811F-A96A-34253B18782E}"/>
              </a:ext>
            </a:extLst>
          </p:cNvPr>
          <p:cNvCxnSpPr>
            <a:cxnSpLocks/>
            <a:stCxn id="9" idx="7"/>
            <a:endCxn id="120" idx="5"/>
          </p:cNvCxnSpPr>
          <p:nvPr/>
        </p:nvCxnSpPr>
        <p:spPr>
          <a:xfrm flipH="1" flipV="1">
            <a:off x="1060011" y="2915132"/>
            <a:ext cx="102770" cy="600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345768"/>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6291-5700-235A-7143-5A44BA693A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369A3F0-34D2-167D-5677-F5E1AA8D9069}"/>
              </a:ext>
            </a:extLst>
          </p:cNvPr>
          <p:cNvSpPr>
            <a:spLocks noGrp="1"/>
          </p:cNvSpPr>
          <p:nvPr>
            <p:ph idx="1"/>
          </p:nvPr>
        </p:nvSpPr>
        <p:spPr/>
        <p:txBody>
          <a:bodyPr/>
          <a:lstStyle/>
          <a:p>
            <a:r>
              <a:rPr lang="en-US" dirty="0"/>
              <a:t>ER model basic concepts.</a:t>
            </a:r>
          </a:p>
          <a:p>
            <a:pPr lvl="1"/>
            <a:r>
              <a:rPr lang="en-US" dirty="0"/>
              <a:t>Entity</a:t>
            </a:r>
          </a:p>
          <a:p>
            <a:pPr lvl="1"/>
            <a:r>
              <a:rPr lang="en-US" dirty="0"/>
              <a:t>Attributes</a:t>
            </a:r>
          </a:p>
          <a:p>
            <a:pPr lvl="2"/>
            <a:r>
              <a:rPr lang="en-US" dirty="0"/>
              <a:t>Types</a:t>
            </a:r>
          </a:p>
          <a:p>
            <a:pPr lvl="2"/>
            <a:r>
              <a:rPr lang="en-US" dirty="0"/>
              <a:t>Key </a:t>
            </a:r>
            <a:r>
              <a:rPr lang="en-US" dirty="0" err="1"/>
              <a:t>attribtes</a:t>
            </a:r>
            <a:endParaRPr lang="en-US" dirty="0"/>
          </a:p>
          <a:p>
            <a:pPr lvl="1"/>
            <a:r>
              <a:rPr lang="en-US" dirty="0"/>
              <a:t>Relationship</a:t>
            </a:r>
          </a:p>
          <a:p>
            <a:pPr lvl="2"/>
            <a:r>
              <a:rPr lang="en-US" dirty="0"/>
              <a:t>Relationship types.</a:t>
            </a:r>
          </a:p>
          <a:p>
            <a:pPr lvl="2"/>
            <a:r>
              <a:rPr lang="en-US" dirty="0"/>
              <a:t>Relationship constraints.</a:t>
            </a:r>
          </a:p>
        </p:txBody>
      </p:sp>
    </p:spTree>
    <p:extLst>
      <p:ext uri="{BB962C8B-B14F-4D97-AF65-F5344CB8AC3E}">
        <p14:creationId xmlns:p14="http://schemas.microsoft.com/office/powerpoint/2010/main" val="1079253639"/>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52E6-2963-90A1-C759-AA149272792C}"/>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6EC2783A-D8EF-BC96-2BA6-9FEF95F32168}"/>
              </a:ext>
            </a:extLst>
          </p:cNvPr>
          <p:cNvSpPr>
            <a:spLocks noGrp="1"/>
          </p:cNvSpPr>
          <p:nvPr>
            <p:ph idx="1"/>
          </p:nvPr>
        </p:nvSpPr>
        <p:spPr/>
        <p:txBody>
          <a:bodyPr>
            <a:normAutofit fontScale="92500" lnSpcReduction="10000"/>
          </a:bodyPr>
          <a:lstStyle/>
          <a:p>
            <a:r>
              <a:rPr lang="en-US" sz="2800" dirty="0"/>
              <a:t>• The company is organized into departments. Each department has unique name, and a particular employee who manages the department. A department may have several locations.</a:t>
            </a:r>
          </a:p>
          <a:p>
            <a:r>
              <a:rPr lang="en-US" sz="2800" dirty="0"/>
              <a:t>• A department controls a number of projects, each of which has a unique name, and a start date.</a:t>
            </a:r>
          </a:p>
          <a:p>
            <a:r>
              <a:rPr lang="en-US" sz="2800" dirty="0"/>
              <a:t>• The database will store each employee’s name, social security number, salary, and birth date. An employee is assigned to one department, but may work on several projects, which are not necessarily controlled by the same department.</a:t>
            </a:r>
          </a:p>
        </p:txBody>
      </p:sp>
    </p:spTree>
    <p:extLst>
      <p:ext uri="{BB962C8B-B14F-4D97-AF65-F5344CB8AC3E}">
        <p14:creationId xmlns:p14="http://schemas.microsoft.com/office/powerpoint/2010/main" val="267811381"/>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E2D70-6910-256A-874A-A5C5C20F5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17BDDB-B15E-E4F9-4D5B-3CC2119E1722}"/>
              </a:ext>
            </a:extLst>
          </p:cNvPr>
          <p:cNvSpPr>
            <a:spLocks noGrp="1"/>
          </p:cNvSpPr>
          <p:nvPr>
            <p:ph type="title"/>
          </p:nvPr>
        </p:nvSpPr>
        <p:spPr/>
        <p:txBody>
          <a:bodyPr/>
          <a:lstStyle/>
          <a:p>
            <a:r>
              <a:rPr lang="en-US" dirty="0"/>
              <a:t>Example Database </a:t>
            </a:r>
          </a:p>
        </p:txBody>
      </p:sp>
      <p:graphicFrame>
        <p:nvGraphicFramePr>
          <p:cNvPr id="4" name="Content Placeholder 3">
            <a:extLst>
              <a:ext uri="{FF2B5EF4-FFF2-40B4-BE49-F238E27FC236}">
                <a16:creationId xmlns:a16="http://schemas.microsoft.com/office/drawing/2014/main" id="{AD0BA894-574A-C5D2-0AC2-400A23DEEF18}"/>
              </a:ext>
            </a:extLst>
          </p:cNvPr>
          <p:cNvGraphicFramePr>
            <a:graphicFrameLocks noGrp="1"/>
          </p:cNvGraphicFramePr>
          <p:nvPr>
            <p:ph idx="1"/>
            <p:extLst>
              <p:ext uri="{D42A27DB-BD31-4B8C-83A1-F6EECF244321}">
                <p14:modId xmlns:p14="http://schemas.microsoft.com/office/powerpoint/2010/main" val="2688098054"/>
              </p:ext>
            </p:extLst>
          </p:nvPr>
        </p:nvGraphicFramePr>
        <p:xfrm>
          <a:off x="356616" y="2646680"/>
          <a:ext cx="8339328" cy="2103120"/>
        </p:xfrm>
        <a:graphic>
          <a:graphicData uri="http://schemas.openxmlformats.org/drawingml/2006/table">
            <a:tbl>
              <a:tblPr firstRow="1" bandRow="1">
                <a:tableStyleId>{5940675A-B579-460E-94D1-54222C63F5DA}</a:tableStyleId>
              </a:tblPr>
              <a:tblGrid>
                <a:gridCol w="926592">
                  <a:extLst>
                    <a:ext uri="{9D8B030D-6E8A-4147-A177-3AD203B41FA5}">
                      <a16:colId xmlns:a16="http://schemas.microsoft.com/office/drawing/2014/main" val="1447548147"/>
                    </a:ext>
                  </a:extLst>
                </a:gridCol>
                <a:gridCol w="926592">
                  <a:extLst>
                    <a:ext uri="{9D8B030D-6E8A-4147-A177-3AD203B41FA5}">
                      <a16:colId xmlns:a16="http://schemas.microsoft.com/office/drawing/2014/main" val="2658101117"/>
                    </a:ext>
                  </a:extLst>
                </a:gridCol>
                <a:gridCol w="926592">
                  <a:extLst>
                    <a:ext uri="{9D8B030D-6E8A-4147-A177-3AD203B41FA5}">
                      <a16:colId xmlns:a16="http://schemas.microsoft.com/office/drawing/2014/main" val="2267051073"/>
                    </a:ext>
                  </a:extLst>
                </a:gridCol>
                <a:gridCol w="926592">
                  <a:extLst>
                    <a:ext uri="{9D8B030D-6E8A-4147-A177-3AD203B41FA5}">
                      <a16:colId xmlns:a16="http://schemas.microsoft.com/office/drawing/2014/main" val="3327810840"/>
                    </a:ext>
                  </a:extLst>
                </a:gridCol>
                <a:gridCol w="926592">
                  <a:extLst>
                    <a:ext uri="{9D8B030D-6E8A-4147-A177-3AD203B41FA5}">
                      <a16:colId xmlns:a16="http://schemas.microsoft.com/office/drawing/2014/main" val="2314782430"/>
                    </a:ext>
                  </a:extLst>
                </a:gridCol>
                <a:gridCol w="926592">
                  <a:extLst>
                    <a:ext uri="{9D8B030D-6E8A-4147-A177-3AD203B41FA5}">
                      <a16:colId xmlns:a16="http://schemas.microsoft.com/office/drawing/2014/main" val="777725145"/>
                    </a:ext>
                  </a:extLst>
                </a:gridCol>
                <a:gridCol w="926592">
                  <a:extLst>
                    <a:ext uri="{9D8B030D-6E8A-4147-A177-3AD203B41FA5}">
                      <a16:colId xmlns:a16="http://schemas.microsoft.com/office/drawing/2014/main" val="383784280"/>
                    </a:ext>
                  </a:extLst>
                </a:gridCol>
                <a:gridCol w="926592">
                  <a:extLst>
                    <a:ext uri="{9D8B030D-6E8A-4147-A177-3AD203B41FA5}">
                      <a16:colId xmlns:a16="http://schemas.microsoft.com/office/drawing/2014/main" val="4182222413"/>
                    </a:ext>
                  </a:extLst>
                </a:gridCol>
                <a:gridCol w="926592">
                  <a:extLst>
                    <a:ext uri="{9D8B030D-6E8A-4147-A177-3AD203B41FA5}">
                      <a16:colId xmlns:a16="http://schemas.microsoft.com/office/drawing/2014/main" val="1511123457"/>
                    </a:ext>
                  </a:extLst>
                </a:gridCol>
              </a:tblGrid>
              <a:tr h="370840">
                <a:tc>
                  <a:txBody>
                    <a:bodyPr/>
                    <a:lstStyle/>
                    <a:p>
                      <a:r>
                        <a:rPr lang="en-US" sz="1600" b="1" dirty="0"/>
                        <a:t>Emp._</a:t>
                      </a:r>
                    </a:p>
                    <a:p>
                      <a:r>
                        <a:rPr lang="en-US" sz="1600" b="1" dirty="0"/>
                        <a:t>SSN</a:t>
                      </a:r>
                    </a:p>
                  </a:txBody>
                  <a:tcPr/>
                </a:tc>
                <a:tc>
                  <a:txBody>
                    <a:bodyPr/>
                    <a:lstStyle/>
                    <a:p>
                      <a:r>
                        <a:rPr lang="en-US" sz="1600" b="1" dirty="0"/>
                        <a:t>First_</a:t>
                      </a:r>
                    </a:p>
                    <a:p>
                      <a:r>
                        <a:rPr lang="en-US" sz="1600" b="1" dirty="0"/>
                        <a:t>Name</a:t>
                      </a:r>
                    </a:p>
                  </a:txBody>
                  <a:tcPr/>
                </a:tc>
                <a:tc>
                  <a:txBody>
                    <a:bodyPr/>
                    <a:lstStyle/>
                    <a:p>
                      <a:r>
                        <a:rPr lang="en-US" sz="1600" b="1" dirty="0"/>
                        <a:t>Last_</a:t>
                      </a:r>
                    </a:p>
                    <a:p>
                      <a:r>
                        <a:rPr lang="en-US" sz="1600" b="1" dirty="0"/>
                        <a:t>Name</a:t>
                      </a:r>
                    </a:p>
                  </a:txBody>
                  <a:tcPr/>
                </a:tc>
                <a:tc>
                  <a:txBody>
                    <a:bodyPr/>
                    <a:lstStyle/>
                    <a:p>
                      <a:r>
                        <a:rPr lang="en-US" sz="1600" b="1" dirty="0"/>
                        <a:t>Salary</a:t>
                      </a:r>
                    </a:p>
                  </a:txBody>
                  <a:tcPr/>
                </a:tc>
                <a:tc>
                  <a:txBody>
                    <a:bodyPr/>
                    <a:lstStyle/>
                    <a:p>
                      <a:r>
                        <a:rPr lang="en-US" sz="1600" b="1" dirty="0"/>
                        <a:t>Birth_</a:t>
                      </a:r>
                    </a:p>
                    <a:p>
                      <a:r>
                        <a:rPr lang="en-US" sz="1600" b="1"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Dept.</a:t>
                      </a:r>
                    </a:p>
                  </a:txBody>
                  <a:tcPr/>
                </a:tc>
                <a:tc>
                  <a:txBody>
                    <a:bodyPr/>
                    <a:lstStyle/>
                    <a:p>
                      <a:r>
                        <a:rPr lang="en-US" sz="1600" b="1" dirty="0"/>
                        <a:t>Dept.-Mngr._</a:t>
                      </a:r>
                    </a:p>
                    <a:p>
                      <a:r>
                        <a:rPr lang="en-US" sz="1600" b="1" dirty="0"/>
                        <a:t>SSN</a:t>
                      </a:r>
                    </a:p>
                  </a:txBody>
                  <a:tcPr/>
                </a:tc>
                <a:tc>
                  <a:txBody>
                    <a:bodyPr/>
                    <a:lstStyle/>
                    <a:p>
                      <a:r>
                        <a:rPr lang="en-US" sz="1600" b="1" dirty="0"/>
                        <a:t>Address</a:t>
                      </a:r>
                    </a:p>
                  </a:txBody>
                  <a:tcPr/>
                </a:tc>
                <a:tc>
                  <a:txBody>
                    <a:bodyPr/>
                    <a:lstStyle/>
                    <a:p>
                      <a:r>
                        <a:rPr lang="en-US" sz="1600" b="1" dirty="0"/>
                        <a:t>Project</a:t>
                      </a:r>
                    </a:p>
                  </a:txBody>
                  <a:tcPr/>
                </a:tc>
                <a:extLst>
                  <a:ext uri="{0D108BD9-81ED-4DB2-BD59-A6C34878D82A}">
                    <a16:rowId xmlns:a16="http://schemas.microsoft.com/office/drawing/2014/main" val="2291819620"/>
                  </a:ext>
                </a:extLst>
              </a:tr>
              <a:tr h="370840">
                <a:tc>
                  <a:txBody>
                    <a:bodyPr/>
                    <a:lstStyle/>
                    <a:p>
                      <a:r>
                        <a:rPr lang="en-US" dirty="0"/>
                        <a:t>01…23</a:t>
                      </a:r>
                    </a:p>
                  </a:txBody>
                  <a:tcPr/>
                </a:tc>
                <a:tc>
                  <a:txBody>
                    <a:bodyPr/>
                    <a:lstStyle/>
                    <a:p>
                      <a:r>
                        <a:rPr lang="en-US" dirty="0"/>
                        <a:t>Jane</a:t>
                      </a:r>
                    </a:p>
                  </a:txBody>
                  <a:tcPr/>
                </a:tc>
                <a:tc>
                  <a:txBody>
                    <a:bodyPr/>
                    <a:lstStyle/>
                    <a:p>
                      <a:r>
                        <a:rPr lang="en-US" dirty="0"/>
                        <a:t>Doe</a:t>
                      </a:r>
                    </a:p>
                  </a:txBody>
                  <a:tcPr/>
                </a:tc>
                <a:tc>
                  <a:txBody>
                    <a:bodyPr/>
                    <a:lstStyle/>
                    <a:p>
                      <a:r>
                        <a:rPr lang="en-US" dirty="0"/>
                        <a:t>60,000</a:t>
                      </a:r>
                    </a:p>
                  </a:txBody>
                  <a:tcPr/>
                </a:tc>
                <a:tc>
                  <a:txBody>
                    <a:bodyPr/>
                    <a:lstStyle/>
                    <a:p>
                      <a:r>
                        <a:rPr lang="en-US" dirty="0"/>
                        <a:t>01-01-1990</a:t>
                      </a:r>
                    </a:p>
                  </a:txBody>
                  <a:tcPr/>
                </a:tc>
                <a:tc>
                  <a:txBody>
                    <a:bodyPr/>
                    <a:lstStyle/>
                    <a:p>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01…23</a:t>
                      </a:r>
                    </a:p>
                  </a:txBody>
                  <a:tcPr/>
                </a:tc>
                <a:tc>
                  <a:txBody>
                    <a:bodyPr/>
                    <a:lstStyle/>
                    <a:p>
                      <a:r>
                        <a:rPr lang="en-US" dirty="0"/>
                        <a:t>…</a:t>
                      </a:r>
                    </a:p>
                  </a:txBody>
                  <a:tcPr/>
                </a:tc>
                <a:tc>
                  <a:txBody>
                    <a:bodyPr/>
                    <a:lstStyle/>
                    <a:p>
                      <a:r>
                        <a:rPr lang="en-US" dirty="0"/>
                        <a:t>Annual Report</a:t>
                      </a:r>
                    </a:p>
                  </a:txBody>
                  <a:tcPr/>
                </a:tc>
                <a:extLst>
                  <a:ext uri="{0D108BD9-81ED-4DB2-BD59-A6C34878D82A}">
                    <a16:rowId xmlns:a16="http://schemas.microsoft.com/office/drawing/2014/main" val="18141141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01…34</a:t>
                      </a:r>
                    </a:p>
                  </a:txBody>
                  <a:tcPr/>
                </a:tc>
                <a:tc>
                  <a:txBody>
                    <a:bodyPr/>
                    <a:lstStyle/>
                    <a:p>
                      <a:r>
                        <a:rPr lang="en-US" sz="1800" b="0" i="0" kern="1200" dirty="0">
                          <a:solidFill>
                            <a:schemeClr val="tx1"/>
                          </a:solidFill>
                          <a:effectLst/>
                          <a:latin typeface="+mn-lt"/>
                          <a:ea typeface="+mn-ea"/>
                          <a:cs typeface="+mn-cs"/>
                        </a:rPr>
                        <a:t>Wade</a:t>
                      </a:r>
                      <a:endParaRPr lang="en-US" dirty="0"/>
                    </a:p>
                  </a:txBody>
                  <a:tcPr/>
                </a:tc>
                <a:tc>
                  <a:txBody>
                    <a:bodyPr/>
                    <a:lstStyle/>
                    <a:p>
                      <a:r>
                        <a:rPr lang="en-US" sz="1800" b="0" i="0" kern="1200" dirty="0">
                          <a:solidFill>
                            <a:schemeClr val="tx1"/>
                          </a:solidFill>
                          <a:effectLst/>
                          <a:latin typeface="+mn-lt"/>
                          <a:ea typeface="+mn-ea"/>
                          <a:cs typeface="+mn-cs"/>
                        </a:rPr>
                        <a:t>Wilson</a:t>
                      </a:r>
                      <a:endParaRPr lang="en-US" dirty="0"/>
                    </a:p>
                  </a:txBody>
                  <a:tcPr/>
                </a:tc>
                <a:tc>
                  <a:txBody>
                    <a:bodyPr/>
                    <a:lstStyle/>
                    <a:p>
                      <a:r>
                        <a:rPr lang="en-US" dirty="0"/>
                        <a:t>50,000</a:t>
                      </a:r>
                    </a:p>
                  </a:txBody>
                  <a:tcPr/>
                </a:tc>
                <a:tc>
                  <a:txBody>
                    <a:bodyPr/>
                    <a:lstStyle/>
                    <a:p>
                      <a:r>
                        <a:rPr lang="en-US" dirty="0"/>
                        <a:t>11-22-1973</a:t>
                      </a:r>
                    </a:p>
                  </a:txBody>
                  <a:tcPr/>
                </a:tc>
                <a:tc>
                  <a:txBody>
                    <a:bodyPr/>
                    <a:lstStyle/>
                    <a:p>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01…23</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Report</a:t>
                      </a:r>
                    </a:p>
                  </a:txBody>
                  <a:tcPr/>
                </a:tc>
                <a:extLst>
                  <a:ext uri="{0D108BD9-81ED-4DB2-BD59-A6C34878D82A}">
                    <a16:rowId xmlns:a16="http://schemas.microsoft.com/office/drawing/2014/main" val="2575753395"/>
                  </a:ext>
                </a:extLst>
              </a:tr>
            </a:tbl>
          </a:graphicData>
        </a:graphic>
      </p:graphicFrame>
    </p:spTree>
    <p:extLst>
      <p:ext uri="{BB962C8B-B14F-4D97-AF65-F5344CB8AC3E}">
        <p14:creationId xmlns:p14="http://schemas.microsoft.com/office/powerpoint/2010/main" val="753875248"/>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956E-1CA9-BE6F-0D2E-6D2680B0EEFC}"/>
              </a:ext>
            </a:extLst>
          </p:cNvPr>
          <p:cNvSpPr>
            <a:spLocks noGrp="1"/>
          </p:cNvSpPr>
          <p:nvPr>
            <p:ph type="title"/>
          </p:nvPr>
        </p:nvSpPr>
        <p:spPr/>
        <p:txBody>
          <a:bodyPr/>
          <a:lstStyle/>
          <a:p>
            <a:r>
              <a:rPr lang="en-US" dirty="0"/>
              <a:t>Factoring</a:t>
            </a:r>
          </a:p>
        </p:txBody>
      </p:sp>
      <p:pic>
        <p:nvPicPr>
          <p:cNvPr id="15" name="Picture 14">
            <a:extLst>
              <a:ext uri="{FF2B5EF4-FFF2-40B4-BE49-F238E27FC236}">
                <a16:creationId xmlns:a16="http://schemas.microsoft.com/office/drawing/2014/main" id="{8815964D-351D-4DA2-46EB-AB4F92613B09}"/>
              </a:ext>
            </a:extLst>
          </p:cNvPr>
          <p:cNvPicPr>
            <a:picLocks noChangeAspect="1"/>
          </p:cNvPicPr>
          <p:nvPr/>
        </p:nvPicPr>
        <p:blipFill>
          <a:blip r:embed="rId3"/>
          <a:stretch>
            <a:fillRect/>
          </a:stretch>
        </p:blipFill>
        <p:spPr>
          <a:xfrm>
            <a:off x="2970872" y="1816019"/>
            <a:ext cx="5395888" cy="4518904"/>
          </a:xfrm>
          <a:prstGeom prst="rect">
            <a:avLst/>
          </a:prstGeom>
        </p:spPr>
      </p:pic>
      <p:pic>
        <p:nvPicPr>
          <p:cNvPr id="23" name="Picture 22">
            <a:extLst>
              <a:ext uri="{FF2B5EF4-FFF2-40B4-BE49-F238E27FC236}">
                <a16:creationId xmlns:a16="http://schemas.microsoft.com/office/drawing/2014/main" id="{A901C6E0-2DC8-F773-ACA2-D2FBA87468DF}"/>
              </a:ext>
            </a:extLst>
          </p:cNvPr>
          <p:cNvPicPr>
            <a:picLocks noChangeAspect="1"/>
          </p:cNvPicPr>
          <p:nvPr/>
        </p:nvPicPr>
        <p:blipFill>
          <a:blip r:embed="rId4"/>
          <a:stretch>
            <a:fillRect/>
          </a:stretch>
        </p:blipFill>
        <p:spPr>
          <a:xfrm>
            <a:off x="339940" y="1816018"/>
            <a:ext cx="2575702" cy="1612981"/>
          </a:xfrm>
          <a:prstGeom prst="rect">
            <a:avLst/>
          </a:prstGeom>
        </p:spPr>
      </p:pic>
    </p:spTree>
    <p:extLst>
      <p:ext uri="{BB962C8B-B14F-4D97-AF65-F5344CB8AC3E}">
        <p14:creationId xmlns:p14="http://schemas.microsoft.com/office/powerpoint/2010/main" val="2753223659"/>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0B1E-8057-EE3D-AB2A-3606624CA4BC}"/>
              </a:ext>
            </a:extLst>
          </p:cNvPr>
          <p:cNvSpPr>
            <a:spLocks noGrp="1"/>
          </p:cNvSpPr>
          <p:nvPr>
            <p:ph type="title"/>
          </p:nvPr>
        </p:nvSpPr>
        <p:spPr/>
        <p:txBody>
          <a:bodyPr/>
          <a:lstStyle/>
          <a:p>
            <a:r>
              <a:rPr lang="en-US" dirty="0"/>
              <a:t>Example Database </a:t>
            </a:r>
          </a:p>
        </p:txBody>
      </p:sp>
      <p:graphicFrame>
        <p:nvGraphicFramePr>
          <p:cNvPr id="4" name="Content Placeholder 3">
            <a:extLst>
              <a:ext uri="{FF2B5EF4-FFF2-40B4-BE49-F238E27FC236}">
                <a16:creationId xmlns:a16="http://schemas.microsoft.com/office/drawing/2014/main" id="{AE117B81-9662-9B94-0009-D68FB9D33E85}"/>
              </a:ext>
            </a:extLst>
          </p:cNvPr>
          <p:cNvGraphicFramePr>
            <a:graphicFrameLocks noGrp="1"/>
          </p:cNvGraphicFramePr>
          <p:nvPr>
            <p:ph idx="1"/>
            <p:extLst>
              <p:ext uri="{D42A27DB-BD31-4B8C-83A1-F6EECF244321}">
                <p14:modId xmlns:p14="http://schemas.microsoft.com/office/powerpoint/2010/main" val="2783479511"/>
              </p:ext>
            </p:extLst>
          </p:nvPr>
        </p:nvGraphicFramePr>
        <p:xfrm>
          <a:off x="800104" y="2646680"/>
          <a:ext cx="7543791" cy="2651760"/>
        </p:xfrm>
        <a:graphic>
          <a:graphicData uri="http://schemas.openxmlformats.org/drawingml/2006/table">
            <a:tbl>
              <a:tblPr firstRow="1" bandRow="1">
                <a:tableStyleId>{5940675A-B579-460E-94D1-54222C63F5DA}</a:tableStyleId>
              </a:tblPr>
              <a:tblGrid>
                <a:gridCol w="838199">
                  <a:extLst>
                    <a:ext uri="{9D8B030D-6E8A-4147-A177-3AD203B41FA5}">
                      <a16:colId xmlns:a16="http://schemas.microsoft.com/office/drawing/2014/main" val="1447548147"/>
                    </a:ext>
                  </a:extLst>
                </a:gridCol>
                <a:gridCol w="838199">
                  <a:extLst>
                    <a:ext uri="{9D8B030D-6E8A-4147-A177-3AD203B41FA5}">
                      <a16:colId xmlns:a16="http://schemas.microsoft.com/office/drawing/2014/main" val="2658101117"/>
                    </a:ext>
                  </a:extLst>
                </a:gridCol>
                <a:gridCol w="838199">
                  <a:extLst>
                    <a:ext uri="{9D8B030D-6E8A-4147-A177-3AD203B41FA5}">
                      <a16:colId xmlns:a16="http://schemas.microsoft.com/office/drawing/2014/main" val="2267051073"/>
                    </a:ext>
                  </a:extLst>
                </a:gridCol>
                <a:gridCol w="838199">
                  <a:extLst>
                    <a:ext uri="{9D8B030D-6E8A-4147-A177-3AD203B41FA5}">
                      <a16:colId xmlns:a16="http://schemas.microsoft.com/office/drawing/2014/main" val="3327810840"/>
                    </a:ext>
                  </a:extLst>
                </a:gridCol>
                <a:gridCol w="838199">
                  <a:extLst>
                    <a:ext uri="{9D8B030D-6E8A-4147-A177-3AD203B41FA5}">
                      <a16:colId xmlns:a16="http://schemas.microsoft.com/office/drawing/2014/main" val="2314782430"/>
                    </a:ext>
                  </a:extLst>
                </a:gridCol>
                <a:gridCol w="838199">
                  <a:extLst>
                    <a:ext uri="{9D8B030D-6E8A-4147-A177-3AD203B41FA5}">
                      <a16:colId xmlns:a16="http://schemas.microsoft.com/office/drawing/2014/main" val="777725145"/>
                    </a:ext>
                  </a:extLst>
                </a:gridCol>
                <a:gridCol w="838199">
                  <a:extLst>
                    <a:ext uri="{9D8B030D-6E8A-4147-A177-3AD203B41FA5}">
                      <a16:colId xmlns:a16="http://schemas.microsoft.com/office/drawing/2014/main" val="383784280"/>
                    </a:ext>
                  </a:extLst>
                </a:gridCol>
                <a:gridCol w="838199">
                  <a:extLst>
                    <a:ext uri="{9D8B030D-6E8A-4147-A177-3AD203B41FA5}">
                      <a16:colId xmlns:a16="http://schemas.microsoft.com/office/drawing/2014/main" val="4182222413"/>
                    </a:ext>
                  </a:extLst>
                </a:gridCol>
                <a:gridCol w="838199">
                  <a:extLst>
                    <a:ext uri="{9D8B030D-6E8A-4147-A177-3AD203B41FA5}">
                      <a16:colId xmlns:a16="http://schemas.microsoft.com/office/drawing/2014/main" val="1511123457"/>
                    </a:ext>
                  </a:extLst>
                </a:gridCol>
              </a:tblGrid>
              <a:tr h="370840">
                <a:tc>
                  <a:txBody>
                    <a:bodyPr/>
                    <a:lstStyle/>
                    <a:p>
                      <a:r>
                        <a:rPr lang="en-US" sz="1600" b="1" dirty="0"/>
                        <a:t>Emp._</a:t>
                      </a:r>
                    </a:p>
                    <a:p>
                      <a:r>
                        <a:rPr lang="en-US" sz="1600" b="1" dirty="0"/>
                        <a:t>SSN</a:t>
                      </a:r>
                    </a:p>
                  </a:txBody>
                  <a:tcPr/>
                </a:tc>
                <a:tc>
                  <a:txBody>
                    <a:bodyPr/>
                    <a:lstStyle/>
                    <a:p>
                      <a:r>
                        <a:rPr lang="en-US" sz="1600" b="1" dirty="0"/>
                        <a:t>First_</a:t>
                      </a:r>
                    </a:p>
                    <a:p>
                      <a:r>
                        <a:rPr lang="en-US" sz="1600" b="1" dirty="0"/>
                        <a:t>Name</a:t>
                      </a:r>
                    </a:p>
                  </a:txBody>
                  <a:tcPr/>
                </a:tc>
                <a:tc>
                  <a:txBody>
                    <a:bodyPr/>
                    <a:lstStyle/>
                    <a:p>
                      <a:r>
                        <a:rPr lang="en-US" sz="1600" b="1" dirty="0"/>
                        <a:t>Last_</a:t>
                      </a:r>
                    </a:p>
                    <a:p>
                      <a:r>
                        <a:rPr lang="en-US" sz="1600" b="1" dirty="0"/>
                        <a:t>Name</a:t>
                      </a:r>
                    </a:p>
                  </a:txBody>
                  <a:tcPr/>
                </a:tc>
                <a:tc>
                  <a:txBody>
                    <a:bodyPr/>
                    <a:lstStyle/>
                    <a:p>
                      <a:r>
                        <a:rPr lang="en-US" sz="1600" b="1" dirty="0"/>
                        <a:t>Salary</a:t>
                      </a:r>
                    </a:p>
                  </a:txBody>
                  <a:tcPr/>
                </a:tc>
                <a:tc>
                  <a:txBody>
                    <a:bodyPr/>
                    <a:lstStyle/>
                    <a:p>
                      <a:r>
                        <a:rPr lang="en-US" sz="1600" b="1" dirty="0"/>
                        <a:t>Birth_</a:t>
                      </a:r>
                    </a:p>
                    <a:p>
                      <a:r>
                        <a:rPr lang="en-US" sz="1600" b="1"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Dept.</a:t>
                      </a:r>
                    </a:p>
                  </a:txBody>
                  <a:tcPr/>
                </a:tc>
                <a:tc>
                  <a:txBody>
                    <a:bodyPr/>
                    <a:lstStyle/>
                    <a:p>
                      <a:r>
                        <a:rPr lang="en-US" sz="1600" b="1" dirty="0"/>
                        <a:t>Dept.-</a:t>
                      </a:r>
                      <a:r>
                        <a:rPr lang="en-US" sz="1600" b="1" dirty="0" err="1"/>
                        <a:t>Mngr</a:t>
                      </a:r>
                      <a:r>
                        <a:rPr lang="en-US" sz="1600" b="1" dirty="0"/>
                        <a:t>._SSN</a:t>
                      </a:r>
                    </a:p>
                  </a:txBody>
                  <a:tcPr/>
                </a:tc>
                <a:tc>
                  <a:txBody>
                    <a:bodyPr/>
                    <a:lstStyle/>
                    <a:p>
                      <a:r>
                        <a:rPr lang="en-US" sz="1600" b="1" dirty="0" err="1"/>
                        <a:t>Addre</a:t>
                      </a:r>
                      <a:r>
                        <a:rPr lang="en-US" sz="1600" b="1" dirty="0"/>
                        <a:t>-ss</a:t>
                      </a:r>
                    </a:p>
                  </a:txBody>
                  <a:tcPr/>
                </a:tc>
                <a:tc>
                  <a:txBody>
                    <a:bodyPr/>
                    <a:lstStyle/>
                    <a:p>
                      <a:r>
                        <a:rPr lang="en-US" sz="1600" b="1" dirty="0"/>
                        <a:t>Project</a:t>
                      </a:r>
                    </a:p>
                  </a:txBody>
                  <a:tcPr/>
                </a:tc>
                <a:extLst>
                  <a:ext uri="{0D108BD9-81ED-4DB2-BD59-A6C34878D82A}">
                    <a16:rowId xmlns:a16="http://schemas.microsoft.com/office/drawing/2014/main" val="2291819620"/>
                  </a:ext>
                </a:extLst>
              </a:tr>
              <a:tr h="370840">
                <a:tc>
                  <a:txBody>
                    <a:bodyPr/>
                    <a:lstStyle/>
                    <a:p>
                      <a:r>
                        <a:rPr lang="en-US" dirty="0"/>
                        <a:t>01…23</a:t>
                      </a:r>
                    </a:p>
                  </a:txBody>
                  <a:tcPr/>
                </a:tc>
                <a:tc>
                  <a:txBody>
                    <a:bodyPr/>
                    <a:lstStyle/>
                    <a:p>
                      <a:r>
                        <a:rPr lang="en-US" dirty="0"/>
                        <a:t>Jane</a:t>
                      </a:r>
                    </a:p>
                  </a:txBody>
                  <a:tcPr/>
                </a:tc>
                <a:tc>
                  <a:txBody>
                    <a:bodyPr/>
                    <a:lstStyle/>
                    <a:p>
                      <a:r>
                        <a:rPr lang="en-US" dirty="0"/>
                        <a:t>Doe</a:t>
                      </a:r>
                    </a:p>
                  </a:txBody>
                  <a:tcPr/>
                </a:tc>
                <a:tc>
                  <a:txBody>
                    <a:bodyPr/>
                    <a:lstStyle/>
                    <a:p>
                      <a:r>
                        <a:rPr lang="en-US" dirty="0"/>
                        <a:t>60,000</a:t>
                      </a:r>
                    </a:p>
                  </a:txBody>
                  <a:tcPr/>
                </a:tc>
                <a:tc>
                  <a:txBody>
                    <a:bodyPr/>
                    <a:lstStyle/>
                    <a:p>
                      <a:r>
                        <a:rPr lang="en-US" dirty="0"/>
                        <a:t>01-01-1990</a:t>
                      </a:r>
                    </a:p>
                  </a:txBody>
                  <a:tcPr/>
                </a:tc>
                <a:tc>
                  <a:txBody>
                    <a:bodyPr/>
                    <a:lstStyle/>
                    <a:p>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01…12</a:t>
                      </a:r>
                    </a:p>
                  </a:txBody>
                  <a:tcPr/>
                </a:tc>
                <a:tc>
                  <a:txBody>
                    <a:bodyPr/>
                    <a:lstStyle/>
                    <a:p>
                      <a:r>
                        <a:rPr lang="en-US" dirty="0"/>
                        <a:t>…</a:t>
                      </a:r>
                    </a:p>
                  </a:txBody>
                  <a:tcPr/>
                </a:tc>
                <a:tc>
                  <a:txBody>
                    <a:bodyPr/>
                    <a:lstStyle/>
                    <a:p>
                      <a:r>
                        <a:rPr lang="en-US" dirty="0"/>
                        <a:t>Annual Report</a:t>
                      </a:r>
                    </a:p>
                  </a:txBody>
                  <a:tcPr/>
                </a:tc>
                <a:extLst>
                  <a:ext uri="{0D108BD9-81ED-4DB2-BD59-A6C34878D82A}">
                    <a16:rowId xmlns:a16="http://schemas.microsoft.com/office/drawing/2014/main" val="18141141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01…34</a:t>
                      </a:r>
                    </a:p>
                  </a:txBody>
                  <a:tcPr/>
                </a:tc>
                <a:tc>
                  <a:txBody>
                    <a:bodyPr/>
                    <a:lstStyle/>
                    <a:p>
                      <a:r>
                        <a:rPr lang="en-US" sz="1800" b="0" i="0" kern="1200" dirty="0">
                          <a:solidFill>
                            <a:schemeClr val="tx1"/>
                          </a:solidFill>
                          <a:effectLst/>
                          <a:latin typeface="+mn-lt"/>
                          <a:ea typeface="+mn-ea"/>
                          <a:cs typeface="+mn-cs"/>
                        </a:rPr>
                        <a:t>Wade</a:t>
                      </a:r>
                      <a:endParaRPr lang="en-US" dirty="0"/>
                    </a:p>
                  </a:txBody>
                  <a:tcPr/>
                </a:tc>
                <a:tc>
                  <a:txBody>
                    <a:bodyPr/>
                    <a:lstStyle/>
                    <a:p>
                      <a:r>
                        <a:rPr lang="en-US" sz="1800" b="0" i="0" kern="1200" dirty="0">
                          <a:solidFill>
                            <a:schemeClr val="tx1"/>
                          </a:solidFill>
                          <a:effectLst/>
                          <a:latin typeface="+mn-lt"/>
                          <a:ea typeface="+mn-ea"/>
                          <a:cs typeface="+mn-cs"/>
                        </a:rPr>
                        <a:t>Wilson</a:t>
                      </a:r>
                      <a:endParaRPr lang="en-US" dirty="0"/>
                    </a:p>
                  </a:txBody>
                  <a:tcPr/>
                </a:tc>
                <a:tc>
                  <a:txBody>
                    <a:bodyPr/>
                    <a:lstStyle/>
                    <a:p>
                      <a:r>
                        <a:rPr lang="en-US" dirty="0"/>
                        <a:t>50,000</a:t>
                      </a:r>
                    </a:p>
                  </a:txBody>
                  <a:tcPr/>
                </a:tc>
                <a:tc>
                  <a:txBody>
                    <a:bodyPr/>
                    <a:lstStyle/>
                    <a:p>
                      <a:r>
                        <a:rPr lang="en-US" dirty="0"/>
                        <a:t>11-22-1973</a:t>
                      </a:r>
                    </a:p>
                  </a:txBody>
                  <a:tcPr/>
                </a:tc>
                <a:tc>
                  <a:txBody>
                    <a:bodyPr/>
                    <a:lstStyle/>
                    <a:p>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01…23</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Report</a:t>
                      </a:r>
                    </a:p>
                  </a:txBody>
                  <a:tcPr/>
                </a:tc>
                <a:extLst>
                  <a:ext uri="{0D108BD9-81ED-4DB2-BD59-A6C34878D82A}">
                    <a16:rowId xmlns:a16="http://schemas.microsoft.com/office/drawing/2014/main" val="2575753395"/>
                  </a:ext>
                </a:extLst>
              </a:tr>
            </a:tbl>
          </a:graphicData>
        </a:graphic>
      </p:graphicFrame>
      <p:sp>
        <p:nvSpPr>
          <p:cNvPr id="5" name="Rectangle 4">
            <a:extLst>
              <a:ext uri="{FF2B5EF4-FFF2-40B4-BE49-F238E27FC236}">
                <a16:creationId xmlns:a16="http://schemas.microsoft.com/office/drawing/2014/main" id="{37C08B6D-36CE-4F4F-70C6-85D5CDAB10AE}"/>
              </a:ext>
            </a:extLst>
          </p:cNvPr>
          <p:cNvSpPr/>
          <p:nvPr/>
        </p:nvSpPr>
        <p:spPr>
          <a:xfrm>
            <a:off x="727587" y="2646680"/>
            <a:ext cx="5161936" cy="892933"/>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0002C3-29D5-58A2-5C84-8868D69014D1}"/>
              </a:ext>
            </a:extLst>
          </p:cNvPr>
          <p:cNvSpPr/>
          <p:nvPr/>
        </p:nvSpPr>
        <p:spPr>
          <a:xfrm>
            <a:off x="4871884" y="2646680"/>
            <a:ext cx="2630129" cy="892933"/>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10F620-B8AF-CC38-2909-8BDB185AD610}"/>
              </a:ext>
            </a:extLst>
          </p:cNvPr>
          <p:cNvSpPr/>
          <p:nvPr/>
        </p:nvSpPr>
        <p:spPr>
          <a:xfrm>
            <a:off x="7393858" y="2641764"/>
            <a:ext cx="950037" cy="892933"/>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ACBD9C1-F1C3-01A6-4B6D-68290B97F9C4}"/>
              </a:ext>
            </a:extLst>
          </p:cNvPr>
          <p:cNvSpPr txBox="1"/>
          <p:nvPr/>
        </p:nvSpPr>
        <p:spPr>
          <a:xfrm>
            <a:off x="1964387" y="2090224"/>
            <a:ext cx="1344168" cy="369332"/>
          </a:xfrm>
          <a:prstGeom prst="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EMPLOYEE</a:t>
            </a:r>
          </a:p>
        </p:txBody>
      </p:sp>
      <p:sp>
        <p:nvSpPr>
          <p:cNvPr id="9" name="TextBox 8">
            <a:extLst>
              <a:ext uri="{FF2B5EF4-FFF2-40B4-BE49-F238E27FC236}">
                <a16:creationId xmlns:a16="http://schemas.microsoft.com/office/drawing/2014/main" id="{C22BEBE4-E297-C9A3-D5D8-B7B16DC49D4C}"/>
              </a:ext>
            </a:extLst>
          </p:cNvPr>
          <p:cNvSpPr txBox="1"/>
          <p:nvPr/>
        </p:nvSpPr>
        <p:spPr>
          <a:xfrm>
            <a:off x="5381760" y="2099188"/>
            <a:ext cx="1610376" cy="369332"/>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DEPARTMENT</a:t>
            </a:r>
          </a:p>
        </p:txBody>
      </p:sp>
      <p:sp>
        <p:nvSpPr>
          <p:cNvPr id="10" name="TextBox 9">
            <a:extLst>
              <a:ext uri="{FF2B5EF4-FFF2-40B4-BE49-F238E27FC236}">
                <a16:creationId xmlns:a16="http://schemas.microsoft.com/office/drawing/2014/main" id="{D42820B8-6188-CE32-5618-E2B798D4A35D}"/>
              </a:ext>
            </a:extLst>
          </p:cNvPr>
          <p:cNvSpPr txBox="1"/>
          <p:nvPr/>
        </p:nvSpPr>
        <p:spPr>
          <a:xfrm>
            <a:off x="7179613" y="2099188"/>
            <a:ext cx="1610376" cy="36933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PROJECT</a:t>
            </a:r>
          </a:p>
        </p:txBody>
      </p:sp>
    </p:spTree>
    <p:extLst>
      <p:ext uri="{BB962C8B-B14F-4D97-AF65-F5344CB8AC3E}">
        <p14:creationId xmlns:p14="http://schemas.microsoft.com/office/powerpoint/2010/main" val="2207678956"/>
      </p:ext>
    </p:extLst>
  </p:cSld>
  <p:clrMapOvr>
    <a:masterClrMapping/>
  </p:clrMapOvr>
  <p:transition spd="med">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91840-ED9F-5F63-2EE8-CA8100BDE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4F580-9969-04B0-BAC0-D527FF8E5495}"/>
              </a:ext>
            </a:extLst>
          </p:cNvPr>
          <p:cNvSpPr>
            <a:spLocks noGrp="1"/>
          </p:cNvSpPr>
          <p:nvPr>
            <p:ph type="title"/>
          </p:nvPr>
        </p:nvSpPr>
        <p:spPr/>
        <p:txBody>
          <a:bodyPr/>
          <a:lstStyle/>
          <a:p>
            <a:r>
              <a:rPr lang="en-US" dirty="0"/>
              <a:t>Entity and Attribute</a:t>
            </a:r>
          </a:p>
        </p:txBody>
      </p:sp>
      <p:graphicFrame>
        <p:nvGraphicFramePr>
          <p:cNvPr id="4" name="Content Placeholder 3">
            <a:extLst>
              <a:ext uri="{FF2B5EF4-FFF2-40B4-BE49-F238E27FC236}">
                <a16:creationId xmlns:a16="http://schemas.microsoft.com/office/drawing/2014/main" id="{B2291799-F5BE-47F6-AE18-A3C0D04B2E09}"/>
              </a:ext>
            </a:extLst>
          </p:cNvPr>
          <p:cNvGraphicFramePr>
            <a:graphicFrameLocks noGrp="1"/>
          </p:cNvGraphicFramePr>
          <p:nvPr>
            <p:ph idx="1"/>
            <p:extLst>
              <p:ext uri="{D42A27DB-BD31-4B8C-83A1-F6EECF244321}">
                <p14:modId xmlns:p14="http://schemas.microsoft.com/office/powerpoint/2010/main" val="2229616797"/>
              </p:ext>
            </p:extLst>
          </p:nvPr>
        </p:nvGraphicFramePr>
        <p:xfrm>
          <a:off x="822323" y="2142667"/>
          <a:ext cx="7543799" cy="1859280"/>
        </p:xfrm>
        <a:graphic>
          <a:graphicData uri="http://schemas.openxmlformats.org/drawingml/2006/table">
            <a:tbl>
              <a:tblPr firstRow="1" bandRow="1">
                <a:tableStyleId>{5940675A-B579-460E-94D1-54222C63F5DA}</a:tableStyleId>
              </a:tblPr>
              <a:tblGrid>
                <a:gridCol w="942975">
                  <a:extLst>
                    <a:ext uri="{9D8B030D-6E8A-4147-A177-3AD203B41FA5}">
                      <a16:colId xmlns:a16="http://schemas.microsoft.com/office/drawing/2014/main" val="1447548147"/>
                    </a:ext>
                  </a:extLst>
                </a:gridCol>
                <a:gridCol w="942975">
                  <a:extLst>
                    <a:ext uri="{9D8B030D-6E8A-4147-A177-3AD203B41FA5}">
                      <a16:colId xmlns:a16="http://schemas.microsoft.com/office/drawing/2014/main" val="2658101117"/>
                    </a:ext>
                  </a:extLst>
                </a:gridCol>
                <a:gridCol w="942975">
                  <a:extLst>
                    <a:ext uri="{9D8B030D-6E8A-4147-A177-3AD203B41FA5}">
                      <a16:colId xmlns:a16="http://schemas.microsoft.com/office/drawing/2014/main" val="3721038701"/>
                    </a:ext>
                  </a:extLst>
                </a:gridCol>
                <a:gridCol w="1088732">
                  <a:extLst>
                    <a:ext uri="{9D8B030D-6E8A-4147-A177-3AD203B41FA5}">
                      <a16:colId xmlns:a16="http://schemas.microsoft.com/office/drawing/2014/main" val="2267051073"/>
                    </a:ext>
                  </a:extLst>
                </a:gridCol>
                <a:gridCol w="797217">
                  <a:extLst>
                    <a:ext uri="{9D8B030D-6E8A-4147-A177-3AD203B41FA5}">
                      <a16:colId xmlns:a16="http://schemas.microsoft.com/office/drawing/2014/main" val="858056697"/>
                    </a:ext>
                  </a:extLst>
                </a:gridCol>
                <a:gridCol w="942975">
                  <a:extLst>
                    <a:ext uri="{9D8B030D-6E8A-4147-A177-3AD203B41FA5}">
                      <a16:colId xmlns:a16="http://schemas.microsoft.com/office/drawing/2014/main" val="64986821"/>
                    </a:ext>
                  </a:extLst>
                </a:gridCol>
                <a:gridCol w="942975">
                  <a:extLst>
                    <a:ext uri="{9D8B030D-6E8A-4147-A177-3AD203B41FA5}">
                      <a16:colId xmlns:a16="http://schemas.microsoft.com/office/drawing/2014/main" val="328344249"/>
                    </a:ext>
                  </a:extLst>
                </a:gridCol>
                <a:gridCol w="942975">
                  <a:extLst>
                    <a:ext uri="{9D8B030D-6E8A-4147-A177-3AD203B41FA5}">
                      <a16:colId xmlns:a16="http://schemas.microsoft.com/office/drawing/2014/main" val="325789915"/>
                    </a:ext>
                  </a:extLst>
                </a:gridCol>
              </a:tblGrid>
              <a:tr h="315906">
                <a:tc>
                  <a:txBody>
                    <a:bodyPr/>
                    <a:lstStyle/>
                    <a:p>
                      <a:r>
                        <a:rPr lang="en-US" sz="1600" b="1" dirty="0"/>
                        <a:t>Emp._</a:t>
                      </a:r>
                    </a:p>
                    <a:p>
                      <a:r>
                        <a:rPr lang="en-US" sz="1600" b="1" dirty="0"/>
                        <a:t>SSN</a:t>
                      </a:r>
                    </a:p>
                  </a:txBody>
                  <a:tcPr/>
                </a:tc>
                <a:tc>
                  <a:txBody>
                    <a:bodyPr/>
                    <a:lstStyle/>
                    <a:p>
                      <a:r>
                        <a:rPr lang="en-US" sz="1600" b="1" dirty="0"/>
                        <a:t>First_</a:t>
                      </a:r>
                    </a:p>
                    <a:p>
                      <a:r>
                        <a:rPr lang="en-US" sz="1600" b="1" dirty="0"/>
                        <a:t>Name</a:t>
                      </a:r>
                    </a:p>
                  </a:txBody>
                  <a:tcPr/>
                </a:tc>
                <a:tc>
                  <a:txBody>
                    <a:bodyPr/>
                    <a:lstStyle/>
                    <a:p>
                      <a:r>
                        <a:rPr lang="en-US" sz="1600" b="1" dirty="0"/>
                        <a:t>Last_</a:t>
                      </a:r>
                    </a:p>
                    <a:p>
                      <a:r>
                        <a:rPr lang="en-US" sz="1600" b="1" dirty="0"/>
                        <a:t>Name</a:t>
                      </a:r>
                    </a:p>
                  </a:txBody>
                  <a:tcPr/>
                </a:tc>
                <a:tc>
                  <a:txBody>
                    <a:bodyPr/>
                    <a:lstStyle/>
                    <a:p>
                      <a:r>
                        <a:rPr lang="en-US" sz="1600" b="1" dirty="0"/>
                        <a:t>Salary</a:t>
                      </a:r>
                    </a:p>
                  </a:txBody>
                  <a:tcPr/>
                </a:tc>
                <a:tc>
                  <a:txBody>
                    <a:bodyPr/>
                    <a:lstStyle/>
                    <a:p>
                      <a:r>
                        <a:rPr lang="en-US" sz="1600" b="1" dirty="0"/>
                        <a:t>Birth_</a:t>
                      </a:r>
                    </a:p>
                    <a:p>
                      <a:r>
                        <a:rPr lang="en-US" sz="1600" b="1" dirty="0"/>
                        <a:t>Date</a:t>
                      </a:r>
                    </a:p>
                  </a:txBody>
                  <a:tcPr/>
                </a:tc>
                <a:tc>
                  <a:txBody>
                    <a:bodyPr/>
                    <a:lstStyle/>
                    <a:p>
                      <a:r>
                        <a:rPr lang="en-US" sz="1600" b="1" dirty="0"/>
                        <a:t>Emp._</a:t>
                      </a:r>
                    </a:p>
                    <a:p>
                      <a:r>
                        <a:rPr lang="en-US" sz="1600" b="1" dirty="0"/>
                        <a:t>SSN</a:t>
                      </a:r>
                    </a:p>
                  </a:txBody>
                  <a:tcPr/>
                </a:tc>
                <a:tc>
                  <a:txBody>
                    <a:bodyPr/>
                    <a:lstStyle/>
                    <a:p>
                      <a:r>
                        <a:rPr lang="en-US" sz="1600" b="1" dirty="0"/>
                        <a:t>Dept.</a:t>
                      </a:r>
                    </a:p>
                  </a:txBody>
                  <a:tcPr/>
                </a:tc>
                <a:tc>
                  <a:txBody>
                    <a:bodyPr/>
                    <a:lstStyle/>
                    <a:p>
                      <a:r>
                        <a:rPr lang="en-US" sz="1600" b="1" dirty="0"/>
                        <a:t>Project</a:t>
                      </a:r>
                    </a:p>
                  </a:txBody>
                  <a:tcPr/>
                </a:tc>
                <a:extLst>
                  <a:ext uri="{0D108BD9-81ED-4DB2-BD59-A6C34878D82A}">
                    <a16:rowId xmlns:a16="http://schemas.microsoft.com/office/drawing/2014/main" val="2291819620"/>
                  </a:ext>
                </a:extLst>
              </a:tr>
              <a:tr h="370840">
                <a:tc>
                  <a:txBody>
                    <a:bodyPr/>
                    <a:lstStyle/>
                    <a:p>
                      <a:r>
                        <a:rPr lang="en-US" dirty="0"/>
                        <a:t>01…23</a:t>
                      </a:r>
                    </a:p>
                  </a:txBody>
                  <a:tcPr/>
                </a:tc>
                <a:tc>
                  <a:txBody>
                    <a:bodyPr/>
                    <a:lstStyle/>
                    <a:p>
                      <a:r>
                        <a:rPr lang="en-US" dirty="0"/>
                        <a:t>Jane</a:t>
                      </a:r>
                    </a:p>
                  </a:txBody>
                  <a:tcPr/>
                </a:tc>
                <a:tc>
                  <a:txBody>
                    <a:bodyPr/>
                    <a:lstStyle/>
                    <a:p>
                      <a:r>
                        <a:rPr lang="en-US" dirty="0"/>
                        <a:t>Doe</a:t>
                      </a:r>
                    </a:p>
                  </a:txBody>
                  <a:tcPr/>
                </a:tc>
                <a:tc>
                  <a:txBody>
                    <a:bodyPr/>
                    <a:lstStyle/>
                    <a:p>
                      <a:r>
                        <a:rPr lang="en-US" dirty="0"/>
                        <a:t>60,000</a:t>
                      </a:r>
                    </a:p>
                  </a:txBody>
                  <a:tcPr/>
                </a:tc>
                <a:tc>
                  <a:txBody>
                    <a:bodyPr/>
                    <a:lstStyle/>
                    <a:p>
                      <a:r>
                        <a:rPr lang="en-US" dirty="0"/>
                        <a:t>01-01-1990</a:t>
                      </a:r>
                    </a:p>
                  </a:txBody>
                  <a:tcPr/>
                </a:tc>
                <a:tc>
                  <a:txBody>
                    <a:bodyPr/>
                    <a:lstStyle/>
                    <a:p>
                      <a:r>
                        <a:rPr lang="en-US" dirty="0"/>
                        <a:t>01…23</a:t>
                      </a:r>
                    </a:p>
                  </a:txBody>
                  <a:tcPr/>
                </a:tc>
                <a:tc>
                  <a:txBody>
                    <a:bodyPr/>
                    <a:lstStyle/>
                    <a:p>
                      <a:r>
                        <a:rPr lang="en-US" dirty="0"/>
                        <a:t>Finance</a:t>
                      </a:r>
                    </a:p>
                  </a:txBody>
                  <a:tcPr/>
                </a:tc>
                <a:tc>
                  <a:txBody>
                    <a:bodyPr/>
                    <a:lstStyle/>
                    <a:p>
                      <a:r>
                        <a:rPr lang="en-US" dirty="0"/>
                        <a:t>Annual Report</a:t>
                      </a:r>
                    </a:p>
                  </a:txBody>
                  <a:tcPr/>
                </a:tc>
                <a:extLst>
                  <a:ext uri="{0D108BD9-81ED-4DB2-BD59-A6C34878D82A}">
                    <a16:rowId xmlns:a16="http://schemas.microsoft.com/office/drawing/2014/main" val="18141141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01…34</a:t>
                      </a:r>
                    </a:p>
                  </a:txBody>
                  <a:tcPr/>
                </a:tc>
                <a:tc>
                  <a:txBody>
                    <a:bodyPr/>
                    <a:lstStyle/>
                    <a:p>
                      <a:r>
                        <a:rPr lang="en-US" sz="1800" b="0" i="0" kern="1200" dirty="0">
                          <a:solidFill>
                            <a:schemeClr val="tx1"/>
                          </a:solidFill>
                          <a:effectLst/>
                          <a:latin typeface="+mn-lt"/>
                          <a:ea typeface="+mn-ea"/>
                          <a:cs typeface="+mn-cs"/>
                        </a:rPr>
                        <a:t>Wade</a:t>
                      </a:r>
                      <a:endParaRPr lang="en-US" dirty="0"/>
                    </a:p>
                  </a:txBody>
                  <a:tcPr/>
                </a:tc>
                <a:tc>
                  <a:txBody>
                    <a:bodyPr/>
                    <a:lstStyle/>
                    <a:p>
                      <a:r>
                        <a:rPr lang="en-US" sz="1800" b="0" i="0" kern="1200" dirty="0">
                          <a:solidFill>
                            <a:schemeClr val="tx1"/>
                          </a:solidFill>
                          <a:effectLst/>
                          <a:latin typeface="+mn-lt"/>
                          <a:ea typeface="+mn-ea"/>
                          <a:cs typeface="+mn-cs"/>
                        </a:rPr>
                        <a:t>Wilson</a:t>
                      </a:r>
                      <a:endParaRPr lang="en-US" dirty="0"/>
                    </a:p>
                  </a:txBody>
                  <a:tcPr/>
                </a:tc>
                <a:tc>
                  <a:txBody>
                    <a:bodyPr/>
                    <a:lstStyle/>
                    <a:p>
                      <a:r>
                        <a:rPr lang="en-US" dirty="0"/>
                        <a:t>50,000</a:t>
                      </a:r>
                    </a:p>
                  </a:txBody>
                  <a:tcPr/>
                </a:tc>
                <a:tc>
                  <a:txBody>
                    <a:bodyPr/>
                    <a:lstStyle/>
                    <a:p>
                      <a:r>
                        <a:rPr lang="en-US" dirty="0"/>
                        <a:t>11-22-1973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Annual Report</a:t>
                      </a:r>
                    </a:p>
                  </a:txBody>
                  <a:tcPr/>
                </a:tc>
                <a:extLst>
                  <a:ext uri="{0D108BD9-81ED-4DB2-BD59-A6C34878D82A}">
                    <a16:rowId xmlns:a16="http://schemas.microsoft.com/office/drawing/2014/main" val="2575753395"/>
                  </a:ext>
                </a:extLst>
              </a:tr>
            </a:tbl>
          </a:graphicData>
        </a:graphic>
      </p:graphicFrame>
      <p:graphicFrame>
        <p:nvGraphicFramePr>
          <p:cNvPr id="5" name="Content Placeholder 3">
            <a:extLst>
              <a:ext uri="{FF2B5EF4-FFF2-40B4-BE49-F238E27FC236}">
                <a16:creationId xmlns:a16="http://schemas.microsoft.com/office/drawing/2014/main" id="{FF466D25-C148-381F-E673-B8289D890EEA}"/>
              </a:ext>
            </a:extLst>
          </p:cNvPr>
          <p:cNvGraphicFramePr>
            <a:graphicFrameLocks/>
          </p:cNvGraphicFramePr>
          <p:nvPr>
            <p:extLst>
              <p:ext uri="{D42A27DB-BD31-4B8C-83A1-F6EECF244321}">
                <p14:modId xmlns:p14="http://schemas.microsoft.com/office/powerpoint/2010/main" val="296090864"/>
              </p:ext>
            </p:extLst>
          </p:nvPr>
        </p:nvGraphicFramePr>
        <p:xfrm>
          <a:off x="822324" y="4180205"/>
          <a:ext cx="3233055" cy="1193800"/>
        </p:xfrm>
        <a:graphic>
          <a:graphicData uri="http://schemas.openxmlformats.org/drawingml/2006/table">
            <a:tbl>
              <a:tblPr firstRow="1" bandRow="1">
                <a:tableStyleId>{5940675A-B579-460E-94D1-54222C63F5DA}</a:tableStyleId>
              </a:tblPr>
              <a:tblGrid>
                <a:gridCol w="1077685">
                  <a:extLst>
                    <a:ext uri="{9D8B030D-6E8A-4147-A177-3AD203B41FA5}">
                      <a16:colId xmlns:a16="http://schemas.microsoft.com/office/drawing/2014/main" val="1447548147"/>
                    </a:ext>
                  </a:extLst>
                </a:gridCol>
                <a:gridCol w="1077685">
                  <a:extLst>
                    <a:ext uri="{9D8B030D-6E8A-4147-A177-3AD203B41FA5}">
                      <a16:colId xmlns:a16="http://schemas.microsoft.com/office/drawing/2014/main" val="2658101117"/>
                    </a:ext>
                  </a:extLst>
                </a:gridCol>
                <a:gridCol w="1077685">
                  <a:extLst>
                    <a:ext uri="{9D8B030D-6E8A-4147-A177-3AD203B41FA5}">
                      <a16:colId xmlns:a16="http://schemas.microsoft.com/office/drawing/2014/main" val="22670510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Dept.</a:t>
                      </a:r>
                    </a:p>
                  </a:txBody>
                  <a:tcPr/>
                </a:tc>
                <a:tc>
                  <a:txBody>
                    <a:bodyPr/>
                    <a:lstStyle/>
                    <a:p>
                      <a:r>
                        <a:rPr lang="en-US" sz="1600" b="1" dirty="0"/>
                        <a:t>Dept.-</a:t>
                      </a:r>
                      <a:r>
                        <a:rPr lang="en-US" sz="1600" b="1" dirty="0" err="1"/>
                        <a:t>Mngr</a:t>
                      </a:r>
                      <a:r>
                        <a:rPr lang="en-US" sz="1600" b="1" dirty="0"/>
                        <a:t>._SSN</a:t>
                      </a:r>
                    </a:p>
                  </a:txBody>
                  <a:tcPr/>
                </a:tc>
                <a:tc>
                  <a:txBody>
                    <a:bodyPr/>
                    <a:lstStyle/>
                    <a:p>
                      <a:r>
                        <a:rPr lang="en-US" sz="1600" b="1" dirty="0"/>
                        <a:t>Address</a:t>
                      </a:r>
                    </a:p>
                  </a:txBody>
                  <a:tcPr/>
                </a:tc>
                <a:extLst>
                  <a:ext uri="{0D108BD9-81ED-4DB2-BD59-A6C34878D82A}">
                    <a16:rowId xmlns:a16="http://schemas.microsoft.com/office/drawing/2014/main" val="2291819620"/>
                  </a:ext>
                </a:extLst>
              </a:tr>
              <a:tr h="370840">
                <a:tc>
                  <a:txBody>
                    <a:bodyPr/>
                    <a:lstStyle/>
                    <a:p>
                      <a:r>
                        <a:rPr lang="en-US" dirty="0"/>
                        <a:t>Finance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01…12</a:t>
                      </a:r>
                    </a:p>
                  </a:txBody>
                  <a:tcPr/>
                </a:tc>
                <a:tc>
                  <a:txBody>
                    <a:bodyPr/>
                    <a:lstStyle/>
                    <a:p>
                      <a:r>
                        <a:rPr lang="en-US" dirty="0"/>
                        <a:t>…</a:t>
                      </a:r>
                    </a:p>
                  </a:txBody>
                  <a:tcPr/>
                </a:tc>
                <a:extLst>
                  <a:ext uri="{0D108BD9-81ED-4DB2-BD59-A6C34878D82A}">
                    <a16:rowId xmlns:a16="http://schemas.microsoft.com/office/drawing/2014/main" val="1814114167"/>
                  </a:ext>
                </a:extLst>
              </a:tr>
            </a:tbl>
          </a:graphicData>
        </a:graphic>
      </p:graphicFrame>
      <p:graphicFrame>
        <p:nvGraphicFramePr>
          <p:cNvPr id="6" name="Content Placeholder 3">
            <a:extLst>
              <a:ext uri="{FF2B5EF4-FFF2-40B4-BE49-F238E27FC236}">
                <a16:creationId xmlns:a16="http://schemas.microsoft.com/office/drawing/2014/main" id="{51F43491-231A-255D-40B1-1E1F124C9DE4}"/>
              </a:ext>
            </a:extLst>
          </p:cNvPr>
          <p:cNvGraphicFramePr>
            <a:graphicFrameLocks/>
          </p:cNvGraphicFramePr>
          <p:nvPr>
            <p:extLst>
              <p:ext uri="{D42A27DB-BD31-4B8C-83A1-F6EECF244321}">
                <p14:modId xmlns:p14="http://schemas.microsoft.com/office/powerpoint/2010/main" val="2566889827"/>
              </p:ext>
            </p:extLst>
          </p:nvPr>
        </p:nvGraphicFramePr>
        <p:xfrm>
          <a:off x="4343566" y="4180205"/>
          <a:ext cx="3978111" cy="1219200"/>
        </p:xfrm>
        <a:graphic>
          <a:graphicData uri="http://schemas.openxmlformats.org/drawingml/2006/table">
            <a:tbl>
              <a:tblPr firstRow="1" bandRow="1">
                <a:tableStyleId>{5940675A-B579-460E-94D1-54222C63F5DA}</a:tableStyleId>
              </a:tblPr>
              <a:tblGrid>
                <a:gridCol w="1326037">
                  <a:extLst>
                    <a:ext uri="{9D8B030D-6E8A-4147-A177-3AD203B41FA5}">
                      <a16:colId xmlns:a16="http://schemas.microsoft.com/office/drawing/2014/main" val="1447548147"/>
                    </a:ext>
                  </a:extLst>
                </a:gridCol>
                <a:gridCol w="1326037">
                  <a:extLst>
                    <a:ext uri="{9D8B030D-6E8A-4147-A177-3AD203B41FA5}">
                      <a16:colId xmlns:a16="http://schemas.microsoft.com/office/drawing/2014/main" val="2658101117"/>
                    </a:ext>
                  </a:extLst>
                </a:gridCol>
                <a:gridCol w="1326037">
                  <a:extLst>
                    <a:ext uri="{9D8B030D-6E8A-4147-A177-3AD203B41FA5}">
                      <a16:colId xmlns:a16="http://schemas.microsoft.com/office/drawing/2014/main" val="2267051073"/>
                    </a:ext>
                  </a:extLst>
                </a:gridCol>
              </a:tblGrid>
              <a:tr h="370840">
                <a:tc>
                  <a:txBody>
                    <a:bodyPr/>
                    <a:lstStyle/>
                    <a:p>
                      <a:r>
                        <a:rPr lang="en-US" sz="1600" b="1" dirty="0"/>
                        <a:t>Project</a:t>
                      </a:r>
                    </a:p>
                  </a:txBody>
                  <a:tcPr/>
                </a:tc>
                <a:tc>
                  <a:txBody>
                    <a:bodyPr/>
                    <a:lstStyle/>
                    <a:p>
                      <a:r>
                        <a:rPr lang="en-US" sz="1600" b="1" dirty="0"/>
                        <a:t>Controlling_</a:t>
                      </a:r>
                    </a:p>
                    <a:p>
                      <a:r>
                        <a:rPr lang="en-US" sz="1600" b="1" dirty="0"/>
                        <a:t>department</a:t>
                      </a:r>
                    </a:p>
                  </a:txBody>
                  <a:tcPr/>
                </a:tc>
                <a:tc>
                  <a:txBody>
                    <a:bodyPr/>
                    <a:lstStyle/>
                    <a:p>
                      <a:r>
                        <a:rPr lang="en-US" sz="1600" b="1" dirty="0" err="1"/>
                        <a:t>Start_date</a:t>
                      </a:r>
                      <a:endParaRPr lang="en-US" sz="1600" b="1" dirty="0"/>
                    </a:p>
                  </a:txBody>
                  <a:tcPr/>
                </a:tc>
                <a:extLst>
                  <a:ext uri="{0D108BD9-81ED-4DB2-BD59-A6C34878D82A}">
                    <a16:rowId xmlns:a16="http://schemas.microsoft.com/office/drawing/2014/main" val="2291819620"/>
                  </a:ext>
                </a:extLst>
              </a:tr>
              <a:tr h="370840">
                <a:tc>
                  <a:txBody>
                    <a:bodyPr/>
                    <a:lstStyle/>
                    <a:p>
                      <a:r>
                        <a:rPr lang="en-US" dirty="0"/>
                        <a:t>Annual Report</a:t>
                      </a:r>
                    </a:p>
                  </a:txBody>
                  <a:tcPr/>
                </a:tc>
                <a:tc>
                  <a:txBody>
                    <a:bodyPr/>
                    <a:lstStyle/>
                    <a:p>
                      <a:r>
                        <a:rPr lang="en-US" dirty="0"/>
                        <a:t>Finance</a:t>
                      </a:r>
                    </a:p>
                  </a:txBody>
                  <a:tcPr/>
                </a:tc>
                <a:tc>
                  <a:txBody>
                    <a:bodyPr/>
                    <a:lstStyle/>
                    <a:p>
                      <a:r>
                        <a:rPr lang="en-US" dirty="0"/>
                        <a:t>01-01-2025</a:t>
                      </a:r>
                    </a:p>
                  </a:txBody>
                  <a:tcPr/>
                </a:tc>
                <a:extLst>
                  <a:ext uri="{0D108BD9-81ED-4DB2-BD59-A6C34878D82A}">
                    <a16:rowId xmlns:a16="http://schemas.microsoft.com/office/drawing/2014/main" val="1814114167"/>
                  </a:ext>
                </a:extLst>
              </a:tr>
            </a:tbl>
          </a:graphicData>
        </a:graphic>
      </p:graphicFrame>
    </p:spTree>
    <p:extLst>
      <p:ext uri="{BB962C8B-B14F-4D97-AF65-F5344CB8AC3E}">
        <p14:creationId xmlns:p14="http://schemas.microsoft.com/office/powerpoint/2010/main" val="3112342723"/>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60B-0970-D89B-F055-315440284BEA}"/>
              </a:ext>
            </a:extLst>
          </p:cNvPr>
          <p:cNvSpPr>
            <a:spLocks noGrp="1"/>
          </p:cNvSpPr>
          <p:nvPr>
            <p:ph type="title"/>
          </p:nvPr>
        </p:nvSpPr>
        <p:spPr/>
        <p:txBody>
          <a:bodyPr/>
          <a:lstStyle/>
          <a:p>
            <a:r>
              <a:rPr lang="en-US" dirty="0"/>
              <a:t>Entity and Attribute</a:t>
            </a:r>
          </a:p>
        </p:txBody>
      </p:sp>
      <p:sp>
        <p:nvSpPr>
          <p:cNvPr id="3" name="Content Placeholder 2">
            <a:extLst>
              <a:ext uri="{FF2B5EF4-FFF2-40B4-BE49-F238E27FC236}">
                <a16:creationId xmlns:a16="http://schemas.microsoft.com/office/drawing/2014/main" id="{B2AF377A-23C1-0CFE-BE1C-3D0F5F7935CB}"/>
              </a:ext>
            </a:extLst>
          </p:cNvPr>
          <p:cNvSpPr>
            <a:spLocks noGrp="1"/>
          </p:cNvSpPr>
          <p:nvPr>
            <p:ph idx="1"/>
          </p:nvPr>
        </p:nvSpPr>
        <p:spPr/>
        <p:txBody>
          <a:bodyPr>
            <a:normAutofit/>
          </a:bodyPr>
          <a:lstStyle/>
          <a:p>
            <a:r>
              <a:rPr lang="en-US" b="1" dirty="0"/>
              <a:t>Entity</a:t>
            </a:r>
            <a:r>
              <a:rPr lang="en-US" dirty="0"/>
              <a:t>: Concept or object of the mini-world, represented in the database.</a:t>
            </a:r>
          </a:p>
          <a:p>
            <a:r>
              <a:rPr lang="en-US" sz="2000" dirty="0"/>
              <a:t>• </a:t>
            </a:r>
            <a:r>
              <a:rPr lang="en-US" dirty="0"/>
              <a:t>EMPLOYEE John Doe, Research DEPARTMENT, </a:t>
            </a:r>
            <a:r>
              <a:rPr lang="en-US" dirty="0" err="1"/>
              <a:t>ProjectX</a:t>
            </a:r>
            <a:r>
              <a:rPr lang="en-US" dirty="0"/>
              <a:t> PROJECT.</a:t>
            </a:r>
          </a:p>
          <a:p>
            <a:endParaRPr lang="en-US" dirty="0"/>
          </a:p>
          <a:p>
            <a:pPr marL="0">
              <a:buNone/>
            </a:pPr>
            <a:r>
              <a:rPr lang="en-US" b="1" dirty="0"/>
              <a:t>Attribute</a:t>
            </a:r>
            <a:r>
              <a:rPr lang="en-US" dirty="0"/>
              <a:t>: Properties that describes an entity.</a:t>
            </a:r>
          </a:p>
          <a:p>
            <a:pPr marL="0" indent="0">
              <a:buNone/>
            </a:pPr>
            <a:r>
              <a:rPr lang="en-US" dirty="0"/>
              <a:t>• Name, SSN, salary of an EMPLOYEE.</a:t>
            </a:r>
          </a:p>
          <a:p>
            <a:pPr marL="0" indent="0">
              <a:buNone/>
            </a:pPr>
            <a:r>
              <a:rPr lang="en-US" dirty="0"/>
              <a:t>• Each attribute has a specific value set.</a:t>
            </a:r>
          </a:p>
          <a:p>
            <a:pPr marL="544068" lvl="1" indent="-342900"/>
            <a:r>
              <a:rPr lang="en-US" dirty="0"/>
              <a:t>Name – character string of up to 15 characters.</a:t>
            </a:r>
          </a:p>
          <a:p>
            <a:pPr marL="544068" lvl="1" indent="-342900"/>
            <a:r>
              <a:rPr lang="en-US" dirty="0"/>
              <a:t>SSN – list of nine integers.</a:t>
            </a:r>
          </a:p>
        </p:txBody>
      </p:sp>
    </p:spTree>
    <p:extLst>
      <p:ext uri="{BB962C8B-B14F-4D97-AF65-F5344CB8AC3E}">
        <p14:creationId xmlns:p14="http://schemas.microsoft.com/office/powerpoint/2010/main" val="955687987"/>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C40F-67C3-4600-5269-5AAAF0511A86}"/>
              </a:ext>
            </a:extLst>
          </p:cNvPr>
          <p:cNvSpPr>
            <a:spLocks noGrp="1"/>
          </p:cNvSpPr>
          <p:nvPr>
            <p:ph type="title"/>
          </p:nvPr>
        </p:nvSpPr>
        <p:spPr/>
        <p:txBody>
          <a:bodyPr/>
          <a:lstStyle/>
          <a:p>
            <a:r>
              <a:rPr lang="en-US" dirty="0"/>
              <a:t>Attribute Types</a:t>
            </a:r>
          </a:p>
        </p:txBody>
      </p:sp>
      <p:sp>
        <p:nvSpPr>
          <p:cNvPr id="3" name="Content Placeholder 2">
            <a:extLst>
              <a:ext uri="{FF2B5EF4-FFF2-40B4-BE49-F238E27FC236}">
                <a16:creationId xmlns:a16="http://schemas.microsoft.com/office/drawing/2014/main" id="{F894822C-1956-CA25-51E7-E8AC7813D21A}"/>
              </a:ext>
            </a:extLst>
          </p:cNvPr>
          <p:cNvSpPr>
            <a:spLocks noGrp="1"/>
          </p:cNvSpPr>
          <p:nvPr>
            <p:ph idx="1"/>
          </p:nvPr>
        </p:nvSpPr>
        <p:spPr/>
        <p:txBody>
          <a:bodyPr>
            <a:normAutofit/>
          </a:bodyPr>
          <a:lstStyle/>
          <a:p>
            <a:r>
              <a:rPr lang="en-US" b="1" dirty="0"/>
              <a:t>Simple</a:t>
            </a:r>
            <a:r>
              <a:rPr lang="en-US" dirty="0"/>
              <a:t>: each entity has a single atomic value of the attribute.</a:t>
            </a:r>
          </a:p>
          <a:p>
            <a:r>
              <a:rPr lang="en-US" sz="2000" dirty="0"/>
              <a:t>• </a:t>
            </a:r>
            <a:r>
              <a:rPr lang="en-US" dirty="0"/>
              <a:t>SSN</a:t>
            </a:r>
            <a:endParaRPr lang="en-US" sz="900" dirty="0"/>
          </a:p>
          <a:p>
            <a:r>
              <a:rPr lang="en-US" b="1" dirty="0"/>
              <a:t>Composite</a:t>
            </a:r>
            <a:r>
              <a:rPr lang="en-US" dirty="0"/>
              <a:t>: divided into smaller subparts.</a:t>
            </a:r>
          </a:p>
          <a:p>
            <a:r>
              <a:rPr lang="en-US" sz="2000" dirty="0"/>
              <a:t>• </a:t>
            </a:r>
            <a:r>
              <a:rPr lang="en-US" dirty="0"/>
              <a:t>Name {</a:t>
            </a:r>
            <a:r>
              <a:rPr lang="en-US" dirty="0" err="1"/>
              <a:t>First_Name</a:t>
            </a:r>
            <a:r>
              <a:rPr lang="en-US" dirty="0"/>
              <a:t>, </a:t>
            </a:r>
            <a:r>
              <a:rPr lang="en-US" dirty="0" err="1"/>
              <a:t>Last_Name</a:t>
            </a:r>
            <a:r>
              <a:rPr lang="en-US" dirty="0"/>
              <a:t>}</a:t>
            </a:r>
          </a:p>
          <a:p>
            <a:r>
              <a:rPr lang="en-US" sz="2000" dirty="0"/>
              <a:t>• </a:t>
            </a:r>
            <a:r>
              <a:rPr lang="en-US" dirty="0"/>
              <a:t>Address {Apt#, House#, Street, City, State, </a:t>
            </a:r>
            <a:r>
              <a:rPr lang="en-US" dirty="0" err="1"/>
              <a:t>ZipCode</a:t>
            </a:r>
            <a:r>
              <a:rPr lang="en-US" dirty="0"/>
              <a:t>, Country}</a:t>
            </a:r>
          </a:p>
          <a:p>
            <a:r>
              <a:rPr lang="en-US" b="1" dirty="0"/>
              <a:t>Multi-valued</a:t>
            </a:r>
            <a:r>
              <a:rPr lang="en-US" dirty="0"/>
              <a:t>: multiple values for an attribute.</a:t>
            </a:r>
          </a:p>
          <a:p>
            <a:r>
              <a:rPr lang="en-US" sz="2000" dirty="0"/>
              <a:t>• </a:t>
            </a:r>
            <a:r>
              <a:rPr lang="en-US" dirty="0"/>
              <a:t>Projects of a DEPARTMENT.</a:t>
            </a:r>
          </a:p>
          <a:p>
            <a:r>
              <a:rPr lang="en-US" b="1" dirty="0"/>
              <a:t>Derived</a:t>
            </a:r>
          </a:p>
          <a:p>
            <a:r>
              <a:rPr lang="en-US" sz="2000" dirty="0"/>
              <a:t>• </a:t>
            </a:r>
            <a:r>
              <a:rPr lang="en-US" dirty="0"/>
              <a:t>Number of employees in a DEPARTMENT.</a:t>
            </a:r>
          </a:p>
        </p:txBody>
      </p:sp>
    </p:spTree>
    <p:extLst>
      <p:ext uri="{BB962C8B-B14F-4D97-AF65-F5344CB8AC3E}">
        <p14:creationId xmlns:p14="http://schemas.microsoft.com/office/powerpoint/2010/main" val="3560172657"/>
      </p:ext>
    </p:extLst>
  </p:cSld>
  <p:clrMapOvr>
    <a:masterClrMapping/>
  </p:clrMapOvr>
  <p:transition spd="med">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1710</TotalTime>
  <Words>989</Words>
  <Application>Microsoft Office PowerPoint</Application>
  <PresentationFormat>On-screen Show (4:3)</PresentationFormat>
  <Paragraphs>321</Paragraphs>
  <Slides>21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Entity-Relationship Model</vt:lpstr>
      <vt:lpstr>Outline</vt:lpstr>
      <vt:lpstr>Requirements</vt:lpstr>
      <vt:lpstr>Example Database </vt:lpstr>
      <vt:lpstr>Factoring</vt:lpstr>
      <vt:lpstr>Example Database </vt:lpstr>
      <vt:lpstr>Entity and Attribute</vt:lpstr>
      <vt:lpstr>Entity and Attribute</vt:lpstr>
      <vt:lpstr>Attribute Types</vt:lpstr>
      <vt:lpstr>ER Diagram</vt:lpstr>
      <vt:lpstr>Querying</vt:lpstr>
      <vt:lpstr>Key Attributes</vt:lpstr>
      <vt:lpstr>Key Attributes</vt:lpstr>
      <vt:lpstr>Relationship</vt:lpstr>
      <vt:lpstr>Relationships as Attributes</vt:lpstr>
      <vt:lpstr>Relationships as Attributes</vt:lpstr>
      <vt:lpstr>ER Diagram</vt:lpstr>
      <vt:lpstr>Cardinality Ratio Constraint</vt:lpstr>
      <vt:lpstr>Participation constraint</vt:lpstr>
      <vt:lpstr>ER Diagram</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Sunzid Hassan</dc:creator>
  <cp:lastModifiedBy>Sunzid Hassan</cp:lastModifiedBy>
  <cp:revision>22</cp:revision>
  <dcterms:created xsi:type="dcterms:W3CDTF">2025-02-04T14:46:01Z</dcterms:created>
  <dcterms:modified xsi:type="dcterms:W3CDTF">2025-02-05T19:16:47Z</dcterms:modified>
</cp:coreProperties>
</file>