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1" r:id="rId5"/>
    <p:sldId id="259" r:id="rId6"/>
    <p:sldId id="260" r:id="rId7"/>
    <p:sldId id="289" r:id="rId8"/>
    <p:sldId id="261" r:id="rId9"/>
    <p:sldId id="262" r:id="rId10"/>
    <p:sldId id="287" r:id="rId11"/>
    <p:sldId id="288" r:id="rId12"/>
    <p:sldId id="292" r:id="rId13"/>
    <p:sldId id="263" r:id="rId14"/>
    <p:sldId id="264" r:id="rId15"/>
    <p:sldId id="285" r:id="rId16"/>
    <p:sldId id="273" r:id="rId17"/>
    <p:sldId id="272" r:id="rId18"/>
    <p:sldId id="265" r:id="rId19"/>
    <p:sldId id="266" r:id="rId20"/>
    <p:sldId id="286" r:id="rId21"/>
    <p:sldId id="267" r:id="rId22"/>
    <p:sldId id="290" r:id="rId23"/>
    <p:sldId id="274" r:id="rId24"/>
    <p:sldId id="268" r:id="rId25"/>
    <p:sldId id="269" r:id="rId26"/>
    <p:sldId id="270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75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5B770-FC43-4E58-A9BD-8EBA22CA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5EBD-A551-408A-BFA2-FB0B9AD0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e.fname</a:t>
            </a:r>
            <a:r>
              <a:rPr lang="en-US" dirty="0"/>
              <a:t>, ' ', </a:t>
            </a:r>
            <a:r>
              <a:rPr lang="en-US" dirty="0" err="1"/>
              <a:t>e.lname</a:t>
            </a:r>
            <a:r>
              <a:rPr lang="en-US" dirty="0"/>
              <a:t>) as employee,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s.fname</a:t>
            </a:r>
            <a:r>
              <a:rPr lang="en-US" dirty="0"/>
              <a:t>, ' ', </a:t>
            </a:r>
            <a:r>
              <a:rPr lang="en-US" dirty="0" err="1"/>
              <a:t>s.lname</a:t>
            </a:r>
            <a:r>
              <a:rPr lang="en-US" dirty="0"/>
              <a:t>) as supervisor from employee e, employee s where </a:t>
            </a:r>
            <a:r>
              <a:rPr lang="en-US" dirty="0" err="1"/>
              <a:t>e.super_ssn</a:t>
            </a:r>
            <a:r>
              <a:rPr lang="en-US" dirty="0"/>
              <a:t> = </a:t>
            </a:r>
            <a:r>
              <a:rPr lang="en-US" dirty="0" err="1"/>
              <a:t>s.ssn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25EBD-A551-408A-BFA2-FB0B9AD0C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5068" y="47625"/>
            <a:ext cx="8801862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779" y="2917395"/>
            <a:ext cx="9471660" cy="1830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6965" y="993470"/>
            <a:ext cx="10591165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4520">
              <a:lnSpc>
                <a:spcPts val="8660"/>
              </a:lnSpc>
              <a:spcBef>
                <a:spcPts val="100"/>
              </a:spcBef>
            </a:pPr>
            <a:r>
              <a:rPr sz="7800" spc="-75" dirty="0">
                <a:solidFill>
                  <a:srgbClr val="252525"/>
                </a:solidFill>
              </a:rPr>
              <a:t>Lesson</a:t>
            </a:r>
            <a:r>
              <a:rPr sz="7800" spc="-340" dirty="0">
                <a:solidFill>
                  <a:srgbClr val="252525"/>
                </a:solidFill>
              </a:rPr>
              <a:t> </a:t>
            </a:r>
            <a:r>
              <a:rPr sz="7800" spc="-20" dirty="0">
                <a:solidFill>
                  <a:srgbClr val="252525"/>
                </a:solidFill>
              </a:rPr>
              <a:t>7.1:</a:t>
            </a:r>
            <a:endParaRPr sz="7800"/>
          </a:p>
          <a:p>
            <a:pPr marL="4263390" marR="5080" indent="-4251325">
              <a:lnSpc>
                <a:spcPts val="7959"/>
              </a:lnSpc>
              <a:spcBef>
                <a:spcPts val="730"/>
              </a:spcBef>
            </a:pPr>
            <a:r>
              <a:rPr sz="7800" spc="-105" dirty="0">
                <a:solidFill>
                  <a:srgbClr val="252525"/>
                </a:solidFill>
              </a:rPr>
              <a:t>Structured</a:t>
            </a:r>
            <a:r>
              <a:rPr sz="7800" spc="-325" dirty="0">
                <a:solidFill>
                  <a:srgbClr val="252525"/>
                </a:solidFill>
              </a:rPr>
              <a:t> </a:t>
            </a:r>
            <a:r>
              <a:rPr sz="7800" spc="-75" dirty="0">
                <a:solidFill>
                  <a:srgbClr val="252525"/>
                </a:solidFill>
              </a:rPr>
              <a:t>Query</a:t>
            </a:r>
            <a:r>
              <a:rPr sz="7800" spc="-320" dirty="0">
                <a:solidFill>
                  <a:srgbClr val="252525"/>
                </a:solidFill>
              </a:rPr>
              <a:t> </a:t>
            </a:r>
            <a:r>
              <a:rPr sz="7800" spc="-100" dirty="0">
                <a:solidFill>
                  <a:srgbClr val="252525"/>
                </a:solidFill>
              </a:rPr>
              <a:t>Language </a:t>
            </a:r>
            <a:r>
              <a:rPr sz="7800" spc="-10" dirty="0">
                <a:solidFill>
                  <a:srgbClr val="252525"/>
                </a:solidFill>
              </a:rPr>
              <a:t>(SQL)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2524760" y="4404486"/>
            <a:ext cx="7181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9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41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9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75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935"/>
            <a:ext cx="11918188" cy="516545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university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university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or click on university database */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balance_owed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balance_owed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DESCRIBE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</a:t>
            </a:r>
            <a:r>
              <a:rPr lang="en-US" sz="2400" b="1" spc="-3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2200" b="1" spc="-3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or click on student table then on “Structure” */</a:t>
            </a:r>
            <a:endParaRPr lang="en-US" sz="2200" spc="-3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15" dirty="0"/>
              <a:t> </a:t>
            </a:r>
            <a:r>
              <a:rPr spc="-114" dirty="0"/>
              <a:t>CREATE:</a:t>
            </a:r>
            <a:r>
              <a:rPr spc="-160" dirty="0"/>
              <a:t> </a:t>
            </a:r>
            <a:r>
              <a:rPr lang="en-US" spc="-60" dirty="0"/>
              <a:t>EXAMPLES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3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935"/>
            <a:ext cx="11918188" cy="358476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balance_owed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student_pk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cwid_len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cwid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no_neg_bal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balance_owed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15" dirty="0"/>
              <a:t> </a:t>
            </a:r>
            <a:r>
              <a:rPr spc="-114" dirty="0"/>
              <a:t>CREATE:</a:t>
            </a:r>
            <a:r>
              <a:rPr spc="-160" dirty="0"/>
              <a:t> </a:t>
            </a:r>
            <a:r>
              <a:rPr lang="en-US" spc="-60" dirty="0"/>
              <a:t>EXAMPLES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3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935"/>
            <a:ext cx="11918188" cy="20040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staff_member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id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AUTO_INCREMENT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 CHECK(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15" dirty="0"/>
              <a:t> </a:t>
            </a:r>
            <a:r>
              <a:rPr spc="-114" dirty="0"/>
              <a:t>CREATE:</a:t>
            </a:r>
            <a:r>
              <a:rPr spc="-160" dirty="0"/>
              <a:t> </a:t>
            </a:r>
            <a:r>
              <a:rPr lang="en-US" spc="-60" dirty="0"/>
              <a:t>EXAMPLES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76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6965188" cy="4479431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ALTER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modifications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Changing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column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tabLst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ALTER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endParaRPr lang="en-US" sz="24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COLUMN</a:t>
            </a:r>
            <a:r>
              <a:rPr sz="24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VARCHAR(</a:t>
            </a:r>
            <a:r>
              <a:rPr sz="2400" b="1" spc="-10" dirty="0">
                <a:solidFill>
                  <a:schemeClr val="accent6"/>
                </a:solidFill>
                <a:latin typeface="Calibri"/>
                <a:cs typeface="Calibri"/>
              </a:rPr>
              <a:t>12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tabLst>
                <a:tab pos="186690" algn="l"/>
              </a:tabLst>
            </a:pPr>
            <a:endParaRPr lang="en-US" sz="2400" spc="-2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ALTER</a:t>
            </a: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endParaRPr lang="en-US" sz="24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CONSTRAINT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dept_mgr_fk</a:t>
            </a:r>
            <a:endParaRPr lang="en-US" sz="24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FOREIGN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(mgr_ssn)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REFERENCES</a:t>
            </a:r>
            <a:r>
              <a:rPr sz="24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en-US" sz="24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NULL</a:t>
            </a:r>
            <a:r>
              <a:rPr lang="en-US" sz="2400" spc="-20" dirty="0">
                <a:solidFill>
                  <a:srgbClr val="006FC0"/>
                </a:solidFill>
                <a:latin typeface="Calibri"/>
                <a:cs typeface="Calibri"/>
              </a:rPr>
              <a:t>   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CASCADE;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8982" y="47625"/>
            <a:ext cx="2580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29" dirty="0"/>
              <a:t> </a:t>
            </a:r>
            <a:r>
              <a:rPr spc="-100" dirty="0"/>
              <a:t>ALTER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841988" cy="30482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delete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named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elements.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Tables,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domains,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itself.</a:t>
            </a:r>
            <a:endParaRPr sz="2200" dirty="0">
              <a:latin typeface="Calibri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tabLst>
                <a:tab pos="396240" algn="l"/>
              </a:tabLst>
            </a:pP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Examples:</a:t>
            </a:r>
          </a:p>
          <a:p>
            <a:pPr marL="341313" lvl="1" indent="-114300">
              <a:spcBef>
                <a:spcPts val="600"/>
              </a:spcBef>
              <a:buClr>
                <a:srgbClr val="1CACE3"/>
              </a:buClr>
              <a:buSzPct val="95833"/>
              <a:buFont typeface="Arial"/>
              <a:buChar char="•"/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 DROP</a:t>
            </a:r>
            <a:r>
              <a:rPr lang="en-US" sz="2400" spc="-75" dirty="0">
                <a:solidFill>
                  <a:srgbClr val="006FC0"/>
                </a:solidFill>
                <a:latin typeface="Calibri"/>
                <a:cs typeface="Calibri"/>
              </a:rPr>
              <a:t> TABLE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lang="en-US" sz="2400" dirty="0">
              <a:latin typeface="Calibri"/>
              <a:cs typeface="Calibri"/>
            </a:endParaRPr>
          </a:p>
          <a:p>
            <a:pPr marL="684213" lvl="1" indent="-182563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removes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employee table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data.</a:t>
            </a:r>
            <a:endParaRPr lang="en-US" sz="2000" dirty="0">
              <a:latin typeface="Calibri"/>
              <a:cs typeface="Calibri"/>
            </a:endParaRPr>
          </a:p>
          <a:p>
            <a:pPr marL="341313" lvl="1" indent="-114300">
              <a:spcBef>
                <a:spcPts val="600"/>
              </a:spcBef>
              <a:buClr>
                <a:srgbClr val="1CACE3"/>
              </a:buClr>
              <a:buSzPct val="95833"/>
              <a:buFont typeface="Arial"/>
              <a:buChar char="•"/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 DROP</a:t>
            </a:r>
            <a:r>
              <a:rPr lang="en-US"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lang="en-US" sz="2400" dirty="0">
              <a:latin typeface="Calibri"/>
              <a:cs typeface="Calibri"/>
            </a:endParaRPr>
          </a:p>
          <a:p>
            <a:pPr marL="684213" lvl="1" indent="-182563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removes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company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lang="en-US"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tables,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views,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constraints,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2509" y="47625"/>
            <a:ext cx="2513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29" dirty="0"/>
              <a:t> </a:t>
            </a:r>
            <a:r>
              <a:rPr spc="-30" dirty="0"/>
              <a:t>DROP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841988" cy="23249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TRUNCATE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used to remove all data from a table but keep the table schema.</a:t>
            </a:r>
          </a:p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Essentially it drops the table, then recreates it back, thereby clearing all rows.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tabLst>
                <a:tab pos="396240" algn="l"/>
              </a:tabLst>
            </a:pP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Examples:</a:t>
            </a:r>
          </a:p>
          <a:p>
            <a:pPr marL="341313" lvl="1" indent="-114300">
              <a:spcBef>
                <a:spcPts val="600"/>
              </a:spcBef>
              <a:buClr>
                <a:srgbClr val="1CACE3"/>
              </a:buClr>
              <a:buSzPct val="95833"/>
              <a:buFont typeface="Arial"/>
              <a:buChar char="•"/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 TRUNCATE</a:t>
            </a:r>
            <a:r>
              <a:rPr lang="en-US" sz="2400" spc="-75" dirty="0">
                <a:solidFill>
                  <a:srgbClr val="006FC0"/>
                </a:solidFill>
                <a:latin typeface="Calibri"/>
                <a:cs typeface="Calibri"/>
              </a:rPr>
              <a:t> TABLE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;</a:t>
            </a:r>
            <a:endParaRPr lang="en-US" sz="2400" dirty="0">
              <a:latin typeface="Calibri"/>
              <a:cs typeface="Calibri"/>
            </a:endParaRPr>
          </a:p>
          <a:p>
            <a:pPr marL="684213" lvl="1" indent="-182563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removes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all data in the employee table</a:t>
            </a:r>
            <a:r>
              <a:rPr lang="en-US" sz="2000" spc="-55" dirty="0">
                <a:solidFill>
                  <a:srgbClr val="404040"/>
                </a:solidFill>
                <a:latin typeface="Calibri"/>
                <a:cs typeface="Calibri"/>
              </a:rPr>
              <a:t> but the table itself remains.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E30A4E3-580F-E82E-35AC-29A7A793DE4C}"/>
              </a:ext>
            </a:extLst>
          </p:cNvPr>
          <p:cNvSpPr txBox="1">
            <a:spLocks/>
          </p:cNvSpPr>
          <p:nvPr/>
        </p:nvSpPr>
        <p:spPr>
          <a:xfrm>
            <a:off x="1695068" y="47625"/>
            <a:ext cx="880186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2503170">
              <a:spcBef>
                <a:spcPts val="100"/>
              </a:spcBef>
            </a:pPr>
            <a:r>
              <a:rPr lang="en-US" spc="-50" dirty="0"/>
              <a:t>DDL TRUNCATE</a:t>
            </a:r>
          </a:p>
        </p:txBody>
      </p:sp>
    </p:spTree>
    <p:extLst>
      <p:ext uri="{BB962C8B-B14F-4D97-AF65-F5344CB8AC3E}">
        <p14:creationId xmlns:p14="http://schemas.microsoft.com/office/powerpoint/2010/main" val="354684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613388" cy="198374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These commands will remove data, that is their purpose.</a:t>
            </a:r>
          </a:p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This cannot be undone (hopefully you have a backup!).</a:t>
            </a:r>
          </a:p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Always take a second look before committing DROP or TRUNCATE queries!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7625"/>
            <a:ext cx="10972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b="1" dirty="0">
                <a:solidFill>
                  <a:srgbClr val="C00000"/>
                </a:solidFill>
              </a:rPr>
              <a:t>L </a:t>
            </a:r>
            <a:r>
              <a:rPr lang="en-US" b="1" dirty="0">
                <a:solidFill>
                  <a:srgbClr val="C00000"/>
                </a:solidFill>
              </a:rPr>
              <a:t>DROP AND TRUNCATE – BE CAREFUL!!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69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9100" y="47625"/>
            <a:ext cx="373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29" dirty="0"/>
              <a:t> </a:t>
            </a:r>
            <a:r>
              <a:rPr lang="en-US" spc="-30" dirty="0"/>
              <a:t>Hands-On</a:t>
            </a:r>
            <a:endParaRPr spc="-30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7862E44-CBA3-BE8A-1277-0392725AE4E5}"/>
              </a:ext>
            </a:extLst>
          </p:cNvPr>
          <p:cNvSpPr txBox="1"/>
          <p:nvPr/>
        </p:nvSpPr>
        <p:spPr>
          <a:xfrm>
            <a:off x="3657600" y="2698030"/>
            <a:ext cx="4876800" cy="14619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spcAft>
                <a:spcPts val="1800"/>
              </a:spcAft>
            </a:pP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Hands-on</a:t>
            </a:r>
            <a:endParaRPr lang="en-US" sz="4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algn="ctr">
              <a:spcAft>
                <a:spcPts val="1800"/>
              </a:spcAft>
            </a:pP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Lab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lang="en-US" sz="4000" b="1" spc="-15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 Part</a:t>
            </a:r>
            <a:r>
              <a:rPr lang="en-US" sz="4000" b="1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 A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&amp;</a:t>
            </a:r>
            <a:r>
              <a:rPr sz="40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spc="-50" dirty="0">
                <a:solidFill>
                  <a:schemeClr val="tx1"/>
                </a:solidFill>
                <a:latin typeface="Calibri"/>
                <a:cs typeface="Calibri"/>
              </a:rPr>
              <a:t>B</a:t>
            </a:r>
            <a:endParaRPr sz="4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8438515" cy="1145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06045" marR="5080" indent="-106045" algn="r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182880" marR="81280" lvl="1" indent="-182880" algn="r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TABLE.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Rejected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violated.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2245867"/>
            <a:ext cx="12039600" cy="7162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5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INSERT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lang="en-US"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</a:p>
          <a:p>
            <a:pPr marL="12700">
              <a:lnSpc>
                <a:spcPts val="2735"/>
              </a:lnSpc>
              <a:spcBef>
                <a:spcPts val="105"/>
              </a:spcBef>
            </a:pP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ALUES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('Richard',</a:t>
            </a:r>
            <a:r>
              <a:rPr lang="en-US" sz="2000" b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'K',</a:t>
            </a:r>
            <a:r>
              <a:rPr lang="en-US" sz="2000" b="1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'Marini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',</a:t>
            </a:r>
            <a:r>
              <a:rPr lang="en-US"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'653298653',</a:t>
            </a:r>
            <a:r>
              <a:rPr lang="en-US" sz="2000" b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Calibri"/>
                <a:cs typeface="Calibri"/>
              </a:rPr>
              <a:t>'1962-12-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30',</a:t>
            </a:r>
            <a:r>
              <a:rPr lang="en-US" sz="2000" b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'98</a:t>
            </a:r>
            <a:r>
              <a:rPr lang="en-US" sz="2000" b="1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Oak</a:t>
            </a:r>
            <a:r>
              <a:rPr lang="en-US" sz="2000" b="1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Forest,</a:t>
            </a:r>
            <a:r>
              <a:rPr lang="en-US" sz="2000" b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Calibri"/>
                <a:cs typeface="Calibri"/>
              </a:rPr>
              <a:t>Katy,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TX',</a:t>
            </a:r>
            <a:r>
              <a:rPr lang="en-US"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'M',</a:t>
            </a:r>
            <a:r>
              <a:rPr lang="en-US"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37000,</a:t>
            </a:r>
            <a:r>
              <a:rPr lang="en-US"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'123456789',</a:t>
            </a:r>
            <a:r>
              <a:rPr lang="en-US"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spc="-25" dirty="0">
                <a:solidFill>
                  <a:srgbClr val="404040"/>
                </a:solidFill>
                <a:latin typeface="Calibri"/>
                <a:cs typeface="Calibri"/>
              </a:rPr>
              <a:t>4);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12" y="3462273"/>
            <a:ext cx="918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assign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963320"/>
            <a:ext cx="10040621" cy="83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  <a:buClr>
                <a:srgbClr val="1CACE3"/>
              </a:buClr>
              <a:tabLst>
                <a:tab pos="2032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INSERT</a:t>
            </a:r>
            <a:r>
              <a:rPr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lang="en-US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lang="en-US"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lname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20" dirty="0" err="1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lang="en-US" sz="2400" b="1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endParaRPr lang="en-US" sz="2400" spc="-2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100"/>
              </a:spcBef>
              <a:buClr>
                <a:srgbClr val="1CACE3"/>
              </a:buClr>
              <a:tabLst>
                <a:tab pos="2032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VALUES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('Richard',</a:t>
            </a:r>
            <a:r>
              <a:rPr lang="en-US"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'Marini',</a:t>
            </a:r>
            <a:r>
              <a:rPr lang="en-US"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lang="en-US"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'653298654');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2385" y="47625"/>
            <a:ext cx="2973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35" dirty="0"/>
              <a:t> </a:t>
            </a:r>
            <a:r>
              <a:rPr spc="-35" dirty="0"/>
              <a:t>INSERT</a:t>
            </a:r>
          </a:p>
        </p:txBody>
      </p:sp>
      <p:sp>
        <p:nvSpPr>
          <p:cNvPr id="9" name="object 9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9062085" cy="13274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2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2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Propagates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tuple(s)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actions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specified.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2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delete.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612" y="2596388"/>
            <a:ext cx="9936988" cy="1885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49860" algn="l"/>
                <a:tab pos="18669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lang="en-US"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Calibri"/>
                <a:cs typeface="Calibri"/>
              </a:rPr>
              <a:t>lname</a:t>
            </a:r>
            <a:r>
              <a:rPr lang="en-US" sz="2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'Marini';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tabLst>
                <a:tab pos="149860" algn="l"/>
                <a:tab pos="18669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lang="en-US"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lang="en-US" sz="2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'653298653';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buClr>
                <a:srgbClr val="1CACE3"/>
              </a:buClr>
              <a:tabLst>
                <a:tab pos="186690" algn="l"/>
              </a:tabLst>
            </a:pPr>
            <a:r>
              <a:rPr lang="en-US" sz="280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r>
              <a:rPr lang="en-US"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employee 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WHERE </a:t>
            </a:r>
            <a:r>
              <a:rPr lang="en-US" sz="2800" b="1" dirty="0" err="1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spc="-25" dirty="0">
                <a:solidFill>
                  <a:srgbClr val="404040"/>
                </a:solidFill>
                <a:latin typeface="Calibri"/>
                <a:cs typeface="Calibri"/>
              </a:rPr>
              <a:t>5;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417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35" dirty="0"/>
              <a:t> </a:t>
            </a:r>
            <a:r>
              <a:rPr spc="-35" dirty="0"/>
              <a:t>DELETE</a:t>
            </a: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0486"/>
            <a:ext cx="6355588" cy="3418243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6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efinition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anguage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(DDL)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commands.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CREATE,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ALTER,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lang="en-US" sz="2200" spc="-20" dirty="0">
                <a:solidFill>
                  <a:srgbClr val="404040"/>
                </a:solidFill>
                <a:latin typeface="Calibri"/>
                <a:cs typeface="Calibri"/>
              </a:rPr>
              <a:t>, TRUNCATE.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Domains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specification.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anipulation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6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anguage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(DML)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commands.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INSERT,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DELETE,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UPDATE.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SELECT-FROM-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502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9062085" cy="2668551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60" dirty="0">
                <a:solidFill>
                  <a:srgbClr val="404040"/>
                </a:solidFill>
                <a:latin typeface="Calibri"/>
                <a:cs typeface="Calibri"/>
              </a:rPr>
              <a:t>clause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deletes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lang="en-US" sz="28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61963" lvl="1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</a:pPr>
            <a:r>
              <a:rPr lang="en-US" sz="280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r>
              <a:rPr lang="en-US"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800" b="1" spc="-10" dirty="0">
                <a:solidFill>
                  <a:srgbClr val="404040"/>
                </a:solidFill>
                <a:latin typeface="Calibri"/>
                <a:cs typeface="Calibri"/>
              </a:rPr>
              <a:t>employee;</a:t>
            </a:r>
            <a:endParaRPr lang="en-US" sz="28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This cannot be undone (hopefully you have a backup!).</a:t>
            </a:r>
          </a:p>
          <a:p>
            <a:pPr marL="118745" indent="-114300">
              <a:lnSpc>
                <a:spcPct val="15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Always take a second look before committing DELETE queries!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4600" y="47625"/>
            <a:ext cx="79823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</a:rPr>
              <a:t>DML DELETE</a:t>
            </a:r>
            <a:r>
              <a:rPr lang="en-US" b="1" dirty="0">
                <a:solidFill>
                  <a:srgbClr val="C00000"/>
                </a:solidFill>
              </a:rPr>
              <a:t> – BE CAREFUL!!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93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0100945" cy="1875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update.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modified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cause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triggered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action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specified.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Updating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propagate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respective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3194371"/>
            <a:ext cx="5364988" cy="1178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</a:p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lang="en-US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plocation</a:t>
            </a:r>
            <a:r>
              <a:rPr lang="en-US"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'Bellaire',</a:t>
            </a:r>
            <a:r>
              <a:rPr lang="en-US"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dnum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</a:p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10;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782" y="4648200"/>
            <a:ext cx="5060188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tabLst>
                <a:tab pos="186690" algn="l"/>
              </a:tabLst>
            </a:pP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lang="en-US"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tabLst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 salary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1.1 </a:t>
            </a:r>
            <a:endParaRPr lang="en-US" sz="2400" spc="-2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  <a:buClr>
                <a:srgbClr val="1CACE3"/>
              </a:buClr>
              <a:tabLst>
                <a:tab pos="18669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lang="en-US"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5;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1134" y="47625"/>
            <a:ext cx="3196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35" dirty="0"/>
              <a:t> </a:t>
            </a:r>
            <a:r>
              <a:rPr spc="-105" dirty="0"/>
              <a:t>UPDATE</a:t>
            </a:r>
          </a:p>
        </p:txBody>
      </p:sp>
      <p:sp>
        <p:nvSpPr>
          <p:cNvPr id="8" name="object 8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0100945" cy="76815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lang="en-US"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updates all rows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782" y="1888517"/>
            <a:ext cx="5364988" cy="780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</a:p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lang="en-US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dnum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5;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1134" y="47625"/>
            <a:ext cx="3196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35" dirty="0"/>
              <a:t> </a:t>
            </a:r>
            <a:r>
              <a:rPr spc="-105" dirty="0"/>
              <a:t>UPDATE</a:t>
            </a:r>
          </a:p>
        </p:txBody>
      </p:sp>
      <p:sp>
        <p:nvSpPr>
          <p:cNvPr id="8" name="object 8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E20030C-6C67-16D6-5CD9-5A5622692272}"/>
              </a:ext>
            </a:extLst>
          </p:cNvPr>
          <p:cNvSpPr txBox="1"/>
          <p:nvPr/>
        </p:nvSpPr>
        <p:spPr>
          <a:xfrm>
            <a:off x="186067" y="3124200"/>
            <a:ext cx="10100945" cy="40395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spc="-35" dirty="0">
                <a:solidFill>
                  <a:srgbClr val="404040"/>
                </a:solidFill>
                <a:latin typeface="Calibri"/>
                <a:cs typeface="Calibri"/>
              </a:rPr>
              <a:t>Also, using where clause that matches all rows will do the same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1A7CF4A-56F2-71C8-A756-2425D0D7B062}"/>
              </a:ext>
            </a:extLst>
          </p:cNvPr>
          <p:cNvSpPr txBox="1"/>
          <p:nvPr/>
        </p:nvSpPr>
        <p:spPr>
          <a:xfrm>
            <a:off x="544946" y="3701849"/>
            <a:ext cx="5364988" cy="1178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</a:p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lang="en-US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dnum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5;</a:t>
            </a:r>
          </a:p>
          <a:p>
            <a:pPr marL="12700" marR="5080">
              <a:lnSpc>
                <a:spcPts val="2990"/>
              </a:lnSpc>
              <a:spcBef>
                <a:spcPts val="105"/>
              </a:spcBef>
              <a:tabLst>
                <a:tab pos="149860" algn="l"/>
                <a:tab pos="186690" algn="l"/>
              </a:tabLst>
            </a:pP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 1 = 1;</a:t>
            </a:r>
          </a:p>
        </p:txBody>
      </p:sp>
    </p:spTree>
    <p:extLst>
      <p:ext uri="{BB962C8B-B14F-4D97-AF65-F5344CB8AC3E}">
        <p14:creationId xmlns:p14="http://schemas.microsoft.com/office/powerpoint/2010/main" val="379636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9100" y="47625"/>
            <a:ext cx="373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lang="en-US" dirty="0"/>
              <a:t>M</a:t>
            </a:r>
            <a:r>
              <a:rPr dirty="0"/>
              <a:t>L</a:t>
            </a:r>
            <a:r>
              <a:rPr spc="-229" dirty="0"/>
              <a:t> </a:t>
            </a:r>
            <a:r>
              <a:rPr lang="en-US" spc="-30" dirty="0"/>
              <a:t>Hands-On</a:t>
            </a:r>
            <a:endParaRPr spc="-30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7862E44-CBA3-BE8A-1277-0392725AE4E5}"/>
              </a:ext>
            </a:extLst>
          </p:cNvPr>
          <p:cNvSpPr txBox="1"/>
          <p:nvPr/>
        </p:nvSpPr>
        <p:spPr>
          <a:xfrm>
            <a:off x="3657600" y="2698030"/>
            <a:ext cx="4876800" cy="14619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spcAft>
                <a:spcPts val="1800"/>
              </a:spcAft>
            </a:pP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Hands-on</a:t>
            </a:r>
            <a:endParaRPr lang="en-US" sz="4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algn="ctr">
              <a:spcAft>
                <a:spcPts val="1800"/>
              </a:spcAft>
            </a:pP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Lab</a:t>
            </a:r>
            <a:r>
              <a:rPr sz="40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lang="en-US" sz="4000" b="1" spc="-15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 Part </a:t>
            </a:r>
            <a:r>
              <a:rPr lang="en-US" sz="4000" b="1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endParaRPr sz="4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34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0486"/>
            <a:ext cx="7346950" cy="10355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select-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from-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1857391"/>
            <a:ext cx="3792221" cy="1091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5000"/>
              </a:lnSpc>
              <a:buClr>
                <a:srgbClr val="1CACE3"/>
              </a:buClr>
              <a:tabLst>
                <a:tab pos="230504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200" b="1" i="1" dirty="0">
                <a:solidFill>
                  <a:srgbClr val="404040"/>
                </a:solidFill>
                <a:latin typeface="Calibri"/>
                <a:cs typeface="Calibri"/>
              </a:rPr>
              <a:t>&lt;attribute</a:t>
            </a:r>
            <a:r>
              <a:rPr lang="en-US" sz="2200" b="1" i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i="1" spc="-1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</a:p>
          <a:p>
            <a:pPr marL="12065" marR="5080" algn="just">
              <a:lnSpc>
                <a:spcPct val="105000"/>
              </a:lnSpc>
              <a:buClr>
                <a:srgbClr val="1CACE3"/>
              </a:buClr>
              <a:tabLst>
                <a:tab pos="230504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200" b="1" i="1" dirty="0">
                <a:solidFill>
                  <a:srgbClr val="404040"/>
                </a:solidFill>
                <a:latin typeface="Calibri"/>
                <a:cs typeface="Calibri"/>
              </a:rPr>
              <a:t>&lt;table</a:t>
            </a:r>
            <a:r>
              <a:rPr lang="en-US" sz="2200" b="1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i="1" spc="-1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  <a:endParaRPr lang="en-US" sz="2200" dirty="0">
              <a:latin typeface="Calibri"/>
              <a:cs typeface="Calibri"/>
            </a:endParaRPr>
          </a:p>
          <a:p>
            <a:pPr marL="12065" marR="5080" algn="just">
              <a:lnSpc>
                <a:spcPct val="105000"/>
              </a:lnSpc>
              <a:buClr>
                <a:srgbClr val="1CACE3"/>
              </a:buClr>
              <a:tabLst>
                <a:tab pos="230504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200" b="1" i="1" spc="-10" dirty="0">
                <a:solidFill>
                  <a:srgbClr val="404040"/>
                </a:solidFill>
                <a:latin typeface="Calibri"/>
                <a:cs typeface="Calibri"/>
              </a:rPr>
              <a:t>&lt;condition&gt;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969895"/>
            <a:ext cx="9471660" cy="18307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76555" indent="-181610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&lt;attribute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retrieved.</a:t>
            </a:r>
            <a:endParaRPr sz="2000" dirty="0">
              <a:latin typeface="Calibri"/>
              <a:cs typeface="Calibri"/>
            </a:endParaRPr>
          </a:p>
          <a:p>
            <a:pPr marL="376555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&lt;table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000" dirty="0">
              <a:latin typeface="Calibri"/>
              <a:cs typeface="Calibri"/>
            </a:endParaRPr>
          </a:p>
          <a:p>
            <a:pPr marL="376555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&lt;condition&gt;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identifies 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000" dirty="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lang="en-US" sz="2200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Select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address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employee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John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Smith.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27" y="4776845"/>
            <a:ext cx="7980173" cy="109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5000"/>
              </a:lnSpc>
              <a:spcBef>
                <a:spcPts val="100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bdate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</a:p>
          <a:p>
            <a:pPr marL="12700" marR="5080" indent="34925">
              <a:lnSpc>
                <a:spcPct val="105000"/>
              </a:lnSpc>
              <a:spcBef>
                <a:spcPts val="100"/>
              </a:spcBef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</a:p>
          <a:p>
            <a:pPr marL="12700" marR="5080" indent="34925">
              <a:lnSpc>
                <a:spcPct val="105000"/>
              </a:lnSpc>
              <a:spcBef>
                <a:spcPts val="100"/>
              </a:spcBef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lang="en-US"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'John'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lang="en-US"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minit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'B'</a:t>
            </a:r>
            <a:r>
              <a:rPr lang="en-US"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lang="en-US"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lname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'Smith';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25" dirty="0"/>
              <a:t> </a:t>
            </a:r>
            <a:r>
              <a:rPr spc="-50" dirty="0"/>
              <a:t>SELECT</a:t>
            </a:r>
            <a:r>
              <a:rPr spc="-220" dirty="0"/>
              <a:t> </a:t>
            </a:r>
            <a:r>
              <a:rPr spc="-25" dirty="0"/>
              <a:t>(1)</a:t>
            </a:r>
          </a:p>
        </p:txBody>
      </p:sp>
      <p:sp>
        <p:nvSpPr>
          <p:cNvPr id="9" name="object 9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041380" cy="7677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SELECT-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PROJECT-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400" b="1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query: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" y="1728691"/>
            <a:ext cx="898525" cy="1083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 marR="5080" indent="-27940" algn="just">
              <a:lnSpc>
                <a:spcPct val="105300"/>
              </a:lnSpc>
              <a:spcBef>
                <a:spcPts val="90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SELECT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FROM WHERE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28691"/>
            <a:ext cx="4789805" cy="10833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employee,</a:t>
            </a:r>
            <a:r>
              <a:rPr sz="22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dname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'Research'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dno;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79" y="3207207"/>
            <a:ext cx="11668760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245">
              <a:lnSpc>
                <a:spcPts val="251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2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manage</a:t>
            </a:r>
            <a:r>
              <a:rPr sz="22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departments</a:t>
            </a:r>
            <a:r>
              <a:rPr sz="22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endParaRPr sz="2200">
              <a:latin typeface="Calibri"/>
              <a:cs typeface="Calibri"/>
            </a:endParaRPr>
          </a:p>
          <a:p>
            <a:pPr marL="194945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located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Stafford.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712" y="3844188"/>
            <a:ext cx="871219" cy="11341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200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SELECT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FROM WHERE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455" y="3844188"/>
            <a:ext cx="7443470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5915">
              <a:lnSpc>
                <a:spcPct val="1127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pnumber,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dnum,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bdate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dnum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mgr_ssn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plocation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'Stafford';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25" dirty="0"/>
              <a:t> </a:t>
            </a:r>
            <a:r>
              <a:rPr spc="-50" dirty="0"/>
              <a:t>SELECT</a:t>
            </a:r>
            <a:r>
              <a:rPr spc="-220" dirty="0"/>
              <a:t> </a:t>
            </a:r>
            <a:r>
              <a:rPr spc="-25" dirty="0"/>
              <a:t>(2)</a:t>
            </a:r>
          </a:p>
        </p:txBody>
      </p:sp>
      <p:sp>
        <p:nvSpPr>
          <p:cNvPr id="9" name="object 9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2217"/>
            <a:ext cx="11866245" cy="507844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9695" algn="l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100" dirty="0"/>
              <a:t>	</a:t>
            </a:r>
            <a:r>
              <a:rPr sz="2100" b="1" dirty="0">
                <a:solidFill>
                  <a:srgbClr val="404040"/>
                </a:solidFill>
                <a:latin typeface="Calibri"/>
                <a:cs typeface="Calibri"/>
              </a:rPr>
              <a:t>Prefixing</a:t>
            </a:r>
            <a:r>
              <a:rPr lang="en-US" sz="21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1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1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1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1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more)</a:t>
            </a:r>
            <a:r>
              <a:rPr sz="21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1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1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1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1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1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different relations.</a:t>
            </a:r>
            <a:endParaRPr sz="21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i="1" dirty="0">
                <a:solidFill>
                  <a:srgbClr val="404040"/>
                </a:solidFill>
                <a:latin typeface="Calibri"/>
                <a:cs typeface="Calibri"/>
              </a:rPr>
              <a:t>employee.name</a:t>
            </a:r>
            <a:r>
              <a:rPr sz="2200" b="1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404040"/>
                </a:solidFill>
                <a:latin typeface="Calibri"/>
                <a:cs typeface="Calibri"/>
              </a:rPr>
              <a:t>department.name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Aliasing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rename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abbreviation.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referring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twice.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supervisors.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5000"/>
              </a:lnSpc>
              <a:spcBef>
                <a:spcPts val="100"/>
              </a:spcBef>
              <a:buClr>
                <a:srgbClr val="1CACE3"/>
              </a:buClr>
              <a:tabLst>
                <a:tab pos="628650" algn="l"/>
              </a:tabLst>
            </a:pP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	SELECT </a:t>
            </a:r>
            <a:r>
              <a:rPr lang="en-US" sz="2200" b="1" spc="-10" dirty="0" err="1">
                <a:solidFill>
                  <a:srgbClr val="404040"/>
                </a:solidFill>
                <a:latin typeface="Calibri"/>
                <a:cs typeface="Calibri"/>
              </a:rPr>
              <a:t>e.fname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e.lname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s.fname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en-US"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 err="1">
                <a:solidFill>
                  <a:srgbClr val="404040"/>
                </a:solidFill>
                <a:latin typeface="Calibri"/>
                <a:cs typeface="Calibri"/>
              </a:rPr>
              <a:t>s.lname</a:t>
            </a:r>
            <a:endParaRPr lang="en-US" sz="22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5000"/>
              </a:lnSpc>
              <a:spcBef>
                <a:spcPts val="100"/>
              </a:spcBef>
              <a:buClr>
                <a:srgbClr val="1CACE3"/>
              </a:buClr>
              <a:tabLst>
                <a:tab pos="628650" algn="l"/>
              </a:tabLst>
            </a:pP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	FROM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lang="en-US"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e,</a:t>
            </a:r>
            <a:r>
              <a:rPr lang="en-US"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 AS</a:t>
            </a:r>
            <a:r>
              <a:rPr lang="en-US"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lang="en-US" sz="2200" b="1" spc="-2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5000"/>
              </a:lnSpc>
              <a:spcBef>
                <a:spcPts val="100"/>
              </a:spcBef>
              <a:buClr>
                <a:srgbClr val="1CACE3"/>
              </a:buClr>
              <a:tabLst>
                <a:tab pos="628650" algn="l"/>
              </a:tabLst>
            </a:pPr>
            <a:r>
              <a:rPr lang="en-US" sz="2200" spc="-20" dirty="0">
                <a:solidFill>
                  <a:srgbClr val="006FC0"/>
                </a:solidFill>
                <a:latin typeface="Calibri"/>
                <a:cs typeface="Calibri"/>
              </a:rPr>
              <a:t>	WHERE </a:t>
            </a:r>
            <a:r>
              <a:rPr lang="en-US" sz="2200" b="1" dirty="0" err="1">
                <a:solidFill>
                  <a:srgbClr val="404040"/>
                </a:solidFill>
                <a:latin typeface="Calibri"/>
                <a:cs typeface="Calibri"/>
              </a:rPr>
              <a:t>e.super_ssn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 err="1">
                <a:solidFill>
                  <a:srgbClr val="404040"/>
                </a:solidFill>
                <a:latin typeface="Calibri"/>
                <a:cs typeface="Calibri"/>
              </a:rPr>
              <a:t>s.ssn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</a:p>
          <a:p>
            <a:pPr marL="118745" indent="-11430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Aliasing</a:t>
            </a: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lang="en-US"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lang="en-US"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lang="en-US"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lang="en-US"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lang="en-US"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628650" algn="l"/>
              </a:tabLst>
            </a:pP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	SELECT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e.fname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"Emp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Firstname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",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e.lname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"Emp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Lastname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",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628650" algn="l"/>
                <a:tab pos="1487488" algn="l"/>
              </a:tabLst>
            </a:pP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		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s.fname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"Super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Firstname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",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s.lname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"Super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Lastname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"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628650" algn="l"/>
              </a:tabLst>
            </a:pP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	FROM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employee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e, employee </a:t>
            </a: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s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628650" algn="l"/>
              </a:tabLst>
            </a:pP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	WHERE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e.super_ssn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en-US" sz="2200" b="1" spc="-10" dirty="0" err="1">
                <a:solidFill>
                  <a:schemeClr val="tx1"/>
                </a:solidFill>
                <a:latin typeface="Calibri"/>
                <a:cs typeface="Calibri"/>
              </a:rPr>
              <a:t>s.ssn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25" dirty="0"/>
              <a:t> </a:t>
            </a:r>
            <a:r>
              <a:rPr spc="-50" dirty="0"/>
              <a:t>SELECT</a:t>
            </a:r>
            <a:r>
              <a:rPr spc="-220" dirty="0"/>
              <a:t> </a:t>
            </a:r>
            <a:r>
              <a:rPr spc="-25" dirty="0"/>
              <a:t>(3)</a:t>
            </a:r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410561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if using 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endParaRPr lang="en-US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445"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  SELECT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employee;</a:t>
            </a:r>
          </a:p>
          <a:p>
            <a:pPr marL="4445"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endParaRPr lang="en-US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18745" indent="-114300"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lang="en-US"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lang="en-US"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CROSS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if 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445"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  SELECT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cs typeface="Calibri"/>
              </a:rPr>
              <a:t>dname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employee,</a:t>
            </a:r>
            <a:r>
              <a:rPr lang="en-US"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</a:p>
          <a:p>
            <a:pPr marL="4445"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Asterisk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(no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projection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projection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attributes).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44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   SELECT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lang="en-US"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employee;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225" dirty="0"/>
              <a:t> </a:t>
            </a:r>
            <a:r>
              <a:rPr spc="-50" dirty="0"/>
              <a:t>SELECT</a:t>
            </a:r>
            <a:r>
              <a:rPr spc="-220" dirty="0"/>
              <a:t> </a:t>
            </a:r>
            <a:r>
              <a:rPr spc="-25" dirty="0"/>
              <a:t>(</a:t>
            </a:r>
            <a:r>
              <a:rPr lang="en-US" spc="-25" dirty="0"/>
              <a:t>4</a:t>
            </a:r>
            <a:r>
              <a:rPr spc="-25"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0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Write a query that will select </a:t>
            </a:r>
            <a:r>
              <a:rPr lang="en-US" sz="2400" dirty="0" err="1">
                <a:solidFill>
                  <a:srgbClr val="404040"/>
                </a:solidFill>
                <a:latin typeface="Calibri"/>
                <a:cs typeface="Calibri"/>
              </a:rPr>
              <a:t>ssns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of all employees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1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32CDAAFB-3C5D-6636-4131-BEFEDCCC88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1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Write a query that will select </a:t>
            </a:r>
            <a:r>
              <a:rPr lang="en-US" sz="2400" dirty="0" err="1">
                <a:solidFill>
                  <a:srgbClr val="404040"/>
                </a:solidFill>
                <a:latin typeface="Calibri"/>
                <a:cs typeface="Calibri"/>
              </a:rPr>
              <a:t>ssns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of all employees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1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E3C06C8-7AB0-30EC-A314-9EED66A2A131}"/>
              </a:ext>
            </a:extLst>
          </p:cNvPr>
          <p:cNvSpPr txBox="1"/>
          <p:nvPr/>
        </p:nvSpPr>
        <p:spPr>
          <a:xfrm>
            <a:off x="1066800" y="3048000"/>
            <a:ext cx="6096000" cy="106375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employee;</a:t>
            </a:r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5E9D3D2C-886D-DBCD-CA5E-A0A1DC400D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935"/>
            <a:ext cx="11563985" cy="346120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Structured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(SQL).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standard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storing,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manipulating,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databases.</a:t>
            </a:r>
            <a:endParaRPr sz="2000" dirty="0"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(DDL).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Commands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schema.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CREATE,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i="1" spc="-70" dirty="0">
                <a:solidFill>
                  <a:srgbClr val="404040"/>
                </a:solidFill>
                <a:latin typeface="Calibri"/>
                <a:cs typeface="Calibri"/>
              </a:rPr>
              <a:t>ALTER, 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lang="en-US" sz="2000" i="1" spc="-10" dirty="0">
                <a:solidFill>
                  <a:srgbClr val="404040"/>
                </a:solidFill>
                <a:latin typeface="Calibri"/>
                <a:cs typeface="Calibri"/>
              </a:rPr>
              <a:t>, TRUNCATE.</a:t>
            </a:r>
            <a:endParaRPr sz="2000" dirty="0"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33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Manipulation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(DML).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Commands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manipulate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INSERT,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DELETE,</a:t>
            </a:r>
            <a:r>
              <a:rPr sz="20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UPDATE,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SELECT.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3892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300" dirty="0">
                <a:solidFill>
                  <a:srgbClr val="404040"/>
                </a:solidFill>
                <a:latin typeface="Calibri"/>
                <a:cs typeface="Calibri"/>
              </a:rPr>
              <a:t>Write a query that will produce the CROSS PRODUCT of the employee and department relations.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2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0BC2F27-E436-92CE-0927-FDDAC36CCB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109" y="2726583"/>
            <a:ext cx="5314286" cy="580952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3892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300" dirty="0">
                <a:solidFill>
                  <a:srgbClr val="404040"/>
                </a:solidFill>
                <a:latin typeface="Calibri"/>
                <a:cs typeface="Calibri"/>
              </a:rPr>
              <a:t>Write a query that will produce the CROSS PRODUCT of the employee and department relations.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2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E3C06C8-7AB0-30EC-A314-9EED66A2A131}"/>
              </a:ext>
            </a:extLst>
          </p:cNvPr>
          <p:cNvSpPr txBox="1"/>
          <p:nvPr/>
        </p:nvSpPr>
        <p:spPr>
          <a:xfrm>
            <a:off x="1066800" y="3962400"/>
            <a:ext cx="6096000" cy="106375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employee, department;</a:t>
            </a: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0BC2F27-E436-92CE-0927-FDDAC36CCB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109" y="2726583"/>
            <a:ext cx="5314286" cy="580952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1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Write a query that will select all attributes of employees who work in department number 5.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3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Write a query that will select all attributes of employees who work in department number 5.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3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E3C06C8-7AB0-30EC-A314-9EED66A2A131}"/>
              </a:ext>
            </a:extLst>
          </p:cNvPr>
          <p:cNvSpPr txBox="1"/>
          <p:nvPr/>
        </p:nvSpPr>
        <p:spPr>
          <a:xfrm>
            <a:off x="1066800" y="2986848"/>
            <a:ext cx="6096000" cy="166135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2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3584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Write a query that will retrieve the birth date and address of the employee whose name is ‘John B. Smith’.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4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83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764" y="970360"/>
            <a:ext cx="11888470" cy="3584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Write a query that will retrieve the birth date and address of the employee whose name is ‘John B. Smith’.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PRACTICE 4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E3C06C8-7AB0-30EC-A314-9EED66A2A131}"/>
              </a:ext>
            </a:extLst>
          </p:cNvPr>
          <p:cNvSpPr txBox="1"/>
          <p:nvPr/>
        </p:nvSpPr>
        <p:spPr>
          <a:xfrm>
            <a:off x="1066800" y="2986848"/>
            <a:ext cx="10439400" cy="15690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</a:t>
            </a: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44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='John' AND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minit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='B' AND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='Smith';</a:t>
            </a:r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1CF56531-391B-596A-8E63-DF483C3168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916190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9100" y="47625"/>
            <a:ext cx="373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lang="en-US" dirty="0"/>
              <a:t>M</a:t>
            </a:r>
            <a:r>
              <a:rPr dirty="0"/>
              <a:t>L</a:t>
            </a:r>
            <a:r>
              <a:rPr spc="-229" dirty="0"/>
              <a:t> </a:t>
            </a:r>
            <a:r>
              <a:rPr lang="en-US" spc="-30" dirty="0"/>
              <a:t>Hands-On</a:t>
            </a:r>
            <a:endParaRPr spc="-30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7862E44-CBA3-BE8A-1277-0392725AE4E5}"/>
              </a:ext>
            </a:extLst>
          </p:cNvPr>
          <p:cNvSpPr txBox="1"/>
          <p:nvPr/>
        </p:nvSpPr>
        <p:spPr>
          <a:xfrm>
            <a:off x="3657600" y="2274839"/>
            <a:ext cx="4876800" cy="23083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spcAft>
                <a:spcPts val="1800"/>
              </a:spcAft>
            </a:pPr>
            <a:r>
              <a:rPr sz="4000" b="1" dirty="0">
                <a:solidFill>
                  <a:schemeClr val="tx1"/>
                </a:solidFill>
                <a:latin typeface="Calibri"/>
                <a:cs typeface="Calibri"/>
              </a:rPr>
              <a:t>Hands-on</a:t>
            </a:r>
            <a:endParaRPr lang="en-US" sz="4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algn="ctr">
              <a:spcAft>
                <a:spcPts val="1800"/>
              </a:spcAft>
            </a:pPr>
            <a:r>
              <a:rPr lang="en-US" sz="4000" b="1" dirty="0">
                <a:solidFill>
                  <a:schemeClr val="tx1"/>
                </a:solidFill>
                <a:latin typeface="Calibri"/>
                <a:cs typeface="Calibri"/>
              </a:rPr>
              <a:t>Lab</a:t>
            </a:r>
            <a:r>
              <a:rPr lang="en-US" sz="40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lang="en-US" sz="40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Calibri"/>
                <a:cs typeface="Calibri"/>
              </a:rPr>
              <a:t>– Simple</a:t>
            </a:r>
            <a:r>
              <a:rPr lang="en-US" sz="4000" b="1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chemeClr val="tx1"/>
                </a:solidFill>
                <a:latin typeface="Calibri"/>
                <a:cs typeface="Calibri"/>
              </a:rPr>
              <a:t>Queries</a:t>
            </a:r>
          </a:p>
          <a:p>
            <a:pPr marL="12700" algn="ctr">
              <a:spcAft>
                <a:spcPts val="1800"/>
              </a:spcAft>
            </a:pPr>
            <a:r>
              <a:rPr lang="en-US" sz="4000" spc="-10" dirty="0">
                <a:solidFill>
                  <a:schemeClr val="tx1"/>
                </a:solidFill>
                <a:latin typeface="Calibri"/>
                <a:cs typeface="Calibri"/>
              </a:rPr>
              <a:t>(submit on Canvas)</a:t>
            </a:r>
            <a:endParaRPr sz="4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1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935"/>
            <a:ext cx="11918188" cy="250196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MySQL.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</a:p>
          <a:p>
            <a:pPr marL="628650" lvl="8" indent="-180975">
              <a:spcBef>
                <a:spcPts val="36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MySQL</a:t>
            </a:r>
            <a:r>
              <a:rPr lang="en-US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lang="en-US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lang="en-US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lang="en-US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client-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lang="en-US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architecture.</a:t>
            </a:r>
          </a:p>
          <a:p>
            <a:pPr marL="628650" lvl="8" indent="-180975">
              <a:spcBef>
                <a:spcPts val="36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MySQL Workbench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development,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maintenance.</a:t>
            </a:r>
            <a:endParaRPr sz="2000" dirty="0">
              <a:latin typeface="Calibri"/>
              <a:cs typeface="Calibri"/>
            </a:endParaRPr>
          </a:p>
          <a:p>
            <a:pPr marL="628650" lvl="2" indent="-184150">
              <a:spcBef>
                <a:spcPts val="36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WAMP – Windows Apache MySQL PHP</a:t>
            </a:r>
          </a:p>
          <a:p>
            <a:pPr marL="628650" lvl="2" indent="-184150">
              <a:spcBef>
                <a:spcPts val="36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phpMyAdmin – Comes with WAMP and similar to MySQL Workbench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5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0851388" cy="35176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55" dirty="0">
                <a:solidFill>
                  <a:srgbClr val="404040"/>
                </a:solidFill>
                <a:latin typeface="Calibri"/>
                <a:cs typeface="Calibri"/>
              </a:rPr>
              <a:t>us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company;</a:t>
            </a:r>
            <a:endParaRPr sz="22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company;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employee(…);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company.employee(…);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creating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table: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types,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optionally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good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practice.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2197" y="47625"/>
            <a:ext cx="2933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29" dirty="0"/>
              <a:t> </a:t>
            </a:r>
            <a:r>
              <a:rPr spc="-100" dirty="0"/>
              <a:t>CREATE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537188" cy="444865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u="sng" dirty="0">
                <a:solidFill>
                  <a:srgbClr val="404040"/>
                </a:solidFill>
                <a:latin typeface="Calibri"/>
                <a:cs typeface="Calibri"/>
              </a:rPr>
              <a:t>Numeric</a:t>
            </a:r>
            <a:endParaRPr lang="en-US" sz="2200" b="1" u="sng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TINY INT 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– 8 bits </a:t>
            </a: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SMALL INT 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– 16 bits</a:t>
            </a: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spc="-35" dirty="0">
                <a:solidFill>
                  <a:srgbClr val="404040"/>
                </a:solidFill>
                <a:latin typeface="Calibri"/>
                <a:cs typeface="Calibri"/>
              </a:rPr>
              <a:t>MEDIUM INT 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– 24 bits</a:t>
            </a: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 – 32 bits</a:t>
            </a: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spc="-65" dirty="0">
                <a:solidFill>
                  <a:srgbClr val="404040"/>
                </a:solidFill>
                <a:latin typeface="Calibri"/>
                <a:cs typeface="Calibri"/>
              </a:rPr>
              <a:t>BIG INT </a:t>
            </a:r>
            <a:r>
              <a:rPr lang="en-US" sz="2200" spc="-65" dirty="0">
                <a:solidFill>
                  <a:srgbClr val="404040"/>
                </a:solidFill>
                <a:latin typeface="Calibri"/>
                <a:cs typeface="Calibri"/>
              </a:rPr>
              <a:t>– 64 bits</a:t>
            </a: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FLOAT</a:t>
            </a:r>
            <a:endParaRPr lang="en-US" sz="2200" b="1" spc="-8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28650" lvl="2" indent="-182563">
              <a:spcBef>
                <a:spcPts val="15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endParaRPr sz="2200" b="1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u="sng" spc="-3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lang="en-US" sz="2200" b="1" u="sng" spc="-30" dirty="0">
                <a:solidFill>
                  <a:srgbClr val="404040"/>
                </a:solidFill>
                <a:latin typeface="Calibri"/>
                <a:cs typeface="Calibri"/>
              </a:rPr>
              <a:t> s</a:t>
            </a:r>
            <a:r>
              <a:rPr sz="2200" b="1" u="sng" dirty="0">
                <a:solidFill>
                  <a:srgbClr val="404040"/>
                </a:solidFill>
                <a:latin typeface="Calibri"/>
                <a:cs typeface="Calibri"/>
              </a:rPr>
              <a:t>tring</a:t>
            </a:r>
            <a:r>
              <a:rPr lang="en-US" sz="2200" b="1" u="sng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</a:p>
          <a:p>
            <a:pPr marL="628650" lvl="1" indent="-182563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CHAR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(n)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 – fixed length string up to n characters (padded with space if shorter)</a:t>
            </a:r>
          </a:p>
          <a:p>
            <a:pPr marL="628650" lvl="1" indent="-182563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VARCHAR(n)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– variable length string up to n characters (only stores required characters)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95" dirty="0"/>
              <a:t> </a:t>
            </a:r>
            <a:r>
              <a:rPr spc="-114" dirty="0"/>
              <a:t>CREATE:</a:t>
            </a:r>
            <a:r>
              <a:rPr spc="-140" dirty="0"/>
              <a:t> </a:t>
            </a:r>
            <a:r>
              <a:rPr spc="-250" dirty="0"/>
              <a:t>DATA</a:t>
            </a:r>
            <a:r>
              <a:rPr spc="-110" dirty="0"/>
              <a:t> </a:t>
            </a:r>
            <a:r>
              <a:rPr spc="-45" dirty="0"/>
              <a:t>TYPES</a:t>
            </a:r>
            <a:r>
              <a:rPr spc="-145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10" dirty="0"/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565"/>
            <a:ext cx="11537188" cy="533607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b="1" u="sng" spc="-10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lang="en-US" sz="2200" b="1" u="sng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</a:p>
          <a:p>
            <a:pPr marL="628650" lvl="1" indent="-182563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BINARY(n)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 – fixed length binary string of n bits</a:t>
            </a:r>
          </a:p>
          <a:p>
            <a:pPr marL="628650" lvl="1" indent="-182563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VARBINARY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(n)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– variable length binary string</a:t>
            </a:r>
            <a:endParaRPr lang="en-US"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u="sng" dirty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can be true, false, or null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b="1" u="sng" dirty="0">
                <a:solidFill>
                  <a:srgbClr val="404040"/>
                </a:solidFill>
                <a:latin typeface="Calibri"/>
                <a:cs typeface="Calibri"/>
              </a:rPr>
              <a:t>Date and Time</a:t>
            </a:r>
          </a:p>
          <a:p>
            <a:pPr marL="573088" lvl="2" indent="-182563"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573088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Date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– format is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YYYY-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MM-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DD</a:t>
            </a:r>
            <a:endParaRPr sz="20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 – format is HH:MM:SS</a:t>
            </a: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lang="en-US" sz="2000" b="1" dirty="0" err="1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000" b="1" dirty="0" err="1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– format is 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YYYY-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MM-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DD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HH:MM:SS)</a:t>
            </a:r>
            <a:endParaRPr sz="20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Timestamp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 – stored as the number of seconds since epoch (i.e. January 1, 1970)</a:t>
            </a:r>
            <a:endParaRPr lang="en-US" sz="20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lang="en-US" sz="2000" b="1" spc="-10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lang="en-US"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60" dirty="0">
                <a:solidFill>
                  <a:srgbClr val="404040"/>
                </a:solidFill>
                <a:latin typeface="Calibri"/>
                <a:cs typeface="Calibri"/>
              </a:rPr>
              <a:t>– format is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YYYY or YY</a:t>
            </a:r>
            <a:endParaRPr lang="en-US"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explicitly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DOMAIN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ssn_type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VARCHAR(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9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en-US" sz="22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spc="-10" dirty="0">
                <a:solidFill>
                  <a:schemeClr val="tx1"/>
                </a:solidFill>
                <a:latin typeface="Calibri"/>
                <a:cs typeface="Calibri"/>
              </a:rPr>
              <a:t>Unfortunately, this is not supported in MySQL </a:t>
            </a:r>
            <a:r>
              <a:rPr lang="en-US" sz="2200" spc="-10" dirty="0">
                <a:solidFill>
                  <a:schemeClr val="tx1"/>
                </a:solidFill>
                <a:latin typeface="Calibri"/>
                <a:cs typeface="Calibri"/>
                <a:sym typeface="Wingdings" panose="05000000000000000000" pitchFamily="2" charset="2"/>
              </a:rPr>
              <a:t></a:t>
            </a:r>
            <a:endParaRPr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95" dirty="0"/>
              <a:t> </a:t>
            </a:r>
            <a:r>
              <a:rPr spc="-114" dirty="0"/>
              <a:t>CREATE:</a:t>
            </a:r>
            <a:r>
              <a:rPr spc="-140" dirty="0"/>
              <a:t> </a:t>
            </a:r>
            <a:r>
              <a:rPr spc="-250" dirty="0"/>
              <a:t>DATA</a:t>
            </a:r>
            <a:r>
              <a:rPr spc="-110" dirty="0"/>
              <a:t> </a:t>
            </a:r>
            <a:r>
              <a:rPr spc="-45" dirty="0"/>
              <a:t>TYPES</a:t>
            </a:r>
            <a:r>
              <a:rPr spc="-145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10" dirty="0"/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1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8200"/>
            <a:ext cx="10927588" cy="33278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1125" indent="-106045">
              <a:lnSpc>
                <a:spcPct val="100000"/>
              </a:lnSpc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Can be applied to any regular attribute and is autom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atically applied to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000" b="1" spc="-40" dirty="0">
                <a:solidFill>
                  <a:srgbClr val="404040"/>
                </a:solidFill>
                <a:latin typeface="Calibri"/>
                <a:cs typeface="Calibri"/>
              </a:rPr>
              <a:t>AUTO_INCREMENT</a:t>
            </a:r>
          </a:p>
          <a:p>
            <a:pPr marL="573088" lvl="1" indent="-180975">
              <a:buClr>
                <a:srgbClr val="1CACE3"/>
              </a:buClr>
              <a:buFont typeface="Arial"/>
              <a:buChar char="•"/>
            </a:pP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Useful for surrogate keys. Automatically increments value for each row inserted.</a:t>
            </a:r>
          </a:p>
          <a:p>
            <a:pPr marL="573088" lvl="1" indent="-180975">
              <a:buClr>
                <a:srgbClr val="1CACE3"/>
              </a:buClr>
              <a:buFont typeface="Arial"/>
              <a:buChar char="•"/>
            </a:pP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Deleted rows do NOT have their value reused.</a:t>
            </a: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000" b="1" spc="-4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lang="en-US"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i="1" spc="-10" dirty="0">
                <a:solidFill>
                  <a:srgbClr val="404040"/>
                </a:solidFill>
                <a:latin typeface="Calibri"/>
                <a:cs typeface="Calibri"/>
              </a:rPr>
              <a:t>&lt;value&gt;</a:t>
            </a:r>
            <a:endParaRPr lang="en-US"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specified.</a:t>
            </a:r>
            <a:endParaRPr sz="18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condition.</a:t>
            </a:r>
            <a:endParaRPr sz="18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CHECK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(salary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612" y="4195171"/>
            <a:ext cx="6108065" cy="212942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(ssn);</a:t>
            </a:r>
            <a:endParaRPr sz="18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lang="en-US" spc="-10" dirty="0">
                <a:solidFill>
                  <a:srgbClr val="404040"/>
                </a:solidFill>
                <a:latin typeface="Calibri"/>
                <a:cs typeface="Calibri"/>
              </a:rPr>
              <a:t> (can be used for candidate keys)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(dname);</a:t>
            </a:r>
            <a:endParaRPr sz="18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FOREIGN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(dno)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REFERENCES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(dnumber);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15" dirty="0"/>
              <a:t> </a:t>
            </a:r>
            <a:r>
              <a:rPr spc="-114" dirty="0"/>
              <a:t>CREATE:</a:t>
            </a:r>
            <a:r>
              <a:rPr spc="-160" dirty="0"/>
              <a:t> </a:t>
            </a:r>
            <a:r>
              <a:rPr spc="-60" dirty="0"/>
              <a:t>CONSTRAINTS</a:t>
            </a:r>
            <a:r>
              <a:rPr spc="-170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4200" y="4195171"/>
            <a:ext cx="4947920" cy="13569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individually.</a:t>
            </a:r>
            <a:endParaRPr sz="18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CHECK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(dept_create_date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&lt;=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mgr_start_date);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0486"/>
            <a:ext cx="8226425" cy="423436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Violation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rejected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default.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Alternatively,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referential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triggered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action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specified: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DELETE</a:t>
            </a:r>
            <a:endParaRPr sz="2200" dirty="0">
              <a:latin typeface="Calibri"/>
              <a:cs typeface="Calibri"/>
            </a:endParaRPr>
          </a:p>
          <a:p>
            <a:pPr marL="1841500" marR="4922520">
              <a:lnSpc>
                <a:spcPct val="105000"/>
              </a:lnSpc>
              <a:spcBef>
                <a:spcPts val="5"/>
              </a:spcBef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NULL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DEFAULT</a:t>
            </a:r>
            <a:endParaRPr sz="22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CASCADE</a:t>
            </a:r>
            <a:endParaRPr lang="en-US" sz="22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endParaRPr sz="22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endParaRPr sz="2200" dirty="0">
              <a:latin typeface="Calibri"/>
              <a:cs typeface="Calibri"/>
            </a:endParaRPr>
          </a:p>
          <a:p>
            <a:pPr marL="1841500" marR="4922520">
              <a:lnSpc>
                <a:spcPts val="2780"/>
              </a:lnSpc>
              <a:spcBef>
                <a:spcPts val="110"/>
              </a:spcBef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NULL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DEFAULT</a:t>
            </a:r>
            <a:endParaRPr sz="22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0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CASCADE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215" dirty="0"/>
              <a:t> </a:t>
            </a:r>
            <a:r>
              <a:rPr spc="-114" dirty="0"/>
              <a:t>CREATE:</a:t>
            </a:r>
            <a:r>
              <a:rPr spc="-160" dirty="0"/>
              <a:t> </a:t>
            </a:r>
            <a:r>
              <a:rPr spc="-60" dirty="0"/>
              <a:t>CONSTRAINTS</a:t>
            </a:r>
            <a:r>
              <a:rPr spc="-17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2208</Words>
  <Application>Microsoft Office PowerPoint</Application>
  <PresentationFormat>Widescreen</PresentationFormat>
  <Paragraphs>291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Lesson 7.1: Structured Query Language (SQL)</vt:lpstr>
      <vt:lpstr>OUTLINE</vt:lpstr>
      <vt:lpstr>INTRODUCTION</vt:lpstr>
      <vt:lpstr>INTRODUCTION</vt:lpstr>
      <vt:lpstr>DDL CREATE</vt:lpstr>
      <vt:lpstr>DDL CREATE: DATA TYPES &amp; DOMAIN</vt:lpstr>
      <vt:lpstr>DDL CREATE: DATA TYPES &amp; DOMAIN</vt:lpstr>
      <vt:lpstr>DDL CREATE: CONSTRAINTS (1)</vt:lpstr>
      <vt:lpstr>DDL CREATE: CONSTRAINTS (2)</vt:lpstr>
      <vt:lpstr>DDL CREATE: EXAMPLES</vt:lpstr>
      <vt:lpstr>DDL CREATE: EXAMPLES</vt:lpstr>
      <vt:lpstr>DDL CREATE: EXAMPLES</vt:lpstr>
      <vt:lpstr>DDL ALTER</vt:lpstr>
      <vt:lpstr>DDL DROP</vt:lpstr>
      <vt:lpstr>PowerPoint Presentation</vt:lpstr>
      <vt:lpstr>DDL DROP AND TRUNCATE – BE CAREFUL!!</vt:lpstr>
      <vt:lpstr>DDL Hands-On</vt:lpstr>
      <vt:lpstr>DML INSERT</vt:lpstr>
      <vt:lpstr>DML DELETE</vt:lpstr>
      <vt:lpstr>DML DELETE – BE CAREFUL!!</vt:lpstr>
      <vt:lpstr>DML UPDATE</vt:lpstr>
      <vt:lpstr>DML UPDATE</vt:lpstr>
      <vt:lpstr>DML Hands-On</vt:lpstr>
      <vt:lpstr>DML SELECT (1)</vt:lpstr>
      <vt:lpstr>DML SELECT (2)</vt:lpstr>
      <vt:lpstr>DML SELECT (3)</vt:lpstr>
      <vt:lpstr>DML SELECT (4)</vt:lpstr>
      <vt:lpstr>PRACTICE 1</vt:lpstr>
      <vt:lpstr>PRACTICE 1</vt:lpstr>
      <vt:lpstr>PRACTICE 2</vt:lpstr>
      <vt:lpstr>PRACTICE 2</vt:lpstr>
      <vt:lpstr>PRACTICE 3</vt:lpstr>
      <vt:lpstr>PRACTICE 3</vt:lpstr>
      <vt:lpstr>PRACTICE 4</vt:lpstr>
      <vt:lpstr>PRACTICE 4</vt:lpstr>
      <vt:lpstr>DML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DrCherry</dc:creator>
  <cp:lastModifiedBy>Kevin Cherry</cp:lastModifiedBy>
  <cp:revision>81</cp:revision>
  <dcterms:created xsi:type="dcterms:W3CDTF">2024-12-13T16:14:02Z</dcterms:created>
  <dcterms:modified xsi:type="dcterms:W3CDTF">2025-02-04T22:10:50Z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