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8" r:id="rId5"/>
    <p:sldId id="271" r:id="rId6"/>
    <p:sldId id="278" r:id="rId7"/>
    <p:sldId id="273" r:id="rId8"/>
    <p:sldId id="259" r:id="rId9"/>
    <p:sldId id="279" r:id="rId10"/>
    <p:sldId id="276" r:id="rId11"/>
    <p:sldId id="272" r:id="rId12"/>
    <p:sldId id="281" r:id="rId13"/>
    <p:sldId id="277" r:id="rId14"/>
    <p:sldId id="280" r:id="rId15"/>
    <p:sldId id="260" r:id="rId16"/>
    <p:sldId id="283" r:id="rId17"/>
    <p:sldId id="282" r:id="rId18"/>
    <p:sldId id="284" r:id="rId19"/>
    <p:sldId id="261" r:id="rId20"/>
    <p:sldId id="287" r:id="rId21"/>
    <p:sldId id="286" r:id="rId22"/>
    <p:sldId id="288" r:id="rId23"/>
    <p:sldId id="285" r:id="rId24"/>
    <p:sldId id="290" r:id="rId25"/>
    <p:sldId id="289" r:id="rId26"/>
    <p:sldId id="292" r:id="rId27"/>
    <p:sldId id="291" r:id="rId28"/>
    <p:sldId id="293" r:id="rId29"/>
    <p:sldId id="262" r:id="rId30"/>
    <p:sldId id="325" r:id="rId31"/>
    <p:sldId id="326" r:id="rId32"/>
    <p:sldId id="327" r:id="rId33"/>
    <p:sldId id="296" r:id="rId34"/>
    <p:sldId id="328" r:id="rId35"/>
    <p:sldId id="299" r:id="rId36"/>
    <p:sldId id="300" r:id="rId37"/>
    <p:sldId id="263" r:id="rId38"/>
    <p:sldId id="331" r:id="rId39"/>
    <p:sldId id="301" r:id="rId40"/>
    <p:sldId id="302" r:id="rId41"/>
    <p:sldId id="264" r:id="rId42"/>
    <p:sldId id="307" r:id="rId43"/>
    <p:sldId id="332" r:id="rId44"/>
    <p:sldId id="333" r:id="rId45"/>
    <p:sldId id="304" r:id="rId46"/>
    <p:sldId id="305" r:id="rId47"/>
    <p:sldId id="309" r:id="rId48"/>
    <p:sldId id="265" r:id="rId49"/>
    <p:sldId id="322" r:id="rId50"/>
    <p:sldId id="310" r:id="rId51"/>
    <p:sldId id="312" r:id="rId52"/>
    <p:sldId id="316" r:id="rId53"/>
    <p:sldId id="329" r:id="rId54"/>
    <p:sldId id="313" r:id="rId55"/>
    <p:sldId id="314" r:id="rId56"/>
    <p:sldId id="266" r:id="rId57"/>
    <p:sldId id="330" r:id="rId58"/>
    <p:sldId id="318" r:id="rId59"/>
    <p:sldId id="320" r:id="rId60"/>
    <p:sldId id="317" r:id="rId61"/>
    <p:sldId id="319" r:id="rId62"/>
    <p:sldId id="321" r:id="rId63"/>
    <p:sldId id="267" r:id="rId6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9FFAB"/>
    <a:srgbClr val="1CACE3"/>
    <a:srgbClr val="0000FF"/>
    <a:srgbClr val="E4E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>
      <p:cViewPr varScale="1">
        <p:scale>
          <a:sx n="110" d="100"/>
          <a:sy n="110" d="100"/>
        </p:scale>
        <p:origin x="51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5" d="100"/>
        <a:sy n="135" d="100"/>
      </p:scale>
      <p:origin x="0" y="-5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142" y="47625"/>
            <a:ext cx="1158971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30346" y="1945970"/>
            <a:ext cx="5207634" cy="2282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 indent="385445">
              <a:lnSpc>
                <a:spcPts val="8159"/>
              </a:lnSpc>
              <a:spcBef>
                <a:spcPts val="1575"/>
              </a:spcBef>
            </a:pPr>
            <a:r>
              <a:rPr spc="-100" dirty="0"/>
              <a:t>Lesson</a:t>
            </a:r>
            <a:r>
              <a:rPr spc="-325" dirty="0"/>
              <a:t> </a:t>
            </a:r>
            <a:r>
              <a:rPr spc="-20" dirty="0"/>
              <a:t>7.2: </a:t>
            </a:r>
            <a:r>
              <a:rPr spc="-140" dirty="0"/>
              <a:t>Complex</a:t>
            </a:r>
            <a:r>
              <a:rPr spc="-285" dirty="0"/>
              <a:t> </a:t>
            </a:r>
            <a:r>
              <a:rPr spc="-40" dirty="0"/>
              <a:t>SQL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24760" y="4403801"/>
            <a:ext cx="7179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40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0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8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39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50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6245" cy="371832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2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3.1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whose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address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Houston,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Texas.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spcBef>
                <a:spcPts val="409"/>
              </a:spcBef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>
              <a:spcBef>
                <a:spcPts val="409"/>
              </a:spcBef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</a:p>
          <a:p>
            <a:pPr lvl="2">
              <a:spcBef>
                <a:spcPts val="409"/>
              </a:spcBef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Address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'%Houston, TX%'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  <a:p>
            <a:pPr lvl="2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3.2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Find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were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born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during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1970s.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'197_______'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/*                197x-xx-xx */</a:t>
            </a:r>
            <a:endParaRPr lang="en-US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PATTERN</a:t>
            </a:r>
            <a:r>
              <a:rPr spc="-120" dirty="0"/>
              <a:t> </a:t>
            </a:r>
            <a:r>
              <a:rPr spc="-114" dirty="0"/>
              <a:t>MATCHING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25" dirty="0"/>
              <a:t> </a:t>
            </a:r>
            <a:r>
              <a:rPr spc="-45" dirty="0"/>
              <a:t>ADDITIONAL</a:t>
            </a:r>
            <a:r>
              <a:rPr spc="-140" dirty="0"/>
              <a:t> </a:t>
            </a:r>
            <a:r>
              <a:rPr spc="-75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348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6245" cy="238462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Additional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operators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query.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Arithmetic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operators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sz="2200" spc="-45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sz="2200" spc="-4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sz="2200" spc="-45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6240" lvl="1" indent="-182880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1CACE3"/>
                </a:solidFill>
                <a:latin typeface="Calibri"/>
                <a:cs typeface="Calibri"/>
              </a:rPr>
              <a:t>BETWEEN</a:t>
            </a:r>
            <a:r>
              <a:rPr sz="2200" b="1" spc="-4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operator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(equivalent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85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1CACE3"/>
                </a:solidFill>
                <a:latin typeface="Calibri"/>
                <a:cs typeface="Calibri"/>
              </a:rPr>
              <a:t>ORDER</a:t>
            </a:r>
            <a:r>
              <a:rPr sz="2400" b="1" spc="-6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CACE3"/>
                </a:solidFill>
                <a:latin typeface="Calibri"/>
                <a:cs typeface="Calibri"/>
              </a:rPr>
              <a:t>BY</a:t>
            </a:r>
            <a:r>
              <a:rPr sz="2400" b="1" spc="-4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result.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1CACE3"/>
                </a:solidFill>
                <a:latin typeface="Calibri"/>
                <a:cs typeface="Calibri"/>
              </a:rPr>
              <a:t>DESC</a:t>
            </a:r>
            <a:r>
              <a:rPr lang="en-US" sz="220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Calibri"/>
                <a:cs typeface="Calibri"/>
              </a:rPr>
              <a:t>orders in descending order (from high to low)</a:t>
            </a: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Font typeface="Arial"/>
              <a:buChar char="•"/>
              <a:tabLst>
                <a:tab pos="396240" algn="l"/>
              </a:tabLst>
            </a:pPr>
            <a:r>
              <a:rPr sz="2200" b="1" spc="-20" dirty="0">
                <a:solidFill>
                  <a:srgbClr val="1CACE3"/>
                </a:solidFill>
                <a:latin typeface="Calibri"/>
                <a:cs typeface="Calibri"/>
              </a:rPr>
              <a:t>ASC</a:t>
            </a:r>
            <a:r>
              <a:rPr lang="en-US" sz="2200" spc="-20" dirty="0">
                <a:solidFill>
                  <a:srgbClr val="404040"/>
                </a:solidFill>
                <a:latin typeface="Calibri"/>
                <a:cs typeface="Calibri"/>
              </a:rPr>
              <a:t> orders in ascending order (from low to high)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PATTERN</a:t>
            </a:r>
            <a:r>
              <a:rPr spc="-120" dirty="0"/>
              <a:t> </a:t>
            </a:r>
            <a:r>
              <a:rPr spc="-114" dirty="0"/>
              <a:t>MATCHING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25" dirty="0"/>
              <a:t> </a:t>
            </a:r>
            <a:r>
              <a:rPr spc="-45" dirty="0"/>
              <a:t>ADDITIONAL</a:t>
            </a:r>
            <a:r>
              <a:rPr spc="-140" dirty="0"/>
              <a:t> </a:t>
            </a:r>
            <a:r>
              <a:rPr spc="-75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A2863FCD-BFE8-5503-9D36-E641E65F2412}"/>
              </a:ext>
            </a:extLst>
          </p:cNvPr>
          <p:cNvPicPr/>
          <p:nvPr/>
        </p:nvPicPr>
        <p:blipFill rotWithShape="1">
          <a:blip r:embed="rId2" cstate="print"/>
          <a:srcRect l="33232" t="49750"/>
          <a:stretch/>
        </p:blipFill>
        <p:spPr>
          <a:xfrm>
            <a:off x="7239000" y="1407255"/>
            <a:ext cx="3949936" cy="1837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17525A-F462-FD2A-E072-DC8C70D9DB54}"/>
              </a:ext>
            </a:extLst>
          </p:cNvPr>
          <p:cNvSpPr txBox="1"/>
          <p:nvPr/>
        </p:nvSpPr>
        <p:spPr>
          <a:xfrm>
            <a:off x="3940842" y="3513867"/>
            <a:ext cx="6939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Dependent_name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Bdate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dependent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BETWEEN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'1980-01-01'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'1990-01-01'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ORDER BY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Dependent_name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8CF8E01-F71B-9920-E88C-97B87CF38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16222"/>
              </p:ext>
            </p:extLst>
          </p:nvPr>
        </p:nvGraphicFramePr>
        <p:xfrm>
          <a:off x="381000" y="4124235"/>
          <a:ext cx="3200399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7933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1222466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Dependent_name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Bdate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1988-12-30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841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1986-04-05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0074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Michael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1988-01-04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487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Theodore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1983-10-25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3032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A7C117-8A05-EDAE-0A1D-D797D86B36F1}"/>
              </a:ext>
            </a:extLst>
          </p:cNvPr>
          <p:cNvSpPr txBox="1"/>
          <p:nvPr/>
        </p:nvSpPr>
        <p:spPr>
          <a:xfrm>
            <a:off x="3940842" y="5105400"/>
            <a:ext cx="7491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Dependent_name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Bdate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dependent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'1980-01-01'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'1990-01-01'</a:t>
            </a:r>
          </a:p>
          <a:p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ORDER BY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Dependent_name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2EA97-9D44-E7C4-F4D0-7A44B47C1B9F}"/>
              </a:ext>
            </a:extLst>
          </p:cNvPr>
          <p:cNvSpPr txBox="1"/>
          <p:nvPr/>
        </p:nvSpPr>
        <p:spPr>
          <a:xfrm>
            <a:off x="5896534" y="4699263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same as -</a:t>
            </a:r>
          </a:p>
        </p:txBody>
      </p:sp>
    </p:spTree>
    <p:extLst>
      <p:ext uri="{BB962C8B-B14F-4D97-AF65-F5344CB8AC3E}">
        <p14:creationId xmlns:p14="http://schemas.microsoft.com/office/powerpoint/2010/main" val="333540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PATTERN</a:t>
            </a:r>
            <a:r>
              <a:rPr spc="-120" dirty="0"/>
              <a:t> </a:t>
            </a:r>
            <a:r>
              <a:rPr spc="-114" dirty="0"/>
              <a:t>MATCHING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25" dirty="0"/>
              <a:t> </a:t>
            </a:r>
            <a:r>
              <a:rPr spc="-45" dirty="0"/>
              <a:t>ADDITIONAL</a:t>
            </a:r>
            <a:r>
              <a:rPr spc="-140" dirty="0"/>
              <a:t> </a:t>
            </a:r>
            <a:r>
              <a:rPr spc="-75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7525A-F462-FD2A-E072-DC8C70D9DB54}"/>
              </a:ext>
            </a:extLst>
          </p:cNvPr>
          <p:cNvSpPr txBox="1"/>
          <p:nvPr/>
        </p:nvSpPr>
        <p:spPr>
          <a:xfrm>
            <a:off x="3962400" y="4180445"/>
            <a:ext cx="6939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Dependent_name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Bdate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dependent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BETWEEN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'1980-01-01'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'1990-01-01'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Dependent_name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DESC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8CF8E01-F71B-9920-E88C-97B87CF38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27337"/>
              </p:ext>
            </p:extLst>
          </p:nvPr>
        </p:nvGraphicFramePr>
        <p:xfrm>
          <a:off x="609600" y="1371600"/>
          <a:ext cx="3200399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7933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1222466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Dependent_name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Bdate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1988-12-30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84187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1986-04-05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0074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Michael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1988-01-04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487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Theodore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1983-10-25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303258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7813450C-AAAC-7BA9-6E93-01CF26AB1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63339"/>
              </p:ext>
            </p:extLst>
          </p:nvPr>
        </p:nvGraphicFramePr>
        <p:xfrm>
          <a:off x="609600" y="3942410"/>
          <a:ext cx="3200399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77933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1222466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Dependent_name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Bdate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Theodore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1983-10-25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841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Michael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1988-01-04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0074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1986-04-05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487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1988-12-30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30325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9308159-6A86-B4E6-3D44-CC1447758118}"/>
              </a:ext>
            </a:extLst>
          </p:cNvPr>
          <p:cNvSpPr txBox="1"/>
          <p:nvPr/>
        </p:nvSpPr>
        <p:spPr>
          <a:xfrm>
            <a:off x="3962400" y="1609635"/>
            <a:ext cx="6939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Dependent_name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Bdate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dependent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BETWEEN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'1980-01-01'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'1990-01-01'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Dependent_name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ASC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7437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6245" cy="502124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2"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4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Show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resulting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salaries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if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every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working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‘Product’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given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10%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raise.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buClr>
                <a:srgbClr val="1CACE3"/>
              </a:buClr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1CACE3"/>
              </a:buClr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>
              <a:buClr>
                <a:srgbClr val="1CACE3"/>
              </a:buClr>
            </a:pPr>
            <a:endParaRPr lang="en-US" dirty="0">
              <a:effectLst/>
            </a:endParaRPr>
          </a:p>
          <a:p>
            <a:pPr lvl="2">
              <a:buClr>
                <a:srgbClr val="1CACE3"/>
              </a:buClr>
            </a:pP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5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buClr>
                <a:srgbClr val="1CACE3"/>
              </a:buClr>
            </a:pP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5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whose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between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$30,000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$40,000.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buClr>
                <a:srgbClr val="1CACE3"/>
              </a:buClr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>
              <a:buClr>
                <a:srgbClr val="1CACE3"/>
              </a:buClr>
            </a:pPr>
            <a:endParaRPr lang="en-US" dirty="0">
              <a:effectLst/>
            </a:endParaRPr>
          </a:p>
          <a:p>
            <a:pPr lvl="2">
              <a:buClr>
                <a:srgbClr val="1CACE3"/>
              </a:buClr>
            </a:pP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6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list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projects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they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are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working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on,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ordered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by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and,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within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lang="en-US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department,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ordered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alphabetically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by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last</a:t>
            </a:r>
            <a:r>
              <a:rPr sz="18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name,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then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first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name.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buClr>
                <a:srgbClr val="1CACE3"/>
              </a:buClr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1CACE3"/>
              </a:buClr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>
              <a:buClr>
                <a:srgbClr val="1CACE3"/>
              </a:buClr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1CACE3"/>
              </a:buClr>
            </a:pPr>
            <a:endParaRPr lang="en-US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PATTERN</a:t>
            </a:r>
            <a:r>
              <a:rPr spc="-120" dirty="0"/>
              <a:t> </a:t>
            </a:r>
            <a:r>
              <a:rPr spc="-114" dirty="0"/>
              <a:t>MATCHING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25" dirty="0"/>
              <a:t> </a:t>
            </a:r>
            <a:r>
              <a:rPr spc="-45" dirty="0"/>
              <a:t>ADDITIONAL</a:t>
            </a:r>
            <a:r>
              <a:rPr spc="-140" dirty="0"/>
              <a:t> </a:t>
            </a:r>
            <a:r>
              <a:rPr spc="-75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337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6245" cy="502124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2"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4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Show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resulting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salaries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if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every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working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‘Product’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given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10%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raise.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1.1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Increased_sal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WORKS_ON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</a:t>
            </a:r>
          </a:p>
          <a:p>
            <a:pPr lvl="2"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Ssn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Pnumber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ProductX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  <a:p>
            <a:pPr lvl="2">
              <a:buClr>
                <a:srgbClr val="1CACE3"/>
              </a:buClr>
            </a:pP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5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buClr>
                <a:srgbClr val="1CACE3"/>
              </a:buClr>
            </a:pP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5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whose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between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$30,000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$40,000.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</a:p>
          <a:p>
            <a:pPr lvl="2"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Salary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BETWEEN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40000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  <a:p>
            <a:pPr lvl="2">
              <a:buClr>
                <a:srgbClr val="1CACE3"/>
              </a:buClr>
            </a:pP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6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list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projects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they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are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working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on,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ordered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by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and,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within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lang="en-US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department,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ordered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alphabetically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by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last</a:t>
            </a:r>
            <a:r>
              <a:rPr sz="18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name,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then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first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name.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Pname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DEPARTMENT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WORKS_ON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</a:t>
            </a:r>
          </a:p>
          <a:p>
            <a:pPr lvl="2"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Dnumber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Ssn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Pnumber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2"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ORDER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PATTERN</a:t>
            </a:r>
            <a:r>
              <a:rPr spc="-120" dirty="0"/>
              <a:t> </a:t>
            </a:r>
            <a:r>
              <a:rPr spc="-114" dirty="0"/>
              <a:t>MATCHING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25" dirty="0"/>
              <a:t> </a:t>
            </a:r>
            <a:r>
              <a:rPr spc="-45" dirty="0"/>
              <a:t>ADDITIONAL</a:t>
            </a:r>
            <a:r>
              <a:rPr spc="-140" dirty="0"/>
              <a:t> </a:t>
            </a:r>
            <a:r>
              <a:rPr spc="-75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224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3743"/>
            <a:ext cx="9936988" cy="376769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missing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Unknown,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unavailable,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applicable.</a:t>
            </a:r>
            <a:endParaRPr lang="en-US" sz="20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endParaRPr sz="2000" dirty="0">
              <a:latin typeface="Calibri"/>
              <a:cs typeface="Calibri"/>
            </a:endParaRPr>
          </a:p>
          <a:p>
            <a:pPr marL="104139" marR="3415665" indent="-99695">
              <a:lnSpc>
                <a:spcPts val="2590"/>
              </a:lnSpc>
              <a:spcBef>
                <a:spcPts val="16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04139" algn="l"/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When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comparing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value,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considered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404040"/>
                </a:solidFill>
                <a:latin typeface="Calibri"/>
                <a:cs typeface="Calibri"/>
              </a:rPr>
              <a:t>UNKNOWN</a:t>
            </a:r>
            <a:endParaRPr sz="24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Could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404040"/>
                </a:solidFill>
                <a:latin typeface="Calibri"/>
                <a:cs typeface="Calibri"/>
              </a:rPr>
              <a:t>TRUE</a:t>
            </a:r>
            <a:r>
              <a:rPr sz="2000" b="1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404040"/>
                </a:solidFill>
                <a:latin typeface="Calibri"/>
                <a:cs typeface="Calibri"/>
              </a:rPr>
              <a:t>FALSE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en-US" sz="20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endParaRPr sz="20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three-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valued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logic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TRUE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FALSE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UNKNOWN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ts val="228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combinations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evaluate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TRUE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endParaRPr sz="2000" dirty="0">
              <a:latin typeface="Calibri"/>
              <a:cs typeface="Calibri"/>
            </a:endParaRPr>
          </a:p>
          <a:p>
            <a:pPr marL="396240">
              <a:lnSpc>
                <a:spcPts val="2280"/>
              </a:lnSpc>
              <a:spcAft>
                <a:spcPts val="600"/>
              </a:spcAft>
            </a:pPr>
            <a:r>
              <a:rPr sz="2000" b="1" dirty="0">
                <a:solidFill>
                  <a:srgbClr val="1CACE3"/>
                </a:solidFill>
                <a:latin typeface="Calibri"/>
                <a:cs typeface="Calibri"/>
              </a:rPr>
              <a:t>WHERE</a:t>
            </a:r>
            <a:r>
              <a:rPr sz="2000" b="1" spc="-5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clause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selected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 (not FALSE and not UNKNOWN)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146" y="47625"/>
            <a:ext cx="5290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THREE-</a:t>
            </a:r>
            <a:r>
              <a:rPr spc="-100" dirty="0"/>
              <a:t>VALUED</a:t>
            </a:r>
            <a:r>
              <a:rPr spc="-105" dirty="0"/>
              <a:t> </a:t>
            </a:r>
            <a:r>
              <a:rPr spc="-20" dirty="0"/>
              <a:t>LOGIC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1143000"/>
            <a:ext cx="5036793" cy="26531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3743"/>
            <a:ext cx="9936988" cy="41036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8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b="1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CACE3"/>
                </a:solidFill>
                <a:latin typeface="Calibri"/>
                <a:cs typeface="Calibri"/>
              </a:rPr>
              <a:t>IS</a:t>
            </a:r>
            <a:r>
              <a:rPr sz="2400" b="1" spc="-4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CACE3"/>
                </a:solidFill>
                <a:latin typeface="Calibri"/>
                <a:cs typeface="Calibri"/>
              </a:rPr>
              <a:t>IS</a:t>
            </a:r>
            <a:r>
              <a:rPr sz="2400" b="1" spc="-4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CACE3"/>
                </a:solidFill>
                <a:latin typeface="Calibri"/>
                <a:cs typeface="Calibri"/>
              </a:rPr>
              <a:t>NOT</a:t>
            </a:r>
            <a:r>
              <a:rPr sz="2400" b="1" spc="-5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or is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not)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equal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146" y="47625"/>
            <a:ext cx="5290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THREE-</a:t>
            </a:r>
            <a:r>
              <a:rPr spc="-100" dirty="0"/>
              <a:t>VALUED</a:t>
            </a:r>
            <a:r>
              <a:rPr spc="-105" dirty="0"/>
              <a:t> </a:t>
            </a:r>
            <a:r>
              <a:rPr spc="-20" dirty="0"/>
              <a:t>LOGIC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1AF70107-2C3D-532C-2F53-20407B308706}"/>
              </a:ext>
            </a:extLst>
          </p:cNvPr>
          <p:cNvPicPr/>
          <p:nvPr/>
        </p:nvPicPr>
        <p:blipFill rotWithShape="1">
          <a:blip r:embed="rId2" cstate="print"/>
          <a:srcRect b="43233"/>
          <a:stretch/>
        </p:blipFill>
        <p:spPr>
          <a:xfrm>
            <a:off x="5638800" y="1707992"/>
            <a:ext cx="6033612" cy="2057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C0BDB6-9310-7E49-A881-D646F4D37EA9}"/>
              </a:ext>
            </a:extLst>
          </p:cNvPr>
          <p:cNvSpPr txBox="1"/>
          <p:nvPr/>
        </p:nvSpPr>
        <p:spPr>
          <a:xfrm>
            <a:off x="304800" y="2057400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super_ssn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046119D-D228-983C-F9D8-EF0E618B3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945984"/>
              </p:ext>
            </p:extLst>
          </p:nvPr>
        </p:nvGraphicFramePr>
        <p:xfrm>
          <a:off x="914400" y="3155858"/>
          <a:ext cx="1667396" cy="670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868566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Lname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James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Borg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84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293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3743"/>
            <a:ext cx="9097010" cy="633507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7</a:t>
            </a:r>
            <a:r>
              <a:rPr lang="en-US" b="1" u="sng" spc="-3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4445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have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supervisors.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146" y="47625"/>
            <a:ext cx="5290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THREE-</a:t>
            </a:r>
            <a:r>
              <a:rPr spc="-100" dirty="0"/>
              <a:t>VALUED</a:t>
            </a:r>
            <a:r>
              <a:rPr spc="-105" dirty="0"/>
              <a:t> </a:t>
            </a:r>
            <a:r>
              <a:rPr spc="-20" dirty="0"/>
              <a:t>LOGIC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192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3743"/>
            <a:ext cx="9097010" cy="1656864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4445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7</a:t>
            </a:r>
            <a:r>
              <a:rPr lang="en-US" b="1" u="sng" spc="-30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4445">
              <a:lnSpc>
                <a:spcPct val="100000"/>
              </a:lnSpc>
              <a:spcBef>
                <a:spcPts val="320"/>
              </a:spcBef>
              <a:spcAft>
                <a:spcPts val="600"/>
              </a:spcAft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have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supervisors.</a:t>
            </a:r>
            <a:endParaRPr lang="en-US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4445">
              <a:spcBef>
                <a:spcPts val="32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4445">
              <a:spcBef>
                <a:spcPts val="32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</a:p>
          <a:p>
            <a:pPr marL="4445">
              <a:spcBef>
                <a:spcPts val="320"/>
              </a:spcBef>
              <a:buClr>
                <a:srgbClr val="1CACE3"/>
              </a:buClr>
              <a:buSzPct val="95833"/>
              <a:tabLst>
                <a:tab pos="118745" algn="l"/>
              </a:tabLs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super_ssn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4146" y="47625"/>
            <a:ext cx="52901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THREE-</a:t>
            </a:r>
            <a:r>
              <a:rPr spc="-100" dirty="0"/>
              <a:t>VALUED</a:t>
            </a:r>
            <a:r>
              <a:rPr spc="-105" dirty="0"/>
              <a:t> </a:t>
            </a:r>
            <a:r>
              <a:rPr spc="-20" dirty="0"/>
              <a:t>LOGIC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879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480067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Queries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inside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CACE3"/>
                </a:solidFill>
                <a:latin typeface="Calibri"/>
                <a:cs typeface="Calibri"/>
              </a:rPr>
              <a:t>FROM</a:t>
            </a:r>
            <a:r>
              <a:rPr sz="2400" b="1" spc="-6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CACE3"/>
                </a:solidFill>
                <a:latin typeface="Calibri"/>
                <a:cs typeface="Calibri"/>
              </a:rPr>
              <a:t>WHERE</a:t>
            </a:r>
            <a:r>
              <a:rPr sz="2400" b="1" spc="-4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clauses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queries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Inner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query,</a:t>
            </a:r>
            <a:r>
              <a:rPr sz="22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outer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query.</a:t>
            </a:r>
            <a:endParaRPr lang="en-US" sz="22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213360" lvl="1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endParaRPr lang="en-US" sz="22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213360" lvl="1"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emp_names</a:t>
            </a:r>
            <a:r>
              <a:rPr lang="en-US" sz="20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13360" lvl="1"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2000" b="1" u="sng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emp_names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213360" lvl="1"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endParaRPr lang="en-US" sz="2000" dirty="0">
              <a:effectLst/>
            </a:endParaRPr>
          </a:p>
          <a:p>
            <a:pPr marL="213360" lvl="1"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endParaRPr lang="en-US" sz="2000" dirty="0">
              <a:effectLst/>
            </a:endParaRPr>
          </a:p>
          <a:p>
            <a:pPr marL="213360" lvl="1"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Dlocation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13360" lvl="1"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dept_locations</a:t>
            </a:r>
            <a:endParaRPr lang="en-US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13360" lvl="1"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Dnumber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 marL="213360" lvl="1"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20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Dnumber</a:t>
            </a:r>
            <a:endParaRPr lang="en-US" sz="2000" b="1" u="sng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13360" lvl="1"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department</a:t>
            </a:r>
          </a:p>
          <a:p>
            <a:pPr marL="213360" lvl="1"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Dname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u="sng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1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u="sng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"Research</a:t>
            </a:r>
            <a:r>
              <a:rPr lang="en-US" sz="2000" u="sng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</a:t>
            </a:r>
          </a:p>
          <a:p>
            <a:pPr marL="213360" lvl="1">
              <a:spcBef>
                <a:spcPts val="155"/>
              </a:spcBef>
              <a:buClr>
                <a:srgbClr val="1CACE3"/>
              </a:buClr>
              <a:tabLst>
                <a:tab pos="396240" algn="l"/>
              </a:tabLst>
            </a:pP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000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26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NESTED</a:t>
            </a:r>
            <a:r>
              <a:rPr spc="-165" dirty="0"/>
              <a:t> </a:t>
            </a:r>
            <a:r>
              <a:rPr spc="-3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D4FE4DB5-CDAF-AC9C-0099-42E2FB6F72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73614" t="60972"/>
          <a:stretch/>
        </p:blipFill>
        <p:spPr>
          <a:xfrm>
            <a:off x="10182000" y="4391625"/>
            <a:ext cx="1749577" cy="155448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30DC4E-83E0-7272-B748-51A78135D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8175"/>
              </p:ext>
            </p:extLst>
          </p:nvPr>
        </p:nvGraphicFramePr>
        <p:xfrm>
          <a:off x="8991600" y="1600200"/>
          <a:ext cx="1094594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94594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Fname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84187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0074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Michael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487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Theodore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3032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33ADD2-0327-576B-8841-7F27AC2C6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79152"/>
              </p:ext>
            </p:extLst>
          </p:nvPr>
        </p:nvGraphicFramePr>
        <p:xfrm>
          <a:off x="3810000" y="3431177"/>
          <a:ext cx="1371600" cy="1341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Dlocation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Bellaire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84187"/>
                  </a:ext>
                </a:extLst>
              </a:tr>
              <a:tr h="297941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Houston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0074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Sugarland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48782"/>
                  </a:ext>
                </a:extLst>
              </a:tr>
            </a:tbl>
          </a:graphicData>
        </a:graphic>
      </p:graphicFrame>
      <p:pic>
        <p:nvPicPr>
          <p:cNvPr id="8" name="object 5">
            <a:extLst>
              <a:ext uri="{FF2B5EF4-FFF2-40B4-BE49-F238E27FC236}">
                <a16:creationId xmlns:a16="http://schemas.microsoft.com/office/drawing/2014/main" id="{72DF569F-ABF4-8119-B4C7-0D025F7865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60972" r="37884" b="10340"/>
          <a:stretch/>
        </p:blipFill>
        <p:spPr>
          <a:xfrm>
            <a:off x="5715000" y="4792219"/>
            <a:ext cx="4284918" cy="1188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5186045" cy="408432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Multisets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matching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additional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operators.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Three-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logic.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400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queries.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Exists,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explicit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renaming.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Joined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tables.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Aggregate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functions.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Having.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884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184601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ts val="2735"/>
              </a:lnSpc>
              <a:spcBef>
                <a:spcPts val="124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Correlated</a:t>
            </a:r>
            <a:r>
              <a:rPr sz="2400" b="1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400" b="1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queries</a:t>
            </a:r>
            <a:r>
              <a:rPr sz="2400" b="1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4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WHERE</a:t>
            </a:r>
            <a:r>
              <a:rPr sz="2400" b="1" spc="19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clause</a:t>
            </a:r>
            <a:r>
              <a:rPr sz="24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inner</a:t>
            </a:r>
            <a:r>
              <a:rPr sz="2400" b="1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references</a:t>
            </a:r>
            <a:r>
              <a:rPr sz="24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endParaRPr sz="2400" dirty="0">
              <a:latin typeface="Calibri"/>
              <a:cs typeface="Calibri"/>
            </a:endParaRPr>
          </a:p>
          <a:p>
            <a:pPr marL="104139">
              <a:lnSpc>
                <a:spcPts val="2735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declared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outer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Inner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evaluated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(or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tuples)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outer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query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Aliasing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recommended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queries.</a:t>
            </a:r>
            <a:endParaRPr lang="en-US" sz="22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213360" lvl="1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tabLst>
                <a:tab pos="396240" algn="l"/>
              </a:tabLst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26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NESTED</a:t>
            </a:r>
            <a:r>
              <a:rPr spc="-165" dirty="0"/>
              <a:t> </a:t>
            </a:r>
            <a:r>
              <a:rPr spc="-3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3437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40459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8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Comparison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operators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1CACE3"/>
                </a:solidFill>
                <a:latin typeface="Calibri"/>
                <a:cs typeface="Calibri"/>
              </a:rPr>
              <a:t>ANY</a:t>
            </a:r>
            <a:r>
              <a:rPr sz="2400" b="1" spc="-4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CACE3"/>
                </a:solidFill>
                <a:latin typeface="Calibri"/>
                <a:cs typeface="Calibri"/>
              </a:rPr>
              <a:t>ALL</a:t>
            </a:r>
            <a:r>
              <a:rPr sz="2400" b="1" spc="-4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quantifiers.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26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NESTED</a:t>
            </a:r>
            <a:r>
              <a:rPr spc="-165" dirty="0"/>
              <a:t> </a:t>
            </a:r>
            <a:r>
              <a:rPr spc="-3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FDEFC-1C5B-C191-07BC-ECB8253D1826}"/>
              </a:ext>
            </a:extLst>
          </p:cNvPr>
          <p:cNvSpPr txBox="1"/>
          <p:nvPr/>
        </p:nvSpPr>
        <p:spPr>
          <a:xfrm>
            <a:off x="457200" y="1905000"/>
            <a:ext cx="4419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Essn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dependent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'1960-01-01'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dirty="0">
              <a:effectLst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3B94DCE2-1395-8E0C-20D6-C34796940113}"/>
              </a:ext>
            </a:extLst>
          </p:cNvPr>
          <p:cNvPicPr/>
          <p:nvPr/>
        </p:nvPicPr>
        <p:blipFill rotWithShape="1">
          <a:blip r:embed="rId2" cstate="print"/>
          <a:srcRect b="43952"/>
          <a:stretch/>
        </p:blipFill>
        <p:spPr>
          <a:xfrm>
            <a:off x="5943600" y="1926770"/>
            <a:ext cx="6033612" cy="2031326"/>
          </a:xfrm>
          <a:prstGeom prst="rect">
            <a:avLst/>
          </a:prstGeom>
        </p:spPr>
      </p:pic>
      <p:pic>
        <p:nvPicPr>
          <p:cNvPr id="7" name="object 6">
            <a:extLst>
              <a:ext uri="{FF2B5EF4-FFF2-40B4-BE49-F238E27FC236}">
                <a16:creationId xmlns:a16="http://schemas.microsoft.com/office/drawing/2014/main" id="{01E5447F-0EED-DA76-772F-C1D86E8F59A9}"/>
              </a:ext>
            </a:extLst>
          </p:cNvPr>
          <p:cNvPicPr/>
          <p:nvPr/>
        </p:nvPicPr>
        <p:blipFill rotWithShape="1">
          <a:blip r:embed="rId3" cstate="print"/>
          <a:srcRect l="33232" t="49750"/>
          <a:stretch/>
        </p:blipFill>
        <p:spPr>
          <a:xfrm>
            <a:off x="6985438" y="4267200"/>
            <a:ext cx="3949936" cy="1837944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C0E4BF7-303E-3CC9-B0F8-D932CEA1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35081"/>
              </p:ext>
            </p:extLst>
          </p:nvPr>
        </p:nvGraphicFramePr>
        <p:xfrm>
          <a:off x="1447800" y="3974300"/>
          <a:ext cx="1756296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868566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Lname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Smith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841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Franklin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Wong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393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40459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8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Comparison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operators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CACE3"/>
                </a:solidFill>
                <a:latin typeface="Calibri"/>
                <a:cs typeface="Calibri"/>
              </a:rPr>
              <a:t>ANY</a:t>
            </a:r>
            <a:r>
              <a:rPr sz="2400" b="1" spc="-4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1CACE3"/>
                </a:solidFill>
                <a:latin typeface="Calibri"/>
                <a:cs typeface="Calibri"/>
              </a:rPr>
              <a:t>ALL</a:t>
            </a:r>
            <a:r>
              <a:rPr sz="2400" b="1" spc="-4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quantifiers.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26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NESTED</a:t>
            </a:r>
            <a:r>
              <a:rPr spc="-165" dirty="0"/>
              <a:t> </a:t>
            </a:r>
            <a:r>
              <a:rPr spc="-3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7FDEFC-1C5B-C191-07BC-ECB8253D1826}"/>
              </a:ext>
            </a:extLst>
          </p:cNvPr>
          <p:cNvSpPr txBox="1"/>
          <p:nvPr/>
        </p:nvSpPr>
        <p:spPr>
          <a:xfrm>
            <a:off x="197612" y="1445898"/>
            <a:ext cx="441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salary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&gt;=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salary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3B94DCE2-1395-8E0C-20D6-C34796940113}"/>
              </a:ext>
            </a:extLst>
          </p:cNvPr>
          <p:cNvPicPr/>
          <p:nvPr/>
        </p:nvPicPr>
        <p:blipFill rotWithShape="1">
          <a:blip r:embed="rId2" cstate="print"/>
          <a:srcRect b="43952"/>
          <a:stretch/>
        </p:blipFill>
        <p:spPr>
          <a:xfrm>
            <a:off x="6064807" y="2855591"/>
            <a:ext cx="6033612" cy="2031326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5C0E4BF7-303E-3CC9-B0F8-D932CEA1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813460"/>
              </p:ext>
            </p:extLst>
          </p:nvPr>
        </p:nvGraphicFramePr>
        <p:xfrm>
          <a:off x="3739064" y="1803804"/>
          <a:ext cx="1756296" cy="670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868566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Lname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Franklin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Wong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77919E2-035E-6C92-55AD-3FCD408FF9AC}"/>
              </a:ext>
            </a:extLst>
          </p:cNvPr>
          <p:cNvSpPr txBox="1"/>
          <p:nvPr/>
        </p:nvSpPr>
        <p:spPr>
          <a:xfrm>
            <a:off x="268485" y="3977448"/>
            <a:ext cx="33368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AND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salary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&lt;=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salary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4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06A59BD9-C9B6-C48F-F402-B6815D1C7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102311"/>
              </p:ext>
            </p:extLst>
          </p:nvPr>
        </p:nvGraphicFramePr>
        <p:xfrm>
          <a:off x="3810000" y="4703743"/>
          <a:ext cx="1756296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7730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868566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Lname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Ahmad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Jabbar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Alicia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Zelaya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708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977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85600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60325" marR="5715" lvl="2">
              <a:lnSpc>
                <a:spcPts val="1939"/>
              </a:lnSpc>
              <a:spcBef>
                <a:spcPts val="660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8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60325" marR="5715" lvl="2">
              <a:lnSpc>
                <a:spcPts val="1939"/>
              </a:lnSpc>
              <a:spcBef>
                <a:spcPts val="660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Make</a:t>
            </a:r>
            <a:r>
              <a:rPr sz="1800" spc="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list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numbers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projects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that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involve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</a:t>
            </a:r>
            <a:r>
              <a:rPr sz="1800" spc="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whose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last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‘Smith’,</a:t>
            </a:r>
            <a:r>
              <a:rPr sz="18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either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worker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or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manager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that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controls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project.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26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NESTED</a:t>
            </a:r>
            <a:r>
              <a:rPr spc="-165" dirty="0"/>
              <a:t> </a:t>
            </a:r>
            <a:r>
              <a:rPr spc="-3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2195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448449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60325" marR="5715" lvl="2">
              <a:lnSpc>
                <a:spcPts val="1939"/>
              </a:lnSpc>
              <a:spcBef>
                <a:spcPts val="660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8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60325" marR="5715" lvl="2">
              <a:lnSpc>
                <a:spcPts val="1939"/>
              </a:lnSpc>
              <a:spcBef>
                <a:spcPts val="660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Make</a:t>
            </a:r>
            <a:r>
              <a:rPr sz="1800" spc="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list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numbers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projects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that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involve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</a:t>
            </a:r>
            <a:r>
              <a:rPr sz="1800" spc="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whose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last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‘Smith’,</a:t>
            </a:r>
            <a:r>
              <a:rPr sz="18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either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a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worker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or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manager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that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controls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project.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WORKS_ON W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'Smith'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PROJECT 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Dnum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'Smith'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26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NESTED</a:t>
            </a:r>
            <a:r>
              <a:rPr spc="-165" dirty="0"/>
              <a:t> </a:t>
            </a:r>
            <a:r>
              <a:rPr spc="-3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019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61234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60325" marR="5715" lvl="2">
              <a:lnSpc>
                <a:spcPts val="1939"/>
              </a:lnSpc>
              <a:spcBef>
                <a:spcPts val="660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9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60325" marR="5715" lvl="2">
              <a:lnSpc>
                <a:spcPts val="1939"/>
              </a:lnSpc>
              <a:spcBef>
                <a:spcPts val="660"/>
              </a:spcBef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 who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has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dependent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with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same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first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same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sex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employee.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26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NESTED</a:t>
            </a:r>
            <a:r>
              <a:rPr spc="-165" dirty="0"/>
              <a:t> </a:t>
            </a:r>
            <a:r>
              <a:rPr spc="-3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7633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51215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60325" marR="5715" lvl="2">
              <a:lnSpc>
                <a:spcPts val="1939"/>
              </a:lnSpc>
              <a:spcBef>
                <a:spcPts val="660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9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60325" marR="5715" lvl="2">
              <a:lnSpc>
                <a:spcPts val="1939"/>
              </a:lnSpc>
              <a:spcBef>
                <a:spcPts val="660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 who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has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dependent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with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same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first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same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sex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employee.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DEPENDENT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Dependent_name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In general, a query written with nested select-from-where blocks and using the = or IN comparison operators can always be expressed as a single block query.*/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DEPENDENT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Dependent_name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26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NESTED</a:t>
            </a:r>
            <a:r>
              <a:rPr spc="-165" dirty="0"/>
              <a:t> </a:t>
            </a:r>
            <a:r>
              <a:rPr spc="-3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4373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945772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60325" marR="5715" lvl="2">
              <a:lnSpc>
                <a:spcPts val="1939"/>
              </a:lnSpc>
              <a:spcBef>
                <a:spcPts val="660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10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60325" marR="5715" lvl="2">
              <a:lnSpc>
                <a:spcPts val="1939"/>
              </a:lnSpc>
              <a:spcBef>
                <a:spcPts val="660"/>
              </a:spcBef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List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whose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greater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than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5.</a:t>
            </a:r>
            <a:endParaRPr lang="en-US" sz="1800" spc="-25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60325" marR="5715" lvl="2">
              <a:lnSpc>
                <a:spcPts val="1939"/>
              </a:lnSpc>
              <a:spcBef>
                <a:spcPts val="660"/>
              </a:spcBef>
              <a:buClr>
                <a:srgbClr val="1CACE3"/>
              </a:buClr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26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NESTED</a:t>
            </a:r>
            <a:r>
              <a:rPr spc="-165" dirty="0"/>
              <a:t> </a:t>
            </a:r>
            <a:r>
              <a:rPr spc="-3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8074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27590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60325" marR="5715" lvl="2">
              <a:lnSpc>
                <a:spcPts val="1939"/>
              </a:lnSpc>
              <a:spcBef>
                <a:spcPts val="660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10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60325" marR="5715" lvl="2">
              <a:lnSpc>
                <a:spcPts val="1939"/>
              </a:lnSpc>
              <a:spcBef>
                <a:spcPts val="660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List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whose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greater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than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5.</a:t>
            </a:r>
            <a:endParaRPr lang="en-US" sz="1800" spc="-25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Salary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Salary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Salary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269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NESTED</a:t>
            </a:r>
            <a:r>
              <a:rPr spc="-165" dirty="0"/>
              <a:t> </a:t>
            </a:r>
            <a:r>
              <a:rPr spc="-3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7210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081385" cy="199477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06045" marR="3742054" indent="-106045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85416"/>
              <a:buFont typeface="Arial"/>
              <a:buChar char="•"/>
              <a:tabLst>
                <a:tab pos="106045" algn="l"/>
              </a:tabLst>
            </a:pPr>
            <a:r>
              <a:rPr sz="2400" b="1" dirty="0">
                <a:solidFill>
                  <a:srgbClr val="1CACE3"/>
                </a:solidFill>
                <a:latin typeface="Calibri"/>
                <a:cs typeface="Calibri"/>
              </a:rPr>
              <a:t>EXISTS</a:t>
            </a:r>
            <a:r>
              <a:rPr sz="2400" b="1" spc="-4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Boolean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CACE3"/>
                </a:solidFill>
                <a:latin typeface="Calibri"/>
                <a:cs typeface="Calibri"/>
              </a:rPr>
              <a:t>WHERE</a:t>
            </a:r>
            <a:r>
              <a:rPr sz="2400" b="1" spc="-4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clause.</a:t>
            </a:r>
            <a:endParaRPr sz="2400" dirty="0">
              <a:latin typeface="Calibri"/>
              <a:cs typeface="Calibri"/>
            </a:endParaRPr>
          </a:p>
          <a:p>
            <a:pPr marL="182880" marR="3763645" lvl="1" indent="-182880" algn="r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1CACE3"/>
              </a:buClr>
              <a:buFont typeface="Arial"/>
              <a:buChar char="•"/>
              <a:tabLst>
                <a:tab pos="18288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Typically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conjunction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correlated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18745" indent="-106045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85416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1CACE3"/>
                </a:solidFill>
                <a:latin typeface="Calibri"/>
                <a:cs typeface="Calibri"/>
              </a:rPr>
              <a:t>EXISTS</a:t>
            </a:r>
            <a:r>
              <a:rPr sz="2400" b="1" spc="-5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checks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(contains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tuples)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TRUE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FALSE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en-US" sz="2200" spc="-10" dirty="0">
              <a:solidFill>
                <a:srgbClr val="404040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586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EXISTS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BAFCF-AD2B-C7F8-BA18-ECE6770F1656}"/>
              </a:ext>
            </a:extLst>
          </p:cNvPr>
          <p:cNvSpPr txBox="1"/>
          <p:nvPr/>
        </p:nvSpPr>
        <p:spPr>
          <a:xfrm>
            <a:off x="76200" y="3886200"/>
            <a:ext cx="5552222" cy="245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mgr_start_date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'1990-01-01'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super_ssn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7A91DA4-F9FC-C1D0-9ED9-AE942B3E5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9671"/>
              </p:ext>
            </p:extLst>
          </p:nvPr>
        </p:nvGraphicFramePr>
        <p:xfrm>
          <a:off x="3352800" y="3160265"/>
          <a:ext cx="1828800" cy="201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4378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904422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Lname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Franklin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Wong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Jennifer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Wallace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243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Smith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362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Joyce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79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Ramesh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Narayan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296499"/>
                  </a:ext>
                </a:extLst>
              </a:tr>
            </a:tbl>
          </a:graphicData>
        </a:graphic>
      </p:graphicFrame>
      <p:pic>
        <p:nvPicPr>
          <p:cNvPr id="8" name="object 5">
            <a:extLst>
              <a:ext uri="{FF2B5EF4-FFF2-40B4-BE49-F238E27FC236}">
                <a16:creationId xmlns:a16="http://schemas.microsoft.com/office/drawing/2014/main" id="{E8BC27BB-79D2-4002-F043-DD906900DBAF}"/>
              </a:ext>
            </a:extLst>
          </p:cNvPr>
          <p:cNvPicPr/>
          <p:nvPr/>
        </p:nvPicPr>
        <p:blipFill rotWithShape="1">
          <a:blip r:embed="rId2" cstate="print"/>
          <a:srcRect b="43233"/>
          <a:stretch/>
        </p:blipFill>
        <p:spPr>
          <a:xfrm>
            <a:off x="6082188" y="3079711"/>
            <a:ext cx="6033612" cy="2057400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9A924D3D-503B-79B2-0B23-36427C7EAE24}"/>
              </a:ext>
            </a:extLst>
          </p:cNvPr>
          <p:cNvPicPr/>
          <p:nvPr/>
        </p:nvPicPr>
        <p:blipFill rotWithShape="1">
          <a:blip r:embed="rId2" cstate="print"/>
          <a:srcRect t="60972" r="37877" b="10665"/>
          <a:stretch/>
        </p:blipFill>
        <p:spPr>
          <a:xfrm>
            <a:off x="7224849" y="5199382"/>
            <a:ext cx="3748290" cy="1027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959507"/>
            <a:ext cx="12039600" cy="190500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treats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tables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multisets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Duplicated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appear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query.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b="1" dirty="0">
                <a:solidFill>
                  <a:srgbClr val="1CACE3"/>
                </a:solidFill>
                <a:latin typeface="Calibri"/>
                <a:cs typeface="Calibri"/>
              </a:rPr>
              <a:t>DISTINCT</a:t>
            </a:r>
            <a:r>
              <a:rPr lang="en-US" sz="2400" b="1" spc="-5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lang="en-US"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lang="en-US"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lang="en-US"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1CACE3"/>
                </a:solidFill>
                <a:latin typeface="Calibri"/>
                <a:cs typeface="Calibri"/>
              </a:rPr>
              <a:t>SELECT</a:t>
            </a:r>
            <a:r>
              <a:rPr lang="en-US" sz="2400" b="1" spc="-5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clause</a:t>
            </a:r>
            <a:r>
              <a:rPr lang="en-US"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eliminate</a:t>
            </a:r>
            <a:r>
              <a:rPr lang="en-US"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duplicates</a:t>
            </a:r>
            <a:r>
              <a:rPr lang="en-US"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lang="en-US"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lang="en-US"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endParaRPr lang="en-US" sz="2400" b="1" dirty="0">
              <a:solidFill>
                <a:srgbClr val="1CACE3"/>
              </a:solidFill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8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For example:</a:t>
            </a:r>
            <a:endParaRPr lang="en-US" sz="2400" spc="-1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5415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MULTISETS,</a:t>
            </a:r>
            <a:r>
              <a:rPr spc="-165" dirty="0"/>
              <a:t> </a:t>
            </a:r>
            <a:r>
              <a:rPr spc="-40" dirty="0"/>
              <a:t>SETS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65" dirty="0"/>
              <a:t> </a:t>
            </a:r>
            <a:r>
              <a:rPr spc="-10" dirty="0"/>
              <a:t>SET</a:t>
            </a:r>
            <a:r>
              <a:rPr spc="-170" dirty="0"/>
              <a:t> </a:t>
            </a:r>
            <a:r>
              <a:rPr spc="-50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6855609-2508-AADC-27FB-765F18984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125795"/>
              </p:ext>
            </p:extLst>
          </p:nvPr>
        </p:nvGraphicFramePr>
        <p:xfrm>
          <a:off x="5444925" y="3429000"/>
          <a:ext cx="6655635" cy="2682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8255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  <a:gridCol w="1940243">
                  <a:extLst>
                    <a:ext uri="{9D8B030D-6E8A-4147-A177-3AD203B41FA5}">
                      <a16:colId xmlns:a16="http://schemas.microsoft.com/office/drawing/2014/main" val="4129706362"/>
                    </a:ext>
                  </a:extLst>
                </a:gridCol>
                <a:gridCol w="522050">
                  <a:extLst>
                    <a:ext uri="{9D8B030D-6E8A-4147-A177-3AD203B41FA5}">
                      <a16:colId xmlns:a16="http://schemas.microsoft.com/office/drawing/2014/main" val="1746248718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4001779890"/>
                    </a:ext>
                  </a:extLst>
                </a:gridCol>
                <a:gridCol w="1613019">
                  <a:extLst>
                    <a:ext uri="{9D8B030D-6E8A-4147-A177-3AD203B41FA5}">
                      <a16:colId xmlns:a16="http://schemas.microsoft.com/office/drawing/2014/main" val="24024703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Essn</a:t>
                      </a:r>
                      <a:endParaRPr lang="en-US" sz="1600" dirty="0"/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Dependent_name</a:t>
                      </a:r>
                      <a:endParaRPr lang="en-US" sz="1600" dirty="0"/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Sex</a:t>
                      </a: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Bdate</a:t>
                      </a:r>
                      <a:endParaRPr lang="en-US" sz="1600" dirty="0"/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Relationship</a:t>
                      </a: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123456789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Alice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1988-12-30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Daughter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841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123456789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Elizabeth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1967-05-05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Spouse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0074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123456789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Michael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1988-01-04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487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333445555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Alice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1986-04-05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Daughter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1839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333445555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Joy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1958-05-03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Spouse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819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333445555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Theodore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1983-10-25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016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987654321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Abner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1942-02-28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Spouse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7000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967DEAB-8C42-7E8F-662D-BDAD5586FD10}"/>
              </a:ext>
            </a:extLst>
          </p:cNvPr>
          <p:cNvSpPr txBox="1"/>
          <p:nvPr/>
        </p:nvSpPr>
        <p:spPr>
          <a:xfrm>
            <a:off x="91440" y="2876310"/>
            <a:ext cx="2018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Essn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dependent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2151DAF-5576-9018-EC2F-60B5A0CDD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5176"/>
              </p:ext>
            </p:extLst>
          </p:nvPr>
        </p:nvGraphicFramePr>
        <p:xfrm>
          <a:off x="381000" y="3570714"/>
          <a:ext cx="1278255" cy="2682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8255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Essn</a:t>
                      </a:r>
                      <a:endParaRPr lang="en-US" sz="1600" b="1" dirty="0"/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123456789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841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123456789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0074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123456789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487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333445555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1839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333445555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819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333445555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016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987654321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7000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FA3C59-A9D0-1139-F47B-0E66EFD39827}"/>
              </a:ext>
            </a:extLst>
          </p:cNvPr>
          <p:cNvSpPr txBox="1"/>
          <p:nvPr/>
        </p:nvSpPr>
        <p:spPr>
          <a:xfrm>
            <a:off x="2261032" y="2882841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SELECT</a:t>
            </a:r>
            <a:r>
              <a:rPr lang="en-US" dirty="0"/>
              <a:t> </a:t>
            </a:r>
            <a:r>
              <a:rPr lang="en-US" u="sng" dirty="0">
                <a:solidFill>
                  <a:srgbClr val="00B0F0"/>
                </a:solidFill>
              </a:rPr>
              <a:t>DISTINCT</a:t>
            </a:r>
            <a:r>
              <a:rPr lang="en-US" dirty="0"/>
              <a:t> </a:t>
            </a:r>
            <a:r>
              <a:rPr lang="en-US" dirty="0" err="1"/>
              <a:t>Essn</a:t>
            </a: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dependent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F3C99B1E-FFCE-F0F6-A081-BA09B2FF0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985920"/>
              </p:ext>
            </p:extLst>
          </p:nvPr>
        </p:nvGraphicFramePr>
        <p:xfrm>
          <a:off x="2760345" y="3529172"/>
          <a:ext cx="1278255" cy="1341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278255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dirty="0" err="1"/>
                        <a:t>Essn</a:t>
                      </a:r>
                      <a:endParaRPr lang="en-US" sz="1600" dirty="0"/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123456789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841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333445555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1839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987654321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70004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34790AF-82E4-6BA4-CADB-E5ED1AA8BC21}"/>
              </a:ext>
            </a:extLst>
          </p:cNvPr>
          <p:cNvSpPr txBox="1"/>
          <p:nvPr/>
        </p:nvSpPr>
        <p:spPr>
          <a:xfrm>
            <a:off x="5418799" y="308922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DEPENDENT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081385" cy="40459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06045" marR="3742054" indent="-106045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SzPct val="85416"/>
              <a:buFont typeface="Arial"/>
              <a:buChar char="•"/>
              <a:tabLst>
                <a:tab pos="106045" algn="l"/>
              </a:tabLst>
            </a:pPr>
            <a:r>
              <a:rPr lang="en-US" sz="2400" dirty="0">
                <a:latin typeface="Calibri"/>
                <a:cs typeface="Calibri"/>
              </a:rPr>
              <a:t>We can achieve the same result in multiple ways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586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EXISTS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BAFCF-AD2B-C7F8-BA18-ECE6770F1656}"/>
              </a:ext>
            </a:extLst>
          </p:cNvPr>
          <p:cNvSpPr txBox="1"/>
          <p:nvPr/>
        </p:nvSpPr>
        <p:spPr>
          <a:xfrm>
            <a:off x="301142" y="2616819"/>
            <a:ext cx="5552222" cy="245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mgr_start_date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'1990-01-01'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super_ssn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7A91DA4-F9FC-C1D0-9ED9-AE942B3E5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473090"/>
              </p:ext>
            </p:extLst>
          </p:nvPr>
        </p:nvGraphicFramePr>
        <p:xfrm>
          <a:off x="4267199" y="1737360"/>
          <a:ext cx="1828800" cy="201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4378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904422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Lname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Franklin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Wong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Jennifer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Wallace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243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Smith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362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Joyce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English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379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Ramesh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Narayan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2964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558397-8677-F68D-CE0C-9D7438AA337B}"/>
              </a:ext>
            </a:extLst>
          </p:cNvPr>
          <p:cNvSpPr txBox="1"/>
          <p:nvPr/>
        </p:nvSpPr>
        <p:spPr>
          <a:xfrm>
            <a:off x="6553200" y="2616819"/>
            <a:ext cx="5566819" cy="233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super_ssn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mgr_ssn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mgr_start_date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'1990-01-01'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32947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081385" cy="40459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2563" lvl="1" indent="-182563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</a:pP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Can use </a:t>
            </a:r>
            <a:r>
              <a:rPr lang="en-US" sz="2400" b="1" spc="-10" dirty="0">
                <a:solidFill>
                  <a:srgbClr val="1CACE3"/>
                </a:solidFill>
                <a:latin typeface="Calibri"/>
                <a:cs typeface="Calibri"/>
              </a:rPr>
              <a:t>NOT EXISTS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to test the opposite (i.e. returns true if result is no tuples).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586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EXISTS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7A91DA4-F9FC-C1D0-9ED9-AE942B3E5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06654"/>
              </p:ext>
            </p:extLst>
          </p:nvPr>
        </p:nvGraphicFramePr>
        <p:xfrm>
          <a:off x="5706189" y="1975463"/>
          <a:ext cx="1828800" cy="1341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4378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904422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Lname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James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Borg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Ahmad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Jabbar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243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Alicia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Zelaya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36286"/>
                  </a:ext>
                </a:extLst>
              </a:tr>
            </a:tbl>
          </a:graphicData>
        </a:graphic>
      </p:graphicFrame>
      <p:pic>
        <p:nvPicPr>
          <p:cNvPr id="8" name="object 5">
            <a:extLst>
              <a:ext uri="{FF2B5EF4-FFF2-40B4-BE49-F238E27FC236}">
                <a16:creationId xmlns:a16="http://schemas.microsoft.com/office/drawing/2014/main" id="{E8BC27BB-79D2-4002-F043-DD906900DBAF}"/>
              </a:ext>
            </a:extLst>
          </p:cNvPr>
          <p:cNvPicPr/>
          <p:nvPr/>
        </p:nvPicPr>
        <p:blipFill rotWithShape="1">
          <a:blip r:embed="rId2" cstate="print"/>
          <a:srcRect b="43233"/>
          <a:stretch/>
        </p:blipFill>
        <p:spPr>
          <a:xfrm>
            <a:off x="2133600" y="4211977"/>
            <a:ext cx="6033612" cy="2057400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9A924D3D-503B-79B2-0B23-36427C7EAE24}"/>
              </a:ext>
            </a:extLst>
          </p:cNvPr>
          <p:cNvPicPr/>
          <p:nvPr/>
        </p:nvPicPr>
        <p:blipFill rotWithShape="1">
          <a:blip r:embed="rId2" cstate="print"/>
          <a:srcRect t="60972" r="37877" b="10665"/>
          <a:stretch/>
        </p:blipFill>
        <p:spPr>
          <a:xfrm>
            <a:off x="8305800" y="5181600"/>
            <a:ext cx="3748290" cy="10279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E38909-9D73-DFFB-A57E-1BC6EE2E57D6}"/>
              </a:ext>
            </a:extLst>
          </p:cNvPr>
          <p:cNvSpPr txBox="1"/>
          <p:nvPr/>
        </p:nvSpPr>
        <p:spPr>
          <a:xfrm>
            <a:off x="197612" y="1518619"/>
            <a:ext cx="5373801" cy="2458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mgr_start_date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'1990-01-01'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super_ssn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95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586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EXISTS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7A91DA4-F9FC-C1D0-9ED9-AE942B3E5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48443"/>
              </p:ext>
            </p:extLst>
          </p:nvPr>
        </p:nvGraphicFramePr>
        <p:xfrm>
          <a:off x="5943600" y="1295400"/>
          <a:ext cx="1828800" cy="1341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4378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904422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Lname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James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Borg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Ahmad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Jabbar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243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Alicia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Zelaya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3628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5E38909-9D73-DFFB-A57E-1BC6EE2E57D6}"/>
              </a:ext>
            </a:extLst>
          </p:cNvPr>
          <p:cNvSpPr txBox="1"/>
          <p:nvPr/>
        </p:nvSpPr>
        <p:spPr>
          <a:xfrm>
            <a:off x="197612" y="961425"/>
            <a:ext cx="53738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mgr_start_date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'1990-01-01'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super_ssn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A85D2-DCFA-0EDC-12E5-84848AEAE194}"/>
              </a:ext>
            </a:extLst>
          </p:cNvPr>
          <p:cNvSpPr txBox="1"/>
          <p:nvPr/>
        </p:nvSpPr>
        <p:spPr>
          <a:xfrm>
            <a:off x="182372" y="3663077"/>
            <a:ext cx="53738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mgr_start_date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'1990-01-01'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super_ssn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9FFAB"/>
                </a:highlight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9FFAB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highlight>
                  <a:srgbClr val="F9FFAB"/>
                </a:highlight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highlight>
                  <a:srgbClr val="F9FFAB"/>
                </a:highlight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highlight>
                  <a:srgbClr val="F9FFAB"/>
                </a:highlight>
                <a:latin typeface="Courier New" panose="02070309020205020404" pitchFamily="49" charset="0"/>
              </a:rPr>
              <a:t>super_ssn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9FFAB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9FFAB"/>
                </a:highlight>
                <a:latin typeface="Courier New" panose="02070309020205020404" pitchFamily="49" charset="0"/>
              </a:rPr>
              <a:t>IS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9FFAB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9FFAB"/>
                </a:highlight>
                <a:latin typeface="Courier New" panose="020703090202050204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effectLst/>
                <a:highlight>
                  <a:srgbClr val="F9FFAB"/>
                </a:highlight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highlight>
                  <a:srgbClr val="F9FFAB"/>
                </a:highlight>
                <a:latin typeface="Courier New" panose="02070309020205020404" pitchFamily="49" charset="0"/>
              </a:rPr>
              <a:t>NULL</a:t>
            </a:r>
            <a:r>
              <a:rPr lang="en-US" sz="1800" b="1" dirty="0">
                <a:solidFill>
                  <a:srgbClr val="000080"/>
                </a:solidFill>
                <a:effectLst/>
                <a:highlight>
                  <a:srgbClr val="F9FFAB"/>
                </a:highlight>
                <a:latin typeface="Courier New" panose="02070309020205020404" pitchFamily="49" charset="0"/>
              </a:rPr>
              <a:t>;</a:t>
            </a:r>
            <a:endParaRPr lang="en-US" dirty="0">
              <a:effectLst/>
              <a:highlight>
                <a:srgbClr val="F9FFAB"/>
              </a:highligh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6F115E-13DB-5578-ACD8-F165E6AFB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743294"/>
              </p:ext>
            </p:extLst>
          </p:nvPr>
        </p:nvGraphicFramePr>
        <p:xfrm>
          <a:off x="5908766" y="4175760"/>
          <a:ext cx="1828800" cy="1005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24378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904422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Lname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Ahmad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Jabbar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243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Alicia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Zelaya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36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019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8200"/>
            <a:ext cx="11081385" cy="351314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2"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11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Alternative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9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(i.e. Retrieve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employee who</a:t>
            </a:r>
            <a:r>
              <a:rPr lang="en-US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has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dependent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with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same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first</a:t>
            </a:r>
            <a:r>
              <a:rPr lang="en-US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same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sex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2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employee)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but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with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chemeClr val="tx1"/>
                </a:solidFill>
                <a:latin typeface="Calibri"/>
                <a:cs typeface="Calibri"/>
              </a:rPr>
              <a:t>EXISTS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/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  <a:buClr>
                <a:srgbClr val="1CACE3"/>
              </a:buClr>
            </a:pP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lang="en-US" sz="1800" b="1" u="sng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12:</a:t>
            </a:r>
          </a:p>
          <a:p>
            <a:pPr lvl="2">
              <a:spcAft>
                <a:spcPts val="600"/>
              </a:spcAft>
              <a:buClr>
                <a:srgbClr val="1CACE3"/>
              </a:buClr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lang="en-US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lang="en-US"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lang="en-US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have</a:t>
            </a:r>
            <a:r>
              <a:rPr lang="en-US"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no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dependents.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586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EXISTS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77705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8200"/>
            <a:ext cx="11081385" cy="552907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2"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11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Alternative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9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(i.e. Retrieve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employee who</a:t>
            </a:r>
            <a:r>
              <a:rPr lang="en-US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has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dependent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with</a:t>
            </a:r>
            <a:r>
              <a:rPr lang="en-US" sz="18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same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first</a:t>
            </a:r>
            <a:r>
              <a:rPr lang="en-US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same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sex</a:t>
            </a:r>
            <a:r>
              <a:rPr lang="en-US"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25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employee)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,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 but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with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chemeClr val="tx1"/>
                </a:solidFill>
                <a:latin typeface="Calibri"/>
                <a:cs typeface="Calibri"/>
              </a:rPr>
              <a:t>EXISTS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/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/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DEPENDENT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Dependent_name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2">
              <a:spcBef>
                <a:spcPts val="600"/>
              </a:spcBef>
              <a:buClr>
                <a:srgbClr val="1CACE3"/>
              </a:buClr>
            </a:pP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lang="en-US" sz="1800" b="1" u="sng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12:</a:t>
            </a:r>
          </a:p>
          <a:p>
            <a:pPr lvl="2">
              <a:spcAft>
                <a:spcPts val="600"/>
              </a:spcAft>
              <a:buClr>
                <a:srgbClr val="1CACE3"/>
              </a:buClr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lang="en-US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lang="en-US"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lang="en-US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have</a:t>
            </a:r>
            <a:r>
              <a:rPr lang="en-US"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no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dependents.</a:t>
            </a:r>
          </a:p>
          <a:p>
            <a:pPr marL="0" marR="0"/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/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DEPENDENT 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Essn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586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EXISTS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8508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081385" cy="6405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2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</a:pP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lang="en-US" sz="1800" b="1" u="sng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13:</a:t>
            </a:r>
          </a:p>
          <a:p>
            <a:pPr lvl="2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List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managers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have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at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least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one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dependent.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586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EXISTS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6280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081385" cy="42690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2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</a:pP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lang="en-US" sz="1800" b="1" u="sng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13:</a:t>
            </a:r>
          </a:p>
          <a:p>
            <a:pPr lvl="2">
              <a:lnSpc>
                <a:spcPct val="100000"/>
              </a:lnSpc>
              <a:spcBef>
                <a:spcPts val="380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List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managers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have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at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least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one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dependent.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DEP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Mgr_ssn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DEPENDENT 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Essn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586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EXISTS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6397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785" cy="13664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Use </a:t>
            </a:r>
            <a:r>
              <a:rPr lang="en-US" sz="2400" b="1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lang="en-US"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lang="en-US" sz="2800" b="1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xplicit sets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for the </a:t>
            </a: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WHERE</a:t>
            </a:r>
            <a:r>
              <a:rPr sz="24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clause.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Enclose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 values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parenthes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00AFEF"/>
                </a:solidFill>
                <a:latin typeface="Calibri"/>
                <a:cs typeface="Calibri"/>
              </a:rPr>
              <a:t>AS</a:t>
            </a:r>
            <a:r>
              <a:rPr sz="2400" b="1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command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rename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alias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appropriate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query.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4436" y="47625"/>
            <a:ext cx="6735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EXPLICIT</a:t>
            </a:r>
            <a:r>
              <a:rPr spc="-200" dirty="0"/>
              <a:t> </a:t>
            </a:r>
            <a:r>
              <a:rPr spc="-25" dirty="0"/>
              <a:t>SETS</a:t>
            </a:r>
            <a:r>
              <a:rPr spc="-180" dirty="0"/>
              <a:t> </a:t>
            </a:r>
            <a:r>
              <a:rPr dirty="0"/>
              <a:t>&amp;</a:t>
            </a:r>
            <a:r>
              <a:rPr spc="-200" dirty="0"/>
              <a:t> </a:t>
            </a:r>
            <a:r>
              <a:rPr spc="-10" dirty="0"/>
              <a:t>RENAMING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65BE8-3A3B-4AB7-D342-666D4D5475D0}"/>
              </a:ext>
            </a:extLst>
          </p:cNvPr>
          <p:cNvSpPr txBox="1"/>
          <p:nvPr/>
        </p:nvSpPr>
        <p:spPr>
          <a:xfrm>
            <a:off x="197612" y="340722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Dept_Num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dirty="0">
              <a:effectLst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6B14F9B-473C-D4C0-421F-2583D32AC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440066"/>
              </p:ext>
            </p:extLst>
          </p:nvPr>
        </p:nvGraphicFramePr>
        <p:xfrm>
          <a:off x="4769612" y="3359168"/>
          <a:ext cx="2880455" cy="1341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3218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1267237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Project_Name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Dept_Num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Reorganization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Computerization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243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Newbenefits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236286"/>
                  </a:ext>
                </a:extLst>
              </a:tr>
            </a:tbl>
          </a:graphicData>
        </a:graphic>
      </p:graphicFrame>
      <p:pic>
        <p:nvPicPr>
          <p:cNvPr id="8" name="object 6">
            <a:extLst>
              <a:ext uri="{FF2B5EF4-FFF2-40B4-BE49-F238E27FC236}">
                <a16:creationId xmlns:a16="http://schemas.microsoft.com/office/drawing/2014/main" id="{DA887D15-AF3B-43E0-E393-6436343EB252}"/>
              </a:ext>
            </a:extLst>
          </p:cNvPr>
          <p:cNvPicPr/>
          <p:nvPr/>
        </p:nvPicPr>
        <p:blipFill rotWithShape="1">
          <a:blip r:embed="rId2" cstate="print"/>
          <a:srcRect l="52810" b="55293"/>
          <a:stretch/>
        </p:blipFill>
        <p:spPr>
          <a:xfrm>
            <a:off x="8915400" y="3212128"/>
            <a:ext cx="2791696" cy="16351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785" cy="186653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You can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use an attribute alias from your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clause in your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 clause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This is not supported since (when the query is being compiled and executed) the select alias takes effect 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 the where clause has been applied.</a:t>
            </a:r>
          </a:p>
          <a:p>
            <a:pPr marL="182563" lvl="1" indent="-182563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</a:pP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To accomplish this, use </a:t>
            </a:r>
            <a:r>
              <a:rPr lang="en-US" sz="2400" b="1" dirty="0">
                <a:solidFill>
                  <a:srgbClr val="00AFEF"/>
                </a:solidFill>
                <a:latin typeface="Calibri"/>
                <a:cs typeface="Calibri"/>
              </a:rPr>
              <a:t>HAVING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 instead of 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 (we will see this command again in a later slide)</a:t>
            </a:r>
          </a:p>
          <a:p>
            <a:pPr marL="400050" lvl="1" indent="-182563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</a:pP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Aliasing happens 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 HAVING is evaluated, so it knows about the aliases from the select clause 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4436" y="47625"/>
            <a:ext cx="6735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EXPLICIT</a:t>
            </a:r>
            <a:r>
              <a:rPr spc="-200" dirty="0"/>
              <a:t> </a:t>
            </a:r>
            <a:r>
              <a:rPr spc="-25" dirty="0"/>
              <a:t>SETS</a:t>
            </a:r>
            <a:r>
              <a:rPr spc="-180" dirty="0"/>
              <a:t> </a:t>
            </a:r>
            <a:r>
              <a:rPr dirty="0"/>
              <a:t>&amp;</a:t>
            </a:r>
            <a:r>
              <a:rPr spc="-200" dirty="0"/>
              <a:t> </a:t>
            </a:r>
            <a:r>
              <a:rPr spc="-10" dirty="0"/>
              <a:t>RENAMING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65BE8-3A3B-4AB7-D342-666D4D5475D0}"/>
              </a:ext>
            </a:extLst>
          </p:cNvPr>
          <p:cNvSpPr txBox="1"/>
          <p:nvPr/>
        </p:nvSpPr>
        <p:spPr>
          <a:xfrm>
            <a:off x="359229" y="3324382"/>
            <a:ext cx="629689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Pname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Dept_Num</a:t>
            </a:r>
            <a:endParaRPr lang="en-US" sz="2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</a:t>
            </a:r>
          </a:p>
          <a:p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Dept_Num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200" dirty="0">
              <a:effectLst/>
            </a:endParaRP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89041472-62EF-922C-11CD-F2CCC92DD22A}"/>
              </a:ext>
            </a:extLst>
          </p:cNvPr>
          <p:cNvSpPr/>
          <p:nvPr/>
        </p:nvSpPr>
        <p:spPr>
          <a:xfrm>
            <a:off x="221561" y="4191000"/>
            <a:ext cx="2435923" cy="723139"/>
          </a:xfrm>
          <a:prstGeom prst="mathMultiply">
            <a:avLst>
              <a:gd name="adj1" fmla="val 6758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D3AC66-DFD2-1FBA-E29A-556A3500001A}"/>
              </a:ext>
            </a:extLst>
          </p:cNvPr>
          <p:cNvSpPr txBox="1"/>
          <p:nvPr/>
        </p:nvSpPr>
        <p:spPr>
          <a:xfrm>
            <a:off x="6237514" y="3295964"/>
            <a:ext cx="558437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Pname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Project_Name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sz="22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Dept_Num</a:t>
            </a:r>
            <a:endParaRPr lang="en-US" sz="2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</a:t>
            </a:r>
          </a:p>
          <a:p>
            <a:r>
              <a:rPr lang="en-US" sz="22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HAVING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Dept_Num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727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785" cy="41337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2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</a:pPr>
            <a:r>
              <a:rPr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1" u="sng" dirty="0">
                <a:solidFill>
                  <a:schemeClr val="tx1"/>
                </a:solidFill>
                <a:latin typeface="Calibri"/>
                <a:cs typeface="Calibri"/>
              </a:rPr>
              <a:t>14</a:t>
            </a:r>
            <a:r>
              <a:rPr lang="en-US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lnSpc>
                <a:spcPct val="100000"/>
              </a:lnSpc>
              <a:spcBef>
                <a:spcPts val="409"/>
              </a:spcBef>
              <a:spcAft>
                <a:spcPts val="600"/>
              </a:spcAft>
              <a:buClr>
                <a:srgbClr val="1CACE3"/>
              </a:buClr>
            </a:pP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Social</a:t>
            </a:r>
            <a:r>
              <a:rPr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Security</a:t>
            </a:r>
            <a:r>
              <a:rPr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numbers</a:t>
            </a:r>
            <a:r>
              <a:rPr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work</a:t>
            </a:r>
            <a:r>
              <a:rPr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r>
              <a:rPr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numbers</a:t>
            </a:r>
            <a:r>
              <a:rPr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1,</a:t>
            </a:r>
            <a:r>
              <a:rPr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2,</a:t>
            </a:r>
            <a:r>
              <a:rPr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or</a:t>
            </a:r>
            <a:r>
              <a:rPr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chemeClr val="tx1"/>
                </a:solidFill>
                <a:latin typeface="Calibri"/>
                <a:cs typeface="Calibri"/>
              </a:rPr>
              <a:t>3.</a:t>
            </a:r>
            <a:endParaRPr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5080" lvl="1">
              <a:lnSpc>
                <a:spcPts val="1939"/>
              </a:lnSpc>
              <a:spcBef>
                <a:spcPts val="465"/>
              </a:spcBef>
              <a:buClr>
                <a:srgbClr val="1CACE3"/>
              </a:buClr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marR="5080" lvl="1">
              <a:lnSpc>
                <a:spcPts val="1939"/>
              </a:lnSpc>
              <a:spcBef>
                <a:spcPts val="465"/>
              </a:spcBef>
              <a:buClr>
                <a:srgbClr val="1CACE3"/>
              </a:buClr>
            </a:pPr>
            <a:r>
              <a:rPr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b="1" u="sng" spc="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1" u="sng" dirty="0">
                <a:solidFill>
                  <a:schemeClr val="tx1"/>
                </a:solidFill>
                <a:latin typeface="Calibri"/>
                <a:cs typeface="Calibri"/>
              </a:rPr>
              <a:t>15</a:t>
            </a:r>
            <a:r>
              <a:rPr lang="en-US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R="5080" lvl="1">
              <a:lnSpc>
                <a:spcPts val="1939"/>
              </a:lnSpc>
              <a:spcBef>
                <a:spcPts val="465"/>
              </a:spcBef>
              <a:spcAft>
                <a:spcPts val="600"/>
              </a:spcAft>
              <a:buClr>
                <a:srgbClr val="1CACE3"/>
              </a:buClr>
            </a:pP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last</a:t>
            </a:r>
            <a:r>
              <a:rPr spc="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employee</a:t>
            </a:r>
            <a:r>
              <a:rPr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his/her</a:t>
            </a:r>
            <a:r>
              <a:rPr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supervisor</a:t>
            </a:r>
            <a:r>
              <a:rPr spc="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while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renaming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resulting</a:t>
            </a:r>
            <a:r>
              <a:rPr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attribute</a:t>
            </a:r>
            <a:r>
              <a:rPr spc="1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chemeClr val="tx1"/>
                </a:solidFill>
                <a:latin typeface="Calibri"/>
                <a:cs typeface="Calibri"/>
              </a:rPr>
              <a:t>as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Employee_name</a:t>
            </a:r>
            <a:r>
              <a:rPr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pc="-10" dirty="0" err="1">
                <a:solidFill>
                  <a:schemeClr val="tx1"/>
                </a:solidFill>
                <a:latin typeface="Calibri"/>
                <a:cs typeface="Calibri"/>
              </a:rPr>
              <a:t>Supervisor_name</a:t>
            </a:r>
            <a:r>
              <a:rPr spc="-1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en-US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4436" y="47625"/>
            <a:ext cx="6735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EXPLICIT</a:t>
            </a:r>
            <a:r>
              <a:rPr spc="-200" dirty="0"/>
              <a:t> </a:t>
            </a:r>
            <a:r>
              <a:rPr spc="-25" dirty="0"/>
              <a:t>SETS</a:t>
            </a:r>
            <a:r>
              <a:rPr spc="-180" dirty="0"/>
              <a:t> </a:t>
            </a:r>
            <a:r>
              <a:rPr dirty="0"/>
              <a:t>&amp;</a:t>
            </a:r>
            <a:r>
              <a:rPr spc="-200" dirty="0"/>
              <a:t> </a:t>
            </a:r>
            <a:r>
              <a:rPr spc="-10" dirty="0"/>
              <a:t>RENAMING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03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914400"/>
            <a:ext cx="8077200" cy="108170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supports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commands.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Duplicates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eliminated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queries.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1CACE3"/>
                </a:solidFill>
                <a:latin typeface="Calibri"/>
                <a:cs typeface="Calibri"/>
              </a:rPr>
              <a:t>UNION</a:t>
            </a:r>
            <a:r>
              <a:rPr sz="2200" dirty="0">
                <a:solidFill>
                  <a:srgbClr val="1CACE3"/>
                </a:solidFill>
                <a:latin typeface="Calibri"/>
                <a:cs typeface="Calibri"/>
              </a:rPr>
              <a:t>,</a:t>
            </a:r>
            <a:r>
              <a:rPr sz="2200" spc="-5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CACE3"/>
                </a:solidFill>
                <a:latin typeface="Calibri"/>
                <a:cs typeface="Calibri"/>
              </a:rPr>
              <a:t>INTERSECT</a:t>
            </a:r>
            <a:r>
              <a:rPr sz="2200" spc="-10" dirty="0">
                <a:solidFill>
                  <a:srgbClr val="1CACE3"/>
                </a:solidFill>
                <a:latin typeface="Calibri"/>
                <a:cs typeface="Calibri"/>
              </a:rPr>
              <a:t>,</a:t>
            </a:r>
            <a:r>
              <a:rPr sz="2200" spc="-7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1CACE3"/>
                </a:solidFill>
                <a:latin typeface="Calibri"/>
                <a:cs typeface="Calibri"/>
              </a:rPr>
              <a:t>EXCEPT</a:t>
            </a:r>
            <a:r>
              <a:rPr sz="2200" b="1" spc="-40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difference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lang="en-US" sz="2400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5415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MULTISETS,</a:t>
            </a:r>
            <a:r>
              <a:rPr spc="-165" dirty="0"/>
              <a:t> </a:t>
            </a:r>
            <a:r>
              <a:rPr spc="-40" dirty="0"/>
              <a:t>SETS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65" dirty="0"/>
              <a:t> </a:t>
            </a:r>
            <a:r>
              <a:rPr spc="-10" dirty="0"/>
              <a:t>SET</a:t>
            </a:r>
            <a:r>
              <a:rPr spc="-170" dirty="0"/>
              <a:t> </a:t>
            </a:r>
            <a:r>
              <a:rPr spc="-50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084CBA67-094A-05E1-04A5-28105947D0E3}"/>
              </a:ext>
            </a:extLst>
          </p:cNvPr>
          <p:cNvPicPr/>
          <p:nvPr/>
        </p:nvPicPr>
        <p:blipFill rotWithShape="1">
          <a:blip r:embed="rId2" cstate="print"/>
          <a:srcRect l="4472" r="69816" b="54396"/>
          <a:stretch/>
        </p:blipFill>
        <p:spPr>
          <a:xfrm>
            <a:off x="10400468" y="1268837"/>
            <a:ext cx="1752600" cy="2445259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45FFFE55-BCA0-8E80-B180-95BD64E7C7D0}"/>
              </a:ext>
            </a:extLst>
          </p:cNvPr>
          <p:cNvPicPr/>
          <p:nvPr/>
        </p:nvPicPr>
        <p:blipFill rotWithShape="1">
          <a:blip r:embed="rId2" cstate="print"/>
          <a:srcRect l="74594" t="2842" b="38892"/>
          <a:stretch/>
        </p:blipFill>
        <p:spPr>
          <a:xfrm>
            <a:off x="171025" y="3124200"/>
            <a:ext cx="1731808" cy="3124198"/>
          </a:xfrm>
          <a:prstGeom prst="rect">
            <a:avLst/>
          </a:prstGeom>
          <a:solidFill>
            <a:srgbClr val="E4E4E2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8166AF-2652-8AA4-835D-FF9088FFAB5F}"/>
              </a:ext>
            </a:extLst>
          </p:cNvPr>
          <p:cNvSpPr txBox="1"/>
          <p:nvPr/>
        </p:nvSpPr>
        <p:spPr>
          <a:xfrm>
            <a:off x="6019800" y="3124200"/>
            <a:ext cx="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AC7B1-3320-9749-0495-9E16EBBE1C41}"/>
              </a:ext>
            </a:extLst>
          </p:cNvPr>
          <p:cNvSpPr txBox="1"/>
          <p:nvPr/>
        </p:nvSpPr>
        <p:spPr>
          <a:xfrm>
            <a:off x="2475514" y="3620749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</a:t>
            </a:r>
          </a:p>
          <a:p>
            <a:pPr>
              <a:tabLst>
                <a:tab pos="461963" algn="l"/>
              </a:tabLs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INTERSECT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instructor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6F037A-8E31-FB18-060F-B8A7A7B20F2A}"/>
              </a:ext>
            </a:extLst>
          </p:cNvPr>
          <p:cNvSpPr txBox="1"/>
          <p:nvPr/>
        </p:nvSpPr>
        <p:spPr>
          <a:xfrm>
            <a:off x="6140450" y="2456354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</a:t>
            </a:r>
          </a:p>
          <a:p>
            <a:pPr>
              <a:tabLst>
                <a:tab pos="461963" algn="l"/>
              </a:tabLs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EXCEPT</a:t>
            </a:r>
            <a:endParaRPr lang="en-US" b="1" u="sng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instructor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400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40D6B-8665-E25B-2444-F26594DF66DE}"/>
              </a:ext>
            </a:extLst>
          </p:cNvPr>
          <p:cNvSpPr txBox="1"/>
          <p:nvPr/>
        </p:nvSpPr>
        <p:spPr>
          <a:xfrm>
            <a:off x="56606" y="2252171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</a:t>
            </a:r>
          </a:p>
          <a:p>
            <a:pPr>
              <a:tabLst>
                <a:tab pos="461963" algn="l"/>
              </a:tabLs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UNION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instructor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95BCD899-1B16-8B59-FC5A-1D2DB774F6DC}"/>
              </a:ext>
            </a:extLst>
          </p:cNvPr>
          <p:cNvPicPr/>
          <p:nvPr/>
        </p:nvPicPr>
        <p:blipFill rotWithShape="1">
          <a:blip r:embed="rId2" cstate="print"/>
          <a:srcRect l="5476" t="68214" r="71490" b="14566"/>
          <a:stretch/>
        </p:blipFill>
        <p:spPr>
          <a:xfrm>
            <a:off x="2733956" y="4565683"/>
            <a:ext cx="1570073" cy="923330"/>
          </a:xfrm>
          <a:prstGeom prst="rect">
            <a:avLst/>
          </a:prstGeom>
        </p:spPr>
      </p:pic>
      <p:pic>
        <p:nvPicPr>
          <p:cNvPr id="12" name="object 2">
            <a:extLst>
              <a:ext uri="{FF2B5EF4-FFF2-40B4-BE49-F238E27FC236}">
                <a16:creationId xmlns:a16="http://schemas.microsoft.com/office/drawing/2014/main" id="{D2A9B006-7819-083C-C69F-F40E0FC8D6F6}"/>
              </a:ext>
            </a:extLst>
          </p:cNvPr>
          <p:cNvPicPr/>
          <p:nvPr/>
        </p:nvPicPr>
        <p:blipFill rotWithShape="1">
          <a:blip r:embed="rId2" cstate="print"/>
          <a:srcRect l="39126" t="67958" r="35467"/>
          <a:stretch/>
        </p:blipFill>
        <p:spPr>
          <a:xfrm>
            <a:off x="6706899" y="3419026"/>
            <a:ext cx="1731809" cy="1718103"/>
          </a:xfrm>
          <a:prstGeom prst="rect">
            <a:avLst/>
          </a:prstGeom>
        </p:spPr>
      </p:pic>
      <p:pic>
        <p:nvPicPr>
          <p:cNvPr id="13" name="object 2">
            <a:extLst>
              <a:ext uri="{FF2B5EF4-FFF2-40B4-BE49-F238E27FC236}">
                <a16:creationId xmlns:a16="http://schemas.microsoft.com/office/drawing/2014/main" id="{3BB439B7-F115-749B-5B14-B0A0B9561CF1}"/>
              </a:ext>
            </a:extLst>
          </p:cNvPr>
          <p:cNvPicPr/>
          <p:nvPr/>
        </p:nvPicPr>
        <p:blipFill rotWithShape="1">
          <a:blip r:embed="rId2" cstate="print"/>
          <a:srcRect l="31302" r="42987" b="63923"/>
          <a:stretch/>
        </p:blipFill>
        <p:spPr>
          <a:xfrm>
            <a:off x="10439400" y="3970881"/>
            <a:ext cx="1752600" cy="193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60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785" cy="41337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2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</a:pPr>
            <a:r>
              <a:rPr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1" u="sng" dirty="0">
                <a:solidFill>
                  <a:schemeClr val="tx1"/>
                </a:solidFill>
                <a:latin typeface="Calibri"/>
                <a:cs typeface="Calibri"/>
              </a:rPr>
              <a:t>14</a:t>
            </a:r>
            <a:r>
              <a:rPr lang="en-US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lnSpc>
                <a:spcPct val="100000"/>
              </a:lnSpc>
              <a:spcBef>
                <a:spcPts val="409"/>
              </a:spcBef>
              <a:spcAft>
                <a:spcPts val="600"/>
              </a:spcAft>
              <a:buClr>
                <a:srgbClr val="1CACE3"/>
              </a:buClr>
            </a:pP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Social</a:t>
            </a:r>
            <a:r>
              <a:rPr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Security</a:t>
            </a:r>
            <a:r>
              <a:rPr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numbers</a:t>
            </a:r>
            <a:r>
              <a:rPr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work</a:t>
            </a:r>
            <a:r>
              <a:rPr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r>
              <a:rPr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numbers</a:t>
            </a:r>
            <a:r>
              <a:rPr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1,</a:t>
            </a:r>
            <a:r>
              <a:rPr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2,</a:t>
            </a:r>
            <a:r>
              <a:rPr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or</a:t>
            </a:r>
            <a:r>
              <a:rPr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chemeClr val="tx1"/>
                </a:solidFill>
                <a:latin typeface="Calibri"/>
                <a:cs typeface="Calibri"/>
              </a:rPr>
              <a:t>3.</a:t>
            </a:r>
            <a:endParaRPr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WORKS_ON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R="5080" lvl="1">
              <a:lnSpc>
                <a:spcPts val="1939"/>
              </a:lnSpc>
              <a:spcBef>
                <a:spcPts val="465"/>
              </a:spcBef>
              <a:buClr>
                <a:srgbClr val="1CACE3"/>
              </a:buClr>
            </a:pPr>
            <a:endParaRPr lang="en-US" dirty="0">
              <a:solidFill>
                <a:schemeClr val="tx1"/>
              </a:solidFill>
              <a:latin typeface="Calibri"/>
              <a:cs typeface="Calibri"/>
            </a:endParaRPr>
          </a:p>
          <a:p>
            <a:pPr marR="5080" lvl="1">
              <a:lnSpc>
                <a:spcPts val="1939"/>
              </a:lnSpc>
              <a:spcBef>
                <a:spcPts val="465"/>
              </a:spcBef>
              <a:buClr>
                <a:srgbClr val="1CACE3"/>
              </a:buClr>
            </a:pPr>
            <a:r>
              <a:rPr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b="1" u="sng" spc="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1" u="sng" dirty="0">
                <a:solidFill>
                  <a:schemeClr val="tx1"/>
                </a:solidFill>
                <a:latin typeface="Calibri"/>
                <a:cs typeface="Calibri"/>
              </a:rPr>
              <a:t>15</a:t>
            </a:r>
            <a:r>
              <a:rPr lang="en-US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R="5080" lvl="1">
              <a:lnSpc>
                <a:spcPts val="1939"/>
              </a:lnSpc>
              <a:spcBef>
                <a:spcPts val="465"/>
              </a:spcBef>
              <a:spcAft>
                <a:spcPts val="600"/>
              </a:spcAft>
              <a:buClr>
                <a:srgbClr val="1CACE3"/>
              </a:buClr>
            </a:pP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last</a:t>
            </a:r>
            <a:r>
              <a:rPr spc="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employee</a:t>
            </a:r>
            <a:r>
              <a:rPr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his/her</a:t>
            </a:r>
            <a:r>
              <a:rPr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supervisor</a:t>
            </a:r>
            <a:r>
              <a:rPr spc="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while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renaming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resulting</a:t>
            </a:r>
            <a:r>
              <a:rPr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attribute</a:t>
            </a:r>
            <a:r>
              <a:rPr spc="1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chemeClr val="tx1"/>
                </a:solidFill>
                <a:latin typeface="Calibri"/>
                <a:cs typeface="Calibri"/>
              </a:rPr>
              <a:t>as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Employee_name</a:t>
            </a:r>
            <a:r>
              <a:rPr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pc="-10" dirty="0" err="1">
                <a:solidFill>
                  <a:schemeClr val="tx1"/>
                </a:solidFill>
                <a:latin typeface="Calibri"/>
                <a:cs typeface="Calibri"/>
              </a:rPr>
              <a:t>Supervisor_name</a:t>
            </a:r>
            <a:r>
              <a:rPr spc="-10" dirty="0">
                <a:solidFill>
                  <a:schemeClr val="tx1"/>
                </a:solidFill>
                <a:latin typeface="Calibri"/>
                <a:cs typeface="Calibri"/>
              </a:rPr>
              <a:t>.</a:t>
            </a:r>
            <a:endParaRPr lang="en-US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Employee_name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Supervisor_name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Super_ssn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34436" y="47625"/>
            <a:ext cx="6735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EXPLICIT</a:t>
            </a:r>
            <a:r>
              <a:rPr spc="-200" dirty="0"/>
              <a:t> </a:t>
            </a:r>
            <a:r>
              <a:rPr spc="-25" dirty="0"/>
              <a:t>SETS</a:t>
            </a:r>
            <a:r>
              <a:rPr spc="-180" dirty="0"/>
              <a:t> </a:t>
            </a:r>
            <a:r>
              <a:rPr dirty="0"/>
              <a:t>&amp;</a:t>
            </a:r>
            <a:r>
              <a:rPr spc="-200" dirty="0"/>
              <a:t> </a:t>
            </a:r>
            <a:r>
              <a:rPr spc="-10" dirty="0"/>
              <a:t>RENAMING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4134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21127"/>
            <a:ext cx="11866880" cy="5092291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18745" indent="-117475">
              <a:lnSpc>
                <a:spcPct val="100000"/>
              </a:lnSpc>
              <a:spcAft>
                <a:spcPts val="1200"/>
              </a:spcAft>
              <a:buClr>
                <a:srgbClr val="1CACE3"/>
              </a:buClr>
              <a:buSzPct val="93750"/>
              <a:buFont typeface="Arial"/>
              <a:buChar char="•"/>
              <a:tabLst>
                <a:tab pos="118745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Tables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joined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explicitly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FROM</a:t>
            </a:r>
            <a:r>
              <a:rPr sz="2200" b="1" spc="-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clause.</a:t>
            </a:r>
            <a:endParaRPr sz="2200" dirty="0">
              <a:latin typeface="Calibri"/>
              <a:cs typeface="Calibri"/>
            </a:endParaRPr>
          </a:p>
          <a:p>
            <a:pPr marL="111125" indent="-111125">
              <a:lnSpc>
                <a:spcPct val="100000"/>
              </a:lnSpc>
              <a:spcBef>
                <a:spcPts val="1150"/>
              </a:spcBef>
              <a:spcAft>
                <a:spcPts val="600"/>
              </a:spcAft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JOIN</a:t>
            </a:r>
            <a:r>
              <a:rPr sz="2200" b="1" spc="-2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EF"/>
                </a:solidFill>
                <a:latin typeface="Calibri"/>
                <a:cs typeface="Calibri"/>
              </a:rPr>
              <a:t>…</a:t>
            </a:r>
            <a:r>
              <a:rPr sz="22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00AFEF"/>
                </a:solidFill>
                <a:latin typeface="Calibri"/>
                <a:cs typeface="Calibri"/>
              </a:rPr>
              <a:t>ON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en-US" sz="2200" spc="-25" dirty="0">
              <a:solidFill>
                <a:srgbClr val="404040"/>
              </a:solidFill>
              <a:latin typeface="Calibri"/>
              <a:cs typeface="Calibri"/>
            </a:endParaRPr>
          </a:p>
          <a:p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pnumber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plocation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dname</a:t>
            </a:r>
            <a:endParaRPr lang="en-US" sz="2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 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project p </a:t>
            </a:r>
            <a:r>
              <a:rPr lang="en-US" sz="22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department d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dnumber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200" dirty="0">
              <a:effectLst/>
            </a:endParaRPr>
          </a:p>
          <a:p>
            <a:pPr>
              <a:lnSpc>
                <a:spcPct val="100000"/>
              </a:lnSpc>
              <a:spcBef>
                <a:spcPts val="1315"/>
              </a:spcBef>
              <a:buClr>
                <a:srgbClr val="1CACE3"/>
              </a:buClr>
              <a:buSzPct val="95454"/>
              <a:tabLst>
                <a:tab pos="111125" algn="l"/>
              </a:tabLst>
            </a:pPr>
            <a:endParaRPr lang="en-US" sz="2200" b="1" spc="-25" dirty="0">
              <a:solidFill>
                <a:srgbClr val="00AFEF"/>
              </a:solidFill>
              <a:latin typeface="Calibri"/>
              <a:cs typeface="Calibri"/>
            </a:endParaRPr>
          </a:p>
          <a:p>
            <a:pPr marL="111125" indent="-111125">
              <a:lnSpc>
                <a:spcPct val="100000"/>
              </a:lnSpc>
              <a:spcBef>
                <a:spcPts val="131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spc="-25" dirty="0">
                <a:solidFill>
                  <a:srgbClr val="00AFEF"/>
                </a:solidFill>
                <a:latin typeface="Calibri"/>
                <a:cs typeface="Calibri"/>
              </a:rPr>
              <a:t>NATURAL</a:t>
            </a:r>
            <a:r>
              <a:rPr sz="2200" b="1" spc="-7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AFEF"/>
                </a:solidFill>
                <a:latin typeface="Calibri"/>
                <a:cs typeface="Calibri"/>
              </a:rPr>
              <a:t>JOIN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en-US" sz="22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project p </a:t>
            </a:r>
            <a:r>
              <a:rPr lang="en-US" sz="22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dnumber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dnum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732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JOINED</a:t>
            </a:r>
            <a:r>
              <a:rPr spc="-245" dirty="0"/>
              <a:t> </a:t>
            </a:r>
            <a:r>
              <a:rPr spc="-105" dirty="0"/>
              <a:t>TABLES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21127"/>
            <a:ext cx="11866880" cy="311829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209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16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09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address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every</a:t>
            </a:r>
            <a:r>
              <a:rPr sz="18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works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‘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Research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’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department.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210"/>
              </a:spcBef>
              <a:buClr>
                <a:srgbClr val="1CACE3"/>
              </a:buClr>
            </a:pP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lang="en-US" sz="1800"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17:</a:t>
            </a:r>
          </a:p>
          <a:p>
            <a:pPr lvl="1">
              <a:lnSpc>
                <a:spcPct val="100000"/>
              </a:lnSpc>
              <a:spcBef>
                <a:spcPts val="210"/>
              </a:spcBef>
              <a:spcAft>
                <a:spcPts val="600"/>
              </a:spcAft>
              <a:buClr>
                <a:srgbClr val="1CACE3"/>
              </a:buClr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Rename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Calibri"/>
                <a:cs typeface="Calibri"/>
              </a:rPr>
              <a:t>the 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lang="en-US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lang="en-US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attribute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relation</a:t>
            </a:r>
            <a:r>
              <a:rPr lang="en-US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then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use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a 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NATURAL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JOIN</a:t>
            </a:r>
            <a:r>
              <a:rPr lang="en-US" spc="-10" dirty="0">
                <a:solidFill>
                  <a:schemeClr val="tx1"/>
                </a:solidFill>
                <a:latin typeface="Calibri"/>
                <a:cs typeface="Calibri"/>
              </a:rPr>
              <a:t> with EMPLOYEE relation.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732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JOINED</a:t>
            </a:r>
            <a:r>
              <a:rPr spc="-245" dirty="0"/>
              <a:t> </a:t>
            </a:r>
            <a:r>
              <a:rPr spc="-105" dirty="0"/>
              <a:t>TABLES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4564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21127"/>
            <a:ext cx="11866880" cy="541122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209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16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09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address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every</a:t>
            </a:r>
            <a:r>
              <a:rPr sz="18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works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‘Research’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department.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D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Dnumber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'Research'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210"/>
              </a:spcBef>
              <a:buClr>
                <a:srgbClr val="1CACE3"/>
              </a:buClr>
            </a:pP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lang="en-US" sz="1800"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17:</a:t>
            </a:r>
          </a:p>
          <a:p>
            <a:pPr lvl="1">
              <a:lnSpc>
                <a:spcPct val="100000"/>
              </a:lnSpc>
              <a:spcBef>
                <a:spcPts val="210"/>
              </a:spcBef>
              <a:spcAft>
                <a:spcPts val="600"/>
              </a:spcAft>
              <a:buClr>
                <a:srgbClr val="1CACE3"/>
              </a:buClr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Rename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pc="-20" dirty="0">
                <a:solidFill>
                  <a:schemeClr val="tx1"/>
                </a:solidFill>
                <a:latin typeface="Calibri"/>
                <a:cs typeface="Calibri"/>
              </a:rPr>
              <a:t>the 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lang="en-US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lang="en-US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attribute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relation</a:t>
            </a:r>
            <a:r>
              <a:rPr lang="en-US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then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use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a 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NATURAL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JOIN</a:t>
            </a:r>
            <a:r>
              <a:rPr lang="en-US" spc="-10" dirty="0">
                <a:solidFill>
                  <a:schemeClr val="tx1"/>
                </a:solidFill>
                <a:latin typeface="Calibri"/>
                <a:cs typeface="Calibri"/>
              </a:rPr>
              <a:t> with EMPLOYEE relation.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Mgr_ssn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Mgr_start_date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'Research'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732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JOINED</a:t>
            </a:r>
            <a:r>
              <a:rPr spc="-245" dirty="0"/>
              <a:t> </a:t>
            </a:r>
            <a:r>
              <a:rPr spc="-105" dirty="0"/>
              <a:t>TABLES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4860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21127"/>
            <a:ext cx="11866880" cy="5161028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department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'Research'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/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/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/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/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Mgr_ssn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Mgr_start_date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department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</a:t>
            </a:r>
          </a:p>
          <a:p>
            <a:pPr marL="0" marR="0"/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DEPT</a:t>
            </a:r>
          </a:p>
          <a:p>
            <a:pPr marL="0" marR="0"/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'Research'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/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/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Address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 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department d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dnumber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'Research'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732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JOINED</a:t>
            </a:r>
            <a:r>
              <a:rPr spc="-245" dirty="0"/>
              <a:t> </a:t>
            </a:r>
            <a:r>
              <a:rPr spc="-105" dirty="0"/>
              <a:t>TABLES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0778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21127"/>
            <a:ext cx="11866880" cy="237565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11125" indent="-111125">
              <a:lnSpc>
                <a:spcPct val="100000"/>
              </a:lnSpc>
              <a:spcBef>
                <a:spcPts val="1315"/>
              </a:spcBef>
              <a:spcAft>
                <a:spcPts val="600"/>
              </a:spcAft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Multiway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JOIN</a:t>
            </a:r>
            <a:r>
              <a:rPr sz="22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AFEF"/>
                </a:solidFill>
                <a:latin typeface="Calibri"/>
                <a:cs typeface="Calibri"/>
              </a:rPr>
              <a:t>…</a:t>
            </a:r>
            <a:r>
              <a:rPr sz="2200" spc="-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00AFEF"/>
                </a:solidFill>
                <a:latin typeface="Calibri"/>
                <a:cs typeface="Calibri"/>
              </a:rPr>
              <a:t>ON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en-US" sz="2200" spc="-25" dirty="0">
              <a:solidFill>
                <a:srgbClr val="404040"/>
              </a:solidFill>
              <a:latin typeface="Calibri"/>
              <a:cs typeface="Calibri"/>
            </a:endParaRPr>
          </a:p>
          <a:p>
            <a:pPr>
              <a:spcBef>
                <a:spcPts val="600"/>
              </a:spcBef>
              <a:buClr>
                <a:srgbClr val="1CACE3"/>
              </a:buClr>
              <a:buSzPct val="95454"/>
              <a:tabLst>
                <a:tab pos="111125" algn="l"/>
              </a:tabLst>
            </a:pP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</a:p>
          <a:p>
            <a:pPr>
              <a:spcBef>
                <a:spcPts val="600"/>
              </a:spcBef>
              <a:buClr>
                <a:srgbClr val="1CACE3"/>
              </a:buClr>
              <a:buSzPct val="95454"/>
              <a:tabLst>
                <a:tab pos="111125" algn="l"/>
              </a:tabLst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 e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 p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dno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ts val="600"/>
              </a:spcBef>
              <a:buClr>
                <a:srgbClr val="1CACE3"/>
              </a:buClr>
              <a:buSzPct val="95454"/>
              <a:tabLst>
                <a:tab pos="111125" algn="l"/>
              </a:tabLst>
            </a:pPr>
            <a:r>
              <a:rPr lang="en-US" sz="2400" b="1" dirty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works_on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 </a:t>
            </a:r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ON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pnumber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sz="24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pno</a:t>
            </a:r>
            <a:endParaRPr lang="en-US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buClr>
                <a:srgbClr val="1CACE3"/>
              </a:buClr>
              <a:buSzPct val="95454"/>
              <a:tabLst>
                <a:tab pos="111125" algn="l"/>
              </a:tabLst>
            </a:pPr>
            <a:r>
              <a:rPr lang="en-US" sz="24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2400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732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JOINED</a:t>
            </a:r>
            <a:r>
              <a:rPr spc="-245" dirty="0"/>
              <a:t> </a:t>
            </a:r>
            <a:r>
              <a:rPr spc="-105" dirty="0"/>
              <a:t>TABLES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1505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21127"/>
            <a:ext cx="11866880" cy="970137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R="5080" lvl="1">
              <a:lnSpc>
                <a:spcPts val="1939"/>
              </a:lnSpc>
              <a:spcBef>
                <a:spcPts val="455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1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18</a:t>
            </a:r>
            <a:r>
              <a:rPr lang="en-US" b="1" u="sng" spc="175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R="5080" lvl="1">
              <a:lnSpc>
                <a:spcPts val="1939"/>
              </a:lnSpc>
              <a:spcBef>
                <a:spcPts val="455"/>
              </a:spcBef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1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every</a:t>
            </a:r>
            <a:r>
              <a:rPr sz="1800" spc="1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1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located</a:t>
            </a:r>
            <a:r>
              <a:rPr sz="1800" spc="1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1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‘Stafford’,</a:t>
            </a:r>
            <a:r>
              <a:rPr sz="1800" spc="1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list</a:t>
            </a:r>
            <a:r>
              <a:rPr sz="1800" spc="1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1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number,</a:t>
            </a:r>
            <a:r>
              <a:rPr sz="1800" spc="1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2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controlling</a:t>
            </a:r>
            <a:r>
              <a:rPr sz="1800" spc="1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1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number,</a:t>
            </a:r>
            <a:r>
              <a:rPr sz="1800" spc="1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1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manager’s</a:t>
            </a:r>
            <a:r>
              <a:rPr sz="18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last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name,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address,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birth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date.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732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JOINED</a:t>
            </a:r>
            <a:r>
              <a:rPr spc="-245" dirty="0"/>
              <a:t> </a:t>
            </a:r>
            <a:r>
              <a:rPr spc="-105" dirty="0"/>
              <a:t>TABLES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21880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21127"/>
            <a:ext cx="11866880" cy="2743508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R="5080" lvl="1">
              <a:lnSpc>
                <a:spcPts val="1939"/>
              </a:lnSpc>
              <a:spcBef>
                <a:spcPts val="455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1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18</a:t>
            </a:r>
            <a:r>
              <a:rPr lang="en-US" b="1" u="sng" spc="175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R="5080" lvl="1">
              <a:lnSpc>
                <a:spcPts val="1939"/>
              </a:lnSpc>
              <a:spcBef>
                <a:spcPts val="455"/>
              </a:spcBef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1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every</a:t>
            </a:r>
            <a:r>
              <a:rPr sz="1800" spc="1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1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located</a:t>
            </a:r>
            <a:r>
              <a:rPr sz="1800" spc="1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1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‘Stafford’,</a:t>
            </a:r>
            <a:r>
              <a:rPr sz="1800" spc="1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list</a:t>
            </a:r>
            <a:r>
              <a:rPr sz="1800" spc="1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1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number,</a:t>
            </a:r>
            <a:r>
              <a:rPr sz="1800" spc="1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2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controlling</a:t>
            </a:r>
            <a:r>
              <a:rPr sz="1800" spc="1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1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number,</a:t>
            </a:r>
            <a:r>
              <a:rPr sz="1800" spc="1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1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manager’s</a:t>
            </a:r>
            <a:r>
              <a:rPr sz="1800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last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name,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address,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birth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date.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Bdate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P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D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Dnum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Dnumber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Mgr_ssn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Plocation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'Stafford'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732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JOINED</a:t>
            </a:r>
            <a:r>
              <a:rPr spc="-245" dirty="0"/>
              <a:t> </a:t>
            </a:r>
            <a:r>
              <a:rPr spc="-105" dirty="0"/>
              <a:t>TABLES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7469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35812"/>
            <a:ext cx="11869420" cy="2551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indent="-111125">
              <a:lnSpc>
                <a:spcPts val="2245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  <a:tab pos="1412875" algn="l"/>
                <a:tab pos="2626360" algn="l"/>
                <a:tab pos="3124835" algn="l"/>
                <a:tab pos="3797300" algn="l"/>
                <a:tab pos="4167504" algn="l"/>
                <a:tab pos="5568315" algn="l"/>
                <a:tab pos="7037070" algn="l"/>
                <a:tab pos="7720330" algn="l"/>
                <a:tab pos="8820785" algn="l"/>
                <a:tab pos="9651365" algn="l"/>
                <a:tab pos="10229215" algn="l"/>
                <a:tab pos="1049464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Aggregate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summarize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single-tuple</a:t>
            </a:r>
            <a:endParaRPr sz="2200" dirty="0">
              <a:latin typeface="Calibri"/>
              <a:cs typeface="Calibri"/>
            </a:endParaRPr>
          </a:p>
          <a:p>
            <a:pPr marL="104139">
              <a:lnSpc>
                <a:spcPts val="2080"/>
              </a:lnSpc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summary.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ts val="2235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SELECT</a:t>
            </a:r>
            <a:r>
              <a:rPr sz="20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HAVING</a:t>
            </a:r>
            <a:r>
              <a:rPr sz="2000" b="1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clause.</a:t>
            </a:r>
            <a:endParaRPr sz="2000" dirty="0">
              <a:latin typeface="Calibri"/>
              <a:cs typeface="Calibri"/>
            </a:endParaRPr>
          </a:p>
          <a:p>
            <a:pPr marL="111125" indent="-111125">
              <a:lnSpc>
                <a:spcPts val="2480"/>
              </a:lnSpc>
              <a:spcBef>
                <a:spcPts val="81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COUNT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SUM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MAX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MIN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00AFEF"/>
                </a:solidFill>
                <a:latin typeface="Calibri"/>
                <a:cs typeface="Calibri"/>
              </a:rPr>
              <a:t>AVG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ts val="218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COUNT</a:t>
            </a:r>
            <a:r>
              <a:rPr sz="2000" b="1" spc="-7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returns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query.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ts val="234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SUM,</a:t>
            </a:r>
            <a:r>
              <a:rPr sz="2000" b="1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MIN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MAX,</a:t>
            </a:r>
            <a:r>
              <a:rPr sz="2000" b="1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spc="-30" dirty="0">
                <a:solidFill>
                  <a:srgbClr val="00AFEF"/>
                </a:solidFill>
                <a:latin typeface="Calibri"/>
                <a:cs typeface="Calibri"/>
              </a:rPr>
              <a:t>AVG</a:t>
            </a:r>
            <a:r>
              <a:rPr sz="20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000" dirty="0">
              <a:latin typeface="Calibri"/>
              <a:cs typeface="Calibri"/>
            </a:endParaRPr>
          </a:p>
          <a:p>
            <a:pPr marL="111125" indent="-111125">
              <a:lnSpc>
                <a:spcPts val="2480"/>
              </a:lnSpc>
              <a:spcBef>
                <a:spcPts val="81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discarded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aggregate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ts val="2240"/>
              </a:lnSpc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Exception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COUNT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(*)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since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counts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226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AGGREGATE</a:t>
            </a:r>
            <a:r>
              <a:rPr spc="-140" dirty="0"/>
              <a:t> </a:t>
            </a:r>
            <a:r>
              <a:rPr spc="-25" dirty="0"/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35812"/>
            <a:ext cx="4374388" cy="5552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essn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SUM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hours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works_on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dname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mgr_start_date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department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mgr_start_date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MIN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mgr_start_date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department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dname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mgr_start_date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department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mgr_start_date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MAX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mgr_start_date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department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226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AGGREGATE</a:t>
            </a:r>
            <a:r>
              <a:rPr spc="-140" dirty="0"/>
              <a:t> </a:t>
            </a:r>
            <a:r>
              <a:rPr spc="-25" dirty="0"/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1133AC0F-03FA-BA41-647F-1440F16632B9}"/>
              </a:ext>
            </a:extLst>
          </p:cNvPr>
          <p:cNvPicPr/>
          <p:nvPr/>
        </p:nvPicPr>
        <p:blipFill rotWithShape="1">
          <a:blip r:embed="rId2" cstate="print"/>
          <a:srcRect r="67799"/>
          <a:stretch/>
        </p:blipFill>
        <p:spPr>
          <a:xfrm>
            <a:off x="10254341" y="1066800"/>
            <a:ext cx="1905002" cy="3657600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FFC59B43-1250-E44C-8B26-EC16B4E39AB7}"/>
              </a:ext>
            </a:extLst>
          </p:cNvPr>
          <p:cNvPicPr/>
          <p:nvPr/>
        </p:nvPicPr>
        <p:blipFill rotWithShape="1">
          <a:blip r:embed="rId3" cstate="print"/>
          <a:srcRect t="61117" r="38117" b="10650"/>
          <a:stretch/>
        </p:blipFill>
        <p:spPr>
          <a:xfrm>
            <a:off x="8387441" y="5181600"/>
            <a:ext cx="3733800" cy="1023255"/>
          </a:xfrm>
          <a:prstGeom prst="rect">
            <a:avLst/>
          </a:prstGeom>
        </p:spPr>
      </p:pic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8FD7103-EDAA-EB52-F7C3-0CF15D57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86173"/>
              </p:ext>
            </p:extLst>
          </p:nvPr>
        </p:nvGraphicFramePr>
        <p:xfrm>
          <a:off x="3186528" y="1147191"/>
          <a:ext cx="3025190" cy="670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13218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1411972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COUNT(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essn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SUM(hours)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B280EFA-83D1-E96B-075F-42F9FF4BB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80577"/>
              </p:ext>
            </p:extLst>
          </p:nvPr>
        </p:nvGraphicFramePr>
        <p:xfrm>
          <a:off x="4435605" y="2758440"/>
          <a:ext cx="3368205" cy="670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62392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2005813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mgr_start_date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Headquarters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1981-06-19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49D133F-79CF-E3D8-E8A1-66B182F12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755079"/>
              </p:ext>
            </p:extLst>
          </p:nvPr>
        </p:nvGraphicFramePr>
        <p:xfrm>
          <a:off x="4387981" y="4975098"/>
          <a:ext cx="3463455" cy="6705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57642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2005813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mgr_start_date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Administration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1995-01-01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66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914400"/>
            <a:ext cx="8428074" cy="114582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Adding</a:t>
            </a:r>
            <a:r>
              <a:rPr lang="en-US"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1CACE3"/>
                </a:solidFill>
                <a:latin typeface="Calibri"/>
                <a:cs typeface="Calibri"/>
              </a:rPr>
              <a:t>ALL</a:t>
            </a:r>
            <a:r>
              <a:rPr lang="en-US" sz="2400" b="1" spc="-5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lang="en-US"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lang="en-US"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turn</a:t>
            </a:r>
            <a:r>
              <a:rPr lang="en-US"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lang="en-US"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lang="en-US"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alibri"/>
                <a:cs typeface="Calibri"/>
              </a:rPr>
              <a:t>multiset</a:t>
            </a:r>
            <a:r>
              <a:rPr lang="en-US"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lang="en-US"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Duplicates</a:t>
            </a:r>
            <a:r>
              <a:rPr lang="en-US"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lang="en-US"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lang="en-US"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eliminated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lang="en-US" sz="2200" dirty="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95605" algn="l"/>
              </a:tabLst>
            </a:pPr>
            <a:r>
              <a:rPr lang="en-US" sz="2200" b="1" dirty="0">
                <a:solidFill>
                  <a:srgbClr val="1CACE3"/>
                </a:solidFill>
                <a:latin typeface="Calibri"/>
                <a:cs typeface="Calibri"/>
              </a:rPr>
              <a:t>UNION</a:t>
            </a:r>
            <a:r>
              <a:rPr lang="en-US" sz="2200" b="1" spc="-5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1CACE3"/>
                </a:solidFill>
                <a:latin typeface="Calibri"/>
                <a:cs typeface="Calibri"/>
              </a:rPr>
              <a:t>ALL</a:t>
            </a:r>
            <a:r>
              <a:rPr lang="en-US" sz="2200" dirty="0">
                <a:solidFill>
                  <a:srgbClr val="1CACE3"/>
                </a:solidFill>
                <a:latin typeface="Calibri"/>
                <a:cs typeface="Calibri"/>
              </a:rPr>
              <a:t>,</a:t>
            </a:r>
            <a:r>
              <a:rPr lang="en-US" sz="2200" spc="-4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lang="en-US" sz="2200" b="1" spc="-10" dirty="0">
                <a:solidFill>
                  <a:srgbClr val="1CACE3"/>
                </a:solidFill>
                <a:latin typeface="Calibri"/>
                <a:cs typeface="Calibri"/>
              </a:rPr>
              <a:t>INTERSECT</a:t>
            </a:r>
            <a:r>
              <a:rPr lang="en-US" sz="2200" b="1" spc="-3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1CACE3"/>
                </a:solidFill>
                <a:latin typeface="Calibri"/>
                <a:cs typeface="Calibri"/>
              </a:rPr>
              <a:t>ALL</a:t>
            </a:r>
            <a:r>
              <a:rPr lang="en-US" sz="2200" dirty="0">
                <a:solidFill>
                  <a:srgbClr val="1CACE3"/>
                </a:solidFill>
                <a:latin typeface="Calibri"/>
                <a:cs typeface="Calibri"/>
              </a:rPr>
              <a:t>,</a:t>
            </a:r>
            <a:r>
              <a:rPr lang="en-US" sz="2200" spc="-4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lang="en-US" sz="2200" b="1" spc="-10" dirty="0">
                <a:solidFill>
                  <a:srgbClr val="1CACE3"/>
                </a:solidFill>
                <a:latin typeface="Calibri"/>
                <a:cs typeface="Calibri"/>
              </a:rPr>
              <a:t>EXCEPT</a:t>
            </a:r>
            <a:r>
              <a:rPr lang="en-US" sz="2200" b="1" spc="-2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lang="en-US" sz="2200" b="1" spc="-20" dirty="0">
                <a:solidFill>
                  <a:srgbClr val="1CACE3"/>
                </a:solidFill>
                <a:latin typeface="Calibri"/>
                <a:cs typeface="Calibri"/>
              </a:rPr>
              <a:t>ALL</a:t>
            </a:r>
            <a:r>
              <a:rPr lang="en-US" sz="2200" spc="-20" dirty="0">
                <a:solidFill>
                  <a:srgbClr val="1CACE3"/>
                </a:solidFill>
                <a:latin typeface="Calibri"/>
                <a:cs typeface="Calibri"/>
              </a:rPr>
              <a:t>.</a:t>
            </a:r>
            <a:endParaRPr lang="en-US"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5415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MULTISETS,</a:t>
            </a:r>
            <a:r>
              <a:rPr spc="-165" dirty="0"/>
              <a:t> </a:t>
            </a:r>
            <a:r>
              <a:rPr spc="-40" dirty="0"/>
              <a:t>SETS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65" dirty="0"/>
              <a:t> </a:t>
            </a:r>
            <a:r>
              <a:rPr spc="-10" dirty="0"/>
              <a:t>SET</a:t>
            </a:r>
            <a:r>
              <a:rPr spc="-170" dirty="0"/>
              <a:t> </a:t>
            </a:r>
            <a:r>
              <a:rPr spc="-50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084CBA67-094A-05E1-04A5-28105947D0E3}"/>
              </a:ext>
            </a:extLst>
          </p:cNvPr>
          <p:cNvPicPr/>
          <p:nvPr/>
        </p:nvPicPr>
        <p:blipFill rotWithShape="1">
          <a:blip r:embed="rId2" cstate="print"/>
          <a:srcRect l="4472" r="69816" b="54396"/>
          <a:stretch/>
        </p:blipFill>
        <p:spPr>
          <a:xfrm>
            <a:off x="10400468" y="1268837"/>
            <a:ext cx="1752600" cy="2445259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45FFFE55-BCA0-8E80-B180-95BD64E7C7D0}"/>
              </a:ext>
            </a:extLst>
          </p:cNvPr>
          <p:cNvPicPr/>
          <p:nvPr/>
        </p:nvPicPr>
        <p:blipFill rotWithShape="1">
          <a:blip r:embed="rId2" cstate="print"/>
          <a:srcRect l="74594" t="2842" b="38892"/>
          <a:stretch/>
        </p:blipFill>
        <p:spPr>
          <a:xfrm>
            <a:off x="6742842" y="2667000"/>
            <a:ext cx="1731808" cy="3124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8166AF-2652-8AA4-835D-FF9088FFAB5F}"/>
              </a:ext>
            </a:extLst>
          </p:cNvPr>
          <p:cNvSpPr txBox="1"/>
          <p:nvPr/>
        </p:nvSpPr>
        <p:spPr>
          <a:xfrm>
            <a:off x="6019800" y="3124200"/>
            <a:ext cx="7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40D6B-8665-E25B-2444-F26594DF66DE}"/>
              </a:ext>
            </a:extLst>
          </p:cNvPr>
          <p:cNvSpPr txBox="1"/>
          <p:nvPr/>
        </p:nvSpPr>
        <p:spPr>
          <a:xfrm>
            <a:off x="5703380" y="1635899"/>
            <a:ext cx="3631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</a:t>
            </a:r>
          </a:p>
          <a:p>
            <a:pPr algn="l">
              <a:tabLst>
                <a:tab pos="461963" algn="l"/>
              </a:tabLs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UNION ALL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instructor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13" name="object 2">
            <a:extLst>
              <a:ext uri="{FF2B5EF4-FFF2-40B4-BE49-F238E27FC236}">
                <a16:creationId xmlns:a16="http://schemas.microsoft.com/office/drawing/2014/main" id="{3BB439B7-F115-749B-5B14-B0A0B9561CF1}"/>
              </a:ext>
            </a:extLst>
          </p:cNvPr>
          <p:cNvPicPr/>
          <p:nvPr/>
        </p:nvPicPr>
        <p:blipFill rotWithShape="1">
          <a:blip r:embed="rId2" cstate="print"/>
          <a:srcRect l="31302" r="42987" b="63923"/>
          <a:stretch/>
        </p:blipFill>
        <p:spPr>
          <a:xfrm>
            <a:off x="10439400" y="3970881"/>
            <a:ext cx="1752600" cy="1934448"/>
          </a:xfrm>
          <a:prstGeom prst="rect">
            <a:avLst/>
          </a:prstGeom>
        </p:spPr>
      </p:pic>
      <p:pic>
        <p:nvPicPr>
          <p:cNvPr id="14" name="object 2">
            <a:extLst>
              <a:ext uri="{FF2B5EF4-FFF2-40B4-BE49-F238E27FC236}">
                <a16:creationId xmlns:a16="http://schemas.microsoft.com/office/drawing/2014/main" id="{A76FDE46-DF27-E000-DCA2-88728383586B}"/>
              </a:ext>
            </a:extLst>
          </p:cNvPr>
          <p:cNvPicPr/>
          <p:nvPr/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74594" t="9948" b="80105"/>
          <a:stretch/>
        </p:blipFill>
        <p:spPr>
          <a:xfrm>
            <a:off x="6742842" y="5733335"/>
            <a:ext cx="1731808" cy="533400"/>
          </a:xfrm>
          <a:prstGeom prst="rect">
            <a:avLst/>
          </a:prstGeom>
        </p:spPr>
      </p:pic>
      <p:pic>
        <p:nvPicPr>
          <p:cNvPr id="15" name="object 2">
            <a:extLst>
              <a:ext uri="{FF2B5EF4-FFF2-40B4-BE49-F238E27FC236}">
                <a16:creationId xmlns:a16="http://schemas.microsoft.com/office/drawing/2014/main" id="{F0F34C0E-D0AD-0696-82E2-C17AD35B855D}"/>
              </a:ext>
            </a:extLst>
          </p:cNvPr>
          <p:cNvPicPr/>
          <p:nvPr/>
        </p:nvPicPr>
        <p:blipFill rotWithShape="1">
          <a:blip r:embed="rId2" cstate="print"/>
          <a:srcRect l="74594" t="2842" b="38892"/>
          <a:stretch/>
        </p:blipFill>
        <p:spPr>
          <a:xfrm>
            <a:off x="2487679" y="3140360"/>
            <a:ext cx="1731808" cy="31241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57D3801-2C97-F795-46B5-A521C9422E93}"/>
              </a:ext>
            </a:extLst>
          </p:cNvPr>
          <p:cNvSpPr txBox="1"/>
          <p:nvPr/>
        </p:nvSpPr>
        <p:spPr>
          <a:xfrm>
            <a:off x="1855695" y="2301746"/>
            <a:ext cx="3631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student</a:t>
            </a:r>
          </a:p>
          <a:p>
            <a:pPr algn="l">
              <a:tabLst>
                <a:tab pos="461963" algn="l"/>
              </a:tabLs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UNION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instructor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24277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35812"/>
            <a:ext cx="11869420" cy="3666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">
              <a:lnSpc>
                <a:spcPts val="1835"/>
              </a:lnSpc>
              <a:spcBef>
                <a:spcPts val="955"/>
              </a:spcBef>
              <a:buClr>
                <a:srgbClr val="1CACE3"/>
              </a:buClr>
              <a:buSzPct val="94444"/>
              <a:tabLst>
                <a:tab pos="103505" algn="l"/>
              </a:tabLst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19.1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11430">
              <a:lnSpc>
                <a:spcPts val="1835"/>
              </a:lnSpc>
              <a:spcBef>
                <a:spcPts val="955"/>
              </a:spcBef>
              <a:buClr>
                <a:srgbClr val="1CACE3"/>
              </a:buClr>
              <a:buSzPct val="94444"/>
              <a:tabLst>
                <a:tab pos="103505" algn="l"/>
              </a:tabLst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Find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sum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salaries</a:t>
            </a:r>
            <a:r>
              <a:rPr sz="1800" spc="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employees,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maximum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salary,</a:t>
            </a:r>
            <a:r>
              <a:rPr sz="1800" spc="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minimum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salary,</a:t>
            </a:r>
            <a:r>
              <a:rPr sz="1800" spc="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average</a:t>
            </a:r>
            <a:r>
              <a:rPr sz="1800" spc="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chemeClr val="tx1"/>
                </a:solidFill>
                <a:latin typeface="Calibri"/>
                <a:cs typeface="Calibri"/>
              </a:rPr>
              <a:t>without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 attribute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renaming.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1429" marR="5080">
              <a:lnSpc>
                <a:spcPct val="70000"/>
              </a:lnSpc>
              <a:spcBef>
                <a:spcPts val="1395"/>
              </a:spcBef>
              <a:buClr>
                <a:srgbClr val="1CACE3"/>
              </a:buClr>
              <a:buSzPct val="94444"/>
              <a:tabLst>
                <a:tab pos="104139" algn="l"/>
              </a:tabLst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19.2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11429" marR="5080">
              <a:lnSpc>
                <a:spcPct val="70000"/>
              </a:lnSpc>
              <a:spcBef>
                <a:spcPts val="1395"/>
              </a:spcBef>
              <a:buClr>
                <a:srgbClr val="1CACE3"/>
              </a:buClr>
              <a:buSzPct val="94444"/>
              <a:tabLst>
                <a:tab pos="104139" algn="l"/>
              </a:tabLst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Find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sum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salaries</a:t>
            </a:r>
            <a:r>
              <a:rPr sz="1800" spc="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employees,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maximum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salary,</a:t>
            </a:r>
            <a:r>
              <a:rPr sz="1800" spc="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minimum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salary,</a:t>
            </a:r>
            <a:r>
              <a:rPr sz="1800" spc="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average</a:t>
            </a:r>
            <a:r>
              <a:rPr sz="1800" spc="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salary </a:t>
            </a:r>
            <a:r>
              <a:rPr sz="1800" u="sng" dirty="0">
                <a:solidFill>
                  <a:schemeClr val="tx1"/>
                </a:solidFill>
                <a:latin typeface="Calibri"/>
                <a:cs typeface="Calibri"/>
              </a:rPr>
              <a:t>with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attribute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renaming.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226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AGGREGATE</a:t>
            </a:r>
            <a:r>
              <a:rPr spc="-140" dirty="0"/>
              <a:t> </a:t>
            </a:r>
            <a:r>
              <a:rPr spc="-25" dirty="0"/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5269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35812"/>
            <a:ext cx="11869420" cy="5131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">
              <a:lnSpc>
                <a:spcPts val="1835"/>
              </a:lnSpc>
              <a:spcBef>
                <a:spcPts val="955"/>
              </a:spcBef>
              <a:buClr>
                <a:srgbClr val="1CACE3"/>
              </a:buClr>
              <a:buSzPct val="94444"/>
              <a:tabLst>
                <a:tab pos="103505" algn="l"/>
              </a:tabLst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19.1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11430">
              <a:lnSpc>
                <a:spcPts val="1835"/>
              </a:lnSpc>
              <a:spcBef>
                <a:spcPts val="955"/>
              </a:spcBef>
              <a:buClr>
                <a:srgbClr val="1CACE3"/>
              </a:buClr>
              <a:buSzPct val="94444"/>
              <a:tabLst>
                <a:tab pos="103505" algn="l"/>
              </a:tabLst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Find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sum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salaries</a:t>
            </a:r>
            <a:r>
              <a:rPr sz="1800" spc="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employees,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maximum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salary,</a:t>
            </a:r>
            <a:r>
              <a:rPr sz="1800" spc="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minimum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salary,</a:t>
            </a:r>
            <a:r>
              <a:rPr sz="1800" spc="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average</a:t>
            </a:r>
            <a:r>
              <a:rPr sz="1800" spc="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chemeClr val="tx1"/>
                </a:solidFill>
                <a:latin typeface="Calibri"/>
                <a:cs typeface="Calibri"/>
              </a:rPr>
              <a:t>without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 attribute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renaming.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1429" marR="5080">
              <a:lnSpc>
                <a:spcPct val="70000"/>
              </a:lnSpc>
              <a:spcBef>
                <a:spcPts val="1395"/>
              </a:spcBef>
              <a:buClr>
                <a:srgbClr val="1CACE3"/>
              </a:buClr>
              <a:buSzPct val="94444"/>
              <a:tabLst>
                <a:tab pos="104139" algn="l"/>
              </a:tabLst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19.2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11429" marR="5080">
              <a:lnSpc>
                <a:spcPct val="70000"/>
              </a:lnSpc>
              <a:spcBef>
                <a:spcPts val="1395"/>
              </a:spcBef>
              <a:buClr>
                <a:srgbClr val="1CACE3"/>
              </a:buClr>
              <a:buSzPct val="94444"/>
              <a:tabLst>
                <a:tab pos="104139" algn="l"/>
              </a:tabLst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Find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sum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salaries</a:t>
            </a:r>
            <a:r>
              <a:rPr sz="1800" spc="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employees,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maximum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salary,</a:t>
            </a:r>
            <a:r>
              <a:rPr sz="1800" spc="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minimum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salary,</a:t>
            </a:r>
            <a:r>
              <a:rPr sz="1800" spc="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average</a:t>
            </a:r>
            <a:r>
              <a:rPr sz="1800" spc="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salary </a:t>
            </a:r>
            <a:r>
              <a:rPr sz="1800" u="sng" dirty="0">
                <a:solidFill>
                  <a:schemeClr val="tx1"/>
                </a:solidFill>
                <a:latin typeface="Calibri"/>
                <a:cs typeface="Calibri"/>
              </a:rPr>
              <a:t>with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attribute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renaming.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Highest_Salary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Lowest_Salary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Average_Salary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226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AGGREGATE</a:t>
            </a:r>
            <a:r>
              <a:rPr spc="-140" dirty="0"/>
              <a:t> </a:t>
            </a:r>
            <a:r>
              <a:rPr spc="-25" dirty="0"/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99028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35812"/>
            <a:ext cx="11869420" cy="4379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29" marR="7620">
              <a:lnSpc>
                <a:spcPct val="70000"/>
              </a:lnSpc>
              <a:spcBef>
                <a:spcPts val="1405"/>
              </a:spcBef>
              <a:buClr>
                <a:srgbClr val="1CACE3"/>
              </a:buClr>
              <a:buSzPct val="94444"/>
              <a:tabLst>
                <a:tab pos="104139" algn="l"/>
              </a:tabLst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20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11429" marR="7620">
              <a:lnSpc>
                <a:spcPct val="70000"/>
              </a:lnSpc>
              <a:spcBef>
                <a:spcPts val="1405"/>
              </a:spcBef>
              <a:spcAft>
                <a:spcPts val="600"/>
              </a:spcAft>
              <a:buClr>
                <a:srgbClr val="1CACE3"/>
              </a:buClr>
              <a:buSzPct val="94444"/>
              <a:tabLst>
                <a:tab pos="104139" algn="l"/>
              </a:tabLst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Find</a:t>
            </a:r>
            <a:r>
              <a:rPr sz="18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sum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salaries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‘Research’</a:t>
            </a:r>
            <a:r>
              <a:rPr sz="18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department,</a:t>
            </a:r>
            <a:r>
              <a:rPr sz="1800" spc="1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well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maximum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salary,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minimum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salary,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average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this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department.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8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1430">
              <a:lnSpc>
                <a:spcPct val="100000"/>
              </a:lnSpc>
              <a:spcBef>
                <a:spcPts val="755"/>
              </a:spcBef>
              <a:buClr>
                <a:srgbClr val="1CACE3"/>
              </a:buClr>
              <a:buSzPct val="94444"/>
              <a:tabLst>
                <a:tab pos="103505" algn="l"/>
              </a:tabLst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21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11430">
              <a:lnSpc>
                <a:spcPct val="100000"/>
              </a:lnSpc>
              <a:spcBef>
                <a:spcPts val="755"/>
              </a:spcBef>
              <a:spcAft>
                <a:spcPts val="600"/>
              </a:spcAft>
              <a:buClr>
                <a:srgbClr val="1CACE3"/>
              </a:buClr>
              <a:buSzPct val="94444"/>
              <a:tabLst>
                <a:tab pos="103505" algn="l"/>
              </a:tabLst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Count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distinct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values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database.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226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AGGREGATE</a:t>
            </a:r>
            <a:r>
              <a:rPr spc="-140" dirty="0"/>
              <a:t> </a:t>
            </a:r>
            <a:r>
              <a:rPr spc="-25" dirty="0"/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787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35812"/>
            <a:ext cx="11869420" cy="50442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29" marR="7620">
              <a:lnSpc>
                <a:spcPct val="70000"/>
              </a:lnSpc>
              <a:spcBef>
                <a:spcPts val="1405"/>
              </a:spcBef>
              <a:buClr>
                <a:srgbClr val="1CACE3"/>
              </a:buClr>
              <a:buSzPct val="94444"/>
              <a:tabLst>
                <a:tab pos="104139" algn="l"/>
              </a:tabLst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20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11429" marR="7620">
              <a:lnSpc>
                <a:spcPct val="70000"/>
              </a:lnSpc>
              <a:spcBef>
                <a:spcPts val="1405"/>
              </a:spcBef>
              <a:spcAft>
                <a:spcPts val="600"/>
              </a:spcAft>
              <a:buClr>
                <a:srgbClr val="1CACE3"/>
              </a:buClr>
              <a:buSzPct val="94444"/>
              <a:tabLst>
                <a:tab pos="104139" algn="l"/>
              </a:tabLst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Find</a:t>
            </a:r>
            <a:r>
              <a:rPr sz="18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sum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salaries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‘Research’</a:t>
            </a:r>
            <a:r>
              <a:rPr sz="1800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department,</a:t>
            </a:r>
            <a:r>
              <a:rPr sz="1800" spc="1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1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well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maximum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salary,</a:t>
            </a:r>
            <a:r>
              <a:rPr sz="1800" spc="1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minimum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salary,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average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this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department.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 E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D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Dnumber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'Research'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11430">
              <a:lnSpc>
                <a:spcPct val="100000"/>
              </a:lnSpc>
              <a:spcBef>
                <a:spcPts val="755"/>
              </a:spcBef>
              <a:buClr>
                <a:srgbClr val="1CACE3"/>
              </a:buClr>
              <a:buSzPct val="94444"/>
              <a:tabLst>
                <a:tab pos="103505" algn="l"/>
              </a:tabLst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21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11430">
              <a:lnSpc>
                <a:spcPct val="100000"/>
              </a:lnSpc>
              <a:spcBef>
                <a:spcPts val="755"/>
              </a:spcBef>
              <a:spcAft>
                <a:spcPts val="600"/>
              </a:spcAft>
              <a:buClr>
                <a:srgbClr val="1CACE3"/>
              </a:buClr>
              <a:buSzPct val="94444"/>
              <a:tabLst>
                <a:tab pos="103505" algn="l"/>
              </a:tabLst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Count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distinct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values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database.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226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AGGREGATE</a:t>
            </a:r>
            <a:r>
              <a:rPr spc="-140" dirty="0"/>
              <a:t> </a:t>
            </a:r>
            <a:r>
              <a:rPr spc="-25" dirty="0"/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48053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35812"/>
            <a:ext cx="11869420" cy="6559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745"/>
              </a:spcBef>
              <a:buClr>
                <a:srgbClr val="1CACE3"/>
              </a:buClr>
              <a:buSzPct val="94444"/>
              <a:tabLst>
                <a:tab pos="103505" algn="l"/>
              </a:tabLst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22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11430">
              <a:lnSpc>
                <a:spcPct val="100000"/>
              </a:lnSpc>
              <a:spcBef>
                <a:spcPts val="745"/>
              </a:spcBef>
              <a:buClr>
                <a:srgbClr val="1CACE3"/>
              </a:buClr>
              <a:buSzPct val="94444"/>
              <a:tabLst>
                <a:tab pos="103505" algn="l"/>
              </a:tabLst>
            </a:pP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lang="en-US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lang="en-US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lang="en-US"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lang="en-US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lang="en-US"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lang="en-US"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have</a:t>
            </a:r>
            <a:r>
              <a:rPr lang="en-US"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two</a:t>
            </a:r>
            <a:r>
              <a:rPr lang="en-US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or</a:t>
            </a:r>
            <a:r>
              <a:rPr lang="en-US"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/>
                <a:cs typeface="Calibri"/>
              </a:rPr>
              <a:t>more</a:t>
            </a:r>
            <a:r>
              <a:rPr lang="en-US"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chemeClr val="tx1"/>
                </a:solidFill>
                <a:latin typeface="Calibri"/>
                <a:cs typeface="Calibri"/>
              </a:rPr>
              <a:t>dependents.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226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AGGREGATE</a:t>
            </a:r>
            <a:r>
              <a:rPr spc="-140" dirty="0"/>
              <a:t> </a:t>
            </a:r>
            <a:r>
              <a:rPr spc="-25" dirty="0"/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73842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35812"/>
            <a:ext cx="11869420" cy="28026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745"/>
              </a:spcBef>
              <a:buClr>
                <a:srgbClr val="1CACE3"/>
              </a:buClr>
              <a:buSzPct val="94444"/>
              <a:tabLst>
                <a:tab pos="103505" algn="l"/>
              </a:tabLst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22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L="11430">
              <a:lnSpc>
                <a:spcPct val="100000"/>
              </a:lnSpc>
              <a:spcBef>
                <a:spcPts val="745"/>
              </a:spcBef>
              <a:spcAft>
                <a:spcPts val="600"/>
              </a:spcAft>
              <a:buClr>
                <a:srgbClr val="1CACE3"/>
              </a:buClr>
              <a:buSzPct val="94444"/>
              <a:tabLst>
                <a:tab pos="103505" algn="l"/>
              </a:tabLst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names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have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two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or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more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dependents.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DEPENDENT 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Essn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226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AGGREGATE</a:t>
            </a:r>
            <a:r>
              <a:rPr spc="-140" dirty="0"/>
              <a:t> </a:t>
            </a:r>
            <a:r>
              <a:rPr spc="-25" dirty="0"/>
              <a:t>FUNCTIONS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1500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4874"/>
            <a:ext cx="11868785" cy="171777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GROUP</a:t>
            </a:r>
            <a:r>
              <a:rPr sz="2200" b="1" spc="-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BY</a:t>
            </a:r>
            <a:r>
              <a:rPr sz="2200" b="1" spc="-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partition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overlapping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subsets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7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partition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grouping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attribute(s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000" dirty="0">
              <a:latin typeface="Calibri"/>
              <a:cs typeface="Calibri"/>
            </a:endParaRPr>
          </a:p>
          <a:p>
            <a:pPr marL="111125" indent="-10604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GROUP</a:t>
            </a:r>
            <a:r>
              <a:rPr sz="2200" b="1" spc="-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BY</a:t>
            </a:r>
            <a:r>
              <a:rPr sz="2200" b="1" spc="-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grouping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attribute(s)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appear(s)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SELECT</a:t>
            </a:r>
            <a:r>
              <a:rPr sz="2200" b="1" spc="-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clause.</a:t>
            </a:r>
            <a:endParaRPr sz="2200" dirty="0">
              <a:latin typeface="Calibri"/>
              <a:cs typeface="Calibri"/>
            </a:endParaRPr>
          </a:p>
          <a:p>
            <a:pPr marL="111125" indent="-10604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GROUP</a:t>
            </a:r>
            <a:r>
              <a:rPr sz="22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BY</a:t>
            </a:r>
            <a:r>
              <a:rPr sz="2200" b="1" spc="-4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joining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tables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conjunction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2629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GROUP</a:t>
            </a:r>
            <a:r>
              <a:rPr spc="-190" dirty="0"/>
              <a:t> </a:t>
            </a:r>
            <a:r>
              <a:rPr spc="-30" dirty="0"/>
              <a:t>BY</a:t>
            </a:r>
            <a:r>
              <a:rPr spc="-170" dirty="0"/>
              <a:t>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60" dirty="0"/>
              <a:t>HAVING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81A6A-9892-7825-2E65-FC4E22E1074D}"/>
              </a:ext>
            </a:extLst>
          </p:cNvPr>
          <p:cNvSpPr txBox="1"/>
          <p:nvPr/>
        </p:nvSpPr>
        <p:spPr>
          <a:xfrm>
            <a:off x="838200" y="3713684"/>
            <a:ext cx="40386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Pno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hours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works_on</a:t>
            </a:r>
            <a:endParaRPr lang="en-US" sz="22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22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Pno</a:t>
            </a:r>
            <a:r>
              <a:rPr lang="en-US" sz="2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en-US" sz="2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200" dirty="0">
              <a:effectLst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32DCDA1B-CE74-B796-45F3-925729D43574}"/>
              </a:ext>
            </a:extLst>
          </p:cNvPr>
          <p:cNvPicPr/>
          <p:nvPr/>
        </p:nvPicPr>
        <p:blipFill rotWithShape="1">
          <a:blip r:embed="rId2" cstate="print"/>
          <a:srcRect r="68056"/>
          <a:stretch/>
        </p:blipFill>
        <p:spPr>
          <a:xfrm>
            <a:off x="10001097" y="2514821"/>
            <a:ext cx="1889760" cy="365760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3193A4E-70A4-351A-B971-AC9E205F8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96494"/>
              </p:ext>
            </p:extLst>
          </p:nvPr>
        </p:nvGraphicFramePr>
        <p:xfrm>
          <a:off x="4855029" y="3262765"/>
          <a:ext cx="2269995" cy="2346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99683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1470312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Pno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SUM(hours)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37.5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8618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50.0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009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55.0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0017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25.0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1115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55.0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1799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2629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GROUP</a:t>
            </a:r>
            <a:r>
              <a:rPr spc="-190" dirty="0"/>
              <a:t> </a:t>
            </a:r>
            <a:r>
              <a:rPr spc="-30" dirty="0"/>
              <a:t>BY</a:t>
            </a:r>
            <a:r>
              <a:rPr spc="-170" dirty="0"/>
              <a:t>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60" dirty="0"/>
              <a:t>HAVING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B3193A4E-70A4-351A-B971-AC9E205F8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707470"/>
              </p:ext>
            </p:extLst>
          </p:nvPr>
        </p:nvGraphicFramePr>
        <p:xfrm>
          <a:off x="228600" y="4724400"/>
          <a:ext cx="3505200" cy="1341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352779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dno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salary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emp_count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55000.00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43000.00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8618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0090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8FA0ABA-559B-37AC-5EA8-6314D5CD4D07}"/>
              </a:ext>
            </a:extLst>
          </p:cNvPr>
          <p:cNvSpPr txBox="1"/>
          <p:nvPr/>
        </p:nvSpPr>
        <p:spPr>
          <a:xfrm>
            <a:off x="152400" y="3065470"/>
            <a:ext cx="4209898" cy="156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dno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(*)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emp_count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dno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FB71D3BC-DDCB-11BA-9843-3F064F7B3360}"/>
              </a:ext>
            </a:extLst>
          </p:cNvPr>
          <p:cNvPicPr/>
          <p:nvPr/>
        </p:nvPicPr>
        <p:blipFill rotWithShape="1">
          <a:blip r:embed="rId2" cstate="print"/>
          <a:srcRect b="43438"/>
          <a:stretch/>
        </p:blipFill>
        <p:spPr>
          <a:xfrm>
            <a:off x="6095999" y="4191000"/>
            <a:ext cx="6033612" cy="2049978"/>
          </a:xfrm>
          <a:prstGeom prst="rect">
            <a:avLst/>
          </a:prstGeom>
        </p:spPr>
      </p:pic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F1BCC49D-4284-D1E9-D6FE-15519DDA7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87482"/>
              </p:ext>
            </p:extLst>
          </p:nvPr>
        </p:nvGraphicFramePr>
        <p:xfrm>
          <a:off x="6472646" y="979715"/>
          <a:ext cx="3505200" cy="2682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352779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dno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salary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emp_count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55000.00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  <a:tr h="24819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25000.00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8618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43000.00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009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25000.00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150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422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12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81594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A96D7DB-1BF6-CE24-94F8-5225FBB8A932}"/>
              </a:ext>
            </a:extLst>
          </p:cNvPr>
          <p:cNvSpPr txBox="1"/>
          <p:nvPr/>
        </p:nvSpPr>
        <p:spPr>
          <a:xfrm>
            <a:off x="2345175" y="953933"/>
            <a:ext cx="4034246" cy="1568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dno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salary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(*)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emp_count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</a:t>
            </a:r>
            <a:endParaRPr lang="en-US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BY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dno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salary</a:t>
            </a:r>
            <a:r>
              <a:rPr lang="en-US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149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4874"/>
            <a:ext cx="11868785" cy="2875018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1">
              <a:lnSpc>
                <a:spcPts val="2050"/>
              </a:lnSpc>
              <a:spcBef>
                <a:spcPts val="210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23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1">
              <a:lnSpc>
                <a:spcPts val="2050"/>
              </a:lnSpc>
              <a:spcBef>
                <a:spcPts val="210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department,</a:t>
            </a:r>
            <a:r>
              <a:rPr sz="18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 department 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number,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 employees</a:t>
            </a:r>
            <a:r>
              <a:rPr sz="18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 department, and</a:t>
            </a:r>
            <a:r>
              <a:rPr sz="18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their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average</a:t>
            </a:r>
            <a:r>
              <a:rPr sz="18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salary.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ts val="2050"/>
              </a:lnSpc>
              <a:spcBef>
                <a:spcPts val="210"/>
              </a:spcBef>
              <a:buClr>
                <a:srgbClr val="1CACE3"/>
              </a:buClr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R="5080" lvl="1">
              <a:lnSpc>
                <a:spcPts val="1939"/>
              </a:lnSpc>
              <a:spcBef>
                <a:spcPts val="455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24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R="5080" lvl="1">
              <a:lnSpc>
                <a:spcPts val="1939"/>
              </a:lnSpc>
              <a:spcBef>
                <a:spcPts val="455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sz="1800" spc="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project,</a:t>
            </a:r>
            <a:r>
              <a:rPr sz="1800"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0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number,</a:t>
            </a:r>
            <a:r>
              <a:rPr sz="1800" spc="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14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name,</a:t>
            </a:r>
            <a:r>
              <a:rPr sz="1800" spc="10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0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sz="1800" spc="1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10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z="1800" spc="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work</a:t>
            </a:r>
            <a:r>
              <a:rPr sz="1800" spc="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that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project.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2629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GROUP</a:t>
            </a:r>
            <a:r>
              <a:rPr spc="-190" dirty="0"/>
              <a:t> </a:t>
            </a:r>
            <a:r>
              <a:rPr spc="-30" dirty="0"/>
              <a:t>BY</a:t>
            </a:r>
            <a:r>
              <a:rPr spc="-170" dirty="0"/>
              <a:t>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60" dirty="0"/>
              <a:t>HAVING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5156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4874"/>
            <a:ext cx="11868785" cy="419044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1">
              <a:lnSpc>
                <a:spcPts val="2050"/>
              </a:lnSpc>
              <a:spcBef>
                <a:spcPts val="210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23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1">
              <a:lnSpc>
                <a:spcPts val="2050"/>
              </a:lnSpc>
              <a:spcBef>
                <a:spcPts val="210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department,</a:t>
            </a:r>
            <a:r>
              <a:rPr sz="18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 department 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number,</a:t>
            </a:r>
            <a:r>
              <a:rPr sz="1800" spc="-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sz="18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 employees</a:t>
            </a:r>
            <a:r>
              <a:rPr sz="18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 department, and</a:t>
            </a:r>
            <a:r>
              <a:rPr sz="180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their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average</a:t>
            </a:r>
            <a:r>
              <a:rPr sz="180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salary.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(*),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lvl="1">
              <a:lnSpc>
                <a:spcPts val="2050"/>
              </a:lnSpc>
              <a:spcBef>
                <a:spcPts val="210"/>
              </a:spcBef>
              <a:buClr>
                <a:srgbClr val="1CACE3"/>
              </a:buClr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R="5080" lvl="1">
              <a:lnSpc>
                <a:spcPts val="1939"/>
              </a:lnSpc>
              <a:spcBef>
                <a:spcPts val="455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24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R="5080" lvl="1">
              <a:lnSpc>
                <a:spcPts val="1939"/>
              </a:lnSpc>
              <a:spcBef>
                <a:spcPts val="455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sz="1800" spc="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project,</a:t>
            </a:r>
            <a:r>
              <a:rPr sz="1800"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9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0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number,</a:t>
            </a:r>
            <a:r>
              <a:rPr sz="1800" spc="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14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8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name,</a:t>
            </a:r>
            <a:r>
              <a:rPr sz="1800" spc="10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sz="1800" spc="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0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sz="1800" spc="1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10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z="1800" spc="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work</a:t>
            </a:r>
            <a:r>
              <a:rPr sz="1800" spc="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on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that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project.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R="5080" lvl="1">
              <a:lnSpc>
                <a:spcPts val="1939"/>
              </a:lnSpc>
              <a:spcBef>
                <a:spcPts val="455"/>
              </a:spcBef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Pnumber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(*)</a:t>
            </a:r>
          </a:p>
          <a:p>
            <a:pPr marR="5080" lvl="1">
              <a:lnSpc>
                <a:spcPts val="1939"/>
              </a:lnSpc>
              <a:spcBef>
                <a:spcPts val="455"/>
              </a:spcBef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 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WORKS_ON W</a:t>
            </a:r>
          </a:p>
          <a:p>
            <a:pPr marR="5080" lvl="1">
              <a:lnSpc>
                <a:spcPts val="1939"/>
              </a:lnSpc>
              <a:spcBef>
                <a:spcPts val="455"/>
              </a:spcBef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Pnumber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Pno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R="5080" lvl="1">
              <a:lnSpc>
                <a:spcPts val="1939"/>
              </a:lnSpc>
              <a:spcBef>
                <a:spcPts val="455"/>
              </a:spcBef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Pnumber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2629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GROUP</a:t>
            </a:r>
            <a:r>
              <a:rPr spc="-190" dirty="0"/>
              <a:t> </a:t>
            </a:r>
            <a:r>
              <a:rPr spc="-30" dirty="0"/>
              <a:t>BY</a:t>
            </a:r>
            <a:r>
              <a:rPr spc="-170" dirty="0"/>
              <a:t>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60" dirty="0"/>
              <a:t>HAVING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77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066800"/>
            <a:ext cx="11963399" cy="384656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15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every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employee;</a:t>
            </a: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spcBef>
                <a:spcPts val="215"/>
              </a:spcBef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</a:pPr>
            <a:endParaRPr lang="en-US" spc="-3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spcAft>
                <a:spcPts val="600"/>
              </a:spcAft>
              <a:buClr>
                <a:srgbClr val="1CACE3"/>
              </a:buClr>
            </a:pPr>
            <a:r>
              <a:rPr lang="en-US" spc="-30" dirty="0">
                <a:solidFill>
                  <a:schemeClr val="tx1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etrieve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distinct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values.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</a:pPr>
            <a:endParaRPr lang="en-US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15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Make</a:t>
            </a:r>
            <a:r>
              <a:rPr sz="1800" spc="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list</a:t>
            </a:r>
            <a:r>
              <a:rPr sz="1800" spc="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numbers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projects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that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involve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whose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last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‘Smith’,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either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worker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or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manager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that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controls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project.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spcBef>
                <a:spcPts val="215"/>
              </a:spcBef>
              <a:buClr>
                <a:srgbClr val="1CACE3"/>
              </a:buClr>
            </a:pPr>
            <a:endParaRPr lang="en-US" dirty="0">
              <a:effectLst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5415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MULTISETS,</a:t>
            </a:r>
            <a:r>
              <a:rPr spc="-165" dirty="0"/>
              <a:t> </a:t>
            </a:r>
            <a:r>
              <a:rPr spc="-40" dirty="0"/>
              <a:t>SETS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65" dirty="0"/>
              <a:t> </a:t>
            </a:r>
            <a:r>
              <a:rPr spc="-10" dirty="0"/>
              <a:t>SET</a:t>
            </a:r>
            <a:r>
              <a:rPr spc="-170" dirty="0"/>
              <a:t> </a:t>
            </a:r>
            <a:r>
              <a:rPr spc="-50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976761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14400"/>
            <a:ext cx="11868785" cy="157158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spc="-20" dirty="0">
                <a:solidFill>
                  <a:srgbClr val="00AFEF"/>
                </a:solidFill>
                <a:latin typeface="Calibri"/>
                <a:cs typeface="Calibri"/>
              </a:rPr>
              <a:t>HAVING</a:t>
            </a:r>
            <a:r>
              <a:rPr sz="2200" b="1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GROUP</a:t>
            </a:r>
            <a:r>
              <a:rPr sz="2200" b="1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BY</a:t>
            </a:r>
            <a:r>
              <a:rPr sz="2200" b="1" spc="-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groups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satisfy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certain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11125" indent="-10604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spc="-20" dirty="0">
                <a:solidFill>
                  <a:srgbClr val="00AFEF"/>
                </a:solidFill>
                <a:latin typeface="Calibri"/>
                <a:cs typeface="Calibri"/>
              </a:rPr>
              <a:t>HAVING</a:t>
            </a:r>
            <a:r>
              <a:rPr sz="22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evaluated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00AFEF"/>
                </a:solidFill>
                <a:latin typeface="Calibri"/>
                <a:cs typeface="Calibri"/>
              </a:rPr>
              <a:t>WHERE</a:t>
            </a:r>
            <a:r>
              <a:rPr sz="2200" b="1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clause.</a:t>
            </a:r>
            <a:endParaRPr sz="22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7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WHERE</a:t>
            </a:r>
            <a:r>
              <a:rPr sz="2000" b="1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clause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executed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individual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joined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HAVING</a:t>
            </a:r>
            <a:r>
              <a:rPr sz="2000" b="1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clause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later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individual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groups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2629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GROUP</a:t>
            </a:r>
            <a:r>
              <a:rPr spc="-190" dirty="0"/>
              <a:t> </a:t>
            </a:r>
            <a:r>
              <a:rPr spc="-30" dirty="0"/>
              <a:t>BY</a:t>
            </a:r>
            <a:r>
              <a:rPr spc="-170" dirty="0"/>
              <a:t>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60" dirty="0"/>
              <a:t>HAVING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FC74E-2210-1A20-8BF7-EB2C0DBCFC67}"/>
              </a:ext>
            </a:extLst>
          </p:cNvPr>
          <p:cNvSpPr txBox="1"/>
          <p:nvPr/>
        </p:nvSpPr>
        <p:spPr>
          <a:xfrm>
            <a:off x="6239692" y="2644677"/>
            <a:ext cx="61047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emp_count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dno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</a:p>
          <a:p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HAVING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30000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D92B599B-EBE5-7A6F-D09E-2F16D3598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269798"/>
              </p:ext>
            </p:extLst>
          </p:nvPr>
        </p:nvGraphicFramePr>
        <p:xfrm>
          <a:off x="609600" y="3531719"/>
          <a:ext cx="3505200" cy="2682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352779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dno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salary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emp_count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55000.00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  <a:tr h="248194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25000.00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8618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43000.00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009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25000.00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9150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4225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12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8159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77D0F9-9248-B2C7-D330-86AFD2BC24B5}"/>
              </a:ext>
            </a:extLst>
          </p:cNvPr>
          <p:cNvSpPr txBox="1"/>
          <p:nvPr/>
        </p:nvSpPr>
        <p:spPr>
          <a:xfrm>
            <a:off x="197612" y="2624270"/>
            <a:ext cx="5288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dno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(*)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emp_count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</a:p>
          <a:p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BY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dno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600" dirty="0">
              <a:effectLst/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D36FB07-16EE-0B56-DDB5-C5933FC23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56779"/>
              </p:ext>
            </p:extLst>
          </p:nvPr>
        </p:nvGraphicFramePr>
        <p:xfrm>
          <a:off x="7261443" y="4034639"/>
          <a:ext cx="3505200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8352779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dno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</a:rPr>
                        <a:t>salary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emp_count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55000.00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4824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43000.00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0090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12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40000.00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81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208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4874"/>
            <a:ext cx="11868785" cy="83035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6985" lvl="1">
              <a:lnSpc>
                <a:spcPts val="1939"/>
              </a:lnSpc>
              <a:spcBef>
                <a:spcPts val="459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25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R="6985" lvl="1">
              <a:lnSpc>
                <a:spcPts val="1939"/>
              </a:lnSpc>
              <a:spcBef>
                <a:spcPts val="459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r>
              <a:rPr sz="1800" spc="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which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more</a:t>
            </a:r>
            <a:r>
              <a:rPr sz="1800" spc="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than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two</a:t>
            </a:r>
            <a:r>
              <a:rPr sz="18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work,</a:t>
            </a:r>
            <a:r>
              <a:rPr sz="18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number,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name,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work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project.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2629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GROUP</a:t>
            </a:r>
            <a:r>
              <a:rPr spc="-190" dirty="0"/>
              <a:t> </a:t>
            </a:r>
            <a:r>
              <a:rPr spc="-30" dirty="0"/>
              <a:t>BY</a:t>
            </a:r>
            <a:r>
              <a:rPr spc="-170" dirty="0"/>
              <a:t>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60" dirty="0"/>
              <a:t>HAVING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88757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4874"/>
            <a:ext cx="11868785" cy="358117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R="6985" lvl="1">
              <a:lnSpc>
                <a:spcPts val="1939"/>
              </a:lnSpc>
              <a:spcBef>
                <a:spcPts val="459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25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marR="6985" lvl="1">
              <a:lnSpc>
                <a:spcPts val="1939"/>
              </a:lnSpc>
              <a:spcBef>
                <a:spcPts val="459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each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r>
              <a:rPr sz="1800" spc="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which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more</a:t>
            </a:r>
            <a:r>
              <a:rPr sz="1800" spc="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than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two</a:t>
            </a:r>
            <a:r>
              <a:rPr sz="18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work,</a:t>
            </a:r>
            <a:r>
              <a:rPr sz="1800" spc="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number,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name,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work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project.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(*)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emp_count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works_on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Pno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Pnumber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Pname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emp_count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2629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GROUP</a:t>
            </a:r>
            <a:r>
              <a:rPr spc="-190" dirty="0"/>
              <a:t> </a:t>
            </a:r>
            <a:r>
              <a:rPr spc="-30" dirty="0"/>
              <a:t>BY</a:t>
            </a:r>
            <a:r>
              <a:rPr spc="-170" dirty="0"/>
              <a:t> </a:t>
            </a:r>
            <a:r>
              <a:rPr dirty="0"/>
              <a:t>&amp;</a:t>
            </a:r>
            <a:r>
              <a:rPr spc="-180" dirty="0"/>
              <a:t> </a:t>
            </a:r>
            <a:r>
              <a:rPr spc="-60" dirty="0"/>
              <a:t>HAVING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4470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4874"/>
            <a:ext cx="11866245" cy="50501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structure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retrieval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query.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7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SELECT</a:t>
            </a:r>
            <a:r>
              <a:rPr sz="2000" b="1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endParaRPr sz="2000">
              <a:latin typeface="Calibri"/>
              <a:cs typeface="Calibri"/>
            </a:endParaRPr>
          </a:p>
          <a:p>
            <a:pPr marL="384175" marR="9264650">
              <a:lnSpc>
                <a:spcPct val="114999"/>
              </a:lnSpc>
            </a:pP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FROM</a:t>
            </a:r>
            <a:r>
              <a:rPr sz="2000" b="1" spc="-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table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&gt;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WHERE</a:t>
            </a:r>
            <a:r>
              <a:rPr sz="2000" b="1" spc="-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&gt;]</a:t>
            </a:r>
            <a:endParaRPr sz="2000">
              <a:latin typeface="Calibri"/>
              <a:cs typeface="Calibri"/>
            </a:endParaRPr>
          </a:p>
          <a:p>
            <a:pPr marL="384175" marR="7757795">
              <a:lnSpc>
                <a:spcPct val="114999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GROUP</a:t>
            </a:r>
            <a:r>
              <a:rPr sz="2000" b="1" spc="-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BY</a:t>
            </a:r>
            <a:r>
              <a:rPr sz="2000" b="1" spc="-6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grouping</a:t>
            </a:r>
            <a:r>
              <a:rPr sz="2000" i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attribute(s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)&gt;] [</a:t>
            </a:r>
            <a:r>
              <a:rPr sz="2000" b="1" spc="-10" dirty="0">
                <a:solidFill>
                  <a:srgbClr val="00AFEF"/>
                </a:solidFill>
                <a:latin typeface="Calibri"/>
                <a:cs typeface="Calibri"/>
              </a:rPr>
              <a:t>HAVING</a:t>
            </a:r>
            <a:r>
              <a:rPr sz="2000" b="1" spc="-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sz="20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&gt;]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[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ORDER</a:t>
            </a:r>
            <a:r>
              <a:rPr sz="2000" b="1" spc="-6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AFEF"/>
                </a:solidFill>
                <a:latin typeface="Calibri"/>
                <a:cs typeface="Calibri"/>
              </a:rPr>
              <a:t>BY</a:t>
            </a:r>
            <a:r>
              <a:rPr sz="2000" b="1" spc="-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&gt;];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100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SELECT</a:t>
            </a:r>
            <a:r>
              <a:rPr sz="18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lists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retrieved.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FROM</a:t>
            </a:r>
            <a:r>
              <a:rPr sz="1800" b="1" spc="-6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(tables)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needed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query,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including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joined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relations.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WHERE</a:t>
            </a:r>
            <a:r>
              <a:rPr sz="1800" b="1" spc="-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conditions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selecting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relations,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including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conditions.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GROUP</a:t>
            </a:r>
            <a:r>
              <a:rPr sz="1800" b="1" spc="-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BY</a:t>
            </a:r>
            <a:r>
              <a:rPr sz="1800" b="1" spc="-7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1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grouping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HAVING</a:t>
            </a:r>
            <a:r>
              <a:rPr sz="1800" b="1" spc="-6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groups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selected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individual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tuples.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ts val="205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Aggregate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COUNT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SUM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MIN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MAX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Calibri"/>
                <a:cs typeface="Calibri"/>
              </a:rPr>
              <a:t>AVG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8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conjunction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grouping,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selected</a:t>
            </a:r>
            <a:endParaRPr sz="1800">
              <a:latin typeface="Calibri"/>
              <a:cs typeface="Calibri"/>
            </a:endParaRPr>
          </a:p>
          <a:p>
            <a:pPr marL="579755">
              <a:lnSpc>
                <a:spcPts val="205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GROUP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clause.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ORDER</a:t>
            </a:r>
            <a:r>
              <a:rPr sz="1800" b="1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EF"/>
                </a:solidFill>
                <a:latin typeface="Calibri"/>
                <a:cs typeface="Calibri"/>
              </a:rPr>
              <a:t>BY</a:t>
            </a:r>
            <a:r>
              <a:rPr sz="1800" b="1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order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displaying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query.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253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SUMMARY</a:t>
            </a:r>
            <a:r>
              <a:rPr spc="-235" dirty="0"/>
              <a:t> </a:t>
            </a:r>
            <a:r>
              <a:rPr dirty="0"/>
              <a:t>OF</a:t>
            </a:r>
            <a:r>
              <a:rPr spc="-215" dirty="0"/>
              <a:t> </a:t>
            </a:r>
            <a:r>
              <a:rPr dirty="0"/>
              <a:t>SQL</a:t>
            </a:r>
            <a:r>
              <a:rPr spc="-204" dirty="0"/>
              <a:t> </a:t>
            </a:r>
            <a:r>
              <a:rPr spc="-2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066800"/>
            <a:ext cx="11963399" cy="5211042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1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15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every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employee;</a:t>
            </a: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spcBef>
                <a:spcPts val="215"/>
              </a:spcBef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dirty="0">
              <a:effectLst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</a:pPr>
            <a:endParaRPr lang="en-US" spc="-3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spcAft>
                <a:spcPts val="600"/>
              </a:spcAft>
              <a:buClr>
                <a:srgbClr val="1CACE3"/>
              </a:buClr>
            </a:pPr>
            <a:r>
              <a:rPr lang="en-US" spc="-30" dirty="0">
                <a:solidFill>
                  <a:schemeClr val="tx1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etrieve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distinct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salary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values.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DISTINCT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Salary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</a:pPr>
            <a:endParaRPr lang="en-US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2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15"/>
              </a:spcBef>
              <a:spcAft>
                <a:spcPts val="600"/>
              </a:spcAft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Make</a:t>
            </a:r>
            <a:r>
              <a:rPr sz="1800" spc="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list</a:t>
            </a:r>
            <a:r>
              <a:rPr sz="1800" spc="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</a:t>
            </a:r>
            <a:r>
              <a:rPr sz="1800" spc="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numbers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projects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that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involve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an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whose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last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name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‘Smith’,</a:t>
            </a:r>
            <a:r>
              <a:rPr sz="1800" spc="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either</a:t>
            </a:r>
            <a:r>
              <a:rPr sz="1800" spc="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worker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or</a:t>
            </a:r>
            <a:r>
              <a:rPr sz="180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manager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department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that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controls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project.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1">
              <a:spcBef>
                <a:spcPts val="215"/>
              </a:spcBef>
              <a:buClr>
                <a:srgbClr val="1CACE3"/>
              </a:buClr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WORKS_ON W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 E</a:t>
            </a:r>
          </a:p>
          <a:p>
            <a:pPr lvl="1">
              <a:spcBef>
                <a:spcPts val="215"/>
              </a:spcBef>
              <a:spcAft>
                <a:spcPts val="600"/>
              </a:spcAft>
              <a:buClr>
                <a:srgbClr val="1CACE3"/>
              </a:buClr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'Smith'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>
              <a:spcBef>
                <a:spcPts val="215"/>
              </a:spcBef>
              <a:spcAft>
                <a:spcPts val="600"/>
              </a:spcAft>
              <a:buClr>
                <a:srgbClr val="1CACE3"/>
              </a:buClr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UNION</a:t>
            </a:r>
          </a:p>
          <a:p>
            <a:pPr lvl="1">
              <a:spcBef>
                <a:spcPts val="215"/>
              </a:spcBef>
              <a:buClr>
                <a:srgbClr val="1CACE3"/>
              </a:buClr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Pnumber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 P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DEPARTMENT D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 E</a:t>
            </a:r>
          </a:p>
          <a:p>
            <a:pPr lvl="1">
              <a:spcBef>
                <a:spcPts val="215"/>
              </a:spcBef>
              <a:buClr>
                <a:srgbClr val="1CACE3"/>
              </a:buClr>
            </a:pP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Dnumber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Mgr_ssn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Ssn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'Smith'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dirty="0">
              <a:effectLst/>
            </a:endParaRPr>
          </a:p>
          <a:p>
            <a:pPr lvl="1">
              <a:lnSpc>
                <a:spcPct val="100000"/>
              </a:lnSpc>
              <a:spcBef>
                <a:spcPts val="215"/>
              </a:spcBef>
              <a:buClr>
                <a:srgbClr val="1CACE3"/>
              </a:buClr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5415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MULTISETS,</a:t>
            </a:r>
            <a:r>
              <a:rPr spc="-165" dirty="0"/>
              <a:t> </a:t>
            </a:r>
            <a:r>
              <a:rPr spc="-40" dirty="0"/>
              <a:t>SETS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65" dirty="0"/>
              <a:t> </a:t>
            </a:r>
            <a:r>
              <a:rPr spc="-10" dirty="0"/>
              <a:t>SET</a:t>
            </a:r>
            <a:r>
              <a:rPr spc="-170" dirty="0"/>
              <a:t> </a:t>
            </a:r>
            <a:r>
              <a:rPr spc="-50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67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6245" cy="7688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1CACE3"/>
                </a:solidFill>
                <a:latin typeface="Calibri"/>
                <a:cs typeface="Calibri"/>
              </a:rPr>
              <a:t>LIKE</a:t>
            </a:r>
            <a:r>
              <a:rPr sz="2400" b="1" spc="-55" dirty="0">
                <a:solidFill>
                  <a:srgbClr val="1CACE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substring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pattern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matching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“_”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replaces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character,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“%”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replaces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arbitrary number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characters.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PATTERN</a:t>
            </a:r>
            <a:r>
              <a:rPr spc="-120" dirty="0"/>
              <a:t> </a:t>
            </a:r>
            <a:r>
              <a:rPr spc="-114" dirty="0"/>
              <a:t>MATCHING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25" dirty="0"/>
              <a:t> </a:t>
            </a:r>
            <a:r>
              <a:rPr spc="-45" dirty="0"/>
              <a:t>ADDITIONAL</a:t>
            </a:r>
            <a:r>
              <a:rPr spc="-140" dirty="0"/>
              <a:t> </a:t>
            </a:r>
            <a:r>
              <a:rPr spc="-75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11">
            <a:extLst>
              <a:ext uri="{FF2B5EF4-FFF2-40B4-BE49-F238E27FC236}">
                <a16:creationId xmlns:a16="http://schemas.microsoft.com/office/drawing/2014/main" id="{5D2725BB-C10F-663B-E34B-58994B5D564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297" y="4045428"/>
            <a:ext cx="6386051" cy="2168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5D5F61-779C-299E-3555-A6094FBDF1AC}"/>
              </a:ext>
            </a:extLst>
          </p:cNvPr>
          <p:cNvSpPr txBox="1"/>
          <p:nvPr/>
        </p:nvSpPr>
        <p:spPr>
          <a:xfrm>
            <a:off x="76200" y="4419600"/>
            <a:ext cx="3217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Ssn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employee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"J%"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9473F4BD-0CA4-E8DB-6E93-725463D908F1}"/>
              </a:ext>
            </a:extLst>
          </p:cNvPr>
          <p:cNvPicPr/>
          <p:nvPr/>
        </p:nvPicPr>
        <p:blipFill rotWithShape="1">
          <a:blip r:embed="rId3" cstate="print"/>
          <a:srcRect l="52810" b="54167"/>
          <a:stretch/>
        </p:blipFill>
        <p:spPr>
          <a:xfrm>
            <a:off x="6553200" y="1970952"/>
            <a:ext cx="2791696" cy="167640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2047657-A4B6-31A9-C63A-524EF4A94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39562"/>
              </p:ext>
            </p:extLst>
          </p:nvPr>
        </p:nvGraphicFramePr>
        <p:xfrm>
          <a:off x="3280684" y="4222093"/>
          <a:ext cx="2070418" cy="16764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9318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Fname</a:t>
                      </a:r>
                      <a:endParaRPr lang="en-US" sz="1600" b="1" dirty="0"/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Ssn</a:t>
                      </a:r>
                      <a:endParaRPr lang="en-US" sz="1600" b="1" dirty="0"/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123456789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841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Jennifer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987654321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0074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Joyce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453453453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487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James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888665555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1839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75E0A6A-0828-620D-C50A-B101B1C0B647}"/>
              </a:ext>
            </a:extLst>
          </p:cNvPr>
          <p:cNvSpPr txBox="1"/>
          <p:nvPr/>
        </p:nvSpPr>
        <p:spPr>
          <a:xfrm>
            <a:off x="76200" y="2286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Pname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Pnumber</a:t>
            </a:r>
            <a:endParaRPr 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project</a:t>
            </a:r>
          </a:p>
          <a:p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LIKE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"Product_"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dirty="0">
              <a:effectLst/>
            </a:endParaRPr>
          </a:p>
        </p:txBody>
      </p: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59E3B725-4623-DD7A-C1E7-F51704709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88283"/>
              </p:ext>
            </p:extLst>
          </p:nvPr>
        </p:nvGraphicFramePr>
        <p:xfrm>
          <a:off x="4120897" y="2138592"/>
          <a:ext cx="2065064" cy="13411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84568">
                  <a:extLst>
                    <a:ext uri="{9D8B030D-6E8A-4147-A177-3AD203B41FA5}">
                      <a16:colId xmlns:a16="http://schemas.microsoft.com/office/drawing/2014/main" val="1921513758"/>
                    </a:ext>
                  </a:extLst>
                </a:gridCol>
                <a:gridCol w="1080496">
                  <a:extLst>
                    <a:ext uri="{9D8B030D-6E8A-4147-A177-3AD203B41FA5}">
                      <a16:colId xmlns:a16="http://schemas.microsoft.com/office/drawing/2014/main" val="269696703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Pname</a:t>
                      </a:r>
                      <a:endParaRPr lang="en-US" sz="1600" b="1" dirty="0"/>
                    </a:p>
                  </a:txBody>
                  <a:tcPr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Pnumber</a:t>
                      </a:r>
                      <a:endParaRPr lang="en-US" sz="1600" b="1" dirty="0"/>
                    </a:p>
                  </a:txBody>
                  <a:tcPr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379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ProductX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78418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ProductY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0074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ProductZ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0487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6245" cy="39235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lvl="2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3.1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Retrieve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whose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address</a:t>
            </a:r>
            <a:r>
              <a:rPr sz="180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in</a:t>
            </a:r>
            <a:r>
              <a:rPr sz="180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Houston,</a:t>
            </a:r>
            <a:r>
              <a:rPr sz="180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Texas.</a:t>
            </a:r>
            <a:endParaRPr lang="en-US" sz="18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spcBef>
                <a:spcPts val="409"/>
              </a:spcBef>
              <a:buClr>
                <a:srgbClr val="1CACE3"/>
              </a:buClr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>
              <a:spcBef>
                <a:spcPts val="409"/>
              </a:spcBef>
              <a:buClr>
                <a:srgbClr val="1CACE3"/>
              </a:buClr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>
              <a:spcBef>
                <a:spcPts val="409"/>
              </a:spcBef>
              <a:buClr>
                <a:srgbClr val="1CACE3"/>
              </a:buClr>
            </a:pPr>
            <a:endParaRPr lang="en-US" dirty="0">
              <a:effectLst/>
            </a:endParaRPr>
          </a:p>
          <a:p>
            <a:pPr lvl="2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</a:pP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</a:pP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Query</a:t>
            </a:r>
            <a:r>
              <a:rPr sz="1800" b="1" u="sng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b="1" u="sng" dirty="0">
                <a:solidFill>
                  <a:schemeClr val="tx1"/>
                </a:solidFill>
                <a:latin typeface="Calibri"/>
                <a:cs typeface="Calibri"/>
              </a:rPr>
              <a:t>3.2</a:t>
            </a:r>
            <a:r>
              <a:rPr lang="en-US" sz="1800" b="1" u="sng" dirty="0">
                <a:solidFill>
                  <a:schemeClr val="tx1"/>
                </a:solidFill>
                <a:latin typeface="Calibri"/>
                <a:cs typeface="Calibri"/>
              </a:rPr>
              <a:t>:</a:t>
            </a:r>
          </a:p>
          <a:p>
            <a:pPr lvl="2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</a:pP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Find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all</a:t>
            </a:r>
            <a:r>
              <a:rPr sz="180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employees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who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were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born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during</a:t>
            </a:r>
            <a:r>
              <a:rPr sz="180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chemeClr val="tx1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chemeClr val="tx1"/>
                </a:solidFill>
                <a:latin typeface="Calibri"/>
                <a:cs typeface="Calibri"/>
              </a:rPr>
              <a:t>1970s.</a:t>
            </a:r>
            <a:endParaRPr sz="1800" dirty="0">
              <a:solidFill>
                <a:schemeClr val="tx1"/>
              </a:solidFill>
              <a:latin typeface="Calibri"/>
              <a:cs typeface="Calibri"/>
            </a:endParaRPr>
          </a:p>
          <a:p>
            <a:pPr lvl="2">
              <a:spcBef>
                <a:spcPts val="400"/>
              </a:spcBef>
              <a:buClr>
                <a:srgbClr val="1CACE3"/>
              </a:buClr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>
              <a:spcBef>
                <a:spcPts val="400"/>
              </a:spcBef>
              <a:buClr>
                <a:srgbClr val="1CACE3"/>
              </a:buClr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2">
              <a:spcBef>
                <a:spcPts val="400"/>
              </a:spcBef>
              <a:buClr>
                <a:srgbClr val="1CACE3"/>
              </a:buClr>
            </a:pPr>
            <a:endParaRPr lang="en-US" dirty="0">
              <a:effectLst/>
            </a:endParaRPr>
          </a:p>
          <a:p>
            <a:pPr lvl="2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</a:pPr>
            <a:endParaRPr lang="en-US" sz="18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PATTERN</a:t>
            </a:r>
            <a:r>
              <a:rPr spc="-120" dirty="0"/>
              <a:t> </a:t>
            </a:r>
            <a:r>
              <a:rPr spc="-114" dirty="0"/>
              <a:t>MATCHING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25" dirty="0"/>
              <a:t> </a:t>
            </a:r>
            <a:r>
              <a:rPr spc="-45" dirty="0"/>
              <a:t>ADDITIONAL</a:t>
            </a:r>
            <a:r>
              <a:rPr spc="-140" dirty="0"/>
              <a:t> </a:t>
            </a:r>
            <a:r>
              <a:rPr spc="-75" dirty="0"/>
              <a:t>OPERATORS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914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5043</Words>
  <Application>Microsoft Office PowerPoint</Application>
  <PresentationFormat>Widescreen</PresentationFormat>
  <Paragraphs>982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Courier New</vt:lpstr>
      <vt:lpstr>Office Theme</vt:lpstr>
      <vt:lpstr>PowerPoint Presentation</vt:lpstr>
      <vt:lpstr>OUTLINE</vt:lpstr>
      <vt:lpstr>MULTISETS, SETS &amp; SET OPERATIONS</vt:lpstr>
      <vt:lpstr>MULTISETS, SETS &amp; SET OPERATIONS</vt:lpstr>
      <vt:lpstr>MULTISETS, SETS &amp; SET OPERATIONS</vt:lpstr>
      <vt:lpstr>MULTISETS, SETS &amp; SET OPERATIONS</vt:lpstr>
      <vt:lpstr>MULTISETS, SETS &amp; SET OPERATIONS</vt:lpstr>
      <vt:lpstr>PATTERN MATCHING &amp; ADDITIONAL OPERATORS</vt:lpstr>
      <vt:lpstr>PATTERN MATCHING &amp; ADDITIONAL OPERATORS</vt:lpstr>
      <vt:lpstr>PATTERN MATCHING &amp; ADDITIONAL OPERATORS</vt:lpstr>
      <vt:lpstr>PATTERN MATCHING &amp; ADDITIONAL OPERATORS</vt:lpstr>
      <vt:lpstr>PATTERN MATCHING &amp; ADDITIONAL OPERATORS</vt:lpstr>
      <vt:lpstr>PATTERN MATCHING &amp; ADDITIONAL OPERATORS</vt:lpstr>
      <vt:lpstr>PATTERN MATCHING &amp; ADDITIONAL OPERATORS</vt:lpstr>
      <vt:lpstr>THREE-VALUED LOGIC</vt:lpstr>
      <vt:lpstr>THREE-VALUED LOGIC</vt:lpstr>
      <vt:lpstr>THREE-VALUED LOGIC</vt:lpstr>
      <vt:lpstr>THREE-VALUED LOGIC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NESTED QUERIES</vt:lpstr>
      <vt:lpstr>EXISTS</vt:lpstr>
      <vt:lpstr>EXISTS</vt:lpstr>
      <vt:lpstr>EXISTS</vt:lpstr>
      <vt:lpstr>EXISTS</vt:lpstr>
      <vt:lpstr>EXISTS</vt:lpstr>
      <vt:lpstr>EXISTS</vt:lpstr>
      <vt:lpstr>EXISTS</vt:lpstr>
      <vt:lpstr>EXISTS</vt:lpstr>
      <vt:lpstr>EXPLICIT SETS &amp; RENAMING</vt:lpstr>
      <vt:lpstr>EXPLICIT SETS &amp; RENAMING</vt:lpstr>
      <vt:lpstr>EXPLICIT SETS &amp; RENAMING</vt:lpstr>
      <vt:lpstr>EXPLICIT SETS &amp; RENAMING</vt:lpstr>
      <vt:lpstr>JOINED TABLES</vt:lpstr>
      <vt:lpstr>JOINED TABLES</vt:lpstr>
      <vt:lpstr>JOINED TABLES</vt:lpstr>
      <vt:lpstr>JOINED TABLES</vt:lpstr>
      <vt:lpstr>JOINED TABLES</vt:lpstr>
      <vt:lpstr>JOINED TABLES</vt:lpstr>
      <vt:lpstr>JOINED TABLES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AGGREGATE FUNCTIONS</vt:lpstr>
      <vt:lpstr>GROUP BY &amp; HAVING</vt:lpstr>
      <vt:lpstr>GROUP BY &amp; HAVING</vt:lpstr>
      <vt:lpstr>GROUP BY &amp; HAVING</vt:lpstr>
      <vt:lpstr>GROUP BY &amp; HAVING</vt:lpstr>
      <vt:lpstr>GROUP BY &amp; HAVING</vt:lpstr>
      <vt:lpstr>GROUP BY &amp; HAVING</vt:lpstr>
      <vt:lpstr>GROUP BY &amp; HAVING</vt:lpstr>
      <vt:lpstr>SUMMARY OF SQL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>DrCherry</dc:creator>
  <cp:lastModifiedBy>Kevin Cherry</cp:lastModifiedBy>
  <cp:revision>115</cp:revision>
  <dcterms:created xsi:type="dcterms:W3CDTF">2024-12-13T16:14:41Z</dcterms:created>
  <dcterms:modified xsi:type="dcterms:W3CDTF">2025-02-04T13:46:16Z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