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7" r:id="rId5"/>
    <p:sldId id="267" r:id="rId6"/>
    <p:sldId id="275" r:id="rId7"/>
    <p:sldId id="262" r:id="rId8"/>
    <p:sldId id="278" r:id="rId9"/>
    <p:sldId id="280" r:id="rId10"/>
    <p:sldId id="279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73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400"/>
    <a:srgbClr val="E46C0A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3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0477" y="47625"/>
            <a:ext cx="913638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7213" y="1945970"/>
            <a:ext cx="6518909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4/en/sign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 indent="1038225">
              <a:lnSpc>
                <a:spcPts val="8159"/>
              </a:lnSpc>
              <a:spcBef>
                <a:spcPts val="1575"/>
              </a:spcBef>
            </a:pPr>
            <a:r>
              <a:rPr spc="-100" dirty="0"/>
              <a:t>Lesson</a:t>
            </a:r>
            <a:r>
              <a:rPr spc="-325" dirty="0"/>
              <a:t> </a:t>
            </a:r>
            <a:r>
              <a:rPr spc="-20" dirty="0"/>
              <a:t>7.3: </a:t>
            </a:r>
            <a:r>
              <a:rPr spc="-665" dirty="0"/>
              <a:t>T</a:t>
            </a:r>
            <a:r>
              <a:rPr spc="-105" dirty="0"/>
              <a:t>r</a:t>
            </a:r>
            <a:r>
              <a:rPr spc="-75" dirty="0"/>
              <a:t>i</a:t>
            </a:r>
            <a:r>
              <a:rPr spc="-35" dirty="0"/>
              <a:t>g</a:t>
            </a:r>
            <a:r>
              <a:rPr spc="-180" dirty="0"/>
              <a:t>g</a:t>
            </a:r>
            <a:r>
              <a:rPr spc="-130" dirty="0"/>
              <a:t>e</a:t>
            </a:r>
            <a:r>
              <a:rPr spc="-260" dirty="0"/>
              <a:t>r</a:t>
            </a:r>
            <a:r>
              <a:rPr spc="-5" dirty="0"/>
              <a:t>s</a:t>
            </a:r>
            <a:r>
              <a:rPr spc="-235" dirty="0"/>
              <a:t> </a:t>
            </a:r>
            <a:r>
              <a:rPr dirty="0"/>
              <a:t>&amp;</a:t>
            </a:r>
            <a:r>
              <a:rPr spc="-254" dirty="0"/>
              <a:t> </a:t>
            </a:r>
            <a:r>
              <a:rPr spc="-105" dirty="0"/>
              <a:t>Views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4760" y="4403801"/>
            <a:ext cx="7179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40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9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196"/>
            <a:ext cx="11460988" cy="4998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Example: A</a:t>
            </a:r>
            <a:r>
              <a:rPr sz="22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trigge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r showing the difference between NEW and OLD with an UPDATE</a:t>
            </a:r>
            <a:r>
              <a:rPr sz="2200" spc="-1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sz="22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Trigger_New_And_Old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AFTER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sz="22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DECLARE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msg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CONCAT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"changing "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OLD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 to "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</a:rPr>
              <a:t>SIGNAL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SQLSTATE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'45000'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MESSAGE_TEXT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msg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dirty="0">
              <a:effectLst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Aft>
                <a:spcPts val="60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/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This will show the old </a:t>
            </a:r>
            <a:r>
              <a:rPr lang="en-US" sz="2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and new </a:t>
            </a:r>
            <a:r>
              <a:rPr lang="en-US" sz="24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2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for any update to employee. </a:t>
            </a:r>
            <a:r>
              <a:rPr lang="en-US" sz="2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 is just used for showing the difference between NEW and OLD, and also for showing signaling */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TRIGGERS:</a:t>
            </a:r>
            <a:r>
              <a:rPr spc="-180" dirty="0"/>
              <a:t> </a:t>
            </a:r>
            <a:r>
              <a:rPr lang="en-US" spc="-2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0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196"/>
            <a:ext cx="11867515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lnSpc>
                <a:spcPts val="2605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enforce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constraint:</a:t>
            </a:r>
            <a:endParaRPr sz="2200">
              <a:latin typeface="Calibri"/>
              <a:cs typeface="Calibri"/>
            </a:endParaRPr>
          </a:p>
          <a:p>
            <a:pPr marL="394970" marR="5080" lvl="1" indent="-181610">
              <a:lnSpc>
                <a:spcPct val="80000"/>
              </a:lnSpc>
              <a:spcBef>
                <a:spcPts val="4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0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spouse,</a:t>
            </a:r>
            <a:r>
              <a:rPr sz="20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son,</a:t>
            </a:r>
            <a:r>
              <a:rPr sz="20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daughter.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anything</a:t>
            </a:r>
            <a:r>
              <a:rPr sz="20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else,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20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20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–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“Please,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(Spouse,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Daughter).”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TRIGGERS:</a:t>
            </a:r>
            <a:r>
              <a:rPr spc="-180" dirty="0"/>
              <a:t> </a:t>
            </a:r>
            <a:r>
              <a:rPr spc="-20" dirty="0"/>
              <a:t>HANDS</a:t>
            </a:r>
            <a:r>
              <a:rPr spc="-160" dirty="0"/>
              <a:t> </a:t>
            </a:r>
            <a:r>
              <a:rPr dirty="0"/>
              <a:t>ON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196"/>
            <a:ext cx="11867515" cy="48142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lnSpc>
                <a:spcPts val="2605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enforce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constraint:</a:t>
            </a:r>
            <a:endParaRPr sz="2200" dirty="0">
              <a:latin typeface="Calibri"/>
              <a:cs typeface="Calibri"/>
            </a:endParaRPr>
          </a:p>
          <a:p>
            <a:pPr marL="394970" marR="5080" lvl="1" indent="-181610">
              <a:lnSpc>
                <a:spcPct val="80000"/>
              </a:lnSpc>
              <a:spcBef>
                <a:spcPts val="445"/>
              </a:spcBef>
              <a:spcAft>
                <a:spcPts val="600"/>
              </a:spcAft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0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0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0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spouse,</a:t>
            </a:r>
            <a:r>
              <a:rPr sz="20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son,</a:t>
            </a:r>
            <a:r>
              <a:rPr sz="20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daughter,</a:t>
            </a:r>
            <a:r>
              <a:rPr sz="20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anything</a:t>
            </a:r>
            <a:r>
              <a:rPr sz="20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else,</a:t>
            </a:r>
            <a:r>
              <a:rPr sz="20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display</a:t>
            </a:r>
            <a:r>
              <a:rPr sz="20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20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–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“Please,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(Spouse,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Daughter).”</a:t>
            </a:r>
            <a:endParaRPr sz="2000" dirty="0"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DEPENDENT_RELATIONSHIP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BEFORE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DEPENDENT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DECLARE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MSG </a:t>
            </a:r>
            <a:r>
              <a:rPr lang="en-US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255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Relationship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'Spouse'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'Daughter'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'Son'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MSG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'Please, provide correct relationship (Spouse, Son or Daughter).'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SQLSTATE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'45000'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MESSAGE_TEXT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MSG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TRIGGERS:</a:t>
            </a:r>
            <a:r>
              <a:rPr spc="-180" dirty="0"/>
              <a:t> </a:t>
            </a:r>
            <a:r>
              <a:rPr spc="-20" dirty="0"/>
              <a:t>HANDS</a:t>
            </a:r>
            <a:r>
              <a:rPr spc="-160" dirty="0"/>
              <a:t> </a:t>
            </a:r>
            <a:r>
              <a:rPr dirty="0"/>
              <a:t>ON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785" cy="34677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tables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tables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exist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virtual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limited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limitations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ts val="2735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400" b="1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way</a:t>
            </a:r>
            <a:r>
              <a:rPr sz="24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joined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400" b="1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referenced</a:t>
            </a:r>
            <a:r>
              <a:rPr sz="2400" b="1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frequently</a:t>
            </a:r>
            <a:r>
              <a:rPr sz="2400" b="1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r>
              <a:rPr sz="24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4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physically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Frequently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referencing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he/she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on.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ts val="228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specifying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WORKS_ON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issue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query,</a:t>
            </a:r>
            <a:endParaRPr sz="2000">
              <a:latin typeface="Calibri"/>
              <a:cs typeface="Calibri"/>
            </a:endParaRPr>
          </a:p>
          <a:p>
            <a:pPr marL="579755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easier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join.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099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VIEWS:</a:t>
            </a:r>
            <a:r>
              <a:rPr spc="-235" dirty="0"/>
              <a:t> </a:t>
            </a:r>
            <a:r>
              <a:rPr spc="-30" dirty="0"/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426975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VIEW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virtual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 dirty="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contents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ts val="228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000" b="1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arithmetic</a:t>
            </a:r>
            <a:r>
              <a:rPr sz="20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operations,</a:t>
            </a:r>
            <a:r>
              <a:rPr sz="20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renaming</a:t>
            </a:r>
            <a:r>
              <a:rPr sz="2000" b="1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endParaRPr sz="2000" dirty="0">
              <a:latin typeface="Calibri"/>
              <a:cs typeface="Calibri"/>
            </a:endParaRPr>
          </a:p>
          <a:p>
            <a:pPr marL="579755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recommended.</a:t>
            </a:r>
            <a:endParaRPr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spcAft>
                <a:spcPts val="600"/>
              </a:spcAft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200" spc="-25" dirty="0">
              <a:latin typeface="Calibri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WORKS_ON_EXT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</a:p>
          <a:p>
            <a:pPr marL="213360" lvl="1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Hours</a:t>
            </a: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13360" lvl="1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 P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WORKS_ON W</a:t>
            </a:r>
          </a:p>
          <a:p>
            <a:pPr marL="213360" lvl="1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Essn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4246" y="47625"/>
            <a:ext cx="3687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VIEWS:</a:t>
            </a:r>
            <a:r>
              <a:rPr spc="-235" dirty="0"/>
              <a:t> </a:t>
            </a:r>
            <a:r>
              <a:rPr spc="-90" dirty="0"/>
              <a:t>SYNTAX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156188" cy="479041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approaches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modification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transformed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joins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underlying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tables.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materialization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Temporary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queried.</a:t>
            </a:r>
            <a:endParaRPr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updated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Immediate</a:t>
            </a:r>
            <a:r>
              <a:rPr sz="22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updated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tables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changed.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Lazy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updated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80975" lvl="1" indent="-180975">
              <a:spcBef>
                <a:spcPts val="120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MySQL natively supports "query modification" and "lazy update".</a:t>
            </a:r>
          </a:p>
          <a:p>
            <a:pPr marL="573088" lvl="1" indent="-180975">
              <a:spcBef>
                <a:spcPts val="37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Essentially, views are just stored as queries that are re-run each time a view is used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VIEWS:</a:t>
            </a:r>
            <a:r>
              <a:rPr spc="-125" dirty="0"/>
              <a:t> </a:t>
            </a:r>
            <a:r>
              <a:rPr spc="-114" dirty="0"/>
              <a:t>IMPLEMENTATION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spc="-70" dirty="0"/>
              <a:t>UPDATES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7005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 algn="l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  <a:tab pos="1077595" algn="l"/>
                <a:tab pos="1370330" algn="l"/>
                <a:tab pos="2091055" algn="l"/>
                <a:tab pos="2745105" algn="l"/>
                <a:tab pos="3863975" algn="l"/>
                <a:tab pos="4424680" algn="l"/>
                <a:tab pos="5554345" algn="l"/>
                <a:tab pos="5953760" algn="l"/>
                <a:tab pos="7444740" algn="l"/>
                <a:tab pos="8055609" algn="l"/>
                <a:tab pos="8616315" algn="l"/>
                <a:tab pos="9335770" algn="l"/>
                <a:tab pos="10210800" algn="l"/>
                <a:tab pos="10892155" algn="l"/>
                <a:tab pos="1126871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displays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paid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endParaRPr sz="2400" dirty="0">
              <a:latin typeface="Calibri"/>
              <a:cs typeface="Calibri"/>
            </a:endParaRPr>
          </a:p>
          <a:p>
            <a:pPr marL="104139" algn="l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7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VIEWS:</a:t>
            </a:r>
            <a:r>
              <a:rPr spc="-225" dirty="0"/>
              <a:t> </a:t>
            </a:r>
            <a:r>
              <a:rPr spc="-30" dirty="0"/>
              <a:t>HANDS</a:t>
            </a:r>
            <a:r>
              <a:rPr spc="-235" dirty="0"/>
              <a:t> </a:t>
            </a:r>
            <a:r>
              <a:rPr spc="-2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70055" cy="249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  <a:tab pos="1077595" algn="l"/>
                <a:tab pos="1370330" algn="l"/>
                <a:tab pos="2091055" algn="l"/>
                <a:tab pos="2745105" algn="l"/>
                <a:tab pos="3863975" algn="l"/>
                <a:tab pos="4424680" algn="l"/>
                <a:tab pos="5554345" algn="l"/>
                <a:tab pos="5953760" algn="l"/>
                <a:tab pos="7444740" algn="l"/>
                <a:tab pos="8055609" algn="l"/>
                <a:tab pos="8616315" algn="l"/>
                <a:tab pos="9335770" algn="l"/>
                <a:tab pos="10210800" algn="l"/>
                <a:tab pos="10892155" algn="l"/>
                <a:tab pos="1126871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displays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paid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endParaRPr sz="2400" dirty="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  <a:spcAft>
                <a:spcPts val="600"/>
              </a:spcAf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DEPT_INFO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(*),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 D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E</a:t>
            </a: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endParaRPr lang="en-US" sz="2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200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7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VIEWS:</a:t>
            </a:r>
            <a:r>
              <a:rPr spc="-225" dirty="0"/>
              <a:t> </a:t>
            </a:r>
            <a:r>
              <a:rPr spc="-30" dirty="0"/>
              <a:t>HANDS</a:t>
            </a:r>
            <a:r>
              <a:rPr spc="-235" dirty="0"/>
              <a:t> </a:t>
            </a:r>
            <a:r>
              <a:rPr spc="-2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70055" cy="249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  <a:tab pos="1077595" algn="l"/>
                <a:tab pos="1370330" algn="l"/>
                <a:tab pos="2091055" algn="l"/>
                <a:tab pos="2745105" algn="l"/>
                <a:tab pos="3863975" algn="l"/>
                <a:tab pos="4424680" algn="l"/>
                <a:tab pos="5554345" algn="l"/>
                <a:tab pos="5953760" algn="l"/>
                <a:tab pos="7444740" algn="l"/>
                <a:tab pos="8055609" algn="l"/>
                <a:tab pos="8616315" algn="l"/>
                <a:tab pos="9335770" algn="l"/>
                <a:tab pos="10210800" algn="l"/>
                <a:tab pos="10892155" algn="l"/>
                <a:tab pos="1126871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view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displays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paid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endParaRPr sz="2400" dirty="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  <a:spcAft>
                <a:spcPts val="600"/>
              </a:spcAf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DEPT_INFO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No_of_emps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(*),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 D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E</a:t>
            </a: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endParaRPr lang="en-US" sz="2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104139">
              <a:lnSpc>
                <a:spcPts val="2740"/>
              </a:lnSpc>
            </a:pPr>
            <a:r>
              <a:rPr lang="en-US" sz="2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7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VIEWS:</a:t>
            </a:r>
            <a:r>
              <a:rPr spc="-225" dirty="0"/>
              <a:t> </a:t>
            </a:r>
            <a:r>
              <a:rPr spc="-30" dirty="0"/>
              <a:t>HANDS</a:t>
            </a:r>
            <a:r>
              <a:rPr spc="-235" dirty="0"/>
              <a:t> </a:t>
            </a:r>
            <a:r>
              <a:rPr spc="-2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818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689588" cy="424411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Aft>
                <a:spcPts val="600"/>
              </a:spcAft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200" dirty="0">
                <a:latin typeface="Calibri"/>
                <a:cs typeface="Calibri"/>
              </a:rPr>
              <a:t>Can use a view in a select query just like a normal table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200" dirty="0">
                <a:latin typeface="Calibri"/>
                <a:cs typeface="Calibri"/>
              </a:rPr>
              <a:t>Given that this has already executed: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VIEW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DEPT_INFO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No_of_emps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Total_salary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(*),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 D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E</a:t>
            </a: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WHERE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GROUP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200" dirty="0">
              <a:effectLst/>
            </a:endParaRPr>
          </a:p>
          <a:p>
            <a:pPr marL="44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4445">
              <a:lnSpc>
                <a:spcPct val="100000"/>
              </a:lnSpc>
              <a:spcAft>
                <a:spcPts val="600"/>
              </a:spcAft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2200" dirty="0">
                <a:latin typeface="Calibri"/>
                <a:cs typeface="Calibri"/>
              </a:rPr>
              <a:t>Use it like a normal table:</a:t>
            </a:r>
          </a:p>
          <a:p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Dept_name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No_of_emps</a:t>
            </a: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DEPT_INFO</a:t>
            </a:r>
            <a:endParaRPr lang="en-US" sz="2400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30477" y="47625"/>
            <a:ext cx="91363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VIEWS:</a:t>
            </a:r>
            <a:r>
              <a:rPr spc="-125" dirty="0"/>
              <a:t> </a:t>
            </a:r>
            <a:r>
              <a:rPr lang="en-US" spc="-125" dirty="0"/>
              <a:t>Usage</a:t>
            </a:r>
            <a:endParaRPr spc="-70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778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948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76960"/>
            <a:ext cx="3812540" cy="2960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 indent="-12382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763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Triggers.</a:t>
            </a:r>
            <a:endParaRPr sz="26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  <a:p>
            <a:pPr marL="127635" indent="-123825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763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Views.</a:t>
            </a:r>
            <a:endParaRPr sz="26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4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updates.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4324985" cy="256286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triggers.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Triggers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views.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updates.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70690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Triggers</a:t>
            </a:r>
            <a:r>
              <a:rPr sz="2400" b="1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automatic</a:t>
            </a:r>
            <a:r>
              <a:rPr sz="2400" b="1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actions</a:t>
            </a:r>
            <a:r>
              <a:rPr sz="2400" b="1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perform</a:t>
            </a:r>
            <a:r>
              <a:rPr sz="2400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endParaRPr sz="2400" dirty="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events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conditions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occur.</a:t>
            </a:r>
            <a:endParaRPr sz="24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triggers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Actions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performed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automatically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extra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Triggers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complexity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flexibility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your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Enforce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integrity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Prevent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invalid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DML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transactions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occurring.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rules.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5165" y="47625"/>
            <a:ext cx="4206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TRIGGERS:</a:t>
            </a:r>
            <a:r>
              <a:rPr spc="-210" dirty="0"/>
              <a:t> </a:t>
            </a:r>
            <a:r>
              <a:rPr spc="-10" dirty="0"/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3252215"/>
            <a:ext cx="5269992" cy="30175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51823" y="6418275"/>
            <a:ext cx="2572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Trigger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43285"/>
            <a:ext cx="11841988" cy="5178982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inserted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 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change delimiter so semicolon doesn't indicate end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give trigger a name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AFTER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BEFORE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trigger either after or before the operation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DELETE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what operation will cause this to fire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i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TABLE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on which table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for each row that will be or has been changed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begin the trigger code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series of </a:t>
            </a:r>
            <a:r>
              <a:rPr lang="en-US" sz="2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statements where: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NEW = row to be inserted / updated row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OLD = row that was deleted / non-updated row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SET = command to set a value or attribute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      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end trigger code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change delimiter back to default */</a:t>
            </a:r>
            <a:endParaRPr lang="en-US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TRIGGERS:</a:t>
            </a:r>
            <a:r>
              <a:rPr lang="en-US" spc="-65" dirty="0"/>
              <a:t> FORMAT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118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410" y="843285"/>
            <a:ext cx="11807190" cy="5421356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11125" indent="-106045"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Example: A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trigger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default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inserted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 dirty="0">
              <a:latin typeface="Calibri"/>
              <a:cs typeface="Calibri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New_Dept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fires after a completed insert into the department table */ </a:t>
            </a: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AFTER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Department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Project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VALUES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CONCAT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Dname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- Initialization'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CONCAT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DNumber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'1'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n-US" sz="20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'Houston'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Dnumber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/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"NEW" automatically refers to the row that was just inserted. Using dot notation (like in Object Oriented programming), we can grab the values of attributes from the row */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TRIGGERS:</a:t>
            </a:r>
            <a:r>
              <a:rPr spc="-180" dirty="0"/>
              <a:t> </a:t>
            </a:r>
            <a:r>
              <a:rPr lang="en-US" spc="-2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TRIGGERS:</a:t>
            </a:r>
            <a:r>
              <a:rPr spc="-195" dirty="0"/>
              <a:t> </a:t>
            </a:r>
            <a:r>
              <a:rPr lang="en-US" spc="-195" dirty="0"/>
              <a:t>IF  THEN</a:t>
            </a:r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64874"/>
            <a:ext cx="11232388" cy="341311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We can also have </a:t>
            </a:r>
            <a:r>
              <a:rPr lang="en-US" sz="2400" b="1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06FC0"/>
                </a:solidFill>
                <a:latin typeface="Calibri"/>
                <a:cs typeface="Calibri"/>
              </a:rPr>
              <a:t>THEN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statements to check conditions and take appropriate actions. </a:t>
            </a:r>
            <a:endParaRPr sz="2400" dirty="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65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400" i="1" spc="-10" dirty="0">
                <a:solidFill>
                  <a:schemeClr val="tx1"/>
                </a:solidFill>
                <a:latin typeface="Calibri"/>
                <a:cs typeface="Calibri"/>
              </a:rPr>
              <a:t>condition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55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THEN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chemeClr val="tx1"/>
                </a:solidFill>
                <a:latin typeface="Calibri"/>
                <a:cs typeface="Calibri"/>
              </a:rPr>
              <a:t>action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11125" indent="-10604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Condition(s) – anything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allowed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A predicate evaluated on the </a:t>
            </a:r>
            <a:r>
              <a:rPr lang="en-US" sz="2200" b="1" dirty="0">
                <a:solidFill>
                  <a:schemeClr val="tx1"/>
                </a:solidFill>
                <a:latin typeface="Calibri"/>
                <a:cs typeface="Calibri"/>
              </a:rPr>
              <a:t>database</a:t>
            </a:r>
            <a:r>
              <a:rPr lang="en-US" sz="2200" b="1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chemeClr val="tx1"/>
                </a:solidFill>
                <a:latin typeface="Calibri"/>
                <a:cs typeface="Calibri"/>
              </a:rPr>
              <a:t>state</a:t>
            </a:r>
            <a:r>
              <a:rPr lang="en-US" sz="2200" spc="-1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sz="22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tx1"/>
                </a:solidFill>
                <a:latin typeface="Calibri"/>
                <a:cs typeface="Calibri"/>
              </a:rPr>
              <a:t>action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11125" indent="-106045">
              <a:spcBef>
                <a:spcPts val="12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Action(s) – individual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sequence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of)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statement(s)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procedures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4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39725" indent="-104775"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involve</a:t>
            </a:r>
            <a:r>
              <a:rPr lang="en-US"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lang="en-US"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38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0196"/>
            <a:ext cx="11918188" cy="54136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Example: A</a:t>
            </a:r>
            <a:r>
              <a:rPr sz="22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trigger</a:t>
            </a:r>
            <a:r>
              <a:rPr sz="22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22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update</a:t>
            </a:r>
            <a:r>
              <a:rPr sz="2200" spc="1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2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22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22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sz="22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2200" spc="1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22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2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2200" spc="1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22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22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200" spc="1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2200" spc="1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tx1"/>
                </a:solidFill>
                <a:latin typeface="Calibri"/>
                <a:cs typeface="Calibri"/>
              </a:rPr>
              <a:t>where</a:t>
            </a:r>
            <a:r>
              <a:rPr lang="en-US" sz="22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he/she</a:t>
            </a:r>
            <a:r>
              <a:rPr sz="22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works</a:t>
            </a:r>
            <a:r>
              <a:rPr sz="22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BEFORE</a:t>
            </a:r>
            <a:r>
              <a:rPr sz="22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INSERT(ing)</a:t>
            </a:r>
            <a:r>
              <a:rPr sz="22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record</a:t>
            </a:r>
            <a:r>
              <a:rPr sz="22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22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table</a:t>
            </a:r>
            <a:r>
              <a:rPr sz="22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IF</a:t>
            </a:r>
            <a:r>
              <a:rPr sz="22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2200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empty</a:t>
            </a:r>
            <a:r>
              <a:rPr sz="22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z="22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tx1"/>
                </a:solidFill>
                <a:latin typeface="Calibri"/>
                <a:cs typeface="Calibri"/>
              </a:rPr>
              <a:t>NULL.</a:t>
            </a:r>
            <a:endParaRPr lang="en-US" sz="22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TRIGGER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Emp_Add_Trigger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BEFORE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 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fires before executing the insert */ </a:t>
            </a: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THEN</a:t>
            </a:r>
          </a:p>
          <a:p>
            <a:pPr marL="0" marR="0"/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9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use SET to change value of salary before it is inserted into table */</a:t>
            </a:r>
            <a:endParaRPr lang="en-US" sz="1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AVG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 E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TRIGGERS:</a:t>
            </a:r>
            <a:r>
              <a:rPr spc="-180" dirty="0"/>
              <a:t> </a:t>
            </a:r>
            <a:r>
              <a:rPr lang="en-US" spc="-2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TRIGGERS</a:t>
            </a:r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" y="964874"/>
            <a:ext cx="12115800" cy="469038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400" b="1" dirty="0">
                <a:solidFill>
                  <a:srgbClr val="006FC0"/>
                </a:solidFill>
                <a:latin typeface="Calibri"/>
                <a:cs typeface="Calibri"/>
              </a:rPr>
              <a:t>AFTER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and </a:t>
            </a:r>
            <a:r>
              <a:rPr lang="en-US" sz="2400" b="1" dirty="0">
                <a:solidFill>
                  <a:srgbClr val="006FC0"/>
                </a:solidFill>
                <a:latin typeface="Calibri"/>
                <a:cs typeface="Calibri"/>
              </a:rPr>
              <a:t>BEFORE</a:t>
            </a:r>
          </a:p>
          <a:p>
            <a:pPr marL="396875" indent="-160338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fires before the operation (insert/update/delete) is executed</a:t>
            </a:r>
          </a:p>
          <a:p>
            <a:pPr marL="396875" indent="-160338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fires after the operation is completed</a:t>
            </a:r>
          </a:p>
          <a:p>
            <a:pPr marL="111125" indent="-10604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400" b="1" dirty="0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v. </a:t>
            </a:r>
            <a:r>
              <a:rPr lang="en-US" sz="2400" b="1" dirty="0">
                <a:solidFill>
                  <a:srgbClr val="006FC0"/>
                </a:solidFill>
                <a:latin typeface="Calibri"/>
                <a:cs typeface="Calibri"/>
              </a:rPr>
              <a:t>OLD</a:t>
            </a:r>
          </a:p>
          <a:p>
            <a:pPr marL="396875" indent="-160338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: Use NEW to refer to the new row being inserted</a:t>
            </a:r>
          </a:p>
          <a:p>
            <a:pPr marL="396875" indent="-160338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: Use OLD to refer to the old row being deleted</a:t>
            </a:r>
          </a:p>
          <a:p>
            <a:pPr marL="396875" indent="-160338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: Use NEW to refer to the new row values and OLD to refer to the old (previous) row values that are being replaced</a:t>
            </a:r>
          </a:p>
          <a:p>
            <a:pPr marL="111125" indent="-106045"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If wanting multiple triggers (e.g. AFTER INSERT and AFTER UPDATE), you need to make one for each:</a:t>
            </a:r>
          </a:p>
          <a:p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  CREATE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TRIGGER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emp_ins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AFTER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…</a:t>
            </a:r>
            <a:endParaRPr 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TRIGGER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emp_up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AFTER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…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72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9289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TRIGGERS:</a:t>
            </a:r>
            <a:r>
              <a:rPr spc="-195" dirty="0"/>
              <a:t> </a:t>
            </a:r>
            <a:r>
              <a:rPr lang="en-US" spc="-114" dirty="0"/>
              <a:t>SIGNAL</a:t>
            </a:r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" y="964874"/>
            <a:ext cx="12115800" cy="455958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Signals can be used (which act </a:t>
            </a:r>
            <a:r>
              <a:rPr lang="en-US" sz="2400" dirty="0" err="1">
                <a:solidFill>
                  <a:srgbClr val="404040"/>
                </a:solidFill>
                <a:latin typeface="Calibri"/>
                <a:cs typeface="Calibri"/>
              </a:rPr>
              <a:t>similarily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to throwing exceptions in Java)</a:t>
            </a:r>
          </a:p>
          <a:p>
            <a:pPr marL="111125" indent="-10604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Syntax:</a:t>
            </a:r>
          </a:p>
          <a:p>
            <a:pPr marL="5080">
              <a:spcBef>
                <a:spcPts val="275"/>
              </a:spcBef>
              <a:buClr>
                <a:srgbClr val="1CACE3"/>
              </a:buClr>
              <a:buSzPct val="95454"/>
              <a:tabLst>
                <a:tab pos="111125" algn="l"/>
              </a:tabLst>
            </a:pP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SIGNAL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SQLSTATE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'XXXX'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MESSAGE_TEXT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400" b="1" dirty="0">
                <a:solidFill>
                  <a:srgbClr val="808080"/>
                </a:solidFill>
                <a:latin typeface="Courier New" panose="02070309020205020404" pitchFamily="49" charset="0"/>
              </a:rPr>
              <a:t>my message'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  <a:p>
            <a:pPr marL="111125" indent="-1060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Where:</a:t>
            </a:r>
          </a:p>
          <a:p>
            <a:pPr marL="573088" indent="-2159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'XXXX' is a special code indicating what went wrong</a:t>
            </a:r>
          </a:p>
          <a:p>
            <a:pPr marL="858838" indent="-17462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Using "45000" means "unhandled user-defined exception."</a:t>
            </a:r>
          </a:p>
          <a:p>
            <a:pPr marL="858838" indent="-17462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This will block the action from completing</a:t>
            </a:r>
          </a:p>
          <a:p>
            <a:pPr marL="628650" indent="-2159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MESSAGE_TEXT is a custom message you can display</a:t>
            </a:r>
          </a:p>
          <a:p>
            <a:pPr marL="858838" indent="-174625"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You can NOT use an expression directly to set the MESSAGE_TEXT value</a:t>
            </a:r>
          </a:p>
          <a:p>
            <a:pPr marL="858838" indent="-17462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But you can put your message into a variable and use that instead</a:t>
            </a:r>
          </a:p>
          <a:p>
            <a:pPr marL="111125" indent="-104775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Find out more information at: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https://dev.mysql.com/doc/refman/8.4/en/signal.html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78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1815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OUTLINE</vt:lpstr>
      <vt:lpstr>TRIGGERS: INTRO</vt:lpstr>
      <vt:lpstr>TRIGGERS: FORMAT</vt:lpstr>
      <vt:lpstr>TRIGGERS: EXAMPLE</vt:lpstr>
      <vt:lpstr>TRIGGERS: IF  THEN</vt:lpstr>
      <vt:lpstr>TRIGGERS: EXAMPLE</vt:lpstr>
      <vt:lpstr>TRIGGERS</vt:lpstr>
      <vt:lpstr>TRIGGERS: SIGNAL</vt:lpstr>
      <vt:lpstr>TRIGGERS: EXAMPLE</vt:lpstr>
      <vt:lpstr>TRIGGERS: HANDS ON</vt:lpstr>
      <vt:lpstr>TRIGGERS: HANDS ON</vt:lpstr>
      <vt:lpstr>VIEWS: INTRO</vt:lpstr>
      <vt:lpstr>VIEWS: SYNTAX</vt:lpstr>
      <vt:lpstr>VIEWS: IMPLEMENTATION &amp; UPDATES</vt:lpstr>
      <vt:lpstr>VIEWS: HANDS ON</vt:lpstr>
      <vt:lpstr>VIEWS: HANDS ON</vt:lpstr>
      <vt:lpstr>VIEWS: HANDS ON</vt:lpstr>
      <vt:lpstr>VIEWS: Usage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>DrCherry</dc:creator>
  <cp:lastModifiedBy>Kevin Cherry</cp:lastModifiedBy>
  <cp:revision>64</cp:revision>
  <dcterms:created xsi:type="dcterms:W3CDTF">2024-12-13T16:15:26Z</dcterms:created>
  <dcterms:modified xsi:type="dcterms:W3CDTF">2025-02-05T02:02:59Z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