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73" r:id="rId12"/>
    <p:sldId id="264" r:id="rId13"/>
    <p:sldId id="265" r:id="rId14"/>
    <p:sldId id="266" r:id="rId15"/>
    <p:sldId id="268" r:id="rId16"/>
    <p:sldId id="272" r:id="rId17"/>
    <p:sldId id="267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2" autoAdjust="0"/>
    <p:restoredTop sz="94660"/>
  </p:normalViewPr>
  <p:slideViewPr>
    <p:cSldViewPr>
      <p:cViewPr varScale="1">
        <p:scale>
          <a:sx n="104" d="100"/>
          <a:sy n="104" d="100"/>
        </p:scale>
        <p:origin x="498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38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9460" y="0"/>
                </a:moveTo>
                <a:lnTo>
                  <a:pt x="0" y="0"/>
                </a:lnTo>
                <a:lnTo>
                  <a:pt x="0" y="457200"/>
                </a:lnTo>
                <a:lnTo>
                  <a:pt x="12189460" y="457200"/>
                </a:lnTo>
                <a:lnTo>
                  <a:pt x="1218946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759"/>
            <a:ext cx="12189460" cy="63500"/>
          </a:xfrm>
          <a:custGeom>
            <a:avLst/>
            <a:gdLst/>
            <a:ahLst/>
            <a:cxnLst/>
            <a:rect l="l" t="t" r="r" b="b"/>
            <a:pathLst>
              <a:path w="12189460" h="63500">
                <a:moveTo>
                  <a:pt x="12189460" y="0"/>
                </a:moveTo>
                <a:lnTo>
                  <a:pt x="0" y="0"/>
                </a:lnTo>
                <a:lnTo>
                  <a:pt x="0" y="63499"/>
                </a:lnTo>
                <a:lnTo>
                  <a:pt x="12189460" y="63499"/>
                </a:lnTo>
                <a:lnTo>
                  <a:pt x="1218946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3115" y="48323"/>
            <a:ext cx="9065768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802" y="2838950"/>
            <a:ext cx="6045835" cy="310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chonthenet.com/mysql/functions/index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759"/>
            <a:ext cx="12192000" cy="523240"/>
            <a:chOff x="0" y="6334759"/>
            <a:chExt cx="12192000" cy="52324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759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200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12192000" y="660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769" y="43446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18029" y="1014349"/>
            <a:ext cx="8171180" cy="2282825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 marR="5080" indent="1866900">
              <a:lnSpc>
                <a:spcPts val="8170"/>
              </a:lnSpc>
              <a:spcBef>
                <a:spcPts val="1565"/>
              </a:spcBef>
            </a:pPr>
            <a:r>
              <a:rPr sz="8000" spc="-105" dirty="0">
                <a:solidFill>
                  <a:srgbClr val="252525"/>
                </a:solidFill>
              </a:rPr>
              <a:t>Lesson</a:t>
            </a:r>
            <a:r>
              <a:rPr sz="8000" spc="-330" dirty="0">
                <a:solidFill>
                  <a:srgbClr val="252525"/>
                </a:solidFill>
              </a:rPr>
              <a:t> </a:t>
            </a:r>
            <a:r>
              <a:rPr sz="8000" spc="-20" dirty="0">
                <a:solidFill>
                  <a:srgbClr val="252525"/>
                </a:solidFill>
              </a:rPr>
              <a:t>7.4: </a:t>
            </a:r>
            <a:r>
              <a:rPr sz="8000" spc="-140" dirty="0">
                <a:solidFill>
                  <a:srgbClr val="252525"/>
                </a:solidFill>
              </a:rPr>
              <a:t>Stored</a:t>
            </a:r>
            <a:r>
              <a:rPr sz="8000" spc="-265" dirty="0">
                <a:solidFill>
                  <a:srgbClr val="252525"/>
                </a:solidFill>
              </a:rPr>
              <a:t> </a:t>
            </a:r>
            <a:r>
              <a:rPr sz="8000" spc="-165" dirty="0">
                <a:solidFill>
                  <a:srgbClr val="252525"/>
                </a:solidFill>
              </a:rPr>
              <a:t>Procedures</a:t>
            </a:r>
            <a:r>
              <a:rPr sz="8000" spc="-265" dirty="0">
                <a:solidFill>
                  <a:srgbClr val="252525"/>
                </a:solidFill>
              </a:rPr>
              <a:t> </a:t>
            </a:r>
            <a:r>
              <a:rPr sz="8000" spc="-50" dirty="0">
                <a:solidFill>
                  <a:srgbClr val="252525"/>
                </a:solidFill>
              </a:rPr>
              <a:t>&amp;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4360290" y="3111182"/>
            <a:ext cx="34867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0" spc="-95" dirty="0">
                <a:solidFill>
                  <a:srgbClr val="252525"/>
                </a:solidFill>
                <a:latin typeface="Calibri Light"/>
                <a:cs typeface="Calibri Light"/>
              </a:rPr>
              <a:t>Functions</a:t>
            </a:r>
            <a:endParaRPr sz="72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0475" y="4404105"/>
            <a:ext cx="7167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7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4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9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35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59865"/>
            <a:ext cx="11155998" cy="53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indent="-111125">
              <a:spcBef>
                <a:spcPts val="6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function:</a:t>
            </a:r>
            <a:endParaRPr sz="2200" dirty="0">
              <a:latin typeface="Calibri"/>
              <a:cs typeface="Calibri"/>
            </a:endParaRPr>
          </a:p>
          <a:p>
            <a:pPr marL="213360">
              <a:spcBef>
                <a:spcPts val="600"/>
              </a:spcBef>
            </a:pPr>
            <a:r>
              <a:rPr lang="en-US" sz="2000" spc="-30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lang="en-US"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FUNCTION</a:t>
            </a:r>
            <a:r>
              <a:rPr lang="en-US" sz="20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Calibri"/>
                <a:cs typeface="Calibri"/>
              </a:rPr>
              <a:t>function_name</a:t>
            </a:r>
            <a:r>
              <a:rPr lang="en-US"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2000" i="1" spc="-10" dirty="0" err="1">
                <a:solidFill>
                  <a:srgbClr val="404040"/>
                </a:solidFill>
                <a:latin typeface="Calibri"/>
                <a:cs typeface="Calibri"/>
              </a:rPr>
              <a:t>parameter_name</a:t>
            </a:r>
            <a:r>
              <a:rPr lang="en-US" sz="20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datatype)</a:t>
            </a:r>
            <a:endParaRPr lang="en-US" sz="2000" dirty="0">
              <a:latin typeface="Calibri"/>
              <a:cs typeface="Calibri"/>
            </a:endParaRPr>
          </a:p>
          <a:p>
            <a:pPr marL="213360">
              <a:spcBef>
                <a:spcPts val="600"/>
              </a:spcBef>
            </a:pP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RETURNS</a:t>
            </a:r>
            <a:r>
              <a:rPr lang="en-US"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datatype</a:t>
            </a:r>
          </a:p>
          <a:p>
            <a:pPr marL="213360">
              <a:spcBef>
                <a:spcPts val="600"/>
              </a:spcBef>
            </a:pPr>
            <a:r>
              <a:rPr lang="en-US" sz="2000" spc="-10" dirty="0">
                <a:solidFill>
                  <a:srgbClr val="006FC0"/>
                </a:solidFill>
                <a:latin typeface="Calibri"/>
                <a:cs typeface="Calibri"/>
              </a:rPr>
              <a:t>CHARACTERISTIC</a:t>
            </a:r>
            <a:endParaRPr lang="en-US" sz="2000" dirty="0">
              <a:latin typeface="Calibri"/>
              <a:cs typeface="Calibri"/>
            </a:endParaRPr>
          </a:p>
          <a:p>
            <a:pPr marL="213360">
              <a:spcBef>
                <a:spcPts val="600"/>
              </a:spcBef>
            </a:pPr>
            <a:r>
              <a:rPr lang="en-US" sz="2000" spc="-10" dirty="0">
                <a:solidFill>
                  <a:srgbClr val="006FC0"/>
                </a:solidFill>
                <a:latin typeface="Calibri"/>
                <a:cs typeface="Calibri"/>
              </a:rPr>
              <a:t>BEGIN</a:t>
            </a:r>
            <a:endParaRPr lang="en-US" sz="2000" dirty="0">
              <a:latin typeface="Calibri"/>
              <a:cs typeface="Calibri"/>
            </a:endParaRPr>
          </a:p>
          <a:p>
            <a:pPr marL="212725" marR="6117590" indent="12700">
              <a:spcBef>
                <a:spcPts val="600"/>
              </a:spcBef>
            </a:pPr>
            <a:r>
              <a:rPr lang="en-US" sz="2000" spc="-10" dirty="0">
                <a:solidFill>
                  <a:srgbClr val="00AF50"/>
                </a:solidFill>
                <a:latin typeface="Calibri"/>
                <a:cs typeface="Calibri"/>
              </a:rPr>
              <a:t>    -</a:t>
            </a:r>
            <a:r>
              <a:rPr lang="en-US" sz="2000" dirty="0">
                <a:solidFill>
                  <a:srgbClr val="00AF50"/>
                </a:solidFill>
                <a:latin typeface="Calibri"/>
                <a:cs typeface="Calibri"/>
              </a:rPr>
              <a:t>-</a:t>
            </a:r>
            <a:r>
              <a:rPr lang="en-US"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AF50"/>
                </a:solidFill>
                <a:latin typeface="Calibri"/>
                <a:cs typeface="Calibri"/>
              </a:rPr>
              <a:t>SQL</a:t>
            </a:r>
            <a:r>
              <a:rPr lang="en-US" sz="20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00AF50"/>
                </a:solidFill>
                <a:latin typeface="Calibri"/>
                <a:cs typeface="Calibri"/>
              </a:rPr>
              <a:t>statements</a:t>
            </a:r>
          </a:p>
          <a:p>
            <a:pPr marL="212725" marR="6117590" indent="12700">
              <a:spcBef>
                <a:spcPts val="600"/>
              </a:spcBef>
            </a:pPr>
            <a:r>
              <a:rPr lang="en-US" sz="2000" spc="-10" dirty="0">
                <a:solidFill>
                  <a:srgbClr val="006FC0"/>
                </a:solidFill>
                <a:latin typeface="Calibri"/>
                <a:cs typeface="Calibri"/>
              </a:rPr>
              <a:t>END;</a:t>
            </a:r>
          </a:p>
          <a:p>
            <a:pPr marL="111125" indent="-111125">
              <a:spcBef>
                <a:spcPts val="6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Parameters.</a:t>
            </a:r>
            <a:endParaRPr sz="2200" dirty="0">
              <a:latin typeface="Calibri"/>
              <a:cs typeface="Calibri"/>
            </a:endParaRPr>
          </a:p>
          <a:p>
            <a:pPr marL="395605" lvl="1" indent="-182245"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Variables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call.</a:t>
            </a:r>
            <a:endParaRPr sz="1800" dirty="0">
              <a:latin typeface="Calibri"/>
              <a:cs typeface="Calibri"/>
            </a:endParaRPr>
          </a:p>
          <a:p>
            <a:pPr marL="111125" indent="-111125">
              <a:spcBef>
                <a:spcPts val="6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spc="-10" dirty="0">
                <a:solidFill>
                  <a:srgbClr val="006FC0"/>
                </a:solidFill>
                <a:latin typeface="Calibri"/>
                <a:cs typeface="Calibri"/>
              </a:rPr>
              <a:t>RETURNS.</a:t>
            </a:r>
            <a:endParaRPr sz="2200" dirty="0">
              <a:latin typeface="Calibri"/>
              <a:cs typeface="Calibri"/>
            </a:endParaRPr>
          </a:p>
          <a:p>
            <a:pPr marL="395605" lvl="1" indent="-182245"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mandatory.</a:t>
            </a:r>
            <a:endParaRPr sz="1800" dirty="0">
              <a:latin typeface="Calibri"/>
              <a:cs typeface="Calibri"/>
            </a:endParaRPr>
          </a:p>
          <a:p>
            <a:pPr marL="395605" lvl="1" indent="-182245"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specified.</a:t>
            </a:r>
            <a:endParaRPr sz="1800" dirty="0">
              <a:latin typeface="Calibri"/>
              <a:cs typeface="Calibri"/>
            </a:endParaRPr>
          </a:p>
          <a:p>
            <a:pPr marL="111125" indent="-111125">
              <a:spcBef>
                <a:spcPts val="6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00AF50"/>
                </a:solidFill>
                <a:latin typeface="Calibri"/>
                <a:cs typeface="Calibri"/>
              </a:rPr>
              <a:t>SQL</a:t>
            </a:r>
            <a:r>
              <a:rPr sz="22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AF50"/>
                </a:solidFill>
                <a:latin typeface="Calibri"/>
                <a:cs typeface="Calibri"/>
              </a:rPr>
              <a:t>statements.</a:t>
            </a:r>
            <a:endParaRPr sz="2200" dirty="0">
              <a:latin typeface="Calibri"/>
              <a:cs typeface="Calibri"/>
            </a:endParaRPr>
          </a:p>
          <a:p>
            <a:pPr marL="395605" lvl="1" indent="-182245"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SELECT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manipulation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FUNCTIONS:</a:t>
            </a:r>
            <a:r>
              <a:rPr spc="-185" dirty="0"/>
              <a:t> </a:t>
            </a:r>
            <a:r>
              <a:rPr spc="-114" dirty="0"/>
              <a:t>SYNTAX</a:t>
            </a:r>
            <a:r>
              <a:rPr spc="-16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321DF-A27F-9D96-1926-EB769E7EA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BC724F-BF3A-18C9-F85F-F41006116030}"/>
              </a:ext>
            </a:extLst>
          </p:cNvPr>
          <p:cNvSpPr txBox="1"/>
          <p:nvPr/>
        </p:nvSpPr>
        <p:spPr>
          <a:xfrm>
            <a:off x="197802" y="959865"/>
            <a:ext cx="11689398" cy="54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indent="-111125"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function:</a:t>
            </a:r>
            <a:endParaRPr sz="2200" dirty="0">
              <a:latin typeface="Calibri"/>
              <a:cs typeface="Calibri"/>
            </a:endParaRPr>
          </a:p>
          <a:p>
            <a:pPr marL="213360"/>
            <a:r>
              <a:rPr lang="en-US" sz="2000" spc="-30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lang="en-US" sz="20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FUNCTION</a:t>
            </a:r>
            <a:r>
              <a:rPr lang="en-US" sz="20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i="1" dirty="0" err="1">
                <a:solidFill>
                  <a:srgbClr val="404040"/>
                </a:solidFill>
                <a:latin typeface="Calibri"/>
                <a:cs typeface="Calibri"/>
              </a:rPr>
              <a:t>function_name</a:t>
            </a:r>
            <a:r>
              <a:rPr lang="en-US"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2000" i="1" spc="-10" dirty="0" err="1">
                <a:solidFill>
                  <a:srgbClr val="404040"/>
                </a:solidFill>
                <a:latin typeface="Calibri"/>
                <a:cs typeface="Calibri"/>
              </a:rPr>
              <a:t>parameter_name</a:t>
            </a:r>
            <a:r>
              <a:rPr lang="en-US" sz="20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datatype)</a:t>
            </a:r>
            <a:endParaRPr lang="en-US" sz="2000" dirty="0">
              <a:latin typeface="Calibri"/>
              <a:cs typeface="Calibri"/>
            </a:endParaRPr>
          </a:p>
          <a:p>
            <a:pPr marL="213360"/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RETURNS</a:t>
            </a:r>
            <a:r>
              <a:rPr lang="en-US" sz="20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datatype</a:t>
            </a:r>
          </a:p>
          <a:p>
            <a:pPr marL="213360"/>
            <a:r>
              <a:rPr lang="en-US" sz="2000" spc="-10" dirty="0">
                <a:solidFill>
                  <a:srgbClr val="006FC0"/>
                </a:solidFill>
                <a:latin typeface="Calibri"/>
                <a:cs typeface="Calibri"/>
              </a:rPr>
              <a:t>CHARACTERISTIC</a:t>
            </a:r>
            <a:endParaRPr lang="en-US" sz="2000" dirty="0">
              <a:latin typeface="Calibri"/>
              <a:cs typeface="Calibri"/>
            </a:endParaRPr>
          </a:p>
          <a:p>
            <a:pPr marL="213360"/>
            <a:r>
              <a:rPr lang="en-US" sz="2000" spc="-10" dirty="0">
                <a:solidFill>
                  <a:srgbClr val="006FC0"/>
                </a:solidFill>
                <a:latin typeface="Calibri"/>
                <a:cs typeface="Calibri"/>
              </a:rPr>
              <a:t>BEGIN</a:t>
            </a:r>
            <a:endParaRPr lang="en-US" sz="2000" dirty="0">
              <a:latin typeface="Calibri"/>
              <a:cs typeface="Calibri"/>
            </a:endParaRPr>
          </a:p>
          <a:p>
            <a:pPr marL="212725" marR="6117590" indent="12700"/>
            <a:r>
              <a:rPr lang="en-US" sz="2000" spc="-10" dirty="0">
                <a:solidFill>
                  <a:srgbClr val="00AF50"/>
                </a:solidFill>
                <a:latin typeface="Calibri"/>
                <a:cs typeface="Calibri"/>
              </a:rPr>
              <a:t>    -</a:t>
            </a:r>
            <a:r>
              <a:rPr lang="en-US" sz="2000" dirty="0">
                <a:solidFill>
                  <a:srgbClr val="00AF50"/>
                </a:solidFill>
                <a:latin typeface="Calibri"/>
                <a:cs typeface="Calibri"/>
              </a:rPr>
              <a:t>-</a:t>
            </a:r>
            <a:r>
              <a:rPr lang="en-US"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AF50"/>
                </a:solidFill>
                <a:latin typeface="Calibri"/>
                <a:cs typeface="Calibri"/>
              </a:rPr>
              <a:t>SQL</a:t>
            </a:r>
            <a:r>
              <a:rPr lang="en-US" sz="2000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00AF50"/>
                </a:solidFill>
                <a:latin typeface="Calibri"/>
                <a:cs typeface="Calibri"/>
              </a:rPr>
              <a:t>statements</a:t>
            </a:r>
          </a:p>
          <a:p>
            <a:pPr marL="212725" marR="6117590" indent="12700"/>
            <a:r>
              <a:rPr lang="en-US" sz="2000" spc="-10" dirty="0">
                <a:solidFill>
                  <a:srgbClr val="006FC0"/>
                </a:solidFill>
                <a:latin typeface="Calibri"/>
                <a:cs typeface="Calibri"/>
              </a:rPr>
              <a:t>END;</a:t>
            </a:r>
          </a:p>
          <a:p>
            <a:pPr marL="103505" indent="-101600">
              <a:spcBef>
                <a:spcPts val="1200"/>
              </a:spcBef>
              <a:spcAft>
                <a:spcPts val="600"/>
              </a:spcAft>
              <a:buClr>
                <a:srgbClr val="1CACE3"/>
              </a:buClr>
              <a:buSzPct val="95000"/>
              <a:buFont typeface="Arial"/>
              <a:buChar char="•"/>
              <a:tabLst>
                <a:tab pos="103505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CHARACTERISTIC</a:t>
            </a:r>
            <a:endParaRPr sz="2000" dirty="0">
              <a:latin typeface="Calibri"/>
              <a:cs typeface="Calibri"/>
            </a:endParaRPr>
          </a:p>
          <a:p>
            <a:pPr marL="395605" lvl="1" indent="-182245"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DETERMINISTIC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– given the same input and database state, the same result(s) will be produced</a:t>
            </a:r>
          </a:p>
          <a:p>
            <a:pPr marL="395605" lvl="1" indent="-182245"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DETERMINISTIC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– results may be different each time this function is executed even if input and database state haven’t changed</a:t>
            </a:r>
          </a:p>
          <a:p>
            <a:pPr marL="395605" lvl="1" indent="-182245">
              <a:spcBef>
                <a:spcPts val="12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READS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 – function may contain queries to retrieve data from database (such as SELECT)</a:t>
            </a:r>
          </a:p>
          <a:p>
            <a:pPr marL="395605" lvl="1" indent="-182245"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MODIFIES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 – function may </a:t>
            </a:r>
            <a:r>
              <a:rPr lang="en-US" i="1" dirty="0">
                <a:solidFill>
                  <a:srgbClr val="404040"/>
                </a:solidFill>
                <a:latin typeface="Calibri"/>
                <a:cs typeface="Calibri"/>
              </a:rPr>
              <a:t>indirectly</a:t>
            </a:r>
            <a:r>
              <a:rPr lang="en-US" dirty="0">
                <a:solidFill>
                  <a:srgbClr val="404040"/>
                </a:solidFill>
                <a:latin typeface="Calibri"/>
                <a:cs typeface="Calibri"/>
              </a:rPr>
              <a:t> modify data in database (such as calling a stored procedure that performs modifications). Note however that a function cannot directly use UPDATE, INSERT, nor DELETE commands.</a:t>
            </a:r>
          </a:p>
          <a:p>
            <a:pPr marL="395605" lvl="1" indent="-182245">
              <a:spcBef>
                <a:spcPts val="12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CONTAINS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– function contains SQL code but does not attempt to read nor modify data from database</a:t>
            </a:r>
            <a:endParaRPr lang="en-US" sz="1800" dirty="0">
              <a:latin typeface="Calibri"/>
              <a:cs typeface="Calibri"/>
            </a:endParaRPr>
          </a:p>
          <a:p>
            <a:pPr marL="395605" lvl="1" indent="-182245"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NO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dirty="0">
                <a:solidFill>
                  <a:srgbClr val="006FC0"/>
                </a:solidFill>
                <a:latin typeface="Calibri"/>
                <a:cs typeface="Calibri"/>
              </a:rPr>
              <a:t>SQL</a:t>
            </a:r>
            <a:r>
              <a:rPr lang="en-US" sz="1800" dirty="0">
                <a:solidFill>
                  <a:srgbClr val="404040"/>
                </a:solidFill>
                <a:latin typeface="Calibri"/>
                <a:cs typeface="Calibri"/>
              </a:rPr>
              <a:t> – function does not contain any SQL code (some versions of SQL allow other languages to be used here)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1DBBCA9-7E20-2E08-8C7F-6FC729937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FUNCTIONS:</a:t>
            </a:r>
            <a:r>
              <a:rPr spc="-185" dirty="0"/>
              <a:t> </a:t>
            </a:r>
            <a:r>
              <a:rPr spc="-114" dirty="0"/>
              <a:t>SYNTAX</a:t>
            </a:r>
            <a:r>
              <a:rPr spc="-16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F05F8BF-59C0-4388-7DDD-B1C18462B353}"/>
              </a:ext>
            </a:extLst>
          </p:cNvPr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921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31379"/>
            <a:ext cx="7760970" cy="53322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0" marR="0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*/</a:t>
            </a:r>
          </a:p>
          <a:p>
            <a:pPr marL="0" marR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NameBySSN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empSSN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/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DETERMINISTIC</a:t>
            </a:r>
          </a:p>
          <a:p>
            <a:pPr marL="0" marR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READS SQL DATA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DECLARE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empName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20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empName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empSSN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empName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/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Use */</a:t>
            </a:r>
          </a:p>
          <a:p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NameBySSN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123456789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b="1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FUNCTIONS:</a:t>
            </a:r>
            <a:r>
              <a:rPr spc="-185" dirty="0"/>
              <a:t> </a:t>
            </a:r>
            <a:r>
              <a:rPr lang="en-US" spc="-80" dirty="0"/>
              <a:t>EXAMPLE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31379"/>
            <a:ext cx="11689398" cy="5188472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1125" indent="-106680">
              <a:lnSpc>
                <a:spcPct val="100000"/>
              </a:lnSpc>
              <a:spcAft>
                <a:spcPts val="600"/>
              </a:spcAft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u="sng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sng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sng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calculate</a:t>
            </a:r>
            <a:r>
              <a:rPr sz="2200" u="sng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sng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age</a:t>
            </a:r>
            <a:r>
              <a:rPr sz="2200" u="sng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sng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sng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sng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200" u="sng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sng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date</a:t>
            </a:r>
            <a:r>
              <a:rPr sz="2200" u="sng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sng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spc="-10" dirty="0">
                <a:solidFill>
                  <a:srgbClr val="404040"/>
                </a:solidFill>
                <a:latin typeface="Calibri"/>
                <a:cs typeface="Calibri"/>
              </a:rPr>
              <a:t>birth.</a:t>
            </a:r>
            <a:endParaRPr sz="2200" u="sng" dirty="0"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GetAge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DOB </a:t>
            </a:r>
            <a:r>
              <a:rPr lang="en-US" sz="22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NOT DETERMINISTIC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CONTAINS SQL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DECLARE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today </a:t>
            </a:r>
            <a:r>
              <a:rPr lang="en-US" sz="22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today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CURDATE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today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YEAR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DOB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$$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GetAge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Bdate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123456789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952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FUNCTIONS:</a:t>
            </a:r>
            <a:r>
              <a:rPr spc="-120" dirty="0"/>
              <a:t> </a:t>
            </a:r>
            <a:r>
              <a:rPr lang="en-US" spc="-80" dirty="0"/>
              <a:t>EXAMPLE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31379"/>
            <a:ext cx="9825355" cy="548611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1125" indent="-106680"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u="sng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sng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sng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calculate</a:t>
            </a:r>
            <a:r>
              <a:rPr sz="2200" u="sng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u="sng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sng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sng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u="sng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u="sng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sng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200" u="sng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200" u="sng" dirty="0">
              <a:latin typeface="Calibri"/>
              <a:cs typeface="Calibri"/>
            </a:endParaRPr>
          </a:p>
          <a:p>
            <a:pPr marL="0" marR="0"/>
            <a:r>
              <a:rPr lang="en-US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Create */</a:t>
            </a:r>
          </a:p>
          <a:p>
            <a:pPr marL="0" marR="0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GetEmployeesByDepartment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RETURNS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DETERMINISTIC</a:t>
            </a:r>
          </a:p>
          <a:p>
            <a:pPr marL="0" marR="0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READS SQL DATA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(*)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deptNo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$$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Use */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/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GetEmployeesByDepartment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952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FUNCTIONS:</a:t>
            </a:r>
            <a:r>
              <a:rPr spc="-120" dirty="0"/>
              <a:t> </a:t>
            </a:r>
            <a:r>
              <a:rPr lang="en-US" spc="-80" dirty="0"/>
              <a:t>EXAMPLE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31379"/>
            <a:ext cx="9825355" cy="40780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1125" indent="-106680">
              <a:lnSpc>
                <a:spcPct val="100000"/>
              </a:lnSpc>
              <a:spcBef>
                <a:spcPts val="54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MySQL has many built in functions. Here is a quick reference of some of them: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3115" y="48323"/>
            <a:ext cx="9065768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952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FUNCTIONS:</a:t>
            </a:r>
            <a:r>
              <a:rPr spc="-120" dirty="0"/>
              <a:t> </a:t>
            </a:r>
            <a:r>
              <a:rPr lang="en-US" spc="-120" dirty="0"/>
              <a:t>BUILT IN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89BC6-59DA-7AAA-6E9B-C4A585C5EA0A}"/>
              </a:ext>
            </a:extLst>
          </p:cNvPr>
          <p:cNvSpPr txBox="1"/>
          <p:nvPr/>
        </p:nvSpPr>
        <p:spPr>
          <a:xfrm>
            <a:off x="2209800" y="5795765"/>
            <a:ext cx="723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https://www.techonthenet.com/mysql/functions/index.php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6C991F-F74C-6E94-28B2-5E26BF58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07528"/>
              </p:ext>
            </p:extLst>
          </p:nvPr>
        </p:nvGraphicFramePr>
        <p:xfrm>
          <a:off x="609599" y="1365193"/>
          <a:ext cx="10972800" cy="42248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23931">
                  <a:extLst>
                    <a:ext uri="{9D8B030D-6E8A-4147-A177-3AD203B41FA5}">
                      <a16:colId xmlns:a16="http://schemas.microsoft.com/office/drawing/2014/main" val="3456546386"/>
                    </a:ext>
                  </a:extLst>
                </a:gridCol>
                <a:gridCol w="7748869">
                  <a:extLst>
                    <a:ext uri="{9D8B030D-6E8A-4147-A177-3AD203B41FA5}">
                      <a16:colId xmlns:a16="http://schemas.microsoft.com/office/drawing/2014/main" val="508579622"/>
                    </a:ext>
                  </a:extLst>
                </a:gridCol>
              </a:tblGrid>
              <a:tr h="322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82150"/>
                  </a:ext>
                </a:extLst>
              </a:tr>
              <a:tr h="322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SUM, COUNT, MAX, MIN, AVG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Aggregates collections of values by group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521752403"/>
                  </a:ext>
                </a:extLst>
              </a:tr>
              <a:tr h="322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MONTH, DAY, YEAR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Extracts the numeric month, day or year from a date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18474292"/>
                  </a:ext>
                </a:extLst>
              </a:tr>
              <a:tr h="322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HOUR, MINUTE, SECOND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Extracts the numeric hour, minute or second from a time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164803470"/>
                  </a:ext>
                </a:extLst>
              </a:tr>
              <a:tr h="322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NOW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the current date and time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060564489"/>
                  </a:ext>
                </a:extLst>
              </a:tr>
              <a:tr h="537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CONCAT, CONCAT_WS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Concatenates multiple strings, or </a:t>
                      </a:r>
                    </a:p>
                    <a:p>
                      <a:pPr algn="ctr"/>
                      <a:r>
                        <a:rPr lang="en-US" dirty="0"/>
                        <a:t>concatenates them with a custom separator (CONCAT_WS)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370302368"/>
                  </a:ext>
                </a:extLst>
              </a:tr>
              <a:tr h="322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LCASE / LOWER, UCASE / UPPER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Changes case of string to lower or upper case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808973700"/>
                  </a:ext>
                </a:extLst>
              </a:tr>
              <a:tr h="5370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LTRIM, RTRIM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Remove the leading/left space (LTRIM) or </a:t>
                      </a:r>
                    </a:p>
                    <a:p>
                      <a:pPr algn="ctr"/>
                      <a:r>
                        <a:rPr lang="en-US" dirty="0"/>
                        <a:t>removes the trailing/right space (RTRIM)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8441407"/>
                  </a:ext>
                </a:extLst>
              </a:tr>
              <a:tr h="322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ROUND, TRUNCATE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Mathematically rounds or truncates a float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140193275"/>
                  </a:ext>
                </a:extLst>
              </a:tr>
              <a:tr h="322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LEFT, RIGHT, MID / SUBSTR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Grabs the left, right, or middle of a string using specified starting/stopping points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337184677"/>
                  </a:ext>
                </a:extLst>
              </a:tr>
              <a:tr h="3223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Returns a string version of the given number with thousands separator and rounded to custom number of decimal places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436274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60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25" dirty="0"/>
              <a:t>What's The Difference?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311CD0-7F62-37A9-2D80-A9C08E6B1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58446"/>
              </p:ext>
            </p:extLst>
          </p:nvPr>
        </p:nvGraphicFramePr>
        <p:xfrm>
          <a:off x="228600" y="1142999"/>
          <a:ext cx="11734800" cy="2978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1186457547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4069436909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17493541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844847486"/>
                    </a:ext>
                  </a:extLst>
                </a:gridCol>
              </a:tblGrid>
              <a:tr h="4186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Stored Procedures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47604"/>
                  </a:ext>
                </a:extLst>
              </a:tr>
              <a:tr h="6268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Invoked automatically when the trigger event happens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Invoked when you use them in FROM clause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Invoked when you CALL them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Invoked when you use them in SELECT or WHERE clause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126667"/>
                  </a:ext>
                </a:extLst>
              </a:tr>
              <a:tr h="6268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Can execute any SQL commands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Can only SELECT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(acts as a virtual table)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Can execute any SQL commands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Calibri"/>
                        </a:rPr>
                        <a:t>Can SELECT and calculate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52947"/>
                  </a:ext>
                </a:extLst>
              </a:tr>
              <a:tr h="6268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Can stop an operation from occurring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Can take parameters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Calibri"/>
                        </a:rPr>
                        <a:t>Can take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73782"/>
                  </a:ext>
                </a:extLst>
              </a:tr>
              <a:tr h="6268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Can alter what an operation does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Can produce many results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cs typeface="Calibri"/>
                        </a:rPr>
                        <a:t>(as OUT parameter(s))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404040"/>
                          </a:solidFill>
                          <a:latin typeface="+mn-lt"/>
                          <a:ea typeface="+mn-ea"/>
                          <a:cs typeface="Calibri"/>
                        </a:rPr>
                        <a:t>Can only produce a single result (as a returned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158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494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839575"/>
            <a:ext cx="3872865" cy="2056764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procedures.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procedures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Purpose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9551" y="48323"/>
            <a:ext cx="26244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281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802" y="977328"/>
            <a:ext cx="2694940" cy="255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05" indent="-12382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6153"/>
              <a:buFont typeface="Arial"/>
              <a:buChar char="•"/>
              <a:tabLst>
                <a:tab pos="128905" algn="l"/>
              </a:tabLst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6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procedures.</a:t>
            </a:r>
            <a:endParaRPr sz="26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Syntax.</a:t>
            </a:r>
            <a:endParaRPr sz="2400">
              <a:latin typeface="Calibri"/>
              <a:cs typeface="Calibri"/>
            </a:endParaRPr>
          </a:p>
          <a:p>
            <a:pPr marL="128905" indent="-12382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6153"/>
              <a:buFont typeface="Arial"/>
              <a:buChar char="•"/>
              <a:tabLst>
                <a:tab pos="12890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Functions.</a:t>
            </a:r>
            <a:endParaRPr sz="26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Syntax.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87678"/>
            <a:ext cx="11871325" cy="3221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 indent="-106680">
              <a:lnSpc>
                <a:spcPts val="2510"/>
              </a:lnSpc>
              <a:spcBef>
                <a:spcPts val="10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b="1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procedure</a:t>
            </a:r>
            <a:r>
              <a:rPr sz="2200" b="1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b="1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pre-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compiled</a:t>
            </a:r>
            <a:r>
              <a:rPr sz="2200" b="1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200" b="1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statements</a:t>
            </a:r>
            <a:r>
              <a:rPr sz="2200" b="1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grouped</a:t>
            </a:r>
            <a:r>
              <a:rPr sz="22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22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b="1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104139">
              <a:lnSpc>
                <a:spcPts val="2510"/>
              </a:lnSpc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mini-program</a:t>
            </a:r>
            <a:r>
              <a:rPr sz="20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performs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task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called.</a:t>
            </a:r>
            <a:endParaRPr sz="2000">
              <a:latin typeface="Calibri"/>
              <a:cs typeface="Calibri"/>
            </a:endParaRPr>
          </a:p>
          <a:p>
            <a:pPr marL="111125" indent="-10668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Benefits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procedures: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Reusability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Maintainability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gains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Reduced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0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219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STORED</a:t>
            </a:r>
            <a:r>
              <a:rPr spc="-195" dirty="0"/>
              <a:t> </a:t>
            </a:r>
            <a:r>
              <a:rPr spc="-60" dirty="0"/>
              <a:t>PROCEDURES:</a:t>
            </a:r>
            <a:r>
              <a:rPr spc="-180" dirty="0"/>
              <a:t> </a:t>
            </a:r>
            <a:r>
              <a:rPr spc="-10" dirty="0"/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64907"/>
            <a:ext cx="10880725" cy="17851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11125" indent="-106680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syntax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procedure:</a:t>
            </a:r>
            <a:endParaRPr sz="2200" dirty="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160"/>
              </a:spcBef>
            </a:pP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20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PROCEDURE</a:t>
            </a:r>
            <a:r>
              <a:rPr sz="20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procedure_name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input_parameter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datatype,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6FC0"/>
                </a:solidFill>
                <a:latin typeface="Calibri"/>
                <a:cs typeface="Calibri"/>
              </a:rPr>
              <a:t>OUT</a:t>
            </a:r>
            <a:r>
              <a:rPr sz="20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output_parameter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datatype)</a:t>
            </a:r>
            <a:endParaRPr sz="2000" dirty="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60"/>
              </a:spcBef>
            </a:pP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BEGIN</a:t>
            </a:r>
            <a:endParaRPr sz="2000" dirty="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360"/>
              </a:spcBef>
            </a:pPr>
            <a:r>
              <a:rPr lang="en-US" sz="20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--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SQL</a:t>
            </a:r>
            <a:r>
              <a:rPr sz="20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statements</a:t>
            </a:r>
            <a:endParaRPr sz="2000" dirty="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365"/>
              </a:spcBef>
            </a:pPr>
            <a:r>
              <a:rPr sz="2000" spc="-20" dirty="0">
                <a:solidFill>
                  <a:srgbClr val="006FC0"/>
                </a:solidFill>
                <a:latin typeface="Calibri"/>
                <a:cs typeface="Calibri"/>
              </a:rPr>
              <a:t>END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11125" indent="-106680">
              <a:lnSpc>
                <a:spcPct val="100000"/>
              </a:lnSpc>
              <a:spcBef>
                <a:spcPts val="35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dirty="0">
                <a:solidFill>
                  <a:srgbClr val="006FC0"/>
                </a:solidFill>
              </a:rPr>
              <a:t>IN </a:t>
            </a:r>
            <a:r>
              <a:rPr spc="-10" dirty="0"/>
              <a:t>parameters.</a:t>
            </a:r>
          </a:p>
          <a:p>
            <a:pPr marL="395605" lvl="1" indent="-18224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Pass</a:t>
            </a:r>
            <a:r>
              <a:rPr sz="1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calling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code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procedure.</a:t>
            </a:r>
            <a:endParaRPr sz="1800">
              <a:latin typeface="Calibri"/>
              <a:cs typeface="Calibri"/>
            </a:endParaRPr>
          </a:p>
          <a:p>
            <a:pPr marL="111125" indent="-10668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dirty="0">
                <a:solidFill>
                  <a:srgbClr val="006FC0"/>
                </a:solidFill>
              </a:rPr>
              <a:t>OUT</a:t>
            </a:r>
            <a:r>
              <a:rPr spc="-30" dirty="0">
                <a:solidFill>
                  <a:srgbClr val="006FC0"/>
                </a:solidFill>
              </a:rPr>
              <a:t> </a:t>
            </a:r>
            <a:r>
              <a:rPr spc="-10" dirty="0"/>
              <a:t>parameters.</a:t>
            </a:r>
          </a:p>
          <a:p>
            <a:pPr marL="395605" lvl="1" indent="-18224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procedure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calling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 marL="111125" indent="-10668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dirty="0">
                <a:solidFill>
                  <a:srgbClr val="006FC0"/>
                </a:solidFill>
              </a:rPr>
              <a:t>INOUT</a:t>
            </a:r>
            <a:r>
              <a:rPr spc="-65" dirty="0">
                <a:solidFill>
                  <a:srgbClr val="006FC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parameters</a:t>
            </a:r>
            <a:r>
              <a:rPr spc="-10" dirty="0">
                <a:solidFill>
                  <a:srgbClr val="00AF50"/>
                </a:solidFill>
              </a:rPr>
              <a:t>.</a:t>
            </a:r>
          </a:p>
          <a:p>
            <a:pPr marL="395605" lvl="1" indent="-18224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1800" spc="-10" dirty="0">
                <a:latin typeface="Calibri"/>
                <a:cs typeface="Calibri"/>
              </a:rPr>
              <a:t>Procedure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modifies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updated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11125" indent="-10668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dirty="0">
                <a:solidFill>
                  <a:srgbClr val="00AF50"/>
                </a:solidFill>
              </a:rPr>
              <a:t>SQL</a:t>
            </a:r>
            <a:r>
              <a:rPr spc="-20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statements.</a:t>
            </a:r>
          </a:p>
          <a:p>
            <a:pPr marL="395605" lvl="1" indent="-182245">
              <a:lnSpc>
                <a:spcPct val="100000"/>
              </a:lnSpc>
              <a:spcBef>
                <a:spcPts val="2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1800" dirty="0">
                <a:latin typeface="Calibri"/>
                <a:cs typeface="Calibri"/>
              </a:rPr>
              <a:t>Any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DDL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DML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commands.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6650" y="48323"/>
            <a:ext cx="7389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STORED</a:t>
            </a:r>
            <a:r>
              <a:rPr spc="-195" dirty="0"/>
              <a:t> </a:t>
            </a:r>
            <a:r>
              <a:rPr spc="-60" dirty="0"/>
              <a:t>PROCEDURES:</a:t>
            </a:r>
            <a:r>
              <a:rPr spc="-180" dirty="0"/>
              <a:t> </a:t>
            </a:r>
            <a:r>
              <a:rPr spc="-75" dirty="0"/>
              <a:t>SYNTAX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12548" y="2896063"/>
            <a:ext cx="5779452" cy="3177793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Font typeface="Arial"/>
              <a:buChar char="•"/>
              <a:tabLst>
                <a:tab pos="194310" algn="l"/>
              </a:tabLst>
            </a:pPr>
            <a:r>
              <a:rPr sz="2000" b="1" spc="-10" dirty="0"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DELIMITER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$$</a:t>
            </a:r>
            <a:endParaRPr sz="1800" dirty="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200"/>
              </a:spcBef>
            </a:pPr>
            <a:r>
              <a:rPr sz="1800" spc="-20" dirty="0">
                <a:solidFill>
                  <a:srgbClr val="006FC0"/>
                </a:solidFill>
                <a:latin typeface="Calibri"/>
                <a:cs typeface="Calibri"/>
              </a:rPr>
              <a:t>CREATE</a:t>
            </a:r>
            <a:r>
              <a:rPr sz="1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PROCEDURE</a:t>
            </a:r>
            <a:r>
              <a:rPr sz="1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GetEmployeeCount()</a:t>
            </a:r>
            <a:endParaRPr sz="1800" dirty="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180"/>
              </a:spcBef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BEGIN</a:t>
            </a:r>
            <a:endParaRPr sz="1800" dirty="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180"/>
              </a:spcBef>
            </a:pPr>
            <a:r>
              <a:rPr lang="en-US" sz="1800" dirty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SELECT</a:t>
            </a:r>
            <a:r>
              <a:rPr sz="1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COUNT</a:t>
            </a:r>
            <a:r>
              <a:rPr sz="1800" dirty="0">
                <a:latin typeface="Calibri"/>
                <a:cs typeface="Calibri"/>
              </a:rPr>
              <a:t>(*)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AS</a:t>
            </a:r>
            <a:r>
              <a:rPr sz="1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0" dirty="0" err="1">
                <a:latin typeface="Calibri"/>
                <a:cs typeface="Calibri"/>
              </a:rPr>
              <a:t>TotalEmployees</a:t>
            </a:r>
            <a:endParaRPr lang="en-US" spc="-40" dirty="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180"/>
              </a:spcBef>
            </a:pPr>
            <a:r>
              <a:rPr lang="en-US" sz="1800" spc="-40" dirty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Employee;</a:t>
            </a:r>
            <a:endParaRPr sz="1800" dirty="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18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END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$$</a:t>
            </a:r>
            <a:endParaRPr sz="1800" dirty="0">
              <a:latin typeface="Calibri"/>
              <a:cs typeface="Calibri"/>
            </a:endParaRPr>
          </a:p>
          <a:p>
            <a:pPr marL="377825">
              <a:lnSpc>
                <a:spcPct val="100000"/>
              </a:lnSpc>
              <a:spcBef>
                <a:spcPts val="185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DELIMITER</a:t>
            </a:r>
            <a:r>
              <a:rPr sz="1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;</a:t>
            </a:r>
            <a:endParaRPr sz="1800" dirty="0">
              <a:latin typeface="Calibri"/>
              <a:cs typeface="Calibri"/>
            </a:endParaRPr>
          </a:p>
          <a:p>
            <a:pPr marL="194310" indent="-181610">
              <a:lnSpc>
                <a:spcPct val="100000"/>
              </a:lnSpc>
              <a:spcBef>
                <a:spcPts val="600"/>
              </a:spcBef>
              <a:buClr>
                <a:srgbClr val="1CACE3"/>
              </a:buClr>
              <a:buFont typeface="Arial"/>
              <a:buChar char="•"/>
              <a:tabLst>
                <a:tab pos="194310" algn="l"/>
              </a:tabLst>
            </a:pPr>
            <a:r>
              <a:rPr sz="2000" b="1" spc="-10" dirty="0">
                <a:latin typeface="Calibri"/>
                <a:cs typeface="Calibri"/>
              </a:rPr>
              <a:t>Execution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400"/>
              </a:spcBef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CALL</a:t>
            </a:r>
            <a:r>
              <a:rPr sz="1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GetEmployeeCount();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931379"/>
            <a:ext cx="11811000" cy="5320303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1125" indent="-106680">
              <a:lnSpc>
                <a:spcPct val="100000"/>
              </a:lnSpc>
              <a:spcAft>
                <a:spcPts val="600"/>
              </a:spcAft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u="sng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sng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u="sng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procedure</a:t>
            </a:r>
            <a:r>
              <a:rPr sz="2200" u="sng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u="sng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sng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full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u="sng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sng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spc="-20" dirty="0">
                <a:solidFill>
                  <a:srgbClr val="404040"/>
                </a:solidFill>
                <a:latin typeface="Calibri"/>
                <a:cs typeface="Calibri"/>
              </a:rPr>
              <a:t>SSN.</a:t>
            </a:r>
            <a:endParaRPr lang="en-US" sz="2200" u="sng" spc="-20" dirty="0"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create the procedure */</a:t>
            </a:r>
            <a:endParaRPr lang="en-US" sz="2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PROCEDURE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GetEmployeeName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empSSN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empName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VARCHAR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1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50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/* "INTO" is used to put a value into our OUT parameter */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CONCAT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'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INTO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empName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Ssn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empSSN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1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/* use the procedure */</a:t>
            </a:r>
            <a:endParaRPr lang="en-US" sz="21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GetEmployeeName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1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123456789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@emp_name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@emp_name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1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STORED</a:t>
            </a:r>
            <a:r>
              <a:rPr spc="-155" dirty="0"/>
              <a:t> </a:t>
            </a:r>
            <a:r>
              <a:rPr spc="-60" dirty="0"/>
              <a:t>PROCEDURES:</a:t>
            </a:r>
            <a:r>
              <a:rPr spc="-130" dirty="0"/>
              <a:t> </a:t>
            </a:r>
            <a:r>
              <a:rPr lang="en-US" spc="-80" dirty="0"/>
              <a:t>EXAMPLE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31379"/>
            <a:ext cx="11037570" cy="533222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1125" indent="-106680">
              <a:lnSpc>
                <a:spcPct val="100000"/>
              </a:lnSpc>
              <a:spcAft>
                <a:spcPts val="600"/>
              </a:spcAft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u="sng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u="sng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procedure</a:t>
            </a:r>
            <a:r>
              <a:rPr sz="2200" u="sng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u="sng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u="sng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200" u="sng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u="sng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u="sng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r>
              <a:rPr sz="2200" u="sng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u="sng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u="sng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spc="-10" dirty="0">
                <a:solidFill>
                  <a:srgbClr val="404040"/>
                </a:solidFill>
                <a:latin typeface="Calibri"/>
                <a:cs typeface="Calibri"/>
              </a:rPr>
              <a:t>projects.</a:t>
            </a:r>
            <a:endParaRPr sz="2200" u="sng" dirty="0">
              <a:latin typeface="Calibri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DELIMITER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GetEmployeeHours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empFname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empLname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empHours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empHours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e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Works_on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1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1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1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empFname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1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empLname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DELIMITER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GetEmployeeHours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"John"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"Smith"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@emp_hrs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@emp_hrs</a:t>
            </a:r>
            <a:r>
              <a:rPr lang="en-US" sz="21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STORED</a:t>
            </a:r>
            <a:r>
              <a:rPr spc="-155" dirty="0"/>
              <a:t> </a:t>
            </a:r>
            <a:r>
              <a:rPr spc="-60" dirty="0"/>
              <a:t>PROCEDURES:</a:t>
            </a:r>
            <a:r>
              <a:rPr spc="-130" dirty="0"/>
              <a:t> </a:t>
            </a:r>
            <a:r>
              <a:rPr lang="en-US" spc="-80" dirty="0"/>
              <a:t>EXAMPLE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31379"/>
            <a:ext cx="11037570" cy="452495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11125" indent="-106680">
              <a:lnSpc>
                <a:spcPct val="100000"/>
              </a:lnSpc>
              <a:spcAft>
                <a:spcPts val="600"/>
              </a:spcAft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200" u="sng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lang="en-US" sz="2200" u="sng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u="sng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US" sz="2200" u="sng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u="sng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lang="en-US" sz="2200" u="sng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u="sng" dirty="0">
                <a:solidFill>
                  <a:srgbClr val="404040"/>
                </a:solidFill>
                <a:latin typeface="Calibri"/>
                <a:cs typeface="Calibri"/>
              </a:rPr>
              <a:t>procedure</a:t>
            </a:r>
            <a:r>
              <a:rPr lang="en-US" sz="2200" u="sng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u="sng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2200" u="sng" spc="-60" dirty="0">
                <a:solidFill>
                  <a:srgbClr val="404040"/>
                </a:solidFill>
                <a:latin typeface="Calibri"/>
                <a:cs typeface="Calibri"/>
              </a:rPr>
              <a:t> raise the </a:t>
            </a:r>
            <a:r>
              <a:rPr lang="en-US" sz="2200" u="sng" spc="-30" dirty="0">
                <a:solidFill>
                  <a:srgbClr val="404040"/>
                </a:solidFill>
                <a:latin typeface="Calibri"/>
                <a:cs typeface="Calibri"/>
              </a:rPr>
              <a:t>minimum salary level</a:t>
            </a:r>
            <a:r>
              <a:rPr lang="en-US" sz="2200" u="sng" spc="-10" dirty="0">
                <a:solidFill>
                  <a:srgbClr val="404040"/>
                </a:solidFill>
                <a:latin typeface="Calibri"/>
                <a:cs typeface="Calibri"/>
              </a:rPr>
              <a:t> of all employees.</a:t>
            </a:r>
            <a:endParaRPr sz="2200" u="sng" dirty="0"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$$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PROCEDURE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SetMinSalary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minSalary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UPDATE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salary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minSalary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salary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minSalary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$$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SetMinSalary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31000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STORED</a:t>
            </a:r>
            <a:r>
              <a:rPr spc="-155" dirty="0"/>
              <a:t> </a:t>
            </a:r>
            <a:r>
              <a:rPr spc="-60" dirty="0"/>
              <a:t>PROCEDURES:</a:t>
            </a:r>
            <a:r>
              <a:rPr spc="-130" dirty="0"/>
              <a:t> </a:t>
            </a:r>
            <a:r>
              <a:rPr lang="en-US" spc="-80" dirty="0"/>
              <a:t>EXAMPLE</a:t>
            </a:r>
            <a:endParaRPr spc="-25" dirty="0"/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48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64907"/>
            <a:ext cx="10880725" cy="112851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11125" indent="-106680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Can be used to carry out any SQL commands (INSERT, UPDATE, DELETE, and SELECT)</a:t>
            </a:r>
          </a:p>
          <a:p>
            <a:pPr marL="111125" indent="-106680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Can take in parameters (using IN)</a:t>
            </a:r>
          </a:p>
          <a:p>
            <a:pPr marL="111125" indent="-106680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Can give back results with out parameters (using OUT)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6650" y="48323"/>
            <a:ext cx="73894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STORED</a:t>
            </a:r>
            <a:r>
              <a:rPr spc="-195" dirty="0"/>
              <a:t> </a:t>
            </a:r>
            <a:r>
              <a:rPr spc="-60" dirty="0"/>
              <a:t>PROCEDURES</a:t>
            </a:r>
            <a:endParaRPr spc="-75" dirty="0"/>
          </a:p>
        </p:txBody>
      </p:sp>
      <p:sp>
        <p:nvSpPr>
          <p:cNvPr id="5" name="object 5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098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802" y="964907"/>
            <a:ext cx="11566525" cy="32931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11125" indent="-106680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named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return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output.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Focus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calculations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transformations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directly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modify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tables.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Encapsulate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calculations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unit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11125" indent="-106680">
              <a:lnSpc>
                <a:spcPct val="100000"/>
              </a:lnSpc>
              <a:spcBef>
                <a:spcPts val="134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Benefits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functions: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Reusability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Maintainability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Readability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Modularity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5930" y="48323"/>
            <a:ext cx="4672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FUNCTIONS:</a:t>
            </a:r>
            <a:r>
              <a:rPr spc="-204" dirty="0"/>
              <a:t> </a:t>
            </a:r>
            <a:r>
              <a:rPr spc="-25" dirty="0"/>
              <a:t>INTRO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1329</Words>
  <Application>Microsoft Office PowerPoint</Application>
  <PresentationFormat>Widescreen</PresentationFormat>
  <Paragraphs>239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Office Theme</vt:lpstr>
      <vt:lpstr>Lesson 7.4: Stored Procedures &amp;</vt:lpstr>
      <vt:lpstr>OUTLINE</vt:lpstr>
      <vt:lpstr>STORED PROCEDURES: INTRO</vt:lpstr>
      <vt:lpstr>STORED PROCEDURES: SYNTAX</vt:lpstr>
      <vt:lpstr>STORED PROCEDURES: EXAMPLE</vt:lpstr>
      <vt:lpstr>STORED PROCEDURES: EXAMPLE</vt:lpstr>
      <vt:lpstr>STORED PROCEDURES: EXAMPLE</vt:lpstr>
      <vt:lpstr>STORED PROCEDURES</vt:lpstr>
      <vt:lpstr>FUNCTIONS: INTRO</vt:lpstr>
      <vt:lpstr>FUNCTIONS: SYNTAX (1)</vt:lpstr>
      <vt:lpstr>FUNCTIONS: SYNTAX (1)</vt:lpstr>
      <vt:lpstr>FUNCTIONS: EXAMPLE</vt:lpstr>
      <vt:lpstr>FUNCTIONS: EXAMPLE</vt:lpstr>
      <vt:lpstr>FUNCTIONS: EXAMPLE</vt:lpstr>
      <vt:lpstr>FUNCTIONS: BUILT IN</vt:lpstr>
      <vt:lpstr>What's The Difference?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/>
  <cp:lastModifiedBy>Kevin Cherry</cp:lastModifiedBy>
  <cp:revision>38</cp:revision>
  <dcterms:created xsi:type="dcterms:W3CDTF">2024-12-13T16:16:04Z</dcterms:created>
  <dcterms:modified xsi:type="dcterms:W3CDTF">2025-02-12T00:00:44Z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