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259" r:id="rId4"/>
    <p:sldId id="260" r:id="rId5"/>
    <p:sldId id="268" r:id="rId6"/>
    <p:sldId id="278" r:id="rId7"/>
    <p:sldId id="261" r:id="rId8"/>
    <p:sldId id="262" r:id="rId9"/>
    <p:sldId id="279" r:id="rId10"/>
    <p:sldId id="267" r:id="rId11"/>
    <p:sldId id="282" r:id="rId12"/>
    <p:sldId id="280" r:id="rId13"/>
    <p:sldId id="283" r:id="rId14"/>
    <p:sldId id="286" r:id="rId15"/>
    <p:sldId id="263" r:id="rId16"/>
    <p:sldId id="284" r:id="rId17"/>
    <p:sldId id="287" r:id="rId18"/>
    <p:sldId id="264" r:id="rId19"/>
    <p:sldId id="285" r:id="rId20"/>
    <p:sldId id="265" r:id="rId21"/>
    <p:sldId id="288" r:id="rId22"/>
    <p:sldId id="266" r:id="rId23"/>
    <p:sldId id="272" r:id="rId24"/>
    <p:sldId id="273" r:id="rId25"/>
    <p:sldId id="274" r:id="rId26"/>
    <p:sldId id="275" r:id="rId27"/>
    <p:sldId id="276" r:id="rId28"/>
    <p:sldId id="277" r:id="rId2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56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42E9-C9A7-FCD7-A32D-EEB2408C5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80399-A660-2B1D-44C0-BCF77D195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8D68A-45B5-E34D-3CB2-DCDD4FD60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AAC33-2624-9DE9-1BC9-CE0046C4F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F98A8-E091-A723-6BC3-4B71F06DD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3BD63F-D55D-8245-8ADA-7338182D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93C126-F63A-E5AF-F18A-FB810375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2BBD7-B37D-5487-4E7A-844B4045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2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5EF2-DA5A-B31A-6EDD-F63E11AA0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0DB19-8B3F-09DF-70F4-06BEAAEC5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ADBBE-C984-EA41-A717-ED1B1EBC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315B9-E978-914A-774E-C5F90F9C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70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55B27B-57D1-C3AF-D737-256A39AF8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13961-D493-B17C-1427-48D4311CF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516D9-F48F-3C9F-D5D6-48A7FACAC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42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6B63-4FC8-9061-0D5C-E6AE7CCC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4AAEE-B9BF-15CF-346D-77C00BE04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63259-5357-6180-6013-3A07B8A2F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5A197-6166-B6E8-F6F6-72584E6D5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B4333-E4CC-1B70-CC00-3B01E30D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893E9-4050-4A1E-DC72-9B25AD9A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37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39E0-231B-5668-AA7A-A02AB6102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77530C-D9E1-8A27-34F1-6A70C6397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97EDA-2331-D5EF-FB96-9FFD4FA1D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87532-5D1C-F54D-805C-C3E3C3C2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AB397-E65C-2AF2-5DF2-D934EA1CE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2ADD0-F2BF-A312-EE29-DEBCEDE6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77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5FAD-2488-E667-38ED-372D5ECEB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8DC40-4B6B-A8FE-9B4C-1C51D6312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784E5-8C1B-4172-65B2-4030B7D3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CD2D2-85E8-668B-CA25-6408A181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F8F51-B498-253A-235F-D95AC9A6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49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335C4-B4A1-92BC-D1FE-5A03A4EEB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6DB4C-81B6-A804-090A-357E9E6F4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E6D70-D47E-5BA2-16BE-C9C9BCE7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6C010-F775-5329-64E7-2D445F9BA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240EE-D432-0751-4F30-055E2FF9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CCAC-2453-1581-0418-5A45DDAF0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6F93A-E3EB-3158-9C24-C77D28D2A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F10C1-254E-3FC8-0A45-F8B01075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B38CF-BA86-9C7B-E130-4F08C1BD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5E0BE-C040-D6AC-20D5-9E6885A2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4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F935-0810-D372-A367-2EBA6601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A0F0A-13D7-C736-8FA1-35231F782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9D417-9AE0-F05A-8FAC-5772EDD47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0E3DF-FF8D-2EAC-A6F6-1FBFBA5B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C2125-979E-2B92-0E1B-882DAF2E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9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A989-026C-3730-528C-AD068312F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9B9DA-A7BE-0879-1F6F-4A23D2C66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856AD-7F44-B414-5C46-69E7C9089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A016D-1CB7-6203-D6D6-C369CF39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FA971-239E-F7C9-85BD-911A3814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7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00C5-FA24-3F6A-1FFC-2A7296B2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01925-468C-F756-EF4A-8C2634DBA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F5929-A2B8-C7D2-7935-7695F50F8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B92BF-3716-144B-CA18-933DD5697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05430-B581-0D7B-109C-50DC9724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0CF5A-C37D-8F26-C2EF-3EF514A6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7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540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9460" y="0"/>
                </a:moveTo>
                <a:lnTo>
                  <a:pt x="0" y="0"/>
                </a:lnTo>
                <a:lnTo>
                  <a:pt x="0" y="457200"/>
                </a:lnTo>
                <a:lnTo>
                  <a:pt x="12189460" y="457200"/>
                </a:lnTo>
                <a:lnTo>
                  <a:pt x="1218946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4759"/>
            <a:ext cx="12189460" cy="63500"/>
          </a:xfrm>
          <a:custGeom>
            <a:avLst/>
            <a:gdLst/>
            <a:ahLst/>
            <a:cxnLst/>
            <a:rect l="l" t="t" r="r" b="b"/>
            <a:pathLst>
              <a:path w="12189460" h="63500">
                <a:moveTo>
                  <a:pt x="12189460" y="0"/>
                </a:moveTo>
                <a:lnTo>
                  <a:pt x="0" y="0"/>
                </a:lnTo>
                <a:lnTo>
                  <a:pt x="0" y="63499"/>
                </a:lnTo>
                <a:lnTo>
                  <a:pt x="12189460" y="63499"/>
                </a:lnTo>
                <a:lnTo>
                  <a:pt x="1218946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3115" y="48323"/>
            <a:ext cx="9065768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7802" y="2838950"/>
            <a:ext cx="6045835" cy="3101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2A453-F81E-D8A6-05BD-B06D94D65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0AE68-ABCD-7CEC-6E26-77133C14F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EDDCC-CC71-3AFD-EE5C-D78B76A41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F608B-7303-ACFD-E0F1-5227486A3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7F8F9-C78E-4EF0-83BC-354032555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4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net/manual/en/mysqli.multi-query.ph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ebsitebeaver.com/prepared-statements-in-php-mysqli-to-prevent-sql-injection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759"/>
            <a:ext cx="12192000" cy="523240"/>
            <a:chOff x="0" y="6334759"/>
            <a:chExt cx="12192000" cy="523240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2192000" y="4572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759"/>
              <a:ext cx="12192000" cy="66040"/>
            </a:xfrm>
            <a:custGeom>
              <a:avLst/>
              <a:gdLst/>
              <a:ahLst/>
              <a:cxnLst/>
              <a:rect l="l" t="t" r="r" b="b"/>
              <a:pathLst>
                <a:path w="12192000" h="66039">
                  <a:moveTo>
                    <a:pt x="12192000" y="0"/>
                  </a:moveTo>
                  <a:lnTo>
                    <a:pt x="0" y="0"/>
                  </a:lnTo>
                  <a:lnTo>
                    <a:pt x="0" y="66039"/>
                  </a:lnTo>
                  <a:lnTo>
                    <a:pt x="12192000" y="6603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769" y="434467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18029" y="1014349"/>
            <a:ext cx="8171180" cy="3363357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R="5080" algn="ctr">
              <a:lnSpc>
                <a:spcPts val="8170"/>
              </a:lnSpc>
              <a:spcBef>
                <a:spcPts val="1565"/>
              </a:spcBef>
            </a:pPr>
            <a:r>
              <a:rPr sz="8000" spc="-105" dirty="0">
                <a:solidFill>
                  <a:srgbClr val="252525"/>
                </a:solidFill>
              </a:rPr>
              <a:t>Lesson</a:t>
            </a:r>
            <a:r>
              <a:rPr sz="8000" spc="-330" dirty="0">
                <a:solidFill>
                  <a:srgbClr val="252525"/>
                </a:solidFill>
              </a:rPr>
              <a:t> </a:t>
            </a:r>
            <a:r>
              <a:rPr sz="8000" spc="-20" dirty="0">
                <a:solidFill>
                  <a:srgbClr val="252525"/>
                </a:solidFill>
              </a:rPr>
              <a:t>7.</a:t>
            </a:r>
            <a:r>
              <a:rPr lang="en-US" sz="8000" spc="-20" dirty="0">
                <a:solidFill>
                  <a:srgbClr val="252525"/>
                </a:solidFill>
              </a:rPr>
              <a:t>6</a:t>
            </a:r>
            <a:r>
              <a:rPr sz="8000" spc="-20" dirty="0">
                <a:solidFill>
                  <a:srgbClr val="252525"/>
                </a:solidFill>
              </a:rPr>
              <a:t>: </a:t>
            </a:r>
            <a:r>
              <a:rPr lang="fr-FR" sz="8000" spc="-140" dirty="0">
                <a:solidFill>
                  <a:srgbClr val="252525"/>
                </a:solidFill>
              </a:rPr>
              <a:t>Programmatic DB Communication</a:t>
            </a:r>
            <a:endParaRPr sz="8000" dirty="0"/>
          </a:p>
        </p:txBody>
      </p:sp>
      <p:sp>
        <p:nvSpPr>
          <p:cNvPr id="8" name="object 8"/>
          <p:cNvSpPr txBox="1"/>
          <p:nvPr/>
        </p:nvSpPr>
        <p:spPr>
          <a:xfrm>
            <a:off x="2530475" y="4404105"/>
            <a:ext cx="71672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0" spc="170" dirty="0">
                <a:solidFill>
                  <a:srgbClr val="344068"/>
                </a:solidFill>
                <a:latin typeface="Calibri Light"/>
                <a:cs typeface="Calibri Light"/>
              </a:rPr>
              <a:t>CSC430/530</a:t>
            </a:r>
            <a:r>
              <a:rPr sz="2400" b="0" spc="39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344068"/>
                </a:solidFill>
                <a:latin typeface="Calibri Light"/>
                <a:cs typeface="Calibri Light"/>
              </a:rPr>
              <a:t>–</a:t>
            </a:r>
            <a:r>
              <a:rPr sz="2400" b="0" spc="37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14" dirty="0">
                <a:solidFill>
                  <a:srgbClr val="344068"/>
                </a:solidFill>
                <a:latin typeface="Calibri Light"/>
                <a:cs typeface="Calibri Light"/>
              </a:rPr>
              <a:t>DATABASE</a:t>
            </a:r>
            <a:r>
              <a:rPr sz="2400" b="0" spc="380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70">
                <a:solidFill>
                  <a:srgbClr val="344068"/>
                </a:solidFill>
                <a:latin typeface="Calibri Light"/>
                <a:cs typeface="Calibri Light"/>
              </a:rPr>
              <a:t>MANAGEMENT</a:t>
            </a:r>
            <a:r>
              <a:rPr sz="2400" b="0" spc="39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35">
                <a:solidFill>
                  <a:srgbClr val="344068"/>
                </a:solidFill>
                <a:latin typeface="Calibri Light"/>
                <a:cs typeface="Calibri Light"/>
              </a:rPr>
              <a:t>SYSTEMS</a:t>
            </a:r>
            <a:endParaRPr sz="24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Views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917248-F83D-9A41-985A-1E1B70202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066799"/>
            <a:ext cx="9982200" cy="4124912"/>
          </a:xfrm>
        </p:spPr>
        <p:txBody>
          <a:bodyPr/>
          <a:lstStyle/>
          <a:p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/* SQL */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1400" dirty="0">
              <a:effectLst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dept_5_emps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employee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dno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PHP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$query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'SELECT * FROM dept_5_emps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$result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$conn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$query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$row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$result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fetch_assoc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"{$row['</a:t>
            </a:r>
            <a:r>
              <a:rPr lang="en-US" sz="18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']} {$row['</a:t>
            </a:r>
            <a:r>
              <a:rPr lang="en-US" sz="18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']}&lt;</a:t>
            </a:r>
            <a:r>
              <a:rPr lang="en-US" sz="18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/&gt;"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" y="877569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14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Stored Procedures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917248-F83D-9A41-985A-1E1B70202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066799"/>
            <a:ext cx="11201400" cy="4349460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SQL */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DELIMITER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$$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give_raise_to_all_by_name_prefix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fname_part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employee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salary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salary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fname_part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'%'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$$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DELIMITER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PHP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$query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"CALL </a:t>
            </a:r>
            <a:r>
              <a:rPr lang="en-US" sz="18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give_raise_to_all_by_name_prefix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('a')"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$result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$conn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$query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" y="877569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298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Functions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917248-F83D-9A41-985A-1E1B70202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11582400" cy="5170646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SQL */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DELIMITER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$$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highest_paid_emp_by_dept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dept_number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DETERMINISTIC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high_paid_emp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varchar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'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high_paid_emp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employee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dno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dept_number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salary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salary </a:t>
            </a: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employee </a:t>
            </a: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dno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dept_number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high_paid_emp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$$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DELIMITER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rgbClr val="008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solidFill>
                <a:srgbClr val="008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PHP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$query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'SELECT</a:t>
            </a:r>
            <a:r>
              <a:rPr lang="en-US" sz="16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highest_paid_emp_by_dept</a:t>
            </a:r>
            <a:r>
              <a:rPr lang="en-US" sz="16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(5)'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$result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$conn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$query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'Highest paid in dept 5 is '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$result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fetch_array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()[</a:t>
            </a:r>
            <a:r>
              <a:rPr lang="en-US" sz="16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" y="877569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45494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Executing Multiple Queries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917248-F83D-9A41-985A-1E1B70202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066799"/>
            <a:ext cx="9982200" cy="4708981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php</a:t>
            </a:r>
            <a:endParaRPr lang="en-US" sz="18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8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$query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18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SELECT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* FROM employee; SELECT * FROM dependent;'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8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$conn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multi_query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$query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8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echo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'&lt;h2&gt;Results: &lt;/h2&gt;'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8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8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$result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$conn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store_result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8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$row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$result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fetch_row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8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echo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implode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','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$row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'&lt;</a:t>
            </a:r>
            <a:r>
              <a:rPr lang="en-US" sz="18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/&gt;'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8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8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8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$conn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more_results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8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echo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'&lt;</a:t>
            </a:r>
            <a:r>
              <a:rPr lang="en-US" sz="18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/&gt;'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8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8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$conn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next_result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?&gt;</a:t>
            </a:r>
            <a:endParaRPr lang="en-US" sz="18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" y="877569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9284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Watch Out! SQL Injection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917248-F83D-9A41-985A-1E1B70202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066799"/>
            <a:ext cx="10820400" cy="2677656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SQL injection is the process of getting a WHERE clause to succeed on row(s) that it wasn't meant to succeed 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This gives an unauthorized user access to information they should NOT have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It can even cause entire tables or databases to be dropped when they shouldn't have been!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It is extremely easy to do if the developer hasn't protected against it!</a:t>
            </a:r>
          </a:p>
        </p:txBody>
      </p:sp>
      <p:sp>
        <p:nvSpPr>
          <p:cNvPr id="3" name="object 3"/>
          <p:cNvSpPr/>
          <p:nvPr/>
        </p:nvSpPr>
        <p:spPr>
          <a:xfrm>
            <a:off x="3810" y="877569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3079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Watch Out! SQL Injection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3810" y="877569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A4F93-A992-9FCD-0F25-7AB3BC971CFC}"/>
              </a:ext>
            </a:extLst>
          </p:cNvPr>
          <p:cNvSpPr txBox="1"/>
          <p:nvPr/>
        </p:nvSpPr>
        <p:spPr>
          <a:xfrm>
            <a:off x="0" y="914400"/>
            <a:ext cx="12192000" cy="5490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&lt;html&gt;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&lt;head&gt;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&lt;/head&gt;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&lt;body&gt;</a:t>
            </a:r>
            <a:endParaRPr lang="en-US" sz="95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lang="en-US" sz="95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php</a:t>
            </a:r>
            <a:endParaRPr lang="en-US" sz="95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95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5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isset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5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$_POST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95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95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fname</a:t>
            </a:r>
            <a:r>
              <a:rPr lang="en-US" sz="95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]))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95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5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connection string settings</a:t>
            </a:r>
            <a:endParaRPr lang="en-US" sz="95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5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$server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'localhost'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95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5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$user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'root'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95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5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$pass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''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95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5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sz="95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'company'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95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endParaRPr lang="en-US" sz="95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5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connect to database</a:t>
            </a:r>
            <a:endParaRPr lang="en-US" sz="95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5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$conn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mysqli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5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$server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$user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$pass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sz="95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95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endParaRPr lang="en-US" sz="95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5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check for errors</a:t>
            </a:r>
            <a:endParaRPr lang="en-US" sz="95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5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$conn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95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connect_error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95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9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die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5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"connection error: "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$conn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95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connect_error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95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95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95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5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sz="95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fname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$_POST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95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95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fname</a:t>
            </a:r>
            <a:r>
              <a:rPr lang="en-US" sz="95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];</a:t>
            </a:r>
            <a:endParaRPr lang="en-US" sz="95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5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sz="95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lname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$_POST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95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95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lname</a:t>
            </a:r>
            <a:r>
              <a:rPr lang="en-US" sz="95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];</a:t>
            </a:r>
            <a:endParaRPr lang="en-US" sz="95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5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sz="95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ssn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$_POST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95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95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ssn</a:t>
            </a:r>
            <a:r>
              <a:rPr lang="en-US" sz="95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];</a:t>
            </a:r>
            <a:endParaRPr lang="en-US" sz="95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endParaRPr lang="en-US" sz="95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5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PHP </a:t>
            </a:r>
            <a:endParaRPr lang="en-US" sz="95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50" b="1" dirty="0">
                <a:solidFill>
                  <a:srgbClr val="000080"/>
                </a:solidFill>
                <a:effectLst/>
                <a:highlight>
                  <a:srgbClr val="FFFFCC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$query</a:t>
            </a:r>
            <a:r>
              <a:rPr lang="en-US" sz="950" b="1" dirty="0">
                <a:solidFill>
                  <a:srgbClr val="000000"/>
                </a:solidFill>
                <a:effectLst/>
                <a:highlight>
                  <a:srgbClr val="FFFFCC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8000FF"/>
                </a:solidFill>
                <a:effectLst/>
                <a:highlight>
                  <a:srgbClr val="FFFFCC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50" b="1" dirty="0">
                <a:solidFill>
                  <a:srgbClr val="000000"/>
                </a:solidFill>
                <a:effectLst/>
                <a:highlight>
                  <a:srgbClr val="FFFFCC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808080"/>
                </a:solidFill>
                <a:effectLst/>
                <a:highlight>
                  <a:srgbClr val="FFFFCC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"SELECT </a:t>
            </a:r>
            <a:r>
              <a:rPr lang="en-US" sz="950" b="1" dirty="0" err="1">
                <a:solidFill>
                  <a:srgbClr val="808080"/>
                </a:solidFill>
                <a:effectLst/>
                <a:highlight>
                  <a:srgbClr val="FFFFCC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fname</a:t>
            </a:r>
            <a:r>
              <a:rPr lang="en-US" sz="950" b="1" dirty="0">
                <a:solidFill>
                  <a:srgbClr val="808080"/>
                </a:solidFill>
                <a:effectLst/>
                <a:highlight>
                  <a:srgbClr val="FFFFCC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US" sz="950" b="1" dirty="0" err="1">
                <a:solidFill>
                  <a:srgbClr val="808080"/>
                </a:solidFill>
                <a:effectLst/>
                <a:highlight>
                  <a:srgbClr val="FFFFCC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lname</a:t>
            </a:r>
            <a:r>
              <a:rPr lang="en-US" sz="950" b="1" dirty="0">
                <a:solidFill>
                  <a:srgbClr val="808080"/>
                </a:solidFill>
                <a:effectLst/>
                <a:highlight>
                  <a:srgbClr val="FFFFCC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salary FROM employee WHERE </a:t>
            </a:r>
            <a:r>
              <a:rPr lang="en-US" sz="950" b="1" dirty="0" err="1">
                <a:solidFill>
                  <a:srgbClr val="808080"/>
                </a:solidFill>
                <a:effectLst/>
                <a:highlight>
                  <a:srgbClr val="FFFFCC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fname</a:t>
            </a:r>
            <a:r>
              <a:rPr lang="en-US" sz="950" b="1" dirty="0">
                <a:solidFill>
                  <a:srgbClr val="808080"/>
                </a:solidFill>
                <a:effectLst/>
                <a:highlight>
                  <a:srgbClr val="FFFFCC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'$</a:t>
            </a:r>
            <a:r>
              <a:rPr lang="en-US" sz="950" b="1" dirty="0" err="1">
                <a:solidFill>
                  <a:srgbClr val="808080"/>
                </a:solidFill>
                <a:effectLst/>
                <a:highlight>
                  <a:srgbClr val="FFFFCC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fname</a:t>
            </a:r>
            <a:r>
              <a:rPr lang="en-US" sz="950" b="1" dirty="0">
                <a:solidFill>
                  <a:srgbClr val="808080"/>
                </a:solidFill>
                <a:effectLst/>
                <a:highlight>
                  <a:srgbClr val="FFFFCC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 AND </a:t>
            </a:r>
            <a:r>
              <a:rPr lang="en-US" sz="950" b="1" dirty="0" err="1">
                <a:solidFill>
                  <a:srgbClr val="808080"/>
                </a:solidFill>
                <a:effectLst/>
                <a:highlight>
                  <a:srgbClr val="FFFFCC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lname</a:t>
            </a:r>
            <a:r>
              <a:rPr lang="en-US" sz="950" b="1" dirty="0">
                <a:solidFill>
                  <a:srgbClr val="808080"/>
                </a:solidFill>
                <a:effectLst/>
                <a:highlight>
                  <a:srgbClr val="FFFFCC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'$</a:t>
            </a:r>
            <a:r>
              <a:rPr lang="en-US" sz="950" b="1" dirty="0" err="1">
                <a:solidFill>
                  <a:srgbClr val="808080"/>
                </a:solidFill>
                <a:effectLst/>
                <a:highlight>
                  <a:srgbClr val="FFFFCC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lname</a:t>
            </a:r>
            <a:r>
              <a:rPr lang="en-US" sz="950" b="1" dirty="0">
                <a:solidFill>
                  <a:srgbClr val="808080"/>
                </a:solidFill>
                <a:effectLst/>
                <a:highlight>
                  <a:srgbClr val="FFFFCC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 AND </a:t>
            </a:r>
            <a:r>
              <a:rPr lang="en-US" sz="950" b="1" dirty="0" err="1">
                <a:solidFill>
                  <a:srgbClr val="808080"/>
                </a:solidFill>
                <a:effectLst/>
                <a:highlight>
                  <a:srgbClr val="FFFFCC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ssn</a:t>
            </a:r>
            <a:r>
              <a:rPr lang="en-US" sz="950" b="1" dirty="0">
                <a:solidFill>
                  <a:srgbClr val="808080"/>
                </a:solidFill>
                <a:effectLst/>
                <a:highlight>
                  <a:srgbClr val="FFFFCC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'$</a:t>
            </a:r>
            <a:r>
              <a:rPr lang="en-US" sz="950" b="1" dirty="0" err="1">
                <a:solidFill>
                  <a:srgbClr val="808080"/>
                </a:solidFill>
                <a:effectLst/>
                <a:highlight>
                  <a:srgbClr val="FFFFCC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ssn</a:t>
            </a:r>
            <a:r>
              <a:rPr lang="en-US" sz="950" b="1" dirty="0">
                <a:solidFill>
                  <a:srgbClr val="808080"/>
                </a:solidFill>
                <a:effectLst/>
                <a:highlight>
                  <a:srgbClr val="FFFFCC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'"</a:t>
            </a:r>
            <a:r>
              <a:rPr lang="en-US" sz="950" b="1" dirty="0">
                <a:solidFill>
                  <a:srgbClr val="8000FF"/>
                </a:solidFill>
                <a:effectLst/>
                <a:highlight>
                  <a:srgbClr val="FFFFCC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US" sz="950" b="1" dirty="0">
                <a:solidFill>
                  <a:srgbClr val="000000"/>
                </a:solidFill>
                <a:effectLst/>
                <a:highlight>
                  <a:srgbClr val="FFFFCC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this is problematic!</a:t>
            </a:r>
            <a:endParaRPr lang="en-US" sz="95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5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$conn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95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multi_query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5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$query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95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5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$result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$conn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95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store_result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95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echo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'&lt;h2&gt;Results: &lt;/h2&gt;'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95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5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$row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$result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95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fetch_assoc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95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9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echo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"&lt;u&gt;Name:&lt;/u&gt; &lt;strong&gt;{$row['</a:t>
            </a:r>
            <a:r>
              <a:rPr lang="en-US" sz="95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fname</a:t>
            </a:r>
            <a:r>
              <a:rPr lang="en-US" sz="95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']} {$row['</a:t>
            </a:r>
            <a:r>
              <a:rPr lang="en-US" sz="95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lname</a:t>
            </a:r>
            <a:r>
              <a:rPr lang="en-US" sz="95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']}&lt;/strong&gt; &amp;</a:t>
            </a:r>
            <a:r>
              <a:rPr lang="en-US" sz="95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nbsp</a:t>
            </a:r>
            <a:r>
              <a:rPr lang="en-US" sz="95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;&amp;</a:t>
            </a:r>
            <a:r>
              <a:rPr lang="en-US" sz="95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nbsp</a:t>
            </a:r>
            <a:r>
              <a:rPr lang="en-US" sz="95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&lt;u&gt;Salary:&lt;/u&gt; &lt;strong&gt;{$row['salary']}&lt;/strong&gt;&lt;</a:t>
            </a:r>
            <a:r>
              <a:rPr lang="en-US" sz="95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95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/&gt;"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95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95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95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else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95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echo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"&lt;form action='</a:t>
            </a:r>
            <a:r>
              <a:rPr lang="en-US" sz="95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index.php</a:t>
            </a:r>
            <a:r>
              <a:rPr lang="en-US" sz="95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 method='post'&gt;"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95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echo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 &lt;label for='</a:t>
            </a:r>
            <a:r>
              <a:rPr lang="en-US" sz="95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fname</a:t>
            </a:r>
            <a:r>
              <a:rPr lang="en-US" sz="95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'&gt;First Name: &lt;/label&gt;&lt;input type='text' id='</a:t>
            </a:r>
            <a:r>
              <a:rPr lang="en-US" sz="95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fname</a:t>
            </a:r>
            <a:r>
              <a:rPr lang="en-US" sz="95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 name='</a:t>
            </a:r>
            <a:r>
              <a:rPr lang="en-US" sz="95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fname</a:t>
            </a:r>
            <a:r>
              <a:rPr lang="en-US" sz="95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 /&gt;&lt;</a:t>
            </a:r>
            <a:r>
              <a:rPr lang="en-US" sz="95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95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/&gt;"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95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echo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 &lt;label for='</a:t>
            </a:r>
            <a:r>
              <a:rPr lang="en-US" sz="95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lname</a:t>
            </a:r>
            <a:r>
              <a:rPr lang="en-US" sz="95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'&gt;Last Name: &lt;/label&gt;&lt;input type='text' id='</a:t>
            </a:r>
            <a:r>
              <a:rPr lang="en-US" sz="95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lname</a:t>
            </a:r>
            <a:r>
              <a:rPr lang="en-US" sz="95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 name='</a:t>
            </a:r>
            <a:r>
              <a:rPr lang="en-US" sz="95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lname</a:t>
            </a:r>
            <a:r>
              <a:rPr lang="en-US" sz="95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 /&gt;&lt;</a:t>
            </a:r>
            <a:r>
              <a:rPr lang="en-US" sz="95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95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/&gt;"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95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echo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 &lt;label for='</a:t>
            </a:r>
            <a:r>
              <a:rPr lang="en-US" sz="95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lname</a:t>
            </a:r>
            <a:r>
              <a:rPr lang="en-US" sz="95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'&gt;SSN: &lt;/label&gt;&lt;input type='text' id='</a:t>
            </a:r>
            <a:r>
              <a:rPr lang="en-US" sz="95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ssn</a:t>
            </a:r>
            <a:r>
              <a:rPr lang="en-US" sz="95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 name='</a:t>
            </a:r>
            <a:r>
              <a:rPr lang="en-US" sz="95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ssn</a:t>
            </a:r>
            <a:r>
              <a:rPr lang="en-US" sz="95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 /&gt;&lt;</a:t>
            </a:r>
            <a:r>
              <a:rPr lang="en-US" sz="95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95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/&gt;"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95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echo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  &lt;input type='submit' /&gt;"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95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echo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"&lt;/form&gt;"</a:t>
            </a: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95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95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?&gt;</a:t>
            </a:r>
            <a:endParaRPr lang="en-US" sz="95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&lt;/body&gt;</a:t>
            </a:r>
            <a:r>
              <a:rPr lang="en-US" sz="95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5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&lt;/html&gt;</a:t>
            </a:r>
            <a:endParaRPr lang="en-US" sz="95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25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Watch Out! SQL Injection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3810" y="877569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A4F93-A992-9FCD-0F25-7AB3BC971CFC}"/>
              </a:ext>
            </a:extLst>
          </p:cNvPr>
          <p:cNvSpPr txBox="1"/>
          <p:nvPr/>
        </p:nvSpPr>
        <p:spPr>
          <a:xfrm>
            <a:off x="3276600" y="2438400"/>
            <a:ext cx="52578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Demo</a:t>
            </a:r>
          </a:p>
          <a:p>
            <a:pPr mar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4800" b="1" dirty="0"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ourier New" panose="02070309020205020404" pitchFamily="49" charset="0"/>
              </a:rPr>
              <a:t>Even the docs warn against this!</a:t>
            </a:r>
          </a:p>
          <a:p>
            <a:pPr mar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ourier New" panose="02070309020205020404" pitchFamily="49" charset="0"/>
                <a:hlinkClick r:id="rId2"/>
              </a:rPr>
              <a:t>https://www.php.net/manual/en/mysqli.multi-query.php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endParaRPr lang="en-US" sz="28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140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8323"/>
            <a:ext cx="10515600" cy="1477328"/>
          </a:xfrm>
        </p:spPr>
        <p:txBody>
          <a:bodyPr/>
          <a:lstStyle/>
          <a:p>
            <a:pPr algn="ctr"/>
            <a:r>
              <a:rPr lang="en-US" dirty="0"/>
              <a:t>Ways to Protect Against SQL Injection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917248-F83D-9A41-985A-1E1B70202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066799"/>
            <a:ext cx="11734800" cy="5386090"/>
          </a:xfrm>
        </p:spPr>
        <p:txBody>
          <a:bodyPr/>
          <a:lstStyle/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Never use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multi_query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() function</a:t>
            </a:r>
          </a:p>
          <a:p>
            <a:pPr marL="800100" lvl="1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Although this doesn't prevent a single bad query from running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Sanitize input</a:t>
            </a:r>
          </a:p>
          <a:p>
            <a:pPr marL="800100" lvl="1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Look for bad characters (like single/double quotes, two dashes, semi colons) and remove them before adding them to the query</a:t>
            </a:r>
          </a:p>
          <a:p>
            <a:pPr marL="800100" lvl="1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PHP has some built in functions to help with this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Use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mysqli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prepared statements</a:t>
            </a:r>
          </a:p>
          <a:p>
            <a:pPr marL="800100" lvl="1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Allows you to write your query with placeholders for the user information</a:t>
            </a:r>
          </a:p>
          <a:p>
            <a:pPr marL="800100" lvl="1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You then give it the user information in a separate function call, along with the data types you expect for each piece of information</a:t>
            </a:r>
          </a:p>
          <a:p>
            <a:pPr marL="800100" lvl="1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double checks the datatypes, and encloses strings in quotes so they can't become part of the query itself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Do not login as root!</a:t>
            </a:r>
          </a:p>
          <a:p>
            <a:pPr marL="800100" lvl="1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Login as a user with only the privileges that are necessary for the app to work</a:t>
            </a:r>
          </a:p>
          <a:p>
            <a:pPr marL="342900" indent="-342900">
              <a:spcBef>
                <a:spcPts val="600"/>
              </a:spcBef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There are many more techniques</a:t>
            </a:r>
          </a:p>
          <a:p>
            <a:pPr marL="800100" lvl="1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is a pretty good reference:</a:t>
            </a:r>
          </a:p>
          <a:p>
            <a:pPr marL="803275" lvl="1">
              <a:buClr>
                <a:srgbClr val="00B0F0"/>
              </a:buClr>
            </a:pPr>
            <a:r>
              <a:rPr lang="en-US" dirty="0">
                <a:solidFill>
                  <a:schemeClr val="tx1"/>
                </a:solidFill>
                <a:hlinkClick r:id="rId2"/>
              </a:rPr>
              <a:t>https://websitebeaver.com/prepared-statements-in-php-mysqli-to-prevent-sql-injection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" y="877569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0157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8323"/>
            <a:ext cx="10515600" cy="1477328"/>
          </a:xfrm>
        </p:spPr>
        <p:txBody>
          <a:bodyPr/>
          <a:lstStyle/>
          <a:p>
            <a:pPr algn="ctr"/>
            <a:r>
              <a:rPr lang="en-US" dirty="0"/>
              <a:t>Ways to Protect Against SQL Injection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3810" y="877569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 descr="A cartoon of two people&#10;&#10;Description automatically generated">
            <a:extLst>
              <a:ext uri="{FF2B5EF4-FFF2-40B4-BE49-F238E27FC236}">
                <a16:creationId xmlns:a16="http://schemas.microsoft.com/office/drawing/2014/main" id="{A97F6916-8848-A5E3-E042-77ACE6A58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35" y="2133600"/>
            <a:ext cx="10991529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98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Good Practice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917248-F83D-9A41-985A-1E1B70202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066799"/>
            <a:ext cx="9982200" cy="2356222"/>
          </a:xfrm>
        </p:spPr>
        <p:txBody>
          <a:bodyPr/>
          <a:lstStyle/>
          <a:p>
            <a:pPr marL="34290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Have a separate DB class that handles all database interactions</a:t>
            </a:r>
          </a:p>
          <a:p>
            <a:pPr marL="34290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 connect in constructor and save the connection as a field</a:t>
            </a:r>
          </a:p>
          <a:p>
            <a:pPr marL="34290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 have methods for all database interactions / queries</a:t>
            </a:r>
          </a:p>
          <a:p>
            <a:pPr marL="34290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dirty="0" err="1">
                <a:solidFill>
                  <a:schemeClr val="tx1"/>
                </a:solidFill>
              </a:rPr>
              <a:t>require_once</a:t>
            </a:r>
            <a:r>
              <a:rPr lang="en-US" dirty="0">
                <a:solidFill>
                  <a:schemeClr val="tx1"/>
                </a:solidFill>
              </a:rPr>
              <a:t> to include this script in multiple pages</a:t>
            </a: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require_once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db.php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dirty="0">
              <a:effectLst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" y="877569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064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Setup in WAMP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917248-F83D-9A41-985A-1E1B70202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066799"/>
            <a:ext cx="9982200" cy="677108"/>
          </a:xfrm>
        </p:spPr>
        <p:txBody>
          <a:bodyPr/>
          <a:lstStyle/>
          <a:p>
            <a:pPr>
              <a:buClr>
                <a:srgbClr val="00B0F0"/>
              </a:buClr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" y="877569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355CF-1AFE-F7E1-4927-B60F994569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1" t="3611" b="964"/>
          <a:stretch/>
        </p:blipFill>
        <p:spPr>
          <a:xfrm>
            <a:off x="211161" y="949261"/>
            <a:ext cx="4544080" cy="4846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14C6D8-72D5-55CD-B110-1626BCDE61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61" t="2045"/>
          <a:stretch/>
        </p:blipFill>
        <p:spPr>
          <a:xfrm>
            <a:off x="5334000" y="1036781"/>
            <a:ext cx="2191066" cy="343399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BD722E7-75E6-8628-4893-3373AA38EB76}"/>
              </a:ext>
            </a:extLst>
          </p:cNvPr>
          <p:cNvSpPr/>
          <p:nvPr/>
        </p:nvSpPr>
        <p:spPr>
          <a:xfrm>
            <a:off x="78509" y="1447800"/>
            <a:ext cx="2590800" cy="391563"/>
          </a:xfrm>
          <a:prstGeom prst="ellipse">
            <a:avLst/>
          </a:prstGeom>
          <a:noFill/>
          <a:ln w="47625"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B9A359-F3E2-90DB-7B99-BB6FA1079CA0}"/>
              </a:ext>
            </a:extLst>
          </p:cNvPr>
          <p:cNvSpPr/>
          <p:nvPr/>
        </p:nvSpPr>
        <p:spPr>
          <a:xfrm>
            <a:off x="5189421" y="2155276"/>
            <a:ext cx="2590800" cy="320601"/>
          </a:xfrm>
          <a:prstGeom prst="ellipse">
            <a:avLst/>
          </a:prstGeom>
          <a:noFill/>
          <a:ln w="47625"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F168DA-0E63-AB8A-C971-7B047774C5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818" b="39807"/>
          <a:stretch/>
        </p:blipFill>
        <p:spPr>
          <a:xfrm>
            <a:off x="7025838" y="4135768"/>
            <a:ext cx="4955002" cy="173736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E5057C7-14CB-01A1-2B49-1181F73317A5}"/>
              </a:ext>
            </a:extLst>
          </p:cNvPr>
          <p:cNvSpPr/>
          <p:nvPr/>
        </p:nvSpPr>
        <p:spPr>
          <a:xfrm>
            <a:off x="11201400" y="4674808"/>
            <a:ext cx="877317" cy="1237518"/>
          </a:xfrm>
          <a:prstGeom prst="ellipse">
            <a:avLst/>
          </a:prstGeom>
          <a:noFill/>
          <a:ln w="47625">
            <a:solidFill>
              <a:srgbClr val="FF00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0A475-423B-6C96-5675-2F11AC25B4DC}"/>
              </a:ext>
            </a:extLst>
          </p:cNvPr>
          <p:cNvSpPr txBox="1"/>
          <p:nvPr/>
        </p:nvSpPr>
        <p:spPr>
          <a:xfrm>
            <a:off x="3030964" y="5791200"/>
            <a:ext cx="1236236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Right click</a:t>
            </a:r>
          </a:p>
          <a:p>
            <a:pPr>
              <a:lnSpc>
                <a:spcPct val="85000"/>
              </a:lnSpc>
            </a:pPr>
            <a:r>
              <a:rPr lang="en-US" dirty="0"/>
              <a:t>on WAMP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71CC2C-2526-7A7B-328C-13AA82C0ED95}"/>
              </a:ext>
            </a:extLst>
          </p:cNvPr>
          <p:cNvSpPr txBox="1"/>
          <p:nvPr/>
        </p:nvSpPr>
        <p:spPr>
          <a:xfrm>
            <a:off x="5638745" y="4462866"/>
            <a:ext cx="1223412" cy="563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Left click</a:t>
            </a:r>
          </a:p>
          <a:p>
            <a:pPr>
              <a:lnSpc>
                <a:spcPct val="85000"/>
              </a:lnSpc>
            </a:pPr>
            <a:r>
              <a:rPr lang="en-US" dirty="0"/>
              <a:t>on WAMP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E6EC09-D50B-CD53-2C77-158CAD913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8905" y="1437680"/>
            <a:ext cx="3315163" cy="8859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7AB0A5A-B3AD-734C-B970-3F31754F0B5B}"/>
              </a:ext>
            </a:extLst>
          </p:cNvPr>
          <p:cNvSpPr txBox="1"/>
          <p:nvPr/>
        </p:nvSpPr>
        <p:spPr>
          <a:xfrm>
            <a:off x="9413070" y="5951523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</a:t>
            </a:r>
            <a:r>
              <a:rPr lang="en-US" dirty="0" err="1"/>
              <a:t>index.php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366F7F-1E05-D926-BAD8-47980DF1AF5E}"/>
              </a:ext>
            </a:extLst>
          </p:cNvPr>
          <p:cNvSpPr txBox="1"/>
          <p:nvPr/>
        </p:nvSpPr>
        <p:spPr>
          <a:xfrm>
            <a:off x="8965908" y="2417038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Navigate to "localhost"</a:t>
            </a:r>
          </a:p>
        </p:txBody>
      </p:sp>
    </p:spTree>
    <p:extLst>
      <p:ext uri="{BB962C8B-B14F-4D97-AF65-F5344CB8AC3E}">
        <p14:creationId xmlns:p14="http://schemas.microsoft.com/office/powerpoint/2010/main" val="528863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Good Practice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917248-F83D-9A41-985A-1E1B70202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914400"/>
            <a:ext cx="9982200" cy="5489195"/>
          </a:xfrm>
        </p:spPr>
        <p:txBody>
          <a:bodyPr/>
          <a:lstStyle/>
          <a:p>
            <a:pPr marL="0" marR="0">
              <a:lnSpc>
                <a:spcPct val="9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DB 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fields</a:t>
            </a:r>
            <a:endParaRPr lang="en-US" sz="1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$server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'localhost'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$user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'user'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$pass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'pass'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sz="12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'database'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$conn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lang="en-US" sz="1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constructor</a:t>
            </a:r>
            <a:endParaRPr lang="en-US" sz="1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__construct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$this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 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mysqli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$server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DB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$user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DB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$pass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DB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sz="12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$this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connect_error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die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"connection error: "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$this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connect_error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select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sz="12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attrs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$table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construct and run query</a:t>
            </a:r>
            <a:endParaRPr lang="en-US" sz="1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$query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"SELECT $</a:t>
            </a:r>
            <a:r>
              <a:rPr lang="en-US" sz="12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attrs</a:t>
            </a:r>
            <a:r>
              <a:rPr lang="en-US" sz="12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FROM $table"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$result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$this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query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$query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error checking</a:t>
            </a:r>
            <a:endParaRPr lang="en-US" sz="1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$result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12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num_rows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==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echo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'No results from query'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   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sz="12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sqlError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mysqli_error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$conn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strcmp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sz="12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sqlError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''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echo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</a:t>
            </a:r>
            <a:r>
              <a:rPr lang="en-US" sz="12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error: $</a:t>
            </a:r>
            <a:r>
              <a:rPr lang="en-US" sz="12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sqlError</a:t>
            </a:r>
            <a:r>
              <a:rPr lang="en-US" sz="12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show results</a:t>
            </a:r>
            <a:endParaRPr lang="en-US" sz="1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12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$result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2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" y="877569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2099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Languages – Ruby </a:t>
            </a:r>
            <a:r>
              <a:rPr lang="en-US" sz="4000" dirty="0"/>
              <a:t>(on rails)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917248-F83D-9A41-985A-1E1B70202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3962400" cy="4985980"/>
          </a:xfrm>
        </p:spPr>
        <p:txBody>
          <a:bodyPr/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Prerequisites</a:t>
            </a:r>
            <a:r>
              <a:rPr lang="en-US" sz="18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:</a:t>
            </a:r>
          </a:p>
          <a:p>
            <a:pPr marL="742950" lvl="1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effectLst/>
                <a:ea typeface="Aptos" panose="020B0004020202020204" pitchFamily="34" charset="0"/>
              </a:rPr>
              <a:t>Ruby on Rails installed</a:t>
            </a:r>
          </a:p>
          <a:p>
            <a:pPr marL="742950" lvl="1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effectLst/>
                <a:ea typeface="Aptos" panose="020B0004020202020204" pitchFamily="34" charset="0"/>
              </a:rPr>
              <a:t>MySQL server running locally</a:t>
            </a:r>
            <a:endParaRPr lang="en-US" sz="1600" dirty="0">
              <a:solidFill>
                <a:schemeClr val="tx1"/>
              </a:solidFill>
              <a:effectLst/>
              <a:ea typeface="Aptos" panose="020B0004020202020204" pitchFamily="34" charset="0"/>
            </a:endParaRP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Install:</a:t>
            </a:r>
          </a:p>
          <a:p>
            <a:pPr marL="742950" lvl="1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effectLst/>
                <a:ea typeface="Aptos" panose="020B0004020202020204" pitchFamily="34" charset="0"/>
              </a:rPr>
              <a:t>Install the mysql2 gem</a:t>
            </a:r>
            <a:endParaRPr lang="en-US" sz="1600" dirty="0">
              <a:solidFill>
                <a:schemeClr val="tx1"/>
              </a:solidFill>
              <a:ea typeface="Aptos" panose="020B0004020202020204" pitchFamily="34" charset="0"/>
            </a:endParaRPr>
          </a:p>
          <a:p>
            <a:pPr marL="742950" lvl="1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bundle add mysql2</a:t>
            </a:r>
            <a:endParaRPr lang="en-US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Configure file</a:t>
            </a:r>
            <a:r>
              <a:rPr lang="en-IN" sz="1600" dirty="0">
                <a:solidFill>
                  <a:schemeClr val="tx1"/>
                </a:solidFill>
                <a:effectLst/>
                <a:ea typeface="Aptos" panose="020B0004020202020204" pitchFamily="34" charset="0"/>
              </a:rPr>
              <a:t> config/</a:t>
            </a:r>
            <a:r>
              <a:rPr lang="en-IN" sz="1600" dirty="0" err="1">
                <a:solidFill>
                  <a:schemeClr val="tx1"/>
                </a:solidFill>
                <a:effectLst/>
                <a:ea typeface="Aptos" panose="020B0004020202020204" pitchFamily="34" charset="0"/>
              </a:rPr>
              <a:t>database.yml</a:t>
            </a:r>
            <a:endParaRPr lang="en-IN" sz="1600" dirty="0">
              <a:solidFill>
                <a:schemeClr val="tx1"/>
              </a:solidFill>
              <a:effectLst/>
              <a:ea typeface="Aptos" panose="020B0004020202020204" pitchFamily="34" charset="0"/>
            </a:endParaRPr>
          </a:p>
          <a:p>
            <a:pPr marL="573088" marR="0">
              <a:spcBef>
                <a:spcPts val="0"/>
              </a:spcBef>
            </a:pPr>
            <a:r>
              <a:rPr lang="en-IN" sz="1600" kern="1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default: &amp;default</a:t>
            </a:r>
            <a:endParaRPr lang="en-US" sz="1600" kern="100" dirty="0">
              <a:solidFill>
                <a:schemeClr val="tx1"/>
              </a:solidFill>
              <a:effectLst/>
              <a:latin typeface="Courier New" panose="02070309020205020404" pitchFamily="49" charset="0"/>
              <a:ea typeface="Aptos" panose="020B0004020202020204" pitchFamily="34" charset="0"/>
              <a:cs typeface="Courier New" panose="02070309020205020404" pitchFamily="49" charset="0"/>
            </a:endParaRPr>
          </a:p>
          <a:p>
            <a:pPr marL="573088" marR="0">
              <a:spcBef>
                <a:spcPts val="0"/>
              </a:spcBef>
            </a:pPr>
            <a:r>
              <a:rPr lang="en-IN" sz="1600" kern="1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adapter: mysql2</a:t>
            </a:r>
            <a:endParaRPr lang="en-US" sz="1600" kern="100" dirty="0">
              <a:solidFill>
                <a:schemeClr val="tx1"/>
              </a:solidFill>
              <a:effectLst/>
              <a:latin typeface="Courier New" panose="02070309020205020404" pitchFamily="49" charset="0"/>
              <a:ea typeface="Aptos" panose="020B0004020202020204" pitchFamily="34" charset="0"/>
              <a:cs typeface="Courier New" panose="02070309020205020404" pitchFamily="49" charset="0"/>
            </a:endParaRPr>
          </a:p>
          <a:p>
            <a:pPr marL="573088" marR="0">
              <a:spcBef>
                <a:spcPts val="0"/>
              </a:spcBef>
            </a:pPr>
            <a:r>
              <a:rPr lang="en-IN" sz="1600" kern="1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encoding: utf8mb4</a:t>
            </a:r>
            <a:endParaRPr lang="en-US" sz="1600" kern="100" dirty="0">
              <a:solidFill>
                <a:schemeClr val="tx1"/>
              </a:solidFill>
              <a:effectLst/>
              <a:latin typeface="Courier New" panose="02070309020205020404" pitchFamily="49" charset="0"/>
              <a:ea typeface="Aptos" panose="020B0004020202020204" pitchFamily="34" charset="0"/>
              <a:cs typeface="Courier New" panose="02070309020205020404" pitchFamily="49" charset="0"/>
            </a:endParaRPr>
          </a:p>
          <a:p>
            <a:pPr marL="573088" marR="0">
              <a:spcBef>
                <a:spcPts val="0"/>
              </a:spcBef>
            </a:pPr>
            <a:r>
              <a:rPr lang="en-IN" sz="1600" kern="1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pool: 5</a:t>
            </a:r>
            <a:endParaRPr lang="en-US" sz="1600" kern="100" dirty="0">
              <a:solidFill>
                <a:schemeClr val="tx1"/>
              </a:solidFill>
              <a:effectLst/>
              <a:latin typeface="Courier New" panose="02070309020205020404" pitchFamily="49" charset="0"/>
              <a:ea typeface="Aptos" panose="020B0004020202020204" pitchFamily="34" charset="0"/>
              <a:cs typeface="Courier New" panose="02070309020205020404" pitchFamily="49" charset="0"/>
            </a:endParaRPr>
          </a:p>
          <a:p>
            <a:pPr marL="573088" marR="0">
              <a:spcBef>
                <a:spcPts val="0"/>
              </a:spcBef>
            </a:pPr>
            <a:r>
              <a:rPr lang="en-IN" sz="1600" kern="1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username: root</a:t>
            </a:r>
            <a:endParaRPr lang="en-US" sz="1600" kern="100" dirty="0">
              <a:solidFill>
                <a:schemeClr val="tx1"/>
              </a:solidFill>
              <a:effectLst/>
              <a:latin typeface="Courier New" panose="02070309020205020404" pitchFamily="49" charset="0"/>
              <a:ea typeface="Aptos" panose="020B0004020202020204" pitchFamily="34" charset="0"/>
              <a:cs typeface="Courier New" panose="02070309020205020404" pitchFamily="49" charset="0"/>
            </a:endParaRPr>
          </a:p>
          <a:p>
            <a:pPr marL="573088" marR="0">
              <a:spcBef>
                <a:spcPts val="0"/>
              </a:spcBef>
            </a:pPr>
            <a:r>
              <a:rPr lang="en-IN" sz="1600" kern="1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password: pass</a:t>
            </a:r>
            <a:endParaRPr lang="en-US" sz="1600" kern="100" dirty="0">
              <a:solidFill>
                <a:schemeClr val="tx1"/>
              </a:solidFill>
              <a:effectLst/>
              <a:latin typeface="Courier New" panose="02070309020205020404" pitchFamily="49" charset="0"/>
              <a:ea typeface="Aptos" panose="020B0004020202020204" pitchFamily="34" charset="0"/>
              <a:cs typeface="Courier New" panose="02070309020205020404" pitchFamily="49" charset="0"/>
            </a:endParaRPr>
          </a:p>
          <a:p>
            <a:pPr marL="573088" marR="0">
              <a:spcBef>
                <a:spcPts val="0"/>
              </a:spcBef>
            </a:pPr>
            <a:r>
              <a:rPr lang="en-IN" sz="1600" kern="1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host: localhost</a:t>
            </a:r>
            <a:endParaRPr lang="en-US" sz="1600" kern="100" dirty="0">
              <a:solidFill>
                <a:schemeClr val="tx1"/>
              </a:solidFill>
              <a:effectLst/>
              <a:latin typeface="Courier New" panose="02070309020205020404" pitchFamily="49" charset="0"/>
              <a:ea typeface="Aptos" panose="020B0004020202020204" pitchFamily="34" charset="0"/>
              <a:cs typeface="Courier New" panose="02070309020205020404" pitchFamily="49" charset="0"/>
            </a:endParaRPr>
          </a:p>
          <a:p>
            <a:pPr marL="573088" marR="0">
              <a:spcBef>
                <a:spcPts val="0"/>
              </a:spcBef>
            </a:pPr>
            <a:r>
              <a:rPr lang="en-IN" sz="1600" kern="1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port: 3306</a:t>
            </a:r>
            <a:endParaRPr lang="en-US" sz="1600" kern="100" dirty="0">
              <a:solidFill>
                <a:schemeClr val="tx1"/>
              </a:solidFill>
              <a:effectLst/>
              <a:latin typeface="Courier New" panose="02070309020205020404" pitchFamily="49" charset="0"/>
              <a:ea typeface="Aptos" panose="020B0004020202020204" pitchFamily="34" charset="0"/>
              <a:cs typeface="Courier New" panose="02070309020205020404" pitchFamily="49" charset="0"/>
            </a:endParaRPr>
          </a:p>
          <a:p>
            <a:pPr marL="573088" marR="0">
              <a:spcBef>
                <a:spcPts val="0"/>
              </a:spcBef>
            </a:pPr>
            <a:r>
              <a:rPr lang="en-IN" sz="1600" kern="1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development:</a:t>
            </a:r>
            <a:endParaRPr lang="en-US" sz="1600" kern="100" dirty="0">
              <a:solidFill>
                <a:schemeClr val="tx1"/>
              </a:solidFill>
              <a:effectLst/>
              <a:latin typeface="Courier New" panose="02070309020205020404" pitchFamily="49" charset="0"/>
              <a:ea typeface="Aptos" panose="020B0004020202020204" pitchFamily="34" charset="0"/>
              <a:cs typeface="Courier New" panose="02070309020205020404" pitchFamily="49" charset="0"/>
            </a:endParaRPr>
          </a:p>
          <a:p>
            <a:pPr marL="573088" marR="0">
              <a:spcBef>
                <a:spcPts val="0"/>
              </a:spcBef>
            </a:pPr>
            <a:r>
              <a:rPr lang="en-IN" sz="1600" kern="1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  &lt;&lt;: *default</a:t>
            </a:r>
            <a:endParaRPr lang="en-US" sz="1600" kern="100" dirty="0">
              <a:solidFill>
                <a:schemeClr val="tx1"/>
              </a:solidFill>
              <a:effectLst/>
              <a:latin typeface="Courier New" panose="02070309020205020404" pitchFamily="49" charset="0"/>
              <a:ea typeface="Aptos" panose="020B0004020202020204" pitchFamily="34" charset="0"/>
              <a:cs typeface="Courier New" panose="02070309020205020404" pitchFamily="49" charset="0"/>
            </a:endParaRPr>
          </a:p>
          <a:p>
            <a:pPr marL="573088" marR="0">
              <a:spcBef>
                <a:spcPts val="0"/>
              </a:spcBef>
            </a:pPr>
            <a:r>
              <a:rPr lang="en-IN" sz="1600" kern="100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database: company</a:t>
            </a:r>
            <a:endParaRPr lang="en-US" sz="1600" kern="100" dirty="0">
              <a:solidFill>
                <a:schemeClr val="tx1"/>
              </a:solidFill>
              <a:effectLst/>
              <a:latin typeface="Courier New" panose="02070309020205020404" pitchFamily="49" charset="0"/>
              <a:ea typeface="Aptos" panose="020B00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" y="877569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6CCE99C-1952-C5DC-382D-6ABA41CB8436}"/>
              </a:ext>
            </a:extLst>
          </p:cNvPr>
          <p:cNvSpPr txBox="1">
            <a:spLocks/>
          </p:cNvSpPr>
          <p:nvPr/>
        </p:nvSpPr>
        <p:spPr>
          <a:xfrm>
            <a:off x="6121398" y="1057562"/>
            <a:ext cx="4927601" cy="22116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rgbClr val="404040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Create an Employee model</a:t>
            </a:r>
            <a:endParaRPr lang="en-US" sz="1800" dirty="0">
              <a:solidFill>
                <a:schemeClr val="tx1"/>
              </a:solidFill>
              <a:latin typeface="+mn-lt"/>
              <a:ea typeface="Aptos" panose="020B0004020202020204" pitchFamily="34" charset="0"/>
            </a:endParaRPr>
          </a:p>
          <a:p>
            <a:pPr marL="742950" lvl="1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rails generate model Employee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Run the query in a controller or Rails console</a:t>
            </a:r>
            <a:endParaRPr lang="en-IN" sz="1800" kern="100" dirty="0">
              <a:solidFill>
                <a:schemeClr val="tx1"/>
              </a:solidFill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73088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employees 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Employee</a:t>
            </a:r>
            <a:r>
              <a:rPr lang="en-US" sz="18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573088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employees</a:t>
            </a:r>
            <a:r>
              <a:rPr lang="en-US" sz="18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each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573088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puts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</a:t>
            </a:r>
            <a:r>
              <a:rPr lang="en-US" sz="18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inspect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573088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A red diamond with a black background&#10;&#10;Description automatically generated">
            <a:extLst>
              <a:ext uri="{FF2B5EF4-FFF2-40B4-BE49-F238E27FC236}">
                <a16:creationId xmlns:a16="http://schemas.microsoft.com/office/drawing/2014/main" id="{4077E25C-0A0E-DCCA-F80C-243743861A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07060"/>
            <a:ext cx="641688" cy="640080"/>
          </a:xfrm>
          <a:prstGeom prst="rect">
            <a:avLst/>
          </a:prstGeom>
        </p:spPr>
      </p:pic>
      <p:pic>
        <p:nvPicPr>
          <p:cNvPr id="8" name="Picture 7" descr="A red diamond with a black background&#10;&#10;Description automatically generated">
            <a:extLst>
              <a:ext uri="{FF2B5EF4-FFF2-40B4-BE49-F238E27FC236}">
                <a16:creationId xmlns:a16="http://schemas.microsoft.com/office/drawing/2014/main" id="{77B8C4F7-0645-1E64-3607-8A9E239F66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28" y="132813"/>
            <a:ext cx="641688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30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Languages – Node.js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917248-F83D-9A41-985A-1E1B70202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9677400" cy="1800493"/>
          </a:xfrm>
        </p:spPr>
        <p:txBody>
          <a:bodyPr/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Prerequisites</a:t>
            </a:r>
            <a:r>
              <a:rPr lang="en-US" sz="18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:</a:t>
            </a:r>
          </a:p>
          <a:p>
            <a:pPr marL="742950" lvl="1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effectLst/>
                <a:ea typeface="Aptos" panose="020B0004020202020204" pitchFamily="34" charset="0"/>
              </a:rPr>
              <a:t>Node.js installed</a:t>
            </a:r>
          </a:p>
          <a:p>
            <a:pPr marL="742950" lvl="1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effectLst/>
                <a:ea typeface="Aptos" panose="020B0004020202020204" pitchFamily="34" charset="0"/>
              </a:rPr>
              <a:t>MySQL server running locally</a:t>
            </a:r>
            <a:endParaRPr lang="en-US" sz="1600" dirty="0">
              <a:solidFill>
                <a:schemeClr val="tx1"/>
              </a:solidFill>
              <a:effectLst/>
              <a:ea typeface="Aptos" panose="020B0004020202020204" pitchFamily="34" charset="0"/>
            </a:endParaRP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Install:</a:t>
            </a:r>
          </a:p>
          <a:p>
            <a:pPr marL="742950" lvl="1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effectLst/>
                <a:ea typeface="Aptos" panose="020B0004020202020204" pitchFamily="34" charset="0"/>
              </a:rPr>
              <a:t>Install the mysql2 package</a:t>
            </a:r>
            <a:endParaRPr lang="en-US" sz="1600" dirty="0">
              <a:solidFill>
                <a:schemeClr val="tx1"/>
              </a:solidFill>
              <a:ea typeface="Aptos" panose="020B0004020202020204" pitchFamily="34" charset="0"/>
            </a:endParaRPr>
          </a:p>
          <a:p>
            <a:pPr marL="742950" lvl="1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npm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install mysql2</a:t>
            </a:r>
            <a:endParaRPr lang="en-US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" y="877569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 descr="A group of logos on a black background&#10;&#10;Description automatically generated">
            <a:extLst>
              <a:ext uri="{FF2B5EF4-FFF2-40B4-BE49-F238E27FC236}">
                <a16:creationId xmlns:a16="http://schemas.microsoft.com/office/drawing/2014/main" id="{8E2F10C9-C581-F374-BB73-A72756E1BE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6778"/>
            <a:ext cx="1194316" cy="7315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C67E95-21CF-FB99-8667-8B573F9C3BBD}"/>
              </a:ext>
            </a:extLst>
          </p:cNvPr>
          <p:cNvSpPr txBox="1"/>
          <p:nvPr/>
        </p:nvSpPr>
        <p:spPr>
          <a:xfrm>
            <a:off x="3733800" y="1066800"/>
            <a:ext cx="8229600" cy="4886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Create a connection and execute the query</a:t>
            </a:r>
            <a:endParaRPr lang="en-IN" sz="1600" dirty="0">
              <a:solidFill>
                <a:schemeClr val="tx1"/>
              </a:solidFill>
              <a:effectLst/>
              <a:ea typeface="Aptos" panose="020B00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mysql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require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'mysql2/promise'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queryEmployees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connection 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mysql</a:t>
            </a:r>
            <a:r>
              <a:rPr lang="en-US" sz="18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createConnection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({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host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'localhost'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user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'root'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'pass'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database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'company'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port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3306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});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rows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</a:t>
            </a:r>
            <a:r>
              <a:rPr lang="en-US" sz="18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execute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'SELECT * FROM employee'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console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log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rows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</a:t>
            </a:r>
            <a:r>
              <a:rPr lang="en-US" sz="18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end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queryEmployees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11" name="Picture 10" descr="A group of logos on a black background&#10;&#10;Description automatically generated">
            <a:extLst>
              <a:ext uri="{FF2B5EF4-FFF2-40B4-BE49-F238E27FC236}">
                <a16:creationId xmlns:a16="http://schemas.microsoft.com/office/drawing/2014/main" id="{326BDD26-EA7F-B24B-DED9-B906992889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51434"/>
            <a:ext cx="1194316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50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Languages – </a:t>
            </a:r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917248-F83D-9A41-985A-1E1B70202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066801"/>
            <a:ext cx="11887200" cy="3685561"/>
          </a:xfrm>
        </p:spPr>
        <p:txBody>
          <a:bodyPr/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Prerequisites</a:t>
            </a:r>
            <a:r>
              <a:rPr lang="en-US" sz="18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:</a:t>
            </a:r>
          </a:p>
          <a:p>
            <a:pPr marL="742950" lvl="1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effectLst/>
                <a:ea typeface="Aptos" panose="020B0004020202020204" pitchFamily="34" charset="0"/>
              </a:rPr>
              <a:t>NET SDK installed</a:t>
            </a:r>
          </a:p>
          <a:p>
            <a:pPr marL="742950" lvl="1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effectLst/>
                <a:ea typeface="Aptos" panose="020B0004020202020204" pitchFamily="34" charset="0"/>
              </a:rPr>
              <a:t>MySQL server running locally</a:t>
            </a:r>
          </a:p>
          <a:p>
            <a:pPr marL="742950" lvl="1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tx1"/>
                </a:solidFill>
                <a:effectLst/>
                <a:ea typeface="Aptos" panose="020B0004020202020204" pitchFamily="34" charset="0"/>
              </a:rPr>
              <a:t>Pomelo.EntityFrameworkCore.MySql</a:t>
            </a:r>
            <a:r>
              <a:rPr lang="en-IN" dirty="0">
                <a:solidFill>
                  <a:schemeClr val="tx1"/>
                </a:solidFill>
                <a:effectLst/>
                <a:ea typeface="Aptos" panose="020B0004020202020204" pitchFamily="34" charset="0"/>
              </a:rPr>
              <a:t> (NuGet package)</a:t>
            </a:r>
            <a:endParaRPr lang="en-US" dirty="0">
              <a:solidFill>
                <a:schemeClr val="tx1"/>
              </a:solidFill>
              <a:effectLst/>
              <a:ea typeface="Aptos" panose="020B0004020202020204" pitchFamily="34" charset="0"/>
            </a:endParaRP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Configure the database context in </a:t>
            </a:r>
            <a:r>
              <a:rPr lang="en-IN" sz="18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Program.cs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connStr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"server=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localhost;port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=3306;user=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root;password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800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pass;database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=company"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builder</a:t>
            </a:r>
            <a:r>
              <a:rPr lang="en-US" sz="18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Services</a:t>
            </a:r>
            <a:r>
              <a:rPr lang="en-US" sz="18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AddDbContext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CompanyContext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&gt;(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options 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options</a:t>
            </a:r>
            <a:r>
              <a:rPr lang="en-US" sz="18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UseMySql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connStr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ServerVersion</a:t>
            </a:r>
            <a:r>
              <a:rPr lang="en-US" sz="18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AutoDetect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connStr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" y="877569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 descr="A purple and black symbol&#10;&#10;Description automatically generated">
            <a:extLst>
              <a:ext uri="{FF2B5EF4-FFF2-40B4-BE49-F238E27FC236}">
                <a16:creationId xmlns:a16="http://schemas.microsoft.com/office/drawing/2014/main" id="{C1832E48-C49B-327A-AB44-8038EF9D7A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5" y="61340"/>
            <a:ext cx="731520" cy="731520"/>
          </a:xfrm>
          <a:prstGeom prst="rect">
            <a:avLst/>
          </a:prstGeom>
        </p:spPr>
      </p:pic>
      <p:pic>
        <p:nvPicPr>
          <p:cNvPr id="10" name="Picture 9" descr="A purple and black symbol&#10;&#10;Description automatically generated">
            <a:extLst>
              <a:ext uri="{FF2B5EF4-FFF2-40B4-BE49-F238E27FC236}">
                <a16:creationId xmlns:a16="http://schemas.microsoft.com/office/drawing/2014/main" id="{BAD96C97-D1EC-817D-10A7-7C02299A00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76200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10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Languages – </a:t>
            </a:r>
            <a:r>
              <a:rPr lang="en-US" dirty="0" err="1"/>
              <a:t>Blazor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3810" y="877569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6CCE99C-1952-C5DC-382D-6ABA41CB8436}"/>
              </a:ext>
            </a:extLst>
          </p:cNvPr>
          <p:cNvSpPr txBox="1">
            <a:spLocks/>
          </p:cNvSpPr>
          <p:nvPr/>
        </p:nvSpPr>
        <p:spPr>
          <a:xfrm>
            <a:off x="152399" y="1069644"/>
            <a:ext cx="11887200" cy="52522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rgbClr val="404040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Define the Employee model and </a:t>
            </a:r>
            <a:r>
              <a:rPr lang="en-IN" sz="1800" dirty="0" err="1">
                <a:effectLst/>
                <a:latin typeface="Arial" panose="020B0604020202020204" pitchFamily="34" charset="0"/>
                <a:ea typeface="Aptos" panose="020B0004020202020204" pitchFamily="34" charset="0"/>
              </a:rPr>
              <a:t>CompanyContext</a:t>
            </a:r>
            <a:endParaRPr lang="en-US" sz="1800" dirty="0">
              <a:solidFill>
                <a:schemeClr val="tx1"/>
              </a:solidFill>
              <a:latin typeface="+mn-lt"/>
              <a:ea typeface="Aptos" panose="020B00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Employee 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Id 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Name 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CompanyContext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DbContext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DbSet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Employee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Employees 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Run the query in a Razor component or service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@inject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CompanyContext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_context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@code 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List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Employee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employees 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protected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override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Task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OnInitializedAsync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employees 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_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context</a:t>
            </a:r>
            <a:r>
              <a:rPr lang="en-US" sz="18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Employees</a:t>
            </a:r>
            <a:r>
              <a:rPr lang="en-US" sz="18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ToListAsync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8" name="Picture 7" descr="A purple and black symbol&#10;&#10;Description automatically generated">
            <a:extLst>
              <a:ext uri="{FF2B5EF4-FFF2-40B4-BE49-F238E27FC236}">
                <a16:creationId xmlns:a16="http://schemas.microsoft.com/office/drawing/2014/main" id="{3D88C6F6-CD01-93A1-28BC-83AD86F10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5" y="61340"/>
            <a:ext cx="731520" cy="731520"/>
          </a:xfrm>
          <a:prstGeom prst="rect">
            <a:avLst/>
          </a:prstGeom>
        </p:spPr>
      </p:pic>
      <p:pic>
        <p:nvPicPr>
          <p:cNvPr id="9" name="Picture 8" descr="A purple and black symbol&#10;&#10;Description automatically generated">
            <a:extLst>
              <a:ext uri="{FF2B5EF4-FFF2-40B4-BE49-F238E27FC236}">
                <a16:creationId xmlns:a16="http://schemas.microsoft.com/office/drawing/2014/main" id="{B784D68E-50EF-B042-3F18-A39B99A0C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76200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71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Languages – </a:t>
            </a:r>
            <a:r>
              <a:rPr lang="en-US" dirty="0" err="1"/>
              <a:t>ASP.Net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917248-F83D-9A41-985A-1E1B70202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11734800" cy="5188665"/>
          </a:xfrm>
        </p:spPr>
        <p:txBody>
          <a:bodyPr/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Prerequisites</a:t>
            </a:r>
            <a:r>
              <a:rPr lang="en-US" sz="18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:</a:t>
            </a:r>
          </a:p>
          <a:p>
            <a:pPr marL="742950" lvl="1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effectLst/>
                <a:ea typeface="Aptos" panose="020B0004020202020204" pitchFamily="34" charset="0"/>
              </a:rPr>
              <a:t>NET SDK installed</a:t>
            </a:r>
          </a:p>
          <a:p>
            <a:pPr marL="742950" lvl="1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effectLst/>
                <a:ea typeface="Aptos" panose="020B0004020202020204" pitchFamily="34" charset="0"/>
              </a:rPr>
              <a:t>MySQL server running locally</a:t>
            </a:r>
          </a:p>
          <a:p>
            <a:pPr marL="742950" lvl="1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1600" dirty="0" err="1">
                <a:solidFill>
                  <a:schemeClr val="tx1"/>
                </a:solidFill>
                <a:effectLst/>
                <a:ea typeface="Aptos" panose="020B0004020202020204" pitchFamily="34" charset="0"/>
              </a:rPr>
              <a:t>Pomelo.EntityFrameworkCore.MySql</a:t>
            </a:r>
            <a:r>
              <a:rPr lang="en-IN" sz="1600" dirty="0">
                <a:solidFill>
                  <a:schemeClr val="tx1"/>
                </a:solidFill>
                <a:effectLst/>
                <a:ea typeface="Aptos" panose="020B0004020202020204" pitchFamily="34" charset="0"/>
              </a:rPr>
              <a:t> (NuGet package)</a:t>
            </a:r>
            <a:endParaRPr lang="en-US" sz="1600" dirty="0">
              <a:solidFill>
                <a:schemeClr val="tx1"/>
              </a:solidFill>
              <a:effectLst/>
              <a:ea typeface="Aptos" panose="020B0004020202020204" pitchFamily="34" charset="0"/>
            </a:endParaRP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Configure the connection in </a:t>
            </a:r>
            <a:r>
              <a:rPr lang="en-IN" sz="18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appsettings.json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 </a:t>
            </a:r>
            <a:r>
              <a:rPr lang="en-US" sz="1600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ConnectionStrings</a:t>
            </a:r>
            <a:r>
              <a:rPr lang="en-US" sz="1600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{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CompanyDB</a:t>
            </a:r>
            <a:r>
              <a:rPr lang="en-US" sz="1600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"server=</a:t>
            </a:r>
            <a:r>
              <a:rPr lang="en-US" sz="16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localhost;port</a:t>
            </a:r>
            <a:r>
              <a:rPr lang="en-US" sz="16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=3306;user=</a:t>
            </a:r>
            <a:r>
              <a:rPr lang="en-US" sz="16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root;password</a:t>
            </a:r>
            <a:r>
              <a:rPr lang="en-US" sz="16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pass;database</a:t>
            </a:r>
            <a:r>
              <a:rPr lang="en-US" sz="1600" dirty="0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=company"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}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Define the Employee model and </a:t>
            </a:r>
            <a:r>
              <a:rPr lang="en-IN" sz="1800" dirty="0" err="1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CompanyContext</a:t>
            </a:r>
            <a:endParaRPr lang="en-IN" sz="1800" dirty="0">
              <a:solidFill>
                <a:schemeClr val="tx1"/>
              </a:solidFill>
              <a:effectLst/>
              <a:latin typeface="+mn-lt"/>
              <a:ea typeface="Aptos" panose="020B00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Employee 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Id 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Name 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CompanyContext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DbContext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CompanyContext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DbContextOptions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CompanyContext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options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base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options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DbSet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Employee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Employees 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" y="877569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A0C183F7-D241-7AC9-48CE-CBE6AB207B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2" t="17992" r="13343" b="16034"/>
          <a:stretch/>
        </p:blipFill>
        <p:spPr>
          <a:xfrm>
            <a:off x="228601" y="76200"/>
            <a:ext cx="1064029" cy="731520"/>
          </a:xfrm>
          <a:prstGeom prst="rect">
            <a:avLst/>
          </a:prstGeom>
        </p:spPr>
      </p:pic>
      <p:pic>
        <p:nvPicPr>
          <p:cNvPr id="9" name="Picture 8" descr="A blue and black logo&#10;&#10;Description automatically generated">
            <a:extLst>
              <a:ext uri="{FF2B5EF4-FFF2-40B4-BE49-F238E27FC236}">
                <a16:creationId xmlns:a16="http://schemas.microsoft.com/office/drawing/2014/main" id="{9E84533A-1A60-BF90-B881-410F5F4F38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2" t="17992" r="13343" b="16034"/>
          <a:stretch/>
        </p:blipFill>
        <p:spPr>
          <a:xfrm>
            <a:off x="10820400" y="76200"/>
            <a:ext cx="106402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63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Languages – </a:t>
            </a:r>
            <a:r>
              <a:rPr lang="en-US" dirty="0" err="1"/>
              <a:t>ASP.Net</a:t>
            </a:r>
            <a:endParaRPr lang="en-US" dirty="0"/>
          </a:p>
        </p:txBody>
      </p:sp>
      <p:sp>
        <p:nvSpPr>
          <p:cNvPr id="3" name="object 3"/>
          <p:cNvSpPr/>
          <p:nvPr/>
        </p:nvSpPr>
        <p:spPr>
          <a:xfrm>
            <a:off x="3810" y="877569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6CCE99C-1952-C5DC-382D-6ABA41CB8436}"/>
              </a:ext>
            </a:extLst>
          </p:cNvPr>
          <p:cNvSpPr txBox="1">
            <a:spLocks/>
          </p:cNvSpPr>
          <p:nvPr/>
        </p:nvSpPr>
        <p:spPr>
          <a:xfrm>
            <a:off x="434342" y="1066800"/>
            <a:ext cx="12189460" cy="4498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200" b="0" i="0">
                <a:solidFill>
                  <a:srgbClr val="404040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Run the query in a controller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ApiController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Route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"[controller]"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)]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EmployeeController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ControllerBase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readonly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CompanyContext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_context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EmployeeController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CompanyContext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context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_context 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context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HttpGet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IEnumerable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Employee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Get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_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context</a:t>
            </a:r>
            <a:r>
              <a:rPr lang="en-US" sz="18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Employees</a:t>
            </a:r>
            <a:r>
              <a:rPr lang="en-US" sz="18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ToList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9" name="Picture 8" descr="A blue and black logo&#10;&#10;Description automatically generated">
            <a:extLst>
              <a:ext uri="{FF2B5EF4-FFF2-40B4-BE49-F238E27FC236}">
                <a16:creationId xmlns:a16="http://schemas.microsoft.com/office/drawing/2014/main" id="{97D5CC40-376C-F7E6-1DD5-F5F3002E1E4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2" t="17992" r="13343" b="16034"/>
          <a:stretch/>
        </p:blipFill>
        <p:spPr>
          <a:xfrm>
            <a:off x="228601" y="76200"/>
            <a:ext cx="1064029" cy="731520"/>
          </a:xfrm>
          <a:prstGeom prst="rect">
            <a:avLst/>
          </a:prstGeom>
        </p:spPr>
      </p:pic>
      <p:pic>
        <p:nvPicPr>
          <p:cNvPr id="10" name="Picture 9" descr="A blue and black logo&#10;&#10;Description automatically generated">
            <a:extLst>
              <a:ext uri="{FF2B5EF4-FFF2-40B4-BE49-F238E27FC236}">
                <a16:creationId xmlns:a16="http://schemas.microsoft.com/office/drawing/2014/main" id="{81F57079-1C33-8F5D-FA12-936B8CF0A2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2" t="17992" r="13343" b="16034"/>
          <a:stretch/>
        </p:blipFill>
        <p:spPr>
          <a:xfrm>
            <a:off x="10820400" y="76200"/>
            <a:ext cx="106402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15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48323"/>
            <a:ext cx="9829800" cy="738664"/>
          </a:xfrm>
        </p:spPr>
        <p:txBody>
          <a:bodyPr/>
          <a:lstStyle/>
          <a:p>
            <a:pPr algn="ctr"/>
            <a:r>
              <a:rPr lang="en-US" dirty="0"/>
              <a:t>Other Languages – Python </a:t>
            </a:r>
            <a:r>
              <a:rPr lang="en-US" sz="4000" dirty="0"/>
              <a:t>(with Flask)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917248-F83D-9A41-985A-1E1B70202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11811000" cy="5161606"/>
          </a:xfrm>
        </p:spPr>
        <p:txBody>
          <a:bodyPr/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Prerequisites</a:t>
            </a:r>
            <a:r>
              <a:rPr lang="en-US" sz="16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:</a:t>
            </a:r>
          </a:p>
          <a:p>
            <a:pPr marL="742950" lvl="1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effectLst/>
                <a:ea typeface="Aptos" panose="020B0004020202020204" pitchFamily="34" charset="0"/>
              </a:rPr>
              <a:t>Python installed</a:t>
            </a:r>
          </a:p>
          <a:p>
            <a:pPr marL="742950" lvl="1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effectLst/>
                <a:ea typeface="Aptos" panose="020B0004020202020204" pitchFamily="34" charset="0"/>
              </a:rPr>
              <a:t>MySQL server running locally</a:t>
            </a:r>
            <a:endParaRPr lang="en-US" sz="1600" dirty="0">
              <a:solidFill>
                <a:schemeClr val="tx1"/>
              </a:solidFill>
              <a:effectLst/>
              <a:ea typeface="Aptos" panose="020B0004020202020204" pitchFamily="34" charset="0"/>
            </a:endParaRPr>
          </a:p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Install </a:t>
            </a:r>
            <a:r>
              <a:rPr lang="en-IN" sz="16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packages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742950" lvl="1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pip install Flask </a:t>
            </a:r>
            <a:r>
              <a:rPr lang="en-IN" sz="1600" kern="100" dirty="0" err="1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mysql</a:t>
            </a:r>
            <a:r>
              <a:rPr lang="en-IN" sz="16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-connector-python</a:t>
            </a:r>
            <a:endParaRPr lang="en-US" sz="1600" kern="100" dirty="0">
              <a:solidFill>
                <a:schemeClr val="tx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effectLst/>
                <a:latin typeface="+mn-lt"/>
                <a:ea typeface="Aptos" panose="020B0004020202020204" pitchFamily="34" charset="0"/>
              </a:rPr>
              <a:t>Create a Flask app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flask </a:t>
            </a:r>
            <a:r>
              <a:rPr lang="en-US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Flask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mysql</a:t>
            </a:r>
            <a:r>
              <a:rPr lang="en-US" sz="16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connector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 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Flask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__name__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i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@app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route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'/employees'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FF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get_employees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():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connection 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mysql</a:t>
            </a:r>
            <a:r>
              <a:rPr lang="en-US" sz="16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connector</a:t>
            </a:r>
            <a:r>
              <a:rPr lang="en-US" sz="16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host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'localhost'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user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'root'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password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'pass'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                    database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'company'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port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3306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cursor 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</a:t>
            </a:r>
            <a:r>
              <a:rPr lang="en-US" sz="16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cursor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dictionary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8800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cursor</a:t>
            </a:r>
            <a:r>
              <a:rPr lang="en-US" sz="16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execute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'SELECT * FROM employee'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employees 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cursor</a:t>
            </a:r>
            <a:r>
              <a:rPr lang="en-US" sz="16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fetchall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cursor</a:t>
            </a:r>
            <a:r>
              <a:rPr lang="en-US" sz="16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close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</a:t>
            </a:r>
            <a:r>
              <a:rPr lang="en-US" sz="16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close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r>
              <a:rPr lang="en-US" sz="16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'employees'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employees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</a:t>
            </a:r>
            <a:r>
              <a:rPr lang="en-US" sz="16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run</a:t>
            </a:r>
            <a:r>
              <a:rPr lang="en-US" sz="1600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en-US" sz="1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" y="877569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 descr="A blue and yellow snake logo&#10;&#10;Description automatically generated">
            <a:extLst>
              <a:ext uri="{FF2B5EF4-FFF2-40B4-BE49-F238E27FC236}">
                <a16:creationId xmlns:a16="http://schemas.microsoft.com/office/drawing/2014/main" id="{2501F6DB-D052-01D8-46CE-5E9FF908AE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1" b="16047"/>
          <a:stretch/>
        </p:blipFill>
        <p:spPr>
          <a:xfrm>
            <a:off x="304801" y="149225"/>
            <a:ext cx="640777" cy="640080"/>
          </a:xfrm>
          <a:prstGeom prst="rect">
            <a:avLst/>
          </a:prstGeom>
        </p:spPr>
      </p:pic>
      <p:pic>
        <p:nvPicPr>
          <p:cNvPr id="10" name="Picture 9" descr="A blue and yellow snake logo&#10;&#10;Description automatically generated">
            <a:extLst>
              <a:ext uri="{FF2B5EF4-FFF2-40B4-BE49-F238E27FC236}">
                <a16:creationId xmlns:a16="http://schemas.microsoft.com/office/drawing/2014/main" id="{F2813A03-710A-6DE3-C693-17B9AE5EB5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61" b="16047"/>
          <a:stretch/>
        </p:blipFill>
        <p:spPr>
          <a:xfrm>
            <a:off x="11280484" y="142874"/>
            <a:ext cx="64077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1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PHP Hello World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917248-F83D-9A41-985A-1E1B70202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066799"/>
            <a:ext cx="9982200" cy="1846659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&lt;?</a:t>
            </a:r>
            <a:r>
              <a:rPr lang="en-US" sz="2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php</a:t>
            </a:r>
            <a:endParaRPr lang="en-US" sz="2400" b="1" dirty="0">
              <a:solidFill>
                <a:srgbClr val="FF0000"/>
              </a:solidFill>
              <a:effectLst/>
              <a:latin typeface="Courier New" panose="02070309020205020404" pitchFamily="49" charset="0"/>
            </a:endParaRPr>
          </a:p>
          <a:p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echo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"Hello World &lt;</a:t>
            </a:r>
            <a:r>
              <a:rPr lang="en-US" sz="24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br</a:t>
            </a:r>
            <a:r>
              <a:rPr lang="en-US" sz="24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 /&gt;"</a:t>
            </a:r>
            <a:r>
              <a:rPr lang="en-US" sz="24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endParaRPr lang="en-US" sz="2400" b="1" dirty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?&gt;</a:t>
            </a:r>
            <a:endParaRPr lang="en-US" sz="2400" b="1" dirty="0">
              <a:effectLst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" y="877569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307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PHP Basics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917248-F83D-9A41-985A-1E1B70202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066799"/>
            <a:ext cx="9982200" cy="3210366"/>
          </a:xfrm>
        </p:spPr>
        <p:txBody>
          <a:bodyPr/>
          <a:lstStyle/>
          <a:p>
            <a:pPr marL="342900" indent="-342900">
              <a:lnSpc>
                <a:spcPct val="107000"/>
              </a:lnSpc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Code must be inside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?&gt;</a:t>
            </a:r>
            <a:r>
              <a:rPr lang="en-US" sz="2400" dirty="0">
                <a:solidFill>
                  <a:schemeClr val="tx1"/>
                </a:solidFill>
              </a:rPr>
              <a:t> tags</a:t>
            </a:r>
          </a:p>
          <a:p>
            <a:pPr marL="342900" indent="-342900">
              <a:lnSpc>
                <a:spcPct val="107000"/>
              </a:lnSpc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"echo" used for printing</a:t>
            </a:r>
          </a:p>
          <a:p>
            <a:pPr marL="342900" indent="-342900">
              <a:lnSpc>
                <a:spcPct val="107000"/>
              </a:lnSpc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Variables start with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pPr marL="342900" indent="-342900">
              <a:lnSpc>
                <a:spcPct val="107000"/>
              </a:lnSpc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Syntax similar to C</a:t>
            </a:r>
          </a:p>
          <a:p>
            <a:pPr marL="342900" indent="-342900">
              <a:lnSpc>
                <a:spcPct val="107000"/>
              </a:lnSpc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Is object oriented</a:t>
            </a:r>
          </a:p>
          <a:p>
            <a:pPr marL="342900" indent="-342900">
              <a:lnSpc>
                <a:spcPct val="107000"/>
              </a:lnSpc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Has hundreds of built in functions</a:t>
            </a:r>
          </a:p>
          <a:p>
            <a:pPr marL="342900" indent="-342900">
              <a:lnSpc>
                <a:spcPct val="107000"/>
              </a:lnSpc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Is dynamically typed</a:t>
            </a:r>
          </a:p>
        </p:txBody>
      </p:sp>
      <p:sp>
        <p:nvSpPr>
          <p:cNvPr id="3" name="object 3"/>
          <p:cNvSpPr/>
          <p:nvPr/>
        </p:nvSpPr>
        <p:spPr>
          <a:xfrm>
            <a:off x="3810" y="877569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424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FE6E366-2915-A76D-7913-968156669D33}"/>
              </a:ext>
            </a:extLst>
          </p:cNvPr>
          <p:cNvSpPr txBox="1"/>
          <p:nvPr/>
        </p:nvSpPr>
        <p:spPr>
          <a:xfrm>
            <a:off x="92086" y="41569"/>
            <a:ext cx="9585314" cy="7079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lang="en-US" sz="9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php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require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'../</a:t>
            </a:r>
            <a:r>
              <a:rPr lang="en-US" sz="9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master.php</a:t>
            </a:r>
            <a:r>
              <a:rPr lang="en-US" sz="9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Master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US" sz="9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putHeader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Page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$GRADE_VIEWER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?&gt;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&lt;form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action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900" b="1" dirty="0" err="1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index.php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method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"post"</a:t>
            </a:r>
            <a:r>
              <a:rPr lang="en-US" sz="9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lang="en-US" sz="9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php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require_once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9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students.php</a:t>
            </a:r>
            <a:r>
              <a:rPr lang="en-US" sz="9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require_once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'../</a:t>
            </a:r>
            <a:r>
              <a:rPr lang="en-US" sz="9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login.php</a:t>
            </a:r>
            <a:r>
              <a:rPr lang="en-US" sz="9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require_once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'../</a:t>
            </a:r>
            <a:r>
              <a:rPr lang="en-US" sz="9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profile.php</a:t>
            </a:r>
            <a:r>
              <a:rPr lang="en-US" sz="9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require_once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9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stats.php</a:t>
            </a:r>
            <a:r>
              <a:rPr lang="en-US" sz="9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require_once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'../</a:t>
            </a:r>
            <a:r>
              <a:rPr lang="en-US" sz="9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encryption.php</a:t>
            </a:r>
            <a:r>
              <a:rPr lang="en-US" sz="9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require_once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'../</a:t>
            </a:r>
            <a:r>
              <a:rPr lang="en-US" sz="9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gui.php</a:t>
            </a:r>
            <a:r>
              <a:rPr lang="en-US" sz="9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viewGrade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$profile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Login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US" sz="9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getProfile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$profile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auth 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!=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AuthType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STUDENT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9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echo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"&lt;h2&gt;What are you doing here?&lt;</a:t>
            </a:r>
            <a:r>
              <a:rPr lang="en-US" sz="9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/&gt;You are a Professor.&lt;</a:t>
            </a:r>
            <a:r>
              <a:rPr lang="en-US" sz="9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9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/&gt;Impersonate a student to see their grades.&lt;/h2&gt;"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9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GUI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US" sz="9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getCourseSelectorResult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$profile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GUI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US" sz="9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writeCourseSelector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$profile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sz="9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coursefile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$profile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9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getActiveCourse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()-&gt;</a:t>
            </a:r>
            <a:r>
              <a:rPr lang="en-US" sz="9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toFilename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$file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Master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sz="9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currentPage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9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rootPath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Files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GRADES 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"{$</a:t>
            </a:r>
            <a:r>
              <a:rPr lang="en-US" sz="9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coursefile</a:t>
            </a:r>
            <a:r>
              <a:rPr lang="en-US" sz="9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}.data"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$xml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Encryption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US" sz="9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decryptXmlFile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$file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(!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$xml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9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die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"&lt;h3&gt;No Grades Yet&lt;/h3&gt;"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$node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Stats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load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$xml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sz="9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sz="9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$xml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Student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sz="9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sz="9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studName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$xml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Student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sz="9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lang="en-US" sz="9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'name'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];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9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$xml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Student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sz="9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][</a:t>
            </a:r>
            <a:r>
              <a:rPr lang="en-US" sz="9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'email'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==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$profile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9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shortEmail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$node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$xml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Student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sz="9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];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9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break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$node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!=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null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$hash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md5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$node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9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asXML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());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$profile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9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setActiveCourseGradeHash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$hash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$student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Student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sz="9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studName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$profile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9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shortEmail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for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sz="9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sz="9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$node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9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gi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sz="9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++)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$item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$node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9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gi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sz="9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];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sz="9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gradedItem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GradedItem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$item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sz="9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$student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9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addGradedItem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sz="9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gradedItem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9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$student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display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viewGrade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echo</a:t>
            </a: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9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"&lt;div style='</a:t>
            </a:r>
            <a:r>
              <a:rPr lang="en-US" sz="9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clear:both</a:t>
            </a:r>
            <a:r>
              <a:rPr lang="en-US" sz="9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margin-bottom:16em;' /&gt;"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?&gt;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&lt;/form&gt;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lang="en-US" sz="9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php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Master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::</a:t>
            </a:r>
            <a:r>
              <a:rPr lang="en-US" sz="9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putFooter</a:t>
            </a:r>
            <a:r>
              <a:rPr lang="en-US" sz="9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?&gt;</a:t>
            </a:r>
            <a:endParaRPr lang="en-US" sz="9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80000"/>
              </a:lnSpc>
              <a:spcBef>
                <a:spcPts val="0"/>
              </a:spcBef>
            </a:pPr>
            <a:r>
              <a:rPr lang="en-US" sz="9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2767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Talk to DB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917248-F83D-9A41-985A-1E1B70202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9982200" cy="5448864"/>
          </a:xfrm>
        </p:spPr>
        <p:txBody>
          <a:bodyPr/>
          <a:lstStyle/>
          <a:p>
            <a:pPr marL="342900" indent="-342900">
              <a:spcAft>
                <a:spcPts val="60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dirty="0" err="1">
                <a:solidFill>
                  <a:schemeClr val="tx1"/>
                </a:solidFill>
              </a:rPr>
              <a:t>mysqli</a:t>
            </a:r>
            <a:r>
              <a:rPr lang="en-US" dirty="0">
                <a:solidFill>
                  <a:schemeClr val="tx1"/>
                </a:solidFill>
              </a:rPr>
              <a:t> library</a:t>
            </a:r>
          </a:p>
          <a:p>
            <a:pPr marL="0" marR="0">
              <a:lnSpc>
                <a:spcPct val="107000"/>
              </a:lnSpc>
            </a:pP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</a:pP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connection string settings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$server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'localhost'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$user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'username'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$pass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'password'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database_name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</a:pPr>
            <a:endParaRPr lang="en-US" sz="1800" b="1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connect to database</a:t>
            </a: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$conn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$server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$user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$pass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</a:pPr>
            <a:endParaRPr lang="en-US" sz="1800" b="1" dirty="0">
              <a:solidFill>
                <a:srgbClr val="8000FF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check for errors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$conn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connect_error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 error: '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$conn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connect_error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</a:pP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lnSpc>
                <a:spcPct val="107000"/>
              </a:lnSpc>
            </a:pPr>
            <a:endParaRPr lang="en-US" sz="1800" b="1" dirty="0">
              <a:solidFill>
                <a:srgbClr val="8000FF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" y="877569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881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 Simple Queries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917248-F83D-9A41-985A-1E1B70202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9982200" cy="5416868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16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construct and run query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$query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'SELECT</a:t>
            </a:r>
            <a:r>
              <a:rPr lang="en-US" sz="16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FROM employee'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$result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$conn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$query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error checking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$result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num_rows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'No results from query'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sqlError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mysqli_error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$conn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strcmp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6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sqlError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6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error: $</a:t>
            </a:r>
            <a:r>
              <a:rPr lang="en-US" sz="16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sqlError</a:t>
            </a:r>
            <a:r>
              <a:rPr lang="en-US" sz="16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show results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$row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$result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fetch_assoc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"{$row['</a:t>
            </a:r>
            <a:r>
              <a:rPr lang="en-US" sz="16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6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']} {$row['</a:t>
            </a:r>
            <a:r>
              <a:rPr lang="en-US" sz="1600" b="1" dirty="0" err="1">
                <a:solidFill>
                  <a:srgbClr val="808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6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']}&lt;</a:t>
            </a:r>
            <a:r>
              <a:rPr lang="en-US" sz="16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6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/&gt;"</a:t>
            </a: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" y="877569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4725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Better Modularity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917248-F83D-9A41-985A-1E1B70202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9982200" cy="5407249"/>
          </a:xfrm>
        </p:spPr>
        <p:txBody>
          <a:bodyPr/>
          <a:lstStyle/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&lt;?</a:t>
            </a:r>
            <a:r>
              <a:rPr lang="en-US" sz="15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php</a:t>
            </a:r>
            <a:endParaRPr lang="en-US" sz="15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function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select</a:t>
            </a:r>
            <a:r>
              <a:rPr lang="en-US" sz="15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sz="15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attrs</a:t>
            </a:r>
            <a:r>
              <a:rPr lang="en-US" sz="15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$table</a:t>
            </a:r>
            <a:r>
              <a:rPr lang="en-US" sz="15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5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construct and run query</a:t>
            </a:r>
            <a:endParaRPr lang="en-US" sz="15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$query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"SELECT $</a:t>
            </a:r>
            <a:r>
              <a:rPr lang="en-US" sz="15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attrs</a:t>
            </a:r>
            <a:r>
              <a:rPr lang="en-US" sz="15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FROM $table"</a:t>
            </a:r>
            <a:r>
              <a:rPr lang="en-US" sz="15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5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$result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$conn</a:t>
            </a:r>
            <a:r>
              <a:rPr lang="en-US" sz="15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query</a:t>
            </a:r>
            <a:r>
              <a:rPr lang="en-US" sz="15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$query</a:t>
            </a:r>
            <a:r>
              <a:rPr lang="en-US" sz="15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5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5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error checking</a:t>
            </a:r>
            <a:endParaRPr lang="en-US" sz="15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$result</a:t>
            </a:r>
            <a:r>
              <a:rPr lang="en-US" sz="15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15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num_rows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==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FF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en-US" sz="15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5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5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echo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'No results from query'</a:t>
            </a:r>
            <a:r>
              <a:rPr lang="en-US" sz="15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5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5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5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sz="15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sqlError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5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mysqli_error</a:t>
            </a:r>
            <a:r>
              <a:rPr lang="en-US" sz="15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$conn</a:t>
            </a:r>
            <a:r>
              <a:rPr lang="en-US" sz="15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5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strcmp</a:t>
            </a:r>
            <a:r>
              <a:rPr lang="en-US" sz="15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r>
              <a:rPr lang="en-US" sz="15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sqlError</a:t>
            </a:r>
            <a:r>
              <a:rPr lang="en-US" sz="15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''</a:t>
            </a:r>
            <a:r>
              <a:rPr lang="en-US" sz="15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))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5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5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echo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5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</a:t>
            </a:r>
            <a:r>
              <a:rPr lang="en-US" sz="15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error: $</a:t>
            </a:r>
            <a:r>
              <a:rPr lang="en-US" sz="15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sqlError</a:t>
            </a:r>
            <a:r>
              <a:rPr lang="en-US" sz="15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</a:t>
            </a:r>
            <a:r>
              <a:rPr lang="en-US" sz="15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5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5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5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show results</a:t>
            </a:r>
            <a:endParaRPr lang="en-US" sz="15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return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$result</a:t>
            </a:r>
            <a:r>
              <a:rPr lang="en-US" sz="15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5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5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5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main</a:t>
            </a:r>
            <a:endParaRPr lang="en-US" sz="15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$result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select</a:t>
            </a:r>
            <a:r>
              <a:rPr lang="en-US" sz="15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'*'</a:t>
            </a:r>
            <a:r>
              <a:rPr lang="en-US" sz="15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'employee'</a:t>
            </a:r>
            <a:r>
              <a:rPr lang="en-US" sz="15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en-US" sz="15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while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$row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$result</a:t>
            </a:r>
            <a:r>
              <a:rPr lang="en-US" sz="15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-&gt;</a:t>
            </a:r>
            <a:r>
              <a:rPr lang="en-US" sz="15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fetch_assoc</a:t>
            </a:r>
            <a:r>
              <a:rPr lang="en-US" sz="15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())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en-US" sz="15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5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echo</a:t>
            </a:r>
            <a:r>
              <a:rPr lang="en-U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"{$row['</a:t>
            </a:r>
            <a:r>
              <a:rPr lang="en-US" sz="15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Fname</a:t>
            </a:r>
            <a:r>
              <a:rPr lang="en-US" sz="15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']} {$row['</a:t>
            </a:r>
            <a:r>
              <a:rPr lang="en-US" sz="15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Lname</a:t>
            </a:r>
            <a:r>
              <a:rPr lang="en-US" sz="15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']}&lt;</a:t>
            </a:r>
            <a:r>
              <a:rPr lang="en-US" sz="15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br</a:t>
            </a:r>
            <a:r>
              <a:rPr lang="en-US" sz="15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/&gt;"</a:t>
            </a:r>
            <a:r>
              <a:rPr lang="en-US" sz="15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en-US" sz="15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5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?&gt;</a:t>
            </a:r>
            <a:endParaRPr lang="en-US" sz="15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" y="877569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795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Triggers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917248-F83D-9A41-985A-1E1B70202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066799"/>
            <a:ext cx="11887200" cy="5212902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SQL */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DELIMITER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$$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bob_to_bobby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employee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'Bob'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800" b="1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'Bobby'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$$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DELIMITER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solidFill>
                <a:srgbClr val="008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solidFill>
                <a:srgbClr val="008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PHP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$query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"INSERT INTO employee VALUES ('bob', 'x', '</a:t>
            </a:r>
            <a:r>
              <a:rPr lang="en-US" sz="18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robert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475869251, '2000-01-01', '123 main, </a:t>
            </a:r>
            <a:r>
              <a:rPr lang="en-US" sz="1800" b="1" dirty="0" err="1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ruston</a:t>
            </a:r>
            <a:r>
              <a:rPr lang="en-US" sz="1800" b="1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la', 'm', 10, NULL, 1)"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$result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$conn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$query</a:t>
            </a:r>
            <a:r>
              <a:rPr lang="en-US" sz="1800" b="1" dirty="0">
                <a:solidFill>
                  <a:srgbClr val="8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" name="object 3"/>
          <p:cNvSpPr/>
          <p:nvPr/>
        </p:nvSpPr>
        <p:spPr>
          <a:xfrm>
            <a:off x="3810" y="877569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6998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3076</Words>
  <Application>Microsoft Office PowerPoint</Application>
  <PresentationFormat>Widescreen</PresentationFormat>
  <Paragraphs>485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Aptos</vt:lpstr>
      <vt:lpstr>Arial</vt:lpstr>
      <vt:lpstr>Calibri</vt:lpstr>
      <vt:lpstr>Calibri Light</vt:lpstr>
      <vt:lpstr>Courier New</vt:lpstr>
      <vt:lpstr>Office Theme</vt:lpstr>
      <vt:lpstr>1_Office Theme</vt:lpstr>
      <vt:lpstr>Lesson 7.6: Programmatic DB Communication</vt:lpstr>
      <vt:lpstr>Setup in WAMP</vt:lpstr>
      <vt:lpstr>PHP Hello World</vt:lpstr>
      <vt:lpstr>PHP Basics</vt:lpstr>
      <vt:lpstr>PowerPoint Presentation</vt:lpstr>
      <vt:lpstr>Talk to DB</vt:lpstr>
      <vt:lpstr>Run Simple Queries</vt:lpstr>
      <vt:lpstr>Better Modularity</vt:lpstr>
      <vt:lpstr>Using Triggers</vt:lpstr>
      <vt:lpstr>Using Views</vt:lpstr>
      <vt:lpstr>Using Stored Procedures</vt:lpstr>
      <vt:lpstr>Using Functions</vt:lpstr>
      <vt:lpstr>Executing Multiple Queries</vt:lpstr>
      <vt:lpstr>Watch Out! SQL Injection</vt:lpstr>
      <vt:lpstr>Watch Out! SQL Injection</vt:lpstr>
      <vt:lpstr>Watch Out! SQL Injection</vt:lpstr>
      <vt:lpstr>Ways to Protect Against SQL Injection</vt:lpstr>
      <vt:lpstr>Ways to Protect Against SQL Injection</vt:lpstr>
      <vt:lpstr>Good Practice</vt:lpstr>
      <vt:lpstr>Good Practice</vt:lpstr>
      <vt:lpstr>Other Languages – Ruby (on rails)</vt:lpstr>
      <vt:lpstr>Other Languages – Node.js</vt:lpstr>
      <vt:lpstr>Other Languages – Blazor</vt:lpstr>
      <vt:lpstr>Other Languages – Blazor</vt:lpstr>
      <vt:lpstr>Other Languages – ASP.Net</vt:lpstr>
      <vt:lpstr>Other Languages – ASP.Net</vt:lpstr>
      <vt:lpstr>Other Languages – Python (with Flask)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CSC430 - Database Management Systems</dc:title>
  <dc:creator/>
  <cp:lastModifiedBy>Kevin Cherry</cp:lastModifiedBy>
  <cp:revision>83</cp:revision>
  <dcterms:created xsi:type="dcterms:W3CDTF">2024-12-13T16:16:04Z</dcterms:created>
  <dcterms:modified xsi:type="dcterms:W3CDTF">2025-02-12T03:33:46Z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2024-12-13T00:00:00Z</vt:filetime>
  </property>
  <property fmtid="{D5CDD505-2E9C-101B-9397-08002B2CF9AE}" pid="5" name="Producer">
    <vt:lpwstr>Microsoft® PowerPoint® for Microsoft 365</vt:lpwstr>
  </property>
</Properties>
</file>