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14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5856" y="47625"/>
            <a:ext cx="1134028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192000" y="4572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19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49673" y="2076653"/>
            <a:ext cx="376174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0" dirty="0">
                <a:solidFill>
                  <a:srgbClr val="252525"/>
                </a:solidFill>
              </a:rPr>
              <a:t>Lesson</a:t>
            </a:r>
            <a:r>
              <a:rPr sz="8000" spc="-405" dirty="0">
                <a:solidFill>
                  <a:srgbClr val="252525"/>
                </a:solidFill>
              </a:rPr>
              <a:t> </a:t>
            </a:r>
            <a:r>
              <a:rPr sz="8000" spc="-25" dirty="0">
                <a:solidFill>
                  <a:srgbClr val="252525"/>
                </a:solidFill>
              </a:rPr>
              <a:t>1:</a:t>
            </a:r>
            <a:endParaRPr sz="8000"/>
          </a:p>
        </p:txBody>
      </p:sp>
      <p:sp>
        <p:nvSpPr>
          <p:cNvPr id="7" name="object 7"/>
          <p:cNvSpPr txBox="1"/>
          <p:nvPr/>
        </p:nvSpPr>
        <p:spPr>
          <a:xfrm>
            <a:off x="1658492" y="3144138"/>
            <a:ext cx="894778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0" b="0" spc="-140" dirty="0">
                <a:solidFill>
                  <a:srgbClr val="252525"/>
                </a:solidFill>
                <a:latin typeface="Calibri Light"/>
                <a:cs typeface="Calibri Light"/>
              </a:rPr>
              <a:t>Introduction</a:t>
            </a:r>
            <a:r>
              <a:rPr sz="7000" b="0" spc="-26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7000" b="0" spc="-30" dirty="0">
                <a:solidFill>
                  <a:srgbClr val="252525"/>
                </a:solidFill>
                <a:latin typeface="Calibri Light"/>
                <a:cs typeface="Calibri Light"/>
              </a:rPr>
              <a:t>to</a:t>
            </a:r>
            <a:r>
              <a:rPr sz="7000" b="0" spc="-29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7000" b="0" spc="-75" dirty="0">
                <a:solidFill>
                  <a:srgbClr val="252525"/>
                </a:solidFill>
                <a:latin typeface="Calibri Light"/>
                <a:cs typeface="Calibri Light"/>
              </a:rPr>
              <a:t>Databases</a:t>
            </a:r>
            <a:endParaRPr sz="70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4760" y="4403801"/>
            <a:ext cx="71799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170" dirty="0">
                <a:solidFill>
                  <a:srgbClr val="344068"/>
                </a:solidFill>
                <a:latin typeface="Calibri Light"/>
                <a:cs typeface="Calibri Light"/>
              </a:rPr>
              <a:t>CSC430/530</a:t>
            </a:r>
            <a:r>
              <a:rPr sz="2400" b="0" spc="40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344068"/>
                </a:solidFill>
                <a:latin typeface="Calibri Light"/>
                <a:cs typeface="Calibri Light"/>
              </a:rPr>
              <a:t>–</a:t>
            </a:r>
            <a:r>
              <a:rPr sz="2400" b="0" spc="39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10" dirty="0">
                <a:solidFill>
                  <a:srgbClr val="344068"/>
                </a:solidFill>
                <a:latin typeface="Calibri Light"/>
                <a:cs typeface="Calibri Light"/>
              </a:rPr>
              <a:t>DATABASE</a:t>
            </a:r>
            <a:r>
              <a:rPr sz="2400" b="0" spc="38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70" dirty="0">
                <a:solidFill>
                  <a:srgbClr val="344068"/>
                </a:solidFill>
                <a:latin typeface="Calibri Light"/>
                <a:cs typeface="Calibri Light"/>
              </a:rPr>
              <a:t>MANAGEMENT</a:t>
            </a:r>
            <a:r>
              <a:rPr sz="2400" b="0" spc="390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50" dirty="0">
                <a:solidFill>
                  <a:srgbClr val="344068"/>
                </a:solidFill>
                <a:latin typeface="Calibri Light"/>
                <a:cs typeface="Calibri Light"/>
              </a:rPr>
              <a:t>SYSTEMS</a:t>
            </a:r>
            <a:endParaRPr sz="2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6847840" cy="288219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Characteristics</a:t>
            </a:r>
            <a:r>
              <a:rPr sz="24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approach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Self-describing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nature.</a:t>
            </a:r>
            <a:endParaRPr sz="22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Definition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DBMS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catalog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(meta-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data).</a:t>
            </a:r>
            <a:endParaRPr sz="20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Insulation</a:t>
            </a:r>
            <a:r>
              <a:rPr sz="22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programs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2200" dirty="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Program-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independence.</a:t>
            </a:r>
            <a:endParaRPr sz="20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abstraction.</a:t>
            </a:r>
            <a:endParaRPr sz="2200" dirty="0">
              <a:latin typeface="Calibri"/>
              <a:cs typeface="Calibri"/>
            </a:endParaRPr>
          </a:p>
          <a:p>
            <a:pPr marL="578485" marR="5080" lvl="2" indent="-182245">
              <a:lnSpc>
                <a:spcPts val="2160"/>
              </a:lnSpc>
              <a:spcBef>
                <a:spcPts val="640"/>
              </a:spcBef>
              <a:buClr>
                <a:srgbClr val="1CACE3"/>
              </a:buClr>
              <a:buFont typeface="Arial"/>
              <a:buChar char="•"/>
              <a:tabLst>
                <a:tab pos="57975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000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hide</a:t>
            </a:r>
            <a:r>
              <a:rPr sz="2000" spc="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storage</a:t>
            </a:r>
            <a:r>
              <a:rPr sz="2000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details</a:t>
            </a:r>
            <a:r>
              <a:rPr sz="2000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present</a:t>
            </a:r>
            <a:r>
              <a:rPr sz="2000" spc="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the 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users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conceptual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view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database.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CHARACTERISTICS</a:t>
            </a:r>
            <a:r>
              <a:rPr spc="-155" dirty="0"/>
              <a:t> </a:t>
            </a:r>
            <a:r>
              <a:rPr dirty="0"/>
              <a:t>OF</a:t>
            </a:r>
            <a:r>
              <a:rPr spc="-135" dirty="0"/>
              <a:t> </a:t>
            </a:r>
            <a:r>
              <a:rPr spc="-165" dirty="0"/>
              <a:t>DATABASE</a:t>
            </a:r>
            <a:r>
              <a:rPr spc="-110" dirty="0"/>
              <a:t> </a:t>
            </a:r>
            <a:r>
              <a:rPr spc="-60" dirty="0"/>
              <a:t>APPROACH</a:t>
            </a:r>
            <a:r>
              <a:rPr spc="-140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9207" y="3190870"/>
            <a:ext cx="4721410" cy="30788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723756" y="6440830"/>
            <a:ext cx="205041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University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Catalog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31480" y="1093242"/>
            <a:ext cx="3295421" cy="19228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0420985" cy="184912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Characteristics</a:t>
            </a:r>
            <a:r>
              <a:rPr sz="2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approach</a:t>
            </a:r>
            <a:r>
              <a:rPr sz="2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(cont.):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Support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views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view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database,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describes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interest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user.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Sharing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multi-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transaction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processing.</a:t>
            </a:r>
            <a:endParaRPr sz="220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Allowing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concurrent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users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retrieve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database.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CHARACTERISTICS</a:t>
            </a:r>
            <a:r>
              <a:rPr spc="-155" dirty="0"/>
              <a:t> </a:t>
            </a:r>
            <a:r>
              <a:rPr dirty="0"/>
              <a:t>OF</a:t>
            </a:r>
            <a:r>
              <a:rPr spc="-135" dirty="0"/>
              <a:t> </a:t>
            </a:r>
            <a:r>
              <a:rPr spc="-165" dirty="0"/>
              <a:t>DATABASE</a:t>
            </a:r>
            <a:r>
              <a:rPr spc="-110" dirty="0"/>
              <a:t> </a:t>
            </a:r>
            <a:r>
              <a:rPr spc="-60" dirty="0"/>
              <a:t>APPROACH</a:t>
            </a:r>
            <a:r>
              <a:rPr spc="-140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74946" y="5879693"/>
            <a:ext cx="32905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Two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Views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Derived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University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Database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040" y="3127248"/>
            <a:ext cx="6841832" cy="255645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58263" y="3771040"/>
            <a:ext cx="4371965" cy="14075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39338"/>
            <a:ext cx="4763770" cy="256286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definition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properties.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DBMS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definition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functionality.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Concept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4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stages.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Characteristics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approach.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4597" y="47625"/>
            <a:ext cx="26282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SUMMARY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39338"/>
            <a:ext cx="5007610" cy="256286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Introduction.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spc="-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concept</a:t>
            </a:r>
            <a:r>
              <a:rPr sz="2400" spc="-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overview.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management</a:t>
            </a:r>
            <a:r>
              <a:rPr sz="2400" spc="-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sz="24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(DBMS).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Overview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Characteristics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approach.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438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OUTLINE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7313295" cy="365696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Why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study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databases?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Academic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Databases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involve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aspects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science.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Active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research.</a:t>
            </a:r>
            <a:endParaRPr sz="20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Developer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wide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array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applications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involve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accessing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databases.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Business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organization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needs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databases.</a:t>
            </a:r>
            <a:endParaRPr sz="20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Student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Easier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hired.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83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INTRODUCTION</a:t>
            </a:r>
            <a:r>
              <a:rPr spc="-195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9243060" cy="45974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06045" marR="5716905" indent="-106045" algn="r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85416"/>
              <a:buFont typeface="Arial"/>
              <a:buChar char="•"/>
              <a:tabLst>
                <a:tab pos="1060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Databases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everywhere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82880" marR="5661025" lvl="1" indent="-182880" algn="r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18288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Bank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withdrawal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deposit.</a:t>
            </a:r>
            <a:endParaRPr sz="2200">
              <a:latin typeface="Calibri"/>
              <a:cs typeface="Calibri"/>
            </a:endParaRPr>
          </a:p>
          <a:p>
            <a:pPr marL="182880" marR="5723255" lvl="1" indent="-182880" algn="r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18288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Hotel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airline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reservation.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Groceries</a:t>
            </a:r>
            <a:r>
              <a:rPr sz="22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shopping.</a:t>
            </a:r>
            <a:endParaRPr sz="22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Online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shopping.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examples?</a:t>
            </a:r>
            <a:endParaRPr sz="2200">
              <a:latin typeface="Calibri"/>
              <a:cs typeface="Calibri"/>
            </a:endParaRPr>
          </a:p>
          <a:p>
            <a:pPr marL="118745" indent="-106045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85416"/>
              <a:buFont typeface="Arial"/>
              <a:buChar char="•"/>
              <a:tabLst>
                <a:tab pos="118745" algn="l"/>
              </a:tabLst>
            </a:pP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Generally,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databases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divided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classes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Traditional</a:t>
            </a:r>
            <a:r>
              <a:rPr sz="22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databases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Store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numeric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textual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Non-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traditional</a:t>
            </a:r>
            <a:r>
              <a:rPr sz="22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databases.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Store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0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generated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(posts,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tweets,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images,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videos,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webpages).</a:t>
            </a:r>
            <a:endParaRPr sz="200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59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Big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storage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systems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NOSQL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(Not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SQL)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databases.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83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INTRODUCTION</a:t>
            </a:r>
            <a:r>
              <a:rPr spc="-180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1" y="959507"/>
            <a:ext cx="8583295" cy="405002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Definition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0: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collection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related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known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facts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recorded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implicit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meaning.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properties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Represents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aspect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real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world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mini-world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Logically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coherent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collection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inherent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meaning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Designed,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built,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populated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specific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purpose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14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Source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derived.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Interaction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events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real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world.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Audience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actively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interested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contents.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3725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DATABASE</a:t>
            </a:r>
            <a:r>
              <a:rPr spc="-105" dirty="0"/>
              <a:t> </a:t>
            </a:r>
            <a:r>
              <a:rPr spc="-50" dirty="0"/>
              <a:t>CONCEPT</a:t>
            </a:r>
            <a:r>
              <a:rPr spc="-170" dirty="0"/>
              <a:t> </a:t>
            </a:r>
            <a:r>
              <a:rPr spc="-30" dirty="0"/>
              <a:t>OVERVIEW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1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81532"/>
            <a:ext cx="11866880" cy="3473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ts val="274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management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DBMS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general-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purpose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software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allows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users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endParaRPr sz="2400" dirty="0">
              <a:latin typeface="Calibri"/>
              <a:cs typeface="Calibri"/>
            </a:endParaRPr>
          </a:p>
          <a:p>
            <a:pPr marL="104139">
              <a:lnSpc>
                <a:spcPts val="2740"/>
              </a:lnSpc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maintain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database.</a:t>
            </a:r>
            <a:endParaRPr sz="2400" dirty="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Typical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MS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functionality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Define</a:t>
            </a:r>
            <a:r>
              <a:rPr sz="22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database.</a:t>
            </a:r>
            <a:endParaRPr sz="22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Construct</a:t>
            </a:r>
            <a:r>
              <a:rPr sz="2200" b="1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database.</a:t>
            </a:r>
            <a:endParaRPr sz="22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Manipulate</a:t>
            </a:r>
            <a:r>
              <a:rPr sz="2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database.</a:t>
            </a:r>
            <a:endParaRPr sz="22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Share</a:t>
            </a:r>
            <a:r>
              <a:rPr sz="2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database.</a:t>
            </a:r>
            <a:endParaRPr sz="2200" dirty="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Protect</a:t>
            </a:r>
            <a:r>
              <a:rPr sz="2200" b="1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database.</a:t>
            </a:r>
            <a:endParaRPr sz="22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Maintain</a:t>
            </a:r>
            <a:r>
              <a:rPr sz="2200" b="1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database.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4585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DATABASE</a:t>
            </a:r>
            <a:r>
              <a:rPr spc="-105" dirty="0"/>
              <a:t> </a:t>
            </a:r>
            <a:r>
              <a:rPr spc="-50" dirty="0"/>
              <a:t>MANAGEMENT</a:t>
            </a:r>
            <a:r>
              <a:rPr spc="-190" dirty="0"/>
              <a:t> </a:t>
            </a:r>
            <a:r>
              <a:rPr spc="-60" dirty="0"/>
              <a:t>SYSTEM</a:t>
            </a:r>
            <a:r>
              <a:rPr spc="-150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4071" y="986027"/>
            <a:ext cx="4617720" cy="53035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7612" y="981532"/>
            <a:ext cx="66154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DBMS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software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itself.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4585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DATABASE</a:t>
            </a:r>
            <a:r>
              <a:rPr spc="-105" dirty="0"/>
              <a:t> </a:t>
            </a:r>
            <a:r>
              <a:rPr spc="-50" dirty="0"/>
              <a:t>MANAGEMENT</a:t>
            </a:r>
            <a:r>
              <a:rPr spc="-210" dirty="0"/>
              <a:t> </a:t>
            </a:r>
            <a:r>
              <a:rPr spc="-55" dirty="0"/>
              <a:t>SYSTEM</a:t>
            </a:r>
            <a:r>
              <a:rPr spc="-125" dirty="0"/>
              <a:t> </a:t>
            </a:r>
            <a:r>
              <a:rPr spc="-25" dirty="0"/>
              <a:t>(2)</a:t>
            </a:r>
          </a:p>
        </p:txBody>
      </p:sp>
      <p:sp>
        <p:nvSpPr>
          <p:cNvPr id="5" name="object 5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51697" y="6440525"/>
            <a:ext cx="29787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Simplified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Environment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7503159" cy="7683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Five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files/tables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(each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store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records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type):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Student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Course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Section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Prerequisite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Grade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report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358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DATABASE</a:t>
            </a:r>
            <a:r>
              <a:rPr spc="-55" dirty="0"/>
              <a:t> </a:t>
            </a:r>
            <a:r>
              <a:rPr spc="-25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36058" y="6421323"/>
            <a:ext cx="21209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University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827" y="1856232"/>
            <a:ext cx="5313843" cy="29642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30340" y="1904253"/>
            <a:ext cx="5065673" cy="418115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2204" y="5052614"/>
            <a:ext cx="3029456" cy="12025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7511415" cy="424561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85416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stages: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Requirements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specification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analysis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Conceptual</a:t>
            </a:r>
            <a:r>
              <a:rPr sz="2200" b="1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Entity-relationship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enhanced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entity-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models.</a:t>
            </a:r>
            <a:endParaRPr sz="20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25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Logical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DBMS.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Physical</a:t>
            </a:r>
            <a:r>
              <a:rPr sz="22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06045" marR="5440680" indent="-106045" algn="r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85416"/>
              <a:buFont typeface="Arial"/>
              <a:buChar char="•"/>
              <a:tabLst>
                <a:tab pos="1060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182880" marR="5487035" lvl="1" indent="-182880" algn="r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18288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implemented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populated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actual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data,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continuously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maintained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reflect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mini-world.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753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OVERVIEW</a:t>
            </a:r>
            <a:r>
              <a:rPr spc="-204" dirty="0"/>
              <a:t> </a:t>
            </a:r>
            <a:r>
              <a:rPr dirty="0"/>
              <a:t>OF</a:t>
            </a:r>
            <a:r>
              <a:rPr spc="-140" dirty="0"/>
              <a:t> </a:t>
            </a:r>
            <a:r>
              <a:rPr spc="-170" dirty="0"/>
              <a:t>DATABASE</a:t>
            </a:r>
            <a:r>
              <a:rPr spc="-100" dirty="0"/>
              <a:t> </a:t>
            </a:r>
            <a:r>
              <a:rPr spc="-55" dirty="0"/>
              <a:t>DESIGN</a:t>
            </a:r>
            <a:r>
              <a:rPr spc="-165" dirty="0"/>
              <a:t> </a:t>
            </a:r>
            <a:r>
              <a:rPr spc="-10" dirty="0"/>
              <a:t>PROCESS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567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Lesson 1:</vt:lpstr>
      <vt:lpstr>OUTLINE</vt:lpstr>
      <vt:lpstr>INTRODUCTION (1)</vt:lpstr>
      <vt:lpstr>INTRODUCTION (2)</vt:lpstr>
      <vt:lpstr>DATABASE CONCEPT OVERVIEW</vt:lpstr>
      <vt:lpstr>DATABASE MANAGEMENT SYSTEM (1)</vt:lpstr>
      <vt:lpstr>DATABASE MANAGEMENT SYSTEM (2)</vt:lpstr>
      <vt:lpstr>DATABASE EXAMPLE</vt:lpstr>
      <vt:lpstr>OVERVIEW OF DATABASE DESIGN PROCESS</vt:lpstr>
      <vt:lpstr>CHARACTERISTICS OF DATABASE APPROACH (1)</vt:lpstr>
      <vt:lpstr>CHARACTERISTICS OF DATABASE APPROACH (2)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CSC430 - Database Management Systems</dc:title>
  <dc:creator/>
  <cp:lastModifiedBy>Kevin Cherry</cp:lastModifiedBy>
  <cp:revision>3</cp:revision>
  <dcterms:created xsi:type="dcterms:W3CDTF">2024-12-13T15:58:22Z</dcterms:created>
  <dcterms:modified xsi:type="dcterms:W3CDTF">2024-12-13T16:42:14Z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2024-12-13T00:00:00Z</vt:filetime>
  </property>
  <property fmtid="{D5CDD505-2E9C-101B-9397-08002B2CF9AE}" pid="5" name="Producer">
    <vt:lpwstr>Microsoft® PowerPoint® for Microsoft 365</vt:lpwstr>
  </property>
</Properties>
</file>