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807" autoAdjust="0"/>
  </p:normalViewPr>
  <p:slideViewPr>
    <p:cSldViewPr>
      <p:cViewPr varScale="1">
        <p:scale>
          <a:sx n="120" d="100"/>
          <a:sy n="120" d="100"/>
        </p:scale>
        <p:origin x="114" y="2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4141" y="47625"/>
            <a:ext cx="10843717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7612" y="2150079"/>
            <a:ext cx="10446004" cy="3009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440173" y="1479880"/>
            <a:ext cx="33807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>
                <a:solidFill>
                  <a:srgbClr val="252525"/>
                </a:solidFill>
              </a:rPr>
              <a:t>Lesson</a:t>
            </a:r>
            <a:r>
              <a:rPr sz="7200" spc="-395" dirty="0">
                <a:solidFill>
                  <a:srgbClr val="252525"/>
                </a:solidFill>
              </a:rPr>
              <a:t> </a:t>
            </a:r>
            <a:r>
              <a:rPr sz="7200" spc="-35" dirty="0">
                <a:solidFill>
                  <a:srgbClr val="252525"/>
                </a:solidFill>
              </a:rPr>
              <a:t>2:</a:t>
            </a:r>
            <a:endParaRPr sz="7200"/>
          </a:p>
        </p:txBody>
      </p:sp>
      <p:sp>
        <p:nvSpPr>
          <p:cNvPr id="7" name="object 7"/>
          <p:cNvSpPr txBox="1"/>
          <p:nvPr/>
        </p:nvSpPr>
        <p:spPr>
          <a:xfrm>
            <a:off x="1623441" y="2440685"/>
            <a:ext cx="9020175" cy="180149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586990" marR="5080" indent="-2574925">
              <a:lnSpc>
                <a:spcPts val="6420"/>
              </a:lnSpc>
              <a:spcBef>
                <a:spcPts val="1260"/>
              </a:spcBef>
            </a:pPr>
            <a:r>
              <a:rPr sz="6300" b="0" spc="-125" dirty="0">
                <a:solidFill>
                  <a:srgbClr val="252525"/>
                </a:solidFill>
                <a:latin typeface="Calibri Light"/>
                <a:cs typeface="Calibri Light"/>
              </a:rPr>
              <a:t>Database</a:t>
            </a:r>
            <a:r>
              <a:rPr sz="6300" b="0" spc="-21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6300" b="0" spc="-150" dirty="0">
                <a:solidFill>
                  <a:srgbClr val="252525"/>
                </a:solidFill>
                <a:latin typeface="Calibri Light"/>
                <a:cs typeface="Calibri Light"/>
              </a:rPr>
              <a:t>System</a:t>
            </a:r>
            <a:r>
              <a:rPr sz="6300" b="0" spc="-245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6300" b="0" spc="-114" dirty="0">
                <a:solidFill>
                  <a:srgbClr val="252525"/>
                </a:solidFill>
                <a:latin typeface="Calibri Light"/>
                <a:cs typeface="Calibri Light"/>
              </a:rPr>
              <a:t>Concepts</a:t>
            </a:r>
            <a:r>
              <a:rPr sz="6300" b="0" spc="-190" dirty="0">
                <a:solidFill>
                  <a:srgbClr val="252525"/>
                </a:solidFill>
                <a:latin typeface="Calibri Light"/>
                <a:cs typeface="Calibri Light"/>
              </a:rPr>
              <a:t> </a:t>
            </a:r>
            <a:r>
              <a:rPr sz="6300" b="0" spc="-50" dirty="0">
                <a:solidFill>
                  <a:srgbClr val="252525"/>
                </a:solidFill>
                <a:latin typeface="Calibri Light"/>
                <a:cs typeface="Calibri Light"/>
              </a:rPr>
              <a:t>&amp; </a:t>
            </a:r>
            <a:r>
              <a:rPr sz="6300" b="0" spc="-40" dirty="0">
                <a:solidFill>
                  <a:srgbClr val="252525"/>
                </a:solidFill>
                <a:latin typeface="Calibri Light"/>
                <a:cs typeface="Calibri Light"/>
              </a:rPr>
              <a:t>Architecture</a:t>
            </a:r>
            <a:endParaRPr sz="63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4760" y="4403801"/>
            <a:ext cx="7175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CSC430/530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44068"/>
                </a:solidFill>
                <a:latin typeface="Calibri Light"/>
                <a:cs typeface="Calibri Light"/>
              </a:rPr>
              <a:t>–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10" dirty="0">
                <a:solidFill>
                  <a:srgbClr val="344068"/>
                </a:solidFill>
                <a:latin typeface="Calibri Light"/>
                <a:cs typeface="Calibri Light"/>
              </a:rPr>
              <a:t>DATABASE</a:t>
            </a:r>
            <a:r>
              <a:rPr sz="2400" b="0" spc="38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MANAGEMENT</a:t>
            </a:r>
            <a:r>
              <a:rPr sz="2400" b="0" spc="35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50" dirty="0">
                <a:solidFill>
                  <a:srgbClr val="344068"/>
                </a:solidFill>
                <a:latin typeface="Calibri Light"/>
                <a:cs typeface="Calibri Light"/>
              </a:rPr>
              <a:t>SYSTEMS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870055" cy="2339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sz="24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step</a:t>
            </a:r>
            <a:r>
              <a:rPr sz="24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after</a:t>
            </a:r>
            <a:r>
              <a:rPr sz="24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4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4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400" b="1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internal</a:t>
            </a:r>
            <a:r>
              <a:rPr sz="2400" b="1" spc="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schemas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mappings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two.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Done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(DDL).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4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4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(DDL):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DBA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designers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addition,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DDL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define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internal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external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schemas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253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DBMS</a:t>
            </a:r>
            <a:r>
              <a:rPr spc="-254" dirty="0"/>
              <a:t> </a:t>
            </a:r>
            <a:r>
              <a:rPr spc="-70" dirty="0"/>
              <a:t>LANGUAGES:</a:t>
            </a:r>
            <a:r>
              <a:rPr spc="-204" dirty="0"/>
              <a:t> </a:t>
            </a:r>
            <a:r>
              <a:rPr spc="-25" dirty="0"/>
              <a:t>DDL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870055" cy="4121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compiled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populated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means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manipulate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Done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manipulation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(DML).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manipulation</a:t>
            </a:r>
            <a:r>
              <a:rPr sz="24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4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(DML):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retrievals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High-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non-procedural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retrieve,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it.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Operates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Low-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procedural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Operates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record.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14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DBMS</a:t>
            </a:r>
            <a:r>
              <a:rPr spc="-254" dirty="0"/>
              <a:t> </a:t>
            </a:r>
            <a:r>
              <a:rPr spc="-70" dirty="0"/>
              <a:t>LANGUAGES:</a:t>
            </a:r>
            <a:r>
              <a:rPr spc="-204" dirty="0"/>
              <a:t> </a:t>
            </a:r>
            <a:r>
              <a:rPr spc="-25" dirty="0"/>
              <a:t>DML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8150" cy="50380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utilities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offer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400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functionality: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Loading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Loading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existing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DB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transferring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DB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another.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Backup.</a:t>
            </a:r>
            <a:endParaRPr sz="22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backup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reorganization.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Reorganize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improve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Performance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monitoring.</a:t>
            </a:r>
            <a:endParaRPr sz="22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Monitors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usage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check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reorganization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needed.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dictionary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system.</a:t>
            </a:r>
            <a:endParaRPr sz="2200">
              <a:latin typeface="Calibri"/>
              <a:cs typeface="Calibri"/>
            </a:endParaRPr>
          </a:p>
          <a:p>
            <a:pPr marL="578485" marR="5080" lvl="2" indent="-182245">
              <a:lnSpc>
                <a:spcPts val="2160"/>
              </a:lnSpc>
              <a:spcBef>
                <a:spcPts val="640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dictionary</a:t>
            </a:r>
            <a:r>
              <a:rPr sz="2000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stores</a:t>
            </a:r>
            <a:r>
              <a:rPr sz="2000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meta-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date,</a:t>
            </a:r>
            <a:r>
              <a:rPr sz="2000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decisions,</a:t>
            </a:r>
            <a:r>
              <a:rPr sz="2000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usage</a:t>
            </a:r>
            <a:r>
              <a:rPr sz="2000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standards,</a:t>
            </a:r>
            <a:r>
              <a:rPr sz="2000" spc="2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000" spc="2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0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description</a:t>
            </a:r>
            <a:r>
              <a:rPr sz="2000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 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information.</a:t>
            </a:r>
            <a:endParaRPr sz="20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0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200" b="1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development</a:t>
            </a:r>
            <a:r>
              <a:rPr sz="22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environments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Aid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development.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120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DBMS</a:t>
            </a:r>
            <a:r>
              <a:rPr spc="-260" dirty="0"/>
              <a:t> </a:t>
            </a:r>
            <a:r>
              <a:rPr spc="-50" dirty="0"/>
              <a:t>SYSTEM</a:t>
            </a:r>
            <a:r>
              <a:rPr spc="-220" dirty="0"/>
              <a:t> </a:t>
            </a:r>
            <a:r>
              <a:rPr spc="-35" dirty="0"/>
              <a:t>UTILITIES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3743"/>
            <a:ext cx="9606915" cy="74803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Centralized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architecture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combines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elements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8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software,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hardware,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programs,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interface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software.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601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CENTRALIZED</a:t>
            </a:r>
            <a:r>
              <a:rPr spc="-225" dirty="0"/>
              <a:t> </a:t>
            </a:r>
            <a:r>
              <a:rPr spc="-10" dirty="0"/>
              <a:t>DBMS</a:t>
            </a:r>
            <a:r>
              <a:rPr spc="-250" dirty="0"/>
              <a:t> </a:t>
            </a:r>
            <a:r>
              <a:rPr spc="-40" dirty="0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3508" y="1922869"/>
            <a:ext cx="4777421" cy="430989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61001" y="6424371"/>
            <a:ext cx="21742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Centralized</a:t>
            </a:r>
            <a:r>
              <a:rPr sz="14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6837680" cy="358239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two-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tier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client/server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architecture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Specialized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servers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specialized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functions.</a:t>
            </a:r>
            <a:endParaRPr sz="22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Print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server.</a:t>
            </a:r>
            <a:endParaRPr sz="20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File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server.</a:t>
            </a:r>
            <a:endParaRPr sz="2000" dirty="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0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server.</a:t>
            </a:r>
            <a:endParaRPr sz="20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0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server.</a:t>
            </a:r>
            <a:endParaRPr sz="20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Email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server.</a:t>
            </a:r>
            <a:endParaRPr sz="20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Clients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specialized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servers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needed.</a:t>
            </a:r>
            <a:endParaRPr sz="2200" dirty="0">
              <a:latin typeface="Calibri"/>
              <a:cs typeface="Calibri"/>
            </a:endParaRPr>
          </a:p>
          <a:p>
            <a:pPr marL="577850" lvl="2" indent="-181610" algn="l">
              <a:lnSpc>
                <a:spcPts val="228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  <a:tab pos="1362710" algn="l"/>
                <a:tab pos="2094230" algn="l"/>
                <a:tab pos="3108325" algn="l"/>
                <a:tab pos="3935729" algn="l"/>
                <a:tab pos="4316730" algn="l"/>
                <a:tab pos="552069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lang="en-US"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requires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en-US"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additional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functionality</a:t>
            </a:r>
            <a:endParaRPr sz="2000" dirty="0">
              <a:latin typeface="Calibri"/>
              <a:cs typeface="Calibri"/>
            </a:endParaRPr>
          </a:p>
          <a:p>
            <a:pPr marL="579755" algn="l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connects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server.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TWO-</a:t>
            </a:r>
            <a:r>
              <a:rPr spc="-20" dirty="0"/>
              <a:t>TIER</a:t>
            </a:r>
            <a:r>
              <a:rPr spc="-200" dirty="0"/>
              <a:t> </a:t>
            </a:r>
            <a:r>
              <a:rPr spc="-80" dirty="0"/>
              <a:t>CLIENT/SERVER</a:t>
            </a:r>
            <a:r>
              <a:rPr spc="-190" dirty="0"/>
              <a:t> </a:t>
            </a:r>
            <a:r>
              <a:rPr spc="-60" dirty="0"/>
              <a:t>ARCHITECTURE</a:t>
            </a:r>
            <a:r>
              <a:rPr spc="-18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4031" y="1023659"/>
            <a:ext cx="4425909" cy="13293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48396" y="2423287"/>
            <a:ext cx="38506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Verdana"/>
                <a:cs typeface="Verdana"/>
              </a:rPr>
              <a:t>Logical</a:t>
            </a:r>
            <a:r>
              <a:rPr sz="1400" spc="-50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Two-</a:t>
            </a:r>
            <a:r>
              <a:rPr sz="1400" dirty="0">
                <a:latin typeface="Verdana"/>
                <a:cs typeface="Verdana"/>
              </a:rPr>
              <a:t>Tier</a:t>
            </a:r>
            <a:r>
              <a:rPr sz="1400" spc="-45" dirty="0">
                <a:latin typeface="Verdana"/>
                <a:cs typeface="Verdana"/>
              </a:rPr>
              <a:t> </a:t>
            </a:r>
            <a:r>
              <a:rPr sz="1400" dirty="0">
                <a:latin typeface="Verdana"/>
                <a:cs typeface="Verdana"/>
              </a:rPr>
              <a:t>Client/Server</a:t>
            </a:r>
            <a:r>
              <a:rPr sz="1400" spc="-5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Architecture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4552" y="3063239"/>
            <a:ext cx="4408309" cy="32004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00009" y="6406083"/>
            <a:ext cx="394842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Physical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Verdana"/>
                <a:cs typeface="Verdana"/>
              </a:rPr>
              <a:t>Two-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Tier</a:t>
            </a:r>
            <a:r>
              <a:rPr sz="1400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FFFFFF"/>
                </a:solidFill>
                <a:latin typeface="Verdana"/>
                <a:cs typeface="Verdana"/>
              </a:rPr>
              <a:t>Client/Server</a:t>
            </a:r>
            <a:r>
              <a:rPr sz="1400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Verdana"/>
                <a:cs typeface="Verdana"/>
              </a:rPr>
              <a:t>Architecture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46560" cy="241046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Two-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tier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client/server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architecture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interface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programs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side.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transaction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functionality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related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performed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(SQL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server).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required,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4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(client)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establishes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connection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(server).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Once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connection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established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communicate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 with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sent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back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program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processes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displays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results.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TWO-</a:t>
            </a:r>
            <a:r>
              <a:rPr spc="-20" dirty="0"/>
              <a:t>TIER</a:t>
            </a:r>
            <a:r>
              <a:rPr spc="-200" dirty="0"/>
              <a:t> </a:t>
            </a:r>
            <a:r>
              <a:rPr spc="-80" dirty="0"/>
              <a:t>CLIENT/SERVER</a:t>
            </a:r>
            <a:r>
              <a:rPr spc="-190" dirty="0"/>
              <a:t> </a:t>
            </a:r>
            <a:r>
              <a:rPr spc="-60" dirty="0"/>
              <a:t>ARCHITECTURE</a:t>
            </a:r>
            <a:r>
              <a:rPr spc="-18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7362825" cy="28397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Three-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tier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architecture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applications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ntermediate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layer</a:t>
            </a:r>
            <a:r>
              <a:rPr sz="22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2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Clients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</a:t>
            </a:r>
            <a:r>
              <a:rPr sz="2400" spc="-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interface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browsers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Middle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tier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</a:t>
            </a:r>
            <a:r>
              <a:rPr sz="2400" spc="-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web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server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marR="5080" lvl="1" indent="-182880">
              <a:lnSpc>
                <a:spcPts val="2380"/>
              </a:lnSpc>
              <a:spcBef>
                <a:spcPts val="414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Runs</a:t>
            </a:r>
            <a:r>
              <a:rPr sz="22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apps</a:t>
            </a:r>
            <a:r>
              <a:rPr sz="2200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stores</a:t>
            </a:r>
            <a:r>
              <a:rPr sz="2200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business</a:t>
            </a:r>
            <a:r>
              <a:rPr sz="22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rules</a:t>
            </a:r>
            <a:r>
              <a:rPr sz="2200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procedures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constrains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server.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29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addition,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security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checking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client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credentials.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4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THREE-</a:t>
            </a:r>
            <a:r>
              <a:rPr spc="-10" dirty="0"/>
              <a:t>TIER</a:t>
            </a:r>
            <a:r>
              <a:rPr spc="-180" dirty="0"/>
              <a:t> </a:t>
            </a:r>
            <a:r>
              <a:rPr spc="-80" dirty="0"/>
              <a:t>CLIENT/SERVER</a:t>
            </a:r>
            <a:r>
              <a:rPr spc="-190" dirty="0"/>
              <a:t> </a:t>
            </a:r>
            <a:r>
              <a:rPr spc="-25" dirty="0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5428" y="1049274"/>
            <a:ext cx="4519324" cy="343128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28431" y="4629988"/>
            <a:ext cx="27000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Three-</a:t>
            </a:r>
            <a:r>
              <a:rPr sz="1400" dirty="0">
                <a:latin typeface="Calibri"/>
                <a:cs typeface="Calibri"/>
              </a:rPr>
              <a:t>Tier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Client/Server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Architecture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8796" y="1423955"/>
            <a:ext cx="4442460" cy="28719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77190" lvl="1" indent="-181610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37719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Single-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user.</a:t>
            </a:r>
            <a:endParaRPr sz="2000" dirty="0">
              <a:latin typeface="Calibri"/>
              <a:cs typeface="Calibri"/>
            </a:endParaRPr>
          </a:p>
          <a:p>
            <a:pPr marL="377190" lvl="1" indent="-181610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37719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Multi-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user.</a:t>
            </a:r>
            <a:endParaRPr sz="2000" dirty="0">
              <a:latin typeface="Calibri"/>
              <a:cs typeface="Calibri"/>
            </a:endParaRPr>
          </a:p>
          <a:p>
            <a:pPr marL="195580" indent="-18288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b="1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ites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77190" lvl="1" indent="-181610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37719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Centralized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(single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ite).</a:t>
            </a:r>
            <a:endParaRPr sz="2000" dirty="0">
              <a:latin typeface="Calibri"/>
              <a:cs typeface="Calibri"/>
            </a:endParaRPr>
          </a:p>
          <a:p>
            <a:pPr marL="37719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7719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Distributed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(multiple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ites).</a:t>
            </a:r>
            <a:endParaRPr sz="2000" dirty="0">
              <a:latin typeface="Calibri"/>
              <a:cs typeface="Calibri"/>
            </a:endParaRPr>
          </a:p>
          <a:p>
            <a:pPr marL="560705" lvl="2" indent="-182245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560705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Homogeneous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(same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ites).</a:t>
            </a:r>
            <a:endParaRPr sz="1800" dirty="0">
              <a:latin typeface="Calibri"/>
              <a:cs typeface="Calibri"/>
            </a:endParaRPr>
          </a:p>
          <a:p>
            <a:pPr marL="560705" lvl="2" indent="-182245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560705" algn="l"/>
              </a:tabLst>
            </a:pP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Heterogeneous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(different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18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pc="-1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ites).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1335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DBMS</a:t>
            </a:r>
            <a:r>
              <a:rPr spc="-260" dirty="0"/>
              <a:t> </a:t>
            </a:r>
            <a:r>
              <a:rPr spc="-75" dirty="0"/>
              <a:t>CLASSIFICATION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3039" y="981532"/>
            <a:ext cx="59924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classified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characteristic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3727" y="1423955"/>
            <a:ext cx="1676400" cy="286639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82880" marR="59690" indent="-182880" algn="r">
              <a:lnSpc>
                <a:spcPct val="100000"/>
              </a:lnSpc>
              <a:spcBef>
                <a:spcPts val="495"/>
              </a:spcBef>
              <a:buClr>
                <a:srgbClr val="1CACE3"/>
              </a:buClr>
              <a:buFont typeface="Arial"/>
              <a:buChar char="•"/>
              <a:tabLst>
                <a:tab pos="18288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81610" marR="5080" lvl="1" indent="-181610" algn="r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18161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Hierarchical.</a:t>
            </a:r>
            <a:endParaRPr sz="2000">
              <a:latin typeface="Calibri"/>
              <a:cs typeface="Calibri"/>
            </a:endParaRPr>
          </a:p>
          <a:p>
            <a:pPr marL="376555" lvl="1" indent="-181610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37655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Network.</a:t>
            </a:r>
            <a:endParaRPr sz="2000">
              <a:latin typeface="Calibri"/>
              <a:cs typeface="Calibri"/>
            </a:endParaRPr>
          </a:p>
          <a:p>
            <a:pPr marL="376555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76555" algn="l"/>
              </a:tabLst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76555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7655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  <a:p>
            <a:pPr marL="376555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7655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Document.</a:t>
            </a:r>
            <a:endParaRPr sz="2000">
              <a:latin typeface="Calibri"/>
              <a:cs typeface="Calibri"/>
            </a:endParaRPr>
          </a:p>
          <a:p>
            <a:pPr marL="376555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7655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Graph.</a:t>
            </a:r>
            <a:endParaRPr sz="2000">
              <a:latin typeface="Calibri"/>
              <a:cs typeface="Calibri"/>
            </a:endParaRPr>
          </a:p>
          <a:p>
            <a:pPr marL="376555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76555" algn="l"/>
              </a:tabLst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Key-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value.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33181" y="1423955"/>
            <a:ext cx="2447290" cy="143700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9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Cost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76555" lvl="1" indent="-181610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3765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Open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(free).</a:t>
            </a:r>
            <a:endParaRPr sz="2000">
              <a:latin typeface="Calibri"/>
              <a:cs typeface="Calibri"/>
            </a:endParaRPr>
          </a:p>
          <a:p>
            <a:pPr marL="561340" lvl="2" indent="-182880">
              <a:lnSpc>
                <a:spcPct val="100000"/>
              </a:lnSpc>
              <a:spcBef>
                <a:spcPts val="395"/>
              </a:spcBef>
              <a:buClr>
                <a:srgbClr val="1CACE3"/>
              </a:buClr>
              <a:buFont typeface="Arial"/>
              <a:buChar char="•"/>
              <a:tabLst>
                <a:tab pos="561340" algn="l"/>
              </a:tabLst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MySQL,</a:t>
            </a:r>
            <a:r>
              <a:rPr sz="18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PostgreSQL.</a:t>
            </a:r>
            <a:endParaRPr sz="1800">
              <a:latin typeface="Calibri"/>
              <a:cs typeface="Calibri"/>
            </a:endParaRPr>
          </a:p>
          <a:p>
            <a:pPr marL="376555" lvl="1" indent="-181610">
              <a:lnSpc>
                <a:spcPct val="100000"/>
              </a:lnSpc>
              <a:spcBef>
                <a:spcPts val="355"/>
              </a:spcBef>
              <a:buClr>
                <a:srgbClr val="1CACE3"/>
              </a:buClr>
              <a:buFont typeface="Arial"/>
              <a:buChar char="•"/>
              <a:tabLst>
                <a:tab pos="3765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Commercial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($$$).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5436235" cy="3576954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categories.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Three-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architecture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mappings.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Logical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independence.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languages.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Two-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tier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three-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tier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architecture.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classification.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4597" y="47625"/>
            <a:ext cx="2628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6812280" cy="3576954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independence.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languages,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interfaces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utilities.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Centralized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architecture.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Two-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tier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three-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tier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client/server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architecture.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classification.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561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0497820" cy="405002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concepts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describe: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structure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database,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manipulating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structures,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certain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obey.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structure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structure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constructs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restrictions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valid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enforced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times.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includes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govern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retrievals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updates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Insert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Delete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Update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User-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compute_student_gpa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update_inventory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63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DATA</a:t>
            </a:r>
            <a:r>
              <a:rPr spc="-105" dirty="0"/>
              <a:t> </a:t>
            </a:r>
            <a:r>
              <a:rPr spc="-30" dirty="0"/>
              <a:t>MODEL:</a:t>
            </a:r>
            <a:r>
              <a:rPr spc="-195" dirty="0"/>
              <a:t> </a:t>
            </a:r>
            <a:r>
              <a:rPr spc="-35" dirty="0"/>
              <a:t>DEFINITIONS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8719820" cy="43307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Categories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2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models.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High-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i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semantic.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Provide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concepts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close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way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users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perceive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Entities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relationships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models.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Hide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details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implemented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directly.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views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computer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details.</a:t>
            </a:r>
            <a:endParaRPr sz="20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models: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Low-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0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internal.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Describe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stored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files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computer.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formats,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orderings,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access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paths.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708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DATA</a:t>
            </a:r>
            <a:r>
              <a:rPr spc="-100" dirty="0"/>
              <a:t> </a:t>
            </a:r>
            <a:r>
              <a:rPr spc="-35" dirty="0"/>
              <a:t>MODELS:</a:t>
            </a:r>
            <a:r>
              <a:rPr spc="-195" dirty="0"/>
              <a:t> </a:t>
            </a:r>
            <a:r>
              <a:rPr spc="-80" dirty="0"/>
              <a:t>CATEGORIES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7273290" cy="30988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consists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parts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description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>
              <a:latin typeface="Calibri"/>
              <a:cs typeface="Calibri"/>
            </a:endParaRPr>
          </a:p>
          <a:p>
            <a:pPr marL="578485" marR="5080" lvl="2" indent="-182245">
              <a:lnSpc>
                <a:spcPts val="2160"/>
              </a:lnSpc>
              <a:spcBef>
                <a:spcPts val="640"/>
              </a:spcBef>
              <a:buClr>
                <a:srgbClr val="1CACE3"/>
              </a:buClr>
              <a:buFont typeface="Arial"/>
              <a:buChar char="•"/>
              <a:tabLst>
                <a:tab pos="5797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Describes</a:t>
            </a:r>
            <a:r>
              <a:rPr sz="20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structure</a:t>
            </a:r>
            <a:r>
              <a:rPr sz="2000" b="1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constraints</a:t>
            </a:r>
            <a:r>
              <a:rPr sz="2000" b="1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2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should</a:t>
            </a:r>
            <a:r>
              <a:rPr sz="20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hold 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0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during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rarely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changed.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snapshot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database.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particular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moment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time.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ts val="228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changes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value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item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579755">
              <a:lnSpc>
                <a:spcPts val="2280"/>
              </a:lnSpc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changed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record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inserted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deleted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1955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DATABASE</a:t>
            </a:r>
            <a:r>
              <a:rPr spc="-105" dirty="0"/>
              <a:t> </a:t>
            </a:r>
            <a:r>
              <a:rPr spc="-40" dirty="0"/>
              <a:t>SCHEMA</a:t>
            </a:r>
            <a:r>
              <a:rPr spc="-150" dirty="0"/>
              <a:t> </a:t>
            </a:r>
            <a:r>
              <a:rPr dirty="0"/>
              <a:t>&amp;</a:t>
            </a:r>
            <a:r>
              <a:rPr spc="-114" dirty="0"/>
              <a:t> </a:t>
            </a:r>
            <a:r>
              <a:rPr spc="-220" dirty="0"/>
              <a:t>STATE</a:t>
            </a:r>
            <a:r>
              <a:rPr spc="-9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9664" y="1143000"/>
            <a:ext cx="4023907" cy="272629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36940" y="3895725"/>
            <a:ext cx="29063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Schema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Diagram</a:t>
            </a:r>
            <a:r>
              <a:rPr sz="1400" spc="-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University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Database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003788" cy="202811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747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3750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Distinction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state: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changes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very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infrequently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(schema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evolution).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changes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time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updated.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intension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extension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11125" indent="-111125">
              <a:lnSpc>
                <a:spcPct val="100000"/>
              </a:lnSpc>
              <a:spcBef>
                <a:spcPts val="133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DBMS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ensures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valid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database,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(structure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constrain</a:t>
            </a:r>
            <a:r>
              <a:rPr lang="en-US" sz="22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s).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1955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DATABASE</a:t>
            </a:r>
            <a:r>
              <a:rPr spc="-105" dirty="0"/>
              <a:t> </a:t>
            </a:r>
            <a:r>
              <a:rPr spc="-40" dirty="0"/>
              <a:t>SCHEMA</a:t>
            </a:r>
            <a:r>
              <a:rPr spc="-150" dirty="0"/>
              <a:t> </a:t>
            </a:r>
            <a:r>
              <a:rPr dirty="0"/>
              <a:t>&amp;</a:t>
            </a:r>
            <a:r>
              <a:rPr spc="-114" dirty="0"/>
              <a:t> </a:t>
            </a:r>
            <a:r>
              <a:rPr spc="-220" dirty="0"/>
              <a:t>STATE</a:t>
            </a:r>
            <a:r>
              <a:rPr spc="-9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9025255" cy="15246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Three-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architecture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supports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approach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characteristics: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Self-describing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nature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(DBMS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catalog).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Program-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independence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Support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views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031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THREE-</a:t>
            </a:r>
            <a:r>
              <a:rPr spc="-40" dirty="0"/>
              <a:t>SCHEMA</a:t>
            </a:r>
            <a:r>
              <a:rPr spc="-204" dirty="0"/>
              <a:t> </a:t>
            </a:r>
            <a:r>
              <a:rPr spc="-60" dirty="0"/>
              <a:t>ARCHITECTURE</a:t>
            </a:r>
            <a:r>
              <a:rPr spc="-18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766306" y="5930290"/>
            <a:ext cx="31515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Three-</a:t>
            </a:r>
            <a:r>
              <a:rPr sz="1400" dirty="0">
                <a:latin typeface="Calibri"/>
                <a:cs typeface="Calibri"/>
              </a:rPr>
              <a:t>Schema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Architecture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Simplified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View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79" y="1805939"/>
            <a:ext cx="5955791" cy="420623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4637" y="1018032"/>
            <a:ext cx="5006319" cy="390293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612" y="959507"/>
            <a:ext cx="6579234" cy="43522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7475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3750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Schemas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levels: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Internal</a:t>
            </a:r>
            <a:r>
              <a:rPr sz="2200" b="1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9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Describes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details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19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storage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accessing</a:t>
            </a:r>
            <a:r>
              <a:rPr sz="19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paths.</a:t>
            </a:r>
            <a:endParaRPr sz="19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19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9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19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2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9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Describes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structure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whole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user.</a:t>
            </a:r>
            <a:endParaRPr sz="19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models.</a:t>
            </a:r>
            <a:endParaRPr sz="19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External</a:t>
            </a:r>
            <a:r>
              <a:rPr sz="20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Describes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specific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part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user.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models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conceptual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schema.</a:t>
            </a:r>
            <a:endParaRPr sz="2000">
              <a:latin typeface="Calibri"/>
              <a:cs typeface="Calibri"/>
            </a:endParaRPr>
          </a:p>
          <a:p>
            <a:pPr marL="111125" indent="-111125">
              <a:lnSpc>
                <a:spcPts val="2510"/>
              </a:lnSpc>
              <a:spcBef>
                <a:spcPts val="1325"/>
              </a:spcBef>
              <a:buClr>
                <a:srgbClr val="1CACE3"/>
              </a:buClr>
              <a:buSzPct val="95454"/>
              <a:buFont typeface="Arial"/>
              <a:buChar char="•"/>
              <a:tabLst>
                <a:tab pos="111125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Mappings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among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levels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needed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transform</a:t>
            </a:r>
            <a:endParaRPr sz="2200">
              <a:latin typeface="Calibri"/>
              <a:cs typeface="Calibri"/>
            </a:endParaRPr>
          </a:p>
          <a:p>
            <a:pPr marL="104139">
              <a:lnSpc>
                <a:spcPts val="2510"/>
              </a:lnSpc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requests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031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THREE-</a:t>
            </a:r>
            <a:r>
              <a:rPr spc="-40" dirty="0"/>
              <a:t>SCHEMA</a:t>
            </a:r>
            <a:r>
              <a:rPr spc="-204" dirty="0"/>
              <a:t> </a:t>
            </a:r>
            <a:r>
              <a:rPr spc="-60" dirty="0"/>
              <a:t>ARCHITECTURE</a:t>
            </a:r>
            <a:r>
              <a:rPr spc="-180" dirty="0"/>
              <a:t> </a:t>
            </a:r>
            <a:r>
              <a:rPr spc="-25" dirty="0"/>
              <a:t>(2)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8332" y="5003672"/>
            <a:ext cx="30403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latin typeface="Calibri"/>
                <a:cs typeface="Calibri"/>
              </a:rPr>
              <a:t>Three-</a:t>
            </a:r>
            <a:r>
              <a:rPr sz="1400" dirty="0">
                <a:latin typeface="Calibri"/>
                <a:cs typeface="Calibri"/>
              </a:rPr>
              <a:t>Schema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Architecture </a:t>
            </a:r>
            <a:r>
              <a:rPr sz="1400" dirty="0">
                <a:latin typeface="Calibri"/>
                <a:cs typeface="Calibri"/>
              </a:rPr>
              <a:t>Detailed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View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11869420" cy="1228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b="1" spc="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independence</a:t>
            </a:r>
            <a:r>
              <a:rPr sz="2400" b="1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capacity</a:t>
            </a:r>
            <a:r>
              <a:rPr sz="2400" spc="3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3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2400" b="1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3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b="1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400" b="1" spc="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3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40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next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higher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1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types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independence: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7612" y="2150079"/>
            <a:ext cx="7386955" cy="300926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96240" indent="-182880">
              <a:lnSpc>
                <a:spcPct val="100000"/>
              </a:lnSpc>
              <a:spcBef>
                <a:spcPts val="52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Logical</a:t>
            </a:r>
            <a:r>
              <a:rPr sz="22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independence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578485" lvl="1" indent="-182245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EF"/>
                </a:solidFill>
                <a:latin typeface="Calibri"/>
                <a:cs typeface="Calibri"/>
              </a:rPr>
              <a:t>conceptual</a:t>
            </a:r>
            <a:r>
              <a:rPr sz="2000" spc="-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EF"/>
                </a:solidFill>
                <a:latin typeface="Calibri"/>
                <a:cs typeface="Calibri"/>
              </a:rPr>
              <a:t>schema</a:t>
            </a:r>
            <a:r>
              <a:rPr sz="2000" spc="-3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</a:t>
            </a:r>
            <a:r>
              <a:rPr sz="20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AFEF"/>
                </a:solidFill>
                <a:latin typeface="Calibri"/>
                <a:cs typeface="Calibri"/>
              </a:rPr>
              <a:t>external</a:t>
            </a:r>
            <a:r>
              <a:rPr sz="2000" spc="-2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AFEF"/>
                </a:solidFill>
                <a:latin typeface="Calibri"/>
                <a:cs typeface="Calibri"/>
              </a:rPr>
              <a:t>schemas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396240" indent="-182880">
              <a:lnSpc>
                <a:spcPct val="100000"/>
              </a:lnSpc>
              <a:spcBef>
                <a:spcPts val="30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Physical</a:t>
            </a:r>
            <a:r>
              <a:rPr sz="22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independence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578485" lvl="1" indent="-182245">
              <a:lnSpc>
                <a:spcPct val="100000"/>
              </a:lnSpc>
              <a:spcBef>
                <a:spcPts val="39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internal</a:t>
            </a:r>
            <a:r>
              <a:rPr sz="2000" spc="-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schema</a:t>
            </a:r>
            <a:r>
              <a:rPr sz="2000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</a:t>
            </a:r>
            <a:r>
              <a:rPr sz="20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C000"/>
                </a:solidFill>
                <a:latin typeface="Calibri"/>
                <a:cs typeface="Calibri"/>
              </a:rPr>
              <a:t>conceptual</a:t>
            </a:r>
            <a:r>
              <a:rPr sz="2000" spc="-5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C000"/>
                </a:solidFill>
                <a:latin typeface="Calibri"/>
                <a:cs typeface="Calibri"/>
              </a:rPr>
              <a:t>schema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18745" indent="-114300">
              <a:lnSpc>
                <a:spcPts val="2735"/>
              </a:lnSpc>
              <a:spcBef>
                <a:spcPts val="126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schema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lower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causes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endParaRPr sz="2400">
              <a:latin typeface="Calibri"/>
              <a:cs typeface="Calibri"/>
            </a:endParaRPr>
          </a:p>
          <a:p>
            <a:pPr marL="104139">
              <a:lnSpc>
                <a:spcPts val="2735"/>
              </a:lnSpc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mapping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higher-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level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schemas.</a:t>
            </a:r>
            <a:endParaRPr sz="2400">
              <a:latin typeface="Calibri"/>
              <a:cs typeface="Calibri"/>
            </a:endParaRPr>
          </a:p>
          <a:p>
            <a:pPr marL="396240" marR="145415" lvl="1" indent="-182880">
              <a:lnSpc>
                <a:spcPts val="2380"/>
              </a:lnSpc>
              <a:spcBef>
                <a:spcPts val="434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Main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benefit: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need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change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application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programs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since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refer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external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schemas.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36545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DATA</a:t>
            </a:r>
            <a:r>
              <a:rPr spc="-80" dirty="0"/>
              <a:t> </a:t>
            </a:r>
            <a:r>
              <a:rPr spc="-45" dirty="0"/>
              <a:t>INDEPENDENCE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7775447" y="2212848"/>
            <a:ext cx="4276725" cy="2743200"/>
            <a:chOff x="7775447" y="2212848"/>
            <a:chExt cx="4276725" cy="2743200"/>
          </a:xfrm>
        </p:grpSpPr>
        <p:sp>
          <p:nvSpPr>
            <p:cNvPr id="7" name="object 7"/>
            <p:cNvSpPr/>
            <p:nvPr/>
          </p:nvSpPr>
          <p:spPr>
            <a:xfrm>
              <a:off x="9913619" y="2331720"/>
              <a:ext cx="2138680" cy="2468880"/>
            </a:xfrm>
            <a:custGeom>
              <a:avLst/>
              <a:gdLst/>
              <a:ahLst/>
              <a:cxnLst/>
              <a:rect l="l" t="t" r="r" b="b"/>
              <a:pathLst>
                <a:path w="2138679" h="2468879">
                  <a:moveTo>
                    <a:pt x="2138172" y="0"/>
                  </a:moveTo>
                  <a:lnTo>
                    <a:pt x="0" y="0"/>
                  </a:lnTo>
                  <a:lnTo>
                    <a:pt x="0" y="2468879"/>
                  </a:lnTo>
                  <a:lnTo>
                    <a:pt x="2138172" y="2468879"/>
                  </a:lnTo>
                  <a:lnTo>
                    <a:pt x="2138172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75447" y="2331720"/>
              <a:ext cx="2138680" cy="2468880"/>
            </a:xfrm>
            <a:custGeom>
              <a:avLst/>
              <a:gdLst/>
              <a:ahLst/>
              <a:cxnLst/>
              <a:rect l="l" t="t" r="r" b="b"/>
              <a:pathLst>
                <a:path w="2138679" h="2468879">
                  <a:moveTo>
                    <a:pt x="2138172" y="0"/>
                  </a:moveTo>
                  <a:lnTo>
                    <a:pt x="0" y="0"/>
                  </a:lnTo>
                  <a:lnTo>
                    <a:pt x="0" y="2468879"/>
                  </a:lnTo>
                  <a:lnTo>
                    <a:pt x="2138172" y="2468879"/>
                  </a:lnTo>
                  <a:lnTo>
                    <a:pt x="2138172" y="0"/>
                  </a:lnTo>
                  <a:close/>
                </a:path>
              </a:pathLst>
            </a:custGeom>
            <a:solidFill>
              <a:srgbClr val="D2EE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6991" y="2212848"/>
              <a:ext cx="3883152" cy="274320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916669" y="4776673"/>
            <a:ext cx="1996439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0" dirty="0">
                <a:latin typeface="Calibri"/>
                <a:cs typeface="Calibri"/>
              </a:rPr>
              <a:t>Three-</a:t>
            </a:r>
            <a:r>
              <a:rPr sz="1400" dirty="0">
                <a:latin typeface="Calibri"/>
                <a:cs typeface="Calibri"/>
              </a:rPr>
              <a:t>Schema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Architecture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1235</Words>
  <Application>Microsoft Office PowerPoint</Application>
  <PresentationFormat>Widescreen</PresentationFormat>
  <Paragraphs>178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Symbol</vt:lpstr>
      <vt:lpstr>Times New Roman</vt:lpstr>
      <vt:lpstr>Verdana</vt:lpstr>
      <vt:lpstr>Office Theme</vt:lpstr>
      <vt:lpstr>Lesson 2:</vt:lpstr>
      <vt:lpstr>OUTLINE</vt:lpstr>
      <vt:lpstr>DATA MODEL: DEFINITIONS</vt:lpstr>
      <vt:lpstr>DATA MODELS: CATEGORIES</vt:lpstr>
      <vt:lpstr>DATABASE SCHEMA &amp; STATE (1)</vt:lpstr>
      <vt:lpstr>DATABASE SCHEMA &amp; STATE (2)</vt:lpstr>
      <vt:lpstr>THREE-SCHEMA ARCHITECTURE (1)</vt:lpstr>
      <vt:lpstr>THREE-SCHEMA ARCHITECTURE (2)</vt:lpstr>
      <vt:lpstr>DATA INDEPENDENCE</vt:lpstr>
      <vt:lpstr>DBMS LANGUAGES: DDL</vt:lpstr>
      <vt:lpstr>DBMS LANGUAGES: DML</vt:lpstr>
      <vt:lpstr>DBMS SYSTEM UTILITIES</vt:lpstr>
      <vt:lpstr>CENTRALIZED DBMS ARCHITECTURE</vt:lpstr>
      <vt:lpstr>TWO-TIER CLIENT/SERVER ARCHITECTURE (1)</vt:lpstr>
      <vt:lpstr>TWO-TIER CLIENT/SERVER ARCHITECTURE (2)</vt:lpstr>
      <vt:lpstr>THREE-TIER CLIENT/SERVER ARCHITECTURE</vt:lpstr>
      <vt:lpstr>DBMS CLASSIFICATION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CSC430 - Database Management Systems</dc:title>
  <dc:creator>DrCherry</dc:creator>
  <cp:lastModifiedBy>Kevin Cherry</cp:lastModifiedBy>
  <cp:revision>3</cp:revision>
  <dcterms:created xsi:type="dcterms:W3CDTF">2024-12-13T16:01:25Z</dcterms:created>
  <dcterms:modified xsi:type="dcterms:W3CDTF">2024-12-14T22:59:06Z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2024-12-13T00:00:00Z</vt:filetime>
  </property>
  <property fmtid="{D5CDD505-2E9C-101B-9397-08002B2CF9AE}" pid="5" name="Producer">
    <vt:lpwstr>Microsoft® PowerPoint® for Microsoft 365</vt:lpwstr>
  </property>
</Properties>
</file>