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7" autoAdjust="0"/>
  </p:normalViewPr>
  <p:slideViewPr>
    <p:cSldViewPr>
      <p:cViewPr varScale="1">
        <p:scale>
          <a:sx n="122" d="100"/>
          <a:sy n="122" d="100"/>
        </p:scale>
        <p:origin x="114" y="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64" y="47625"/>
            <a:ext cx="11872671" cy="7700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4589" y="2236673"/>
            <a:ext cx="8933180" cy="199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9673" y="1169619"/>
            <a:ext cx="376301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" dirty="0">
                <a:solidFill>
                  <a:srgbClr val="252525"/>
                </a:solidFill>
              </a:rPr>
              <a:t>Lesson</a:t>
            </a:r>
            <a:r>
              <a:rPr sz="8000" spc="-39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3: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664589" y="2236673"/>
            <a:ext cx="8933180" cy="1999614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 marR="5080" indent="866775">
              <a:lnSpc>
                <a:spcPts val="7140"/>
              </a:lnSpc>
              <a:spcBef>
                <a:spcPts val="1385"/>
              </a:spcBef>
            </a:pPr>
            <a:r>
              <a:rPr sz="7000" b="0" spc="-145" dirty="0">
                <a:solidFill>
                  <a:srgbClr val="252525"/>
                </a:solidFill>
                <a:latin typeface="Calibri Light"/>
                <a:cs typeface="Calibri Light"/>
              </a:rPr>
              <a:t>Data</a:t>
            </a:r>
            <a:r>
              <a:rPr sz="7000" b="0" spc="-21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000" b="0" spc="-130" dirty="0">
                <a:solidFill>
                  <a:srgbClr val="252525"/>
                </a:solidFill>
                <a:latin typeface="Calibri Light"/>
                <a:cs typeface="Calibri Light"/>
              </a:rPr>
              <a:t>Modeling</a:t>
            </a:r>
            <a:r>
              <a:rPr sz="7000" b="0" spc="-24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000" b="0" spc="-10" dirty="0">
                <a:solidFill>
                  <a:srgbClr val="252525"/>
                </a:solidFill>
                <a:latin typeface="Calibri Light"/>
                <a:cs typeface="Calibri Light"/>
              </a:rPr>
              <a:t>Using </a:t>
            </a:r>
            <a:r>
              <a:rPr sz="7000" b="0" spc="-135" dirty="0">
                <a:solidFill>
                  <a:srgbClr val="252525"/>
                </a:solidFill>
                <a:latin typeface="Calibri Light"/>
                <a:cs typeface="Calibri Light"/>
              </a:rPr>
              <a:t>Entity-</a:t>
            </a:r>
            <a:r>
              <a:rPr sz="7000" b="0" spc="-145" dirty="0">
                <a:solidFill>
                  <a:srgbClr val="252525"/>
                </a:solidFill>
                <a:latin typeface="Calibri Light"/>
                <a:cs typeface="Calibri Light"/>
              </a:rPr>
              <a:t>Relationship </a:t>
            </a:r>
            <a:r>
              <a:rPr sz="7000" b="0" spc="-10" dirty="0">
                <a:solidFill>
                  <a:srgbClr val="252525"/>
                </a:solidFill>
                <a:latin typeface="Calibri Light"/>
                <a:cs typeface="Calibri Light"/>
              </a:rPr>
              <a:t>Model</a:t>
            </a:r>
            <a:endParaRPr sz="7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4760" y="4403801"/>
            <a:ext cx="7175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5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40055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multi-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nested.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PreviousDegrees</a:t>
            </a:r>
            <a:r>
              <a:rPr sz="22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multi-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(PreviousDegrees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{College,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Year,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Degree,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Field})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PreviousDegrees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exist.</a:t>
            </a:r>
            <a:endParaRPr sz="18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subcomponent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attributes: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College,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Year,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Degree,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Field.</a:t>
            </a:r>
            <a:endParaRPr sz="18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>
              <a:latin typeface="Calibri"/>
              <a:cs typeface="Calibri"/>
            </a:endParaRPr>
          </a:p>
          <a:p>
            <a:pPr marL="761365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DateOfBirth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NumberOfEmployees</a:t>
            </a:r>
            <a:r>
              <a:rPr sz="2000" i="1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0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counting</a:t>
            </a:r>
            <a:r>
              <a:rPr sz="20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0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0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TYPES</a:t>
            </a:r>
            <a:r>
              <a:rPr spc="-195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85" dirty="0"/>
              <a:t>ATTRIBUTES</a:t>
            </a:r>
            <a:r>
              <a:rPr spc="-18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534525" cy="364138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applicable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applicable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i="1" dirty="0" err="1">
                <a:solidFill>
                  <a:srgbClr val="404040"/>
                </a:solidFill>
                <a:latin typeface="Calibri"/>
                <a:cs typeface="Calibri"/>
              </a:rPr>
              <a:t>ApartmentNumber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lives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house.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CollegeDegree</a:t>
            </a:r>
            <a:r>
              <a:rPr sz="20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degree.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Unknown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Exists,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missing.</a:t>
            </a:r>
            <a:endParaRPr sz="2000" dirty="0">
              <a:latin typeface="Calibri"/>
              <a:cs typeface="Calibri"/>
            </a:endParaRPr>
          </a:p>
          <a:p>
            <a:pPr marL="944244" lvl="4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944244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PERSON.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exists.</a:t>
            </a:r>
            <a:endParaRPr sz="2000" dirty="0">
              <a:latin typeface="Calibri"/>
              <a:cs typeface="Calibri"/>
            </a:endParaRPr>
          </a:p>
          <a:p>
            <a:pPr marL="944244" lvl="4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944244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HomePhone</a:t>
            </a:r>
            <a:r>
              <a:rPr sz="20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TYPES</a:t>
            </a:r>
            <a:r>
              <a:rPr spc="-195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85" dirty="0"/>
              <a:t>ATTRIBUTES</a:t>
            </a:r>
            <a:r>
              <a:rPr spc="-180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4100" y="2631948"/>
            <a:ext cx="6006271" cy="36364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6892290" cy="2410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described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Displayed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rectangular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diagrams.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476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ENTITY</a:t>
            </a:r>
            <a:r>
              <a:rPr spc="-190" dirty="0"/>
              <a:t> </a:t>
            </a:r>
            <a:r>
              <a:rPr spc="-35" dirty="0"/>
              <a:t>TYPES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195" dirty="0"/>
              <a:t> </a:t>
            </a:r>
            <a:r>
              <a:rPr spc="-35" dirty="0"/>
              <a:t>ENTITY</a:t>
            </a:r>
            <a:r>
              <a:rPr spc="-190" dirty="0"/>
              <a:t> </a:t>
            </a:r>
            <a:r>
              <a:rPr spc="-20" dirty="0"/>
              <a:t>SETS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775" y="6431991"/>
            <a:ext cx="18313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349" y="1005839"/>
            <a:ext cx="4898787" cy="28240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839338"/>
            <a:ext cx="7266940" cy="43313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attribute*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4970" marR="912494" lvl="1" indent="-181610">
              <a:lnSpc>
                <a:spcPts val="2160"/>
              </a:lnSpc>
              <a:spcBef>
                <a:spcPts val="4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each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18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Registration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(Number,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State).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keys: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i="1" spc="-10" dirty="0">
                <a:solidFill>
                  <a:srgbClr val="404040"/>
                </a:solidFill>
                <a:latin typeface="Calibri"/>
                <a:cs typeface="Calibri"/>
              </a:rPr>
              <a:t>VehicleIdentificationNumber</a:t>
            </a:r>
            <a:r>
              <a:rPr sz="18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800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i="1" spc="-25" dirty="0">
                <a:solidFill>
                  <a:srgbClr val="404040"/>
                </a:solidFill>
                <a:latin typeface="Calibri"/>
                <a:cs typeface="Calibri"/>
              </a:rPr>
              <a:t>VehicleTagNumber</a:t>
            </a:r>
            <a:r>
              <a:rPr sz="18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(Number,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State)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license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plate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number.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612" y="5306059"/>
            <a:ext cx="1106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uniqueness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233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215" dirty="0"/>
              <a:t> </a:t>
            </a:r>
            <a:r>
              <a:rPr spc="-90" dirty="0"/>
              <a:t>ATTRIBUTE</a:t>
            </a:r>
            <a:r>
              <a:rPr spc="-185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spc="-35" dirty="0"/>
              <a:t>ENTITY</a:t>
            </a:r>
            <a:r>
              <a:rPr spc="-185" dirty="0"/>
              <a:t> </a:t>
            </a:r>
            <a:r>
              <a:rPr spc="-20" dirty="0"/>
              <a:t>TYPE</a:t>
            </a: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7171" y="3798519"/>
            <a:ext cx="2854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CAR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4316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requirements:</a:t>
            </a:r>
            <a:endParaRPr sz="2400">
              <a:latin typeface="Calibri"/>
              <a:cs typeface="Calibri"/>
            </a:endParaRPr>
          </a:p>
          <a:p>
            <a:pPr marL="396240" marR="8255" lvl="1" indent="-182880" algn="just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organized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departments.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number,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 particular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began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locations.</a:t>
            </a:r>
            <a:endParaRPr sz="2200">
              <a:latin typeface="Calibri"/>
              <a:cs typeface="Calibri"/>
            </a:endParaRPr>
          </a:p>
          <a:p>
            <a:pPr marL="395605" lvl="1" indent="-182245" algn="just">
              <a:lnSpc>
                <a:spcPts val="251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projects,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endParaRPr sz="2200">
              <a:latin typeface="Calibri"/>
              <a:cs typeface="Calibri"/>
            </a:endParaRPr>
          </a:p>
          <a:p>
            <a:pPr marL="396240" algn="just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location.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9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database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employee’s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social security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salary,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sex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(gender),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date.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assigned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week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supervisor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(who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employee).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dependents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purposes,</a:t>
            </a:r>
            <a:r>
              <a:rPr sz="22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including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dependent’s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sex,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INITIAL</a:t>
            </a:r>
            <a:r>
              <a:rPr spc="-180" dirty="0"/>
              <a:t> </a:t>
            </a:r>
            <a:r>
              <a:rPr spc="-55" dirty="0"/>
              <a:t>DESIGN</a:t>
            </a:r>
            <a:r>
              <a:rPr spc="-16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5" dirty="0"/>
              <a:t>COMPANY</a:t>
            </a:r>
            <a:r>
              <a:rPr spc="-155" dirty="0"/>
              <a:t> </a:t>
            </a:r>
            <a:r>
              <a:rPr spc="-170" dirty="0"/>
              <a:t>DATABASE</a:t>
            </a:r>
            <a:r>
              <a:rPr spc="-10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4316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requirements:</a:t>
            </a:r>
            <a:endParaRPr sz="2400">
              <a:latin typeface="Calibri"/>
              <a:cs typeface="Calibri"/>
            </a:endParaRPr>
          </a:p>
          <a:p>
            <a:pPr marL="396240" marR="7620" lvl="1" indent="-182880" algn="just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organized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departments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 particular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22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who</a:t>
            </a:r>
            <a:r>
              <a:rPr sz="2200" u="none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manages</a:t>
            </a:r>
            <a:r>
              <a:rPr sz="2200" u="none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start</a:t>
            </a:r>
            <a:r>
              <a:rPr sz="2200" u="none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began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200" u="none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i="1" u="none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locations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5605" lvl="1" indent="-182245" algn="just">
              <a:lnSpc>
                <a:spcPts val="251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2200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controls</a:t>
            </a:r>
            <a:r>
              <a:rPr sz="2200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projects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 marL="396240" algn="just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location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9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database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 store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00AFEF"/>
                </a:solidFill>
                <a:latin typeface="Calibri"/>
                <a:cs typeface="Calibri"/>
              </a:rPr>
              <a:t>employee’s</a:t>
            </a:r>
            <a:r>
              <a:rPr sz="22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social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security</a:t>
            </a:r>
            <a:r>
              <a:rPr sz="2200" u="none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number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salary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2200" u="none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(gender),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birth</a:t>
            </a:r>
            <a:r>
              <a:rPr sz="22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assigned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i="1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u="none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work</a:t>
            </a:r>
            <a:r>
              <a:rPr sz="2200" u="none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2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i="1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projects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u="none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none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hours</a:t>
            </a:r>
            <a:r>
              <a:rPr sz="2200" u="none" spc="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per</a:t>
            </a:r>
            <a:r>
              <a:rPr sz="22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week</a:t>
            </a:r>
            <a:r>
              <a:rPr sz="22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u="none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u="none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u="none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supervisor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(who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employee).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dependents</a:t>
            </a:r>
            <a:r>
              <a:rPr sz="2200" spc="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purposes,</a:t>
            </a:r>
            <a:r>
              <a:rPr sz="22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including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dependent’s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birth</a:t>
            </a:r>
            <a:r>
              <a:rPr sz="22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INITIAL</a:t>
            </a:r>
            <a:r>
              <a:rPr spc="-180" dirty="0"/>
              <a:t> </a:t>
            </a:r>
            <a:r>
              <a:rPr spc="-55" dirty="0"/>
              <a:t>DESIGN</a:t>
            </a:r>
            <a:r>
              <a:rPr spc="-16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5" dirty="0"/>
              <a:t>COMPANY</a:t>
            </a:r>
            <a:r>
              <a:rPr spc="-155" dirty="0"/>
              <a:t> </a:t>
            </a:r>
            <a:r>
              <a:rPr spc="-170" dirty="0"/>
              <a:t>DATABASE</a:t>
            </a:r>
            <a:r>
              <a:rPr spc="-10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6546"/>
            <a:ext cx="10841990" cy="40392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requirements,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database: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579755" marR="5998845" lvl="2" indent="-183515">
              <a:lnSpc>
                <a:spcPts val="1939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(key1),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(key2),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Manager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Locations</a:t>
            </a:r>
            <a:r>
              <a:rPr sz="18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(multi-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valued),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Manager_start_date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579755" marR="6630670" lvl="2" indent="-183515">
              <a:lnSpc>
                <a:spcPts val="1939"/>
              </a:lnSpc>
              <a:spcBef>
                <a:spcPts val="645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(key1),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(key2),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Location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Controlling_department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182880" marR="6234430" lvl="2" indent="-182880" algn="r">
              <a:lnSpc>
                <a:spcPts val="205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(composite),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SSN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(key),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R="6277610" algn="r">
              <a:lnSpc>
                <a:spcPts val="2050"/>
              </a:lnSpc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Salary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Birth_date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Supervisor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DEPENDENT</a:t>
            </a:r>
            <a:endParaRPr sz="2000">
              <a:latin typeface="Calibri"/>
              <a:cs typeface="Calibri"/>
            </a:endParaRPr>
          </a:p>
          <a:p>
            <a:pPr marL="579755" marR="5973445" lvl="2" indent="-183515">
              <a:lnSpc>
                <a:spcPts val="1939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Dependent_name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Birth_date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Relationship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INITIAL</a:t>
            </a:r>
            <a:r>
              <a:rPr spc="-180" dirty="0"/>
              <a:t> </a:t>
            </a:r>
            <a:r>
              <a:rPr spc="-55" dirty="0"/>
              <a:t>DESIGN</a:t>
            </a:r>
            <a:r>
              <a:rPr spc="-16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5" dirty="0"/>
              <a:t>COMPANY</a:t>
            </a:r>
            <a:r>
              <a:rPr spc="-155" dirty="0"/>
              <a:t> </a:t>
            </a:r>
            <a:r>
              <a:rPr spc="-170" dirty="0"/>
              <a:t>DATABASE</a:t>
            </a:r>
            <a:r>
              <a:rPr spc="-10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6546"/>
            <a:ext cx="10841990" cy="40392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requirements,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database: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579755" marR="5998845" lvl="2" indent="-183515">
              <a:lnSpc>
                <a:spcPts val="1939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(key1),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(key2),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Manager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Locations</a:t>
            </a:r>
            <a:r>
              <a:rPr sz="18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(multi-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valued),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Manager_start_date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579755" marR="6630670" lvl="2" indent="-183515">
              <a:lnSpc>
                <a:spcPts val="1939"/>
              </a:lnSpc>
              <a:spcBef>
                <a:spcPts val="645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(key1),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(key2),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Location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Controlling_department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182880" marR="6234430" lvl="2" indent="-182880" algn="r">
              <a:lnSpc>
                <a:spcPts val="205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(composite),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SSN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(key),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R="6277610" algn="r">
              <a:lnSpc>
                <a:spcPts val="2050"/>
              </a:lnSpc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Salary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Birth_date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Supervisor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DEPENDENT</a:t>
            </a:r>
            <a:endParaRPr sz="2000">
              <a:latin typeface="Calibri"/>
              <a:cs typeface="Calibri"/>
            </a:endParaRPr>
          </a:p>
          <a:p>
            <a:pPr marL="579755" marR="5973445" lvl="2" indent="-183515">
              <a:lnSpc>
                <a:spcPts val="1939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Dependent_name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Birth_date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Relationship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INITIAL</a:t>
            </a:r>
            <a:r>
              <a:rPr spc="-180" dirty="0"/>
              <a:t> </a:t>
            </a:r>
            <a:r>
              <a:rPr spc="-55" dirty="0"/>
              <a:t>DESIGN</a:t>
            </a:r>
            <a:r>
              <a:rPr spc="-16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5" dirty="0"/>
              <a:t>COMPANY</a:t>
            </a:r>
            <a:r>
              <a:rPr spc="-155" dirty="0"/>
              <a:t> </a:t>
            </a:r>
            <a:r>
              <a:rPr spc="-170" dirty="0"/>
              <a:t>DATABASE</a:t>
            </a:r>
            <a:r>
              <a:rPr spc="-10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91618" y="1330452"/>
            <a:ext cx="6964045" cy="1706245"/>
            <a:chOff x="5191618" y="1330452"/>
            <a:chExt cx="6964045" cy="17062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1618" y="1659966"/>
              <a:ext cx="4081977" cy="13764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5251" y="1330452"/>
              <a:ext cx="2900172" cy="155448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7044" y="3331180"/>
            <a:ext cx="5176966" cy="17720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2909" y="5306522"/>
            <a:ext cx="4361329" cy="9608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75118" y="6408216"/>
            <a:ext cx="2927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Initial 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11868785" cy="46234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crucial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4970" marR="5080" lvl="1" indent="-181610">
              <a:lnSpc>
                <a:spcPts val="2160"/>
              </a:lnSpc>
              <a:spcBef>
                <a:spcPts val="4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20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John</a:t>
            </a:r>
            <a:r>
              <a:rPr sz="2000" spc="4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Smith</a:t>
            </a:r>
            <a:r>
              <a:rPr sz="2000" spc="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000" i="1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i="1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ProductX</a:t>
            </a:r>
            <a:r>
              <a:rPr sz="2000" spc="45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Franklin</a:t>
            </a:r>
            <a:r>
              <a:rPr sz="20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White</a:t>
            </a:r>
            <a:r>
              <a:rPr sz="2000" spc="45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manages</a:t>
            </a:r>
            <a:r>
              <a:rPr sz="2000" i="1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578485" lvl="1" indent="-18224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0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578485" lvl="1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MANAGES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735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diagrams,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diamond-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shaped</a:t>
            </a:r>
            <a:r>
              <a:rPr sz="2400" b="1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boxes</a:t>
            </a:r>
            <a:r>
              <a:rPr sz="2400" b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straight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4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rectangular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boxes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(participating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RELATIONSHIP</a:t>
            </a:r>
            <a:r>
              <a:rPr spc="-195" dirty="0"/>
              <a:t> </a:t>
            </a:r>
            <a:r>
              <a:rPr spc="-35" dirty="0"/>
              <a:t>TYPES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RELATIONSHIP</a:t>
            </a:r>
            <a:r>
              <a:rPr spc="-190" dirty="0"/>
              <a:t> </a:t>
            </a:r>
            <a:r>
              <a:rPr spc="-25" dirty="0"/>
              <a:t>SETS</a:t>
            </a:r>
            <a:r>
              <a:rPr spc="-16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14484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WORKS_FOR</a:t>
            </a:r>
            <a:r>
              <a:rPr sz="24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Associates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works.</a:t>
            </a:r>
            <a:endParaRPr sz="22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instance</a:t>
            </a:r>
            <a:r>
              <a:rPr sz="2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WORKS_FOR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associates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entity.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RELATIONSHIP</a:t>
            </a:r>
            <a:r>
              <a:rPr spc="-195" dirty="0"/>
              <a:t> </a:t>
            </a:r>
            <a:r>
              <a:rPr spc="-35" dirty="0"/>
              <a:t>TYPES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RELATIONSHIP</a:t>
            </a:r>
            <a:r>
              <a:rPr spc="-190" dirty="0"/>
              <a:t> </a:t>
            </a:r>
            <a:r>
              <a:rPr spc="-25" dirty="0"/>
              <a:t>SETS</a:t>
            </a:r>
            <a:r>
              <a:rPr spc="-16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859" y="2337816"/>
            <a:ext cx="4824972" cy="3913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07253" y="6421323"/>
            <a:ext cx="1847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WORKS_FOR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8437"/>
            <a:ext cx="5652770" cy="270002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195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763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600">
              <a:latin typeface="Calibri"/>
              <a:cs typeface="Calibri"/>
            </a:endParaRPr>
          </a:p>
          <a:p>
            <a:pPr marL="128270" indent="-123825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827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Entity-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concepts.</a:t>
            </a:r>
            <a:endParaRPr sz="2600">
              <a:latin typeface="Calibri"/>
              <a:cs typeface="Calibri"/>
            </a:endParaRPr>
          </a:p>
          <a:p>
            <a:pPr marL="128270" indent="-123825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827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 marL="128270" indent="-123825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827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128270" indent="-123825">
              <a:lnSpc>
                <a:spcPct val="100000"/>
              </a:lnSpc>
              <a:spcBef>
                <a:spcPts val="1090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827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Relationships.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045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6518275" cy="15246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characterized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degree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Degree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Degree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relationship.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Degree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ternary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relationship.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0702" y="47625"/>
            <a:ext cx="5535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RELATIONSHIP</a:t>
            </a:r>
            <a:r>
              <a:rPr spc="-160" dirty="0"/>
              <a:t> </a:t>
            </a:r>
            <a:r>
              <a:rPr spc="-20" dirty="0"/>
              <a:t>DEGREE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6892" y="1298690"/>
            <a:ext cx="5021777" cy="47104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18601" y="6030874"/>
            <a:ext cx="20224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SUPPLY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ternary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relationship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11868785" cy="47193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104139" marR="6985" indent="-99695">
              <a:lnSpc>
                <a:spcPts val="2590"/>
              </a:lnSpc>
              <a:spcBef>
                <a:spcPts val="14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	WORKS_FOR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14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(entity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set).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Multi-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DEPARTMENT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000">
              <a:latin typeface="Calibri"/>
              <a:cs typeface="Calibri"/>
            </a:endParaRPr>
          </a:p>
          <a:p>
            <a:pPr marL="104139" marR="5080" indent="-99695">
              <a:lnSpc>
                <a:spcPts val="2590"/>
              </a:lnSpc>
              <a:spcBef>
                <a:spcPts val="16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Either</a:t>
            </a:r>
            <a:r>
              <a:rPr sz="24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400" i="1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4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i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DEPARTMENT)</a:t>
            </a:r>
            <a:r>
              <a:rPr sz="24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 WORKS_FOR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presented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inverse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other.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72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RELATIONSHIPS</a:t>
            </a:r>
            <a:r>
              <a:rPr spc="-180" dirty="0"/>
              <a:t> </a:t>
            </a:r>
            <a:r>
              <a:rPr dirty="0"/>
              <a:t>AS</a:t>
            </a:r>
            <a:r>
              <a:rPr spc="-160" dirty="0"/>
              <a:t> </a:t>
            </a:r>
            <a:r>
              <a:rPr spc="-65" dirty="0"/>
              <a:t>ATTRIBUTES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6425565" cy="33153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Recursive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participate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roles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essential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recursive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distinguish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role.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marR="6350" lvl="1" indent="-182880">
              <a:lnSpc>
                <a:spcPts val="2380"/>
              </a:lnSpc>
              <a:spcBef>
                <a:spcPts val="4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Signify</a:t>
            </a:r>
            <a:r>
              <a:rPr sz="2200" b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200" b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2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plays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instance.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Helps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explaining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relationship.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343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ROLE</a:t>
            </a:r>
            <a:r>
              <a:rPr spc="-190" dirty="0"/>
              <a:t> </a:t>
            </a:r>
            <a:r>
              <a:rPr spc="-35" dirty="0"/>
              <a:t>NAMES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70" dirty="0"/>
              <a:t>RECURSIVE</a:t>
            </a:r>
            <a:r>
              <a:rPr spc="-175" dirty="0"/>
              <a:t> </a:t>
            </a:r>
            <a:r>
              <a:rPr spc="-5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80" y="1043984"/>
            <a:ext cx="5073112" cy="40432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06867" y="5141722"/>
            <a:ext cx="2626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Recursive</a:t>
            </a:r>
            <a:r>
              <a:rPr sz="1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SUPERVISION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1" y="981532"/>
            <a:ext cx="11834723" cy="319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1766570" algn="l"/>
                <a:tab pos="2539365" algn="l"/>
                <a:tab pos="3170555" algn="l"/>
                <a:tab pos="4399280" algn="l"/>
                <a:tab pos="6211570" algn="l"/>
                <a:tab pos="6682105" algn="l"/>
                <a:tab pos="7825740" algn="l"/>
                <a:tab pos="8550910" algn="l"/>
                <a:tab pos="9290050" algn="l"/>
                <a:tab pos="10845165" algn="l"/>
                <a:tab pos="1129284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lang="en-US"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participate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set.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mini-world.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comply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Cardinality</a:t>
            </a:r>
            <a:r>
              <a:rPr sz="2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existence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104139" marR="8255" indent="-99695">
              <a:lnSpc>
                <a:spcPts val="2590"/>
              </a:lnSpc>
              <a:spcBef>
                <a:spcPts val="16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	Cardinality</a:t>
            </a:r>
            <a:r>
              <a:rPr sz="2400" b="1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400" b="1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400" b="1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b="1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together</a:t>
            </a:r>
            <a:r>
              <a:rPr sz="2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structural</a:t>
            </a:r>
            <a:r>
              <a:rPr sz="2400" b="1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b="1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CONSTRAINTS</a:t>
            </a:r>
            <a:r>
              <a:rPr spc="-180" dirty="0"/>
              <a:t> </a:t>
            </a:r>
            <a:r>
              <a:rPr dirty="0"/>
              <a:t>ON</a:t>
            </a:r>
            <a:r>
              <a:rPr spc="-195" dirty="0"/>
              <a:t> </a:t>
            </a:r>
            <a:r>
              <a:rPr spc="-40" dirty="0"/>
              <a:t>BINARY</a:t>
            </a:r>
            <a:r>
              <a:rPr spc="-170" dirty="0"/>
              <a:t> </a:t>
            </a:r>
            <a:r>
              <a:rPr spc="-85" dirty="0"/>
              <a:t>RELATIONSHIP</a:t>
            </a:r>
            <a:r>
              <a:rPr spc="-190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26307"/>
            <a:ext cx="12192000" cy="3632200"/>
            <a:chOff x="0" y="3226307"/>
            <a:chExt cx="12192000" cy="363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555" y="3226307"/>
              <a:ext cx="4292413" cy="3108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2832" y="3238760"/>
              <a:ext cx="3467558" cy="307575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7612" y="959507"/>
            <a:ext cx="10130155" cy="21983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Cardinality</a:t>
            </a:r>
            <a:r>
              <a:rPr sz="24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participate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One-to-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(1:1).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One-to-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(1:N)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many-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to-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(N:1).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Many-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to-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(M:N).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diamonds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CARDINALITY</a:t>
            </a:r>
            <a:r>
              <a:rPr spc="-175" dirty="0"/>
              <a:t> </a:t>
            </a:r>
            <a:r>
              <a:rPr spc="-114" dirty="0"/>
              <a:t>RATIO</a:t>
            </a:r>
            <a:r>
              <a:rPr spc="-155" dirty="0"/>
              <a:t> </a:t>
            </a:r>
            <a:r>
              <a:rPr spc="-40" dirty="0"/>
              <a:t>CONSTRAINT</a:t>
            </a:r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8477" y="6421323"/>
            <a:ext cx="167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MANAGES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4281" y="6421323"/>
            <a:ext cx="1786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WOKRS_ON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103610" cy="29411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existence</a:t>
            </a:r>
            <a:r>
              <a:rPr sz="2400" i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participate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Existence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entity.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mandatory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participation.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Displayed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dbl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b="1" u="dbl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dbl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connecting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optional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participation.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Displayed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b="1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connecting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809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PARTICIPATION</a:t>
            </a:r>
            <a:r>
              <a:rPr spc="-30" dirty="0"/>
              <a:t> </a:t>
            </a:r>
            <a:r>
              <a:rPr spc="-40" dirty="0"/>
              <a:t>CONSTRAINT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36233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2200" i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StartDate</a:t>
            </a:r>
            <a:r>
              <a:rPr sz="2200" i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MANAGES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1:1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migrate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entities.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1:1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entities.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04139" marR="5080" indent="-99695">
              <a:lnSpc>
                <a:spcPts val="2590"/>
              </a:lnSpc>
              <a:spcBef>
                <a:spcPts val="16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In</a:t>
            </a:r>
            <a:r>
              <a:rPr sz="24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M:N</a:t>
            </a:r>
            <a:r>
              <a:rPr sz="24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4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determined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400" b="1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4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4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instance.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781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ATTRIBUTES</a:t>
            </a:r>
            <a:r>
              <a:rPr spc="-14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85" dirty="0"/>
              <a:t>RELATIONSHIP</a:t>
            </a:r>
            <a:r>
              <a:rPr spc="-165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670030" cy="369442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own.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Identified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Identifying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owner.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39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latin typeface="Calibri"/>
                <a:cs typeface="Calibri"/>
              </a:rPr>
              <a:t>DEPENDENT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entity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identified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dependent’s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name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specific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EMPLOYEE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whom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dependent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related.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dirty="0">
                <a:latin typeface="Calibri"/>
                <a:cs typeface="Calibri"/>
              </a:rPr>
              <a:t>Name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partial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key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identifying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entity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identifying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relationship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DEPENDENT_OF.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Displayed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double-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lined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boxes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double-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lined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diamonds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3602" y="47625"/>
            <a:ext cx="485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WEAK</a:t>
            </a:r>
            <a:r>
              <a:rPr spc="-235" dirty="0"/>
              <a:t> </a:t>
            </a:r>
            <a:r>
              <a:rPr spc="-35" dirty="0"/>
              <a:t>ENTITY</a:t>
            </a:r>
            <a:r>
              <a:rPr spc="-229" dirty="0"/>
              <a:t> </a:t>
            </a:r>
            <a:r>
              <a:rPr spc="-20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4316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requirements:</a:t>
            </a:r>
            <a:endParaRPr sz="2400">
              <a:latin typeface="Calibri"/>
              <a:cs typeface="Calibri"/>
            </a:endParaRPr>
          </a:p>
          <a:p>
            <a:pPr marL="396240" marR="7620" lvl="1" indent="-182880" algn="just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organized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departments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 particular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22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who</a:t>
            </a:r>
            <a:r>
              <a:rPr sz="2200" u="none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manages</a:t>
            </a:r>
            <a:r>
              <a:rPr sz="2200" u="none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start</a:t>
            </a:r>
            <a:r>
              <a:rPr sz="2200" u="none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began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200" u="none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i="1" u="none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locations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5605" lvl="1" indent="-182245" algn="just">
              <a:lnSpc>
                <a:spcPts val="251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2200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controls</a:t>
            </a:r>
            <a:r>
              <a:rPr sz="2200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projects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 marL="396240" algn="just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location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9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database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 store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00AFEF"/>
                </a:solidFill>
                <a:latin typeface="Calibri"/>
                <a:cs typeface="Calibri"/>
              </a:rPr>
              <a:t>employee’s</a:t>
            </a:r>
            <a:r>
              <a:rPr sz="22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social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security</a:t>
            </a:r>
            <a:r>
              <a:rPr sz="2200" u="none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number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salary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2200" u="none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(gender),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birth</a:t>
            </a:r>
            <a:r>
              <a:rPr sz="22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assigned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i="1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u="none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work</a:t>
            </a:r>
            <a:r>
              <a:rPr sz="2200" u="none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2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i="1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projects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u="none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none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hours</a:t>
            </a:r>
            <a:r>
              <a:rPr sz="2200" u="none" spc="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per</a:t>
            </a:r>
            <a:r>
              <a:rPr sz="22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week</a:t>
            </a:r>
            <a:r>
              <a:rPr sz="22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u="none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u="none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u="none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supervisor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(who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employee).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dependents</a:t>
            </a:r>
            <a:r>
              <a:rPr sz="2200" spc="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purposes,</a:t>
            </a:r>
            <a:r>
              <a:rPr sz="22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including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dependent’s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birth</a:t>
            </a:r>
            <a:r>
              <a:rPr sz="22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833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4500" spc="-55" dirty="0"/>
              <a:t>REFINING</a:t>
            </a:r>
            <a:r>
              <a:rPr sz="4500" spc="-200" dirty="0"/>
              <a:t> </a:t>
            </a:r>
            <a:r>
              <a:rPr sz="4500" dirty="0"/>
              <a:t>ER</a:t>
            </a:r>
            <a:r>
              <a:rPr sz="4500" spc="-195" dirty="0"/>
              <a:t> </a:t>
            </a:r>
            <a:r>
              <a:rPr sz="4500" spc="-50" dirty="0"/>
              <a:t>DIAGRAM</a:t>
            </a:r>
            <a:r>
              <a:rPr sz="4500" spc="-175" dirty="0"/>
              <a:t> </a:t>
            </a:r>
            <a:r>
              <a:rPr sz="4500" spc="-35" dirty="0"/>
              <a:t>FOR</a:t>
            </a:r>
            <a:r>
              <a:rPr sz="4500" spc="-130" dirty="0"/>
              <a:t> </a:t>
            </a:r>
            <a:r>
              <a:rPr sz="4500" spc="-120" dirty="0"/>
              <a:t>COMPANY</a:t>
            </a:r>
            <a:r>
              <a:rPr sz="4500" spc="-135" dirty="0"/>
              <a:t> </a:t>
            </a:r>
            <a:r>
              <a:rPr sz="4500" spc="-170" dirty="0"/>
              <a:t>DATABASE</a:t>
            </a:r>
            <a:r>
              <a:rPr sz="4500" spc="-114" dirty="0"/>
              <a:t> </a:t>
            </a:r>
            <a:r>
              <a:rPr sz="4500" spc="-25" dirty="0"/>
              <a:t>(1)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436465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requirements:</a:t>
            </a:r>
            <a:endParaRPr sz="2400" dirty="0">
              <a:latin typeface="Calibri"/>
              <a:cs typeface="Calibri"/>
            </a:endParaRPr>
          </a:p>
          <a:p>
            <a:pPr marL="396240" marR="7620" lvl="1" indent="-182880" algn="just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organized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departments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u="none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200" u="none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latin typeface="Calibri"/>
                <a:cs typeface="Calibri"/>
              </a:rPr>
              <a:t>employee</a:t>
            </a:r>
            <a:r>
              <a:rPr sz="2200" i="1" u="none" spc="35" dirty="0">
                <a:latin typeface="Calibri"/>
                <a:cs typeface="Calibri"/>
              </a:rPr>
              <a:t> </a:t>
            </a:r>
            <a:r>
              <a:rPr sz="2200" u="none" dirty="0">
                <a:latin typeface="Calibri"/>
                <a:cs typeface="Calibri"/>
              </a:rPr>
              <a:t>who</a:t>
            </a:r>
            <a:r>
              <a:rPr sz="2200" u="none" spc="45" dirty="0"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FFC000"/>
                </a:solidFill>
                <a:latin typeface="Calibri"/>
                <a:cs typeface="Calibri"/>
              </a:rPr>
              <a:t>manages</a:t>
            </a:r>
            <a:r>
              <a:rPr sz="2200" u="none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u="none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u="none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u="none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start</a:t>
            </a:r>
            <a:r>
              <a:rPr sz="2200" u="none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began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200" u="none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u="none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locations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5605" lvl="1" indent="-182245" algn="just">
              <a:lnSpc>
                <a:spcPts val="251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C000"/>
                </a:solidFill>
                <a:latin typeface="Calibri"/>
                <a:cs typeface="Calibri"/>
              </a:rPr>
              <a:t>controls</a:t>
            </a:r>
            <a:r>
              <a:rPr sz="2200" spc="2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AFEF"/>
                </a:solidFill>
                <a:latin typeface="Calibri"/>
                <a:cs typeface="Calibri"/>
              </a:rPr>
              <a:t>projects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unique</a:t>
            </a:r>
            <a:r>
              <a:rPr sz="2200" u="none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200" dirty="0">
              <a:latin typeface="Calibri"/>
              <a:cs typeface="Calibri"/>
            </a:endParaRPr>
          </a:p>
          <a:p>
            <a:pPr marL="396240" algn="just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location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9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database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 store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00AFEF"/>
                </a:solidFill>
                <a:latin typeface="Calibri"/>
                <a:cs typeface="Calibri"/>
              </a:rPr>
              <a:t>employee’s</a:t>
            </a:r>
            <a:r>
              <a:rPr sz="22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social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security</a:t>
            </a:r>
            <a:r>
              <a:rPr sz="2200" u="none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number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address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salary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2200" u="none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(gender),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birth</a:t>
            </a:r>
            <a:r>
              <a:rPr sz="2200" u="none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none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i="1" u="none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FFC000"/>
                </a:solidFill>
                <a:latin typeface="Calibri"/>
                <a:cs typeface="Calibri"/>
              </a:rPr>
              <a:t>assigned</a:t>
            </a:r>
            <a:r>
              <a:rPr sz="2200" u="none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200" i="1" u="none" dirty="0">
                <a:latin typeface="Calibri"/>
                <a:cs typeface="Calibri"/>
              </a:rPr>
              <a:t>department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u="none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FFC000"/>
                </a:solidFill>
                <a:latin typeface="Calibri"/>
                <a:cs typeface="Calibri"/>
              </a:rPr>
              <a:t>work</a:t>
            </a:r>
            <a:r>
              <a:rPr sz="2200" u="none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FFC000"/>
                </a:solidFill>
                <a:latin typeface="Calibri"/>
                <a:cs typeface="Calibri"/>
              </a:rPr>
              <a:t>on</a:t>
            </a:r>
            <a:r>
              <a:rPr sz="2200" u="none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latin typeface="Calibri"/>
                <a:cs typeface="Calibri"/>
              </a:rPr>
              <a:t>projects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u="none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u="none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200" u="none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none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u="none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hours</a:t>
            </a:r>
            <a:r>
              <a:rPr sz="2200" u="none" spc="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per</a:t>
            </a:r>
            <a:r>
              <a:rPr sz="22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00AF50"/>
                </a:solidFill>
                <a:latin typeface="Calibri"/>
                <a:cs typeface="Calibri"/>
              </a:rPr>
              <a:t>week</a:t>
            </a:r>
            <a:r>
              <a:rPr sz="22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u="none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u="none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u="none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none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200" u="none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spc="-10" dirty="0">
                <a:solidFill>
                  <a:srgbClr val="FFC000"/>
                </a:solidFill>
                <a:latin typeface="Calibri"/>
                <a:cs typeface="Calibri"/>
              </a:rPr>
              <a:t>supervisor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i="1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(who</a:t>
            </a:r>
            <a:r>
              <a:rPr sz="2200" u="none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u="none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1CACE3"/>
                </a:solidFill>
                <a:latin typeface="Calibri"/>
                <a:cs typeface="Calibri"/>
              </a:rPr>
              <a:t>depen</a:t>
            </a:r>
            <a:r>
              <a:rPr sz="2200" i="1" dirty="0">
                <a:solidFill>
                  <a:srgbClr val="FFC000"/>
                </a:solidFill>
                <a:latin typeface="Calibri"/>
                <a:cs typeface="Calibri"/>
              </a:rPr>
              <a:t>dents</a:t>
            </a:r>
            <a:r>
              <a:rPr sz="2200" i="1" spc="1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i="1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2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purposes,</a:t>
            </a:r>
            <a:r>
              <a:rPr sz="2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including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dependent’s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sex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birth</a:t>
            </a:r>
            <a:r>
              <a:rPr sz="22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date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833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4500" spc="-55" dirty="0"/>
              <a:t>REFINING</a:t>
            </a:r>
            <a:r>
              <a:rPr sz="4500" spc="-200" dirty="0"/>
              <a:t> </a:t>
            </a:r>
            <a:r>
              <a:rPr sz="4500" dirty="0"/>
              <a:t>ER</a:t>
            </a:r>
            <a:r>
              <a:rPr sz="4500" spc="-195" dirty="0"/>
              <a:t> </a:t>
            </a:r>
            <a:r>
              <a:rPr sz="4500" spc="-50" dirty="0"/>
              <a:t>DIAGRAM</a:t>
            </a:r>
            <a:r>
              <a:rPr sz="4500" spc="-175" dirty="0"/>
              <a:t> </a:t>
            </a:r>
            <a:r>
              <a:rPr sz="4500" spc="-35" dirty="0"/>
              <a:t>FOR</a:t>
            </a:r>
            <a:r>
              <a:rPr sz="4500" spc="-130" dirty="0"/>
              <a:t> </a:t>
            </a:r>
            <a:r>
              <a:rPr sz="4500" spc="-120" dirty="0"/>
              <a:t>COMPANY</a:t>
            </a:r>
            <a:r>
              <a:rPr sz="4500" spc="-135" dirty="0"/>
              <a:t> </a:t>
            </a:r>
            <a:r>
              <a:rPr sz="4500" spc="-170" dirty="0"/>
              <a:t>DATABASE</a:t>
            </a:r>
            <a:r>
              <a:rPr sz="4500" spc="-114" dirty="0"/>
              <a:t> </a:t>
            </a:r>
            <a:r>
              <a:rPr sz="4500" spc="-25" dirty="0"/>
              <a:t>(1)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0316" y="909827"/>
            <a:ext cx="4852416" cy="53949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7432675" cy="32512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activities: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2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implementation.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OVERVIEW</a:t>
            </a:r>
            <a:r>
              <a:rPr spc="-21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65" dirty="0"/>
              <a:t>DATABASE</a:t>
            </a:r>
            <a:r>
              <a:rPr spc="-105" dirty="0"/>
              <a:t> </a:t>
            </a:r>
            <a:r>
              <a:rPr spc="-45" dirty="0"/>
              <a:t>DESIGN</a:t>
            </a:r>
            <a:r>
              <a:rPr spc="-175" dirty="0"/>
              <a:t> </a:t>
            </a:r>
            <a:r>
              <a:rPr spc="-60" dirty="0"/>
              <a:t>PROCESS</a:t>
            </a:r>
            <a:r>
              <a:rPr spc="-150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8248" y="6361887"/>
            <a:ext cx="2877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phases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196"/>
            <a:ext cx="5448300" cy="540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ts val="2375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examining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requirements,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six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endParaRPr sz="2200">
              <a:latin typeface="Calibri"/>
              <a:cs typeface="Calibri"/>
            </a:endParaRPr>
          </a:p>
          <a:p>
            <a:pPr marL="104139">
              <a:lnSpc>
                <a:spcPts val="234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identified: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ts val="236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MANAGES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1:1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Relationship attribute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Start_date.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WORKS_FOR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CONTROLS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SUPERVISION</a:t>
            </a:r>
            <a:endParaRPr sz="2000">
              <a:latin typeface="Calibri"/>
              <a:cs typeface="Calibri"/>
            </a:endParaRPr>
          </a:p>
          <a:p>
            <a:pPr marL="579755" marR="5080" lvl="2" indent="-183515">
              <a:lnSpc>
                <a:spcPct val="80000"/>
              </a:lnSpc>
              <a:spcBef>
                <a:spcPts val="61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(supervisor)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 (supervisee).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WORKS_ON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M:N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Relationship attribute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Hours.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4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DEPENDENTS_OF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Identifying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833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4500" spc="-55" dirty="0"/>
              <a:t>REFINING</a:t>
            </a:r>
            <a:r>
              <a:rPr sz="4500" spc="-200" dirty="0"/>
              <a:t> </a:t>
            </a:r>
            <a:r>
              <a:rPr sz="4500" dirty="0"/>
              <a:t>ER</a:t>
            </a:r>
            <a:r>
              <a:rPr sz="4500" spc="-195" dirty="0"/>
              <a:t> </a:t>
            </a:r>
            <a:r>
              <a:rPr sz="4500" spc="-50" dirty="0"/>
              <a:t>DIAGRAM</a:t>
            </a:r>
            <a:r>
              <a:rPr sz="4500" spc="-175" dirty="0"/>
              <a:t> </a:t>
            </a:r>
            <a:r>
              <a:rPr sz="4500" spc="-35" dirty="0"/>
              <a:t>FOR</a:t>
            </a:r>
            <a:r>
              <a:rPr sz="4500" spc="-130" dirty="0"/>
              <a:t> </a:t>
            </a:r>
            <a:r>
              <a:rPr sz="4500" spc="-120" dirty="0"/>
              <a:t>COMPANY</a:t>
            </a:r>
            <a:r>
              <a:rPr sz="4500" spc="-135" dirty="0"/>
              <a:t> </a:t>
            </a:r>
            <a:r>
              <a:rPr sz="4500" spc="-170" dirty="0"/>
              <a:t>DATABASE</a:t>
            </a:r>
            <a:r>
              <a:rPr sz="4500" spc="-114" dirty="0"/>
              <a:t> </a:t>
            </a:r>
            <a:r>
              <a:rPr sz="4500" spc="-25" dirty="0"/>
              <a:t>(2)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191618" y="1156716"/>
            <a:ext cx="6964045" cy="1706245"/>
            <a:chOff x="5191618" y="1156716"/>
            <a:chExt cx="6964045" cy="17062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1618" y="1486230"/>
              <a:ext cx="4081977" cy="13764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5251" y="1156716"/>
              <a:ext cx="2900172" cy="155447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4952" y="3157444"/>
            <a:ext cx="5176966" cy="17720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2909" y="5134310"/>
            <a:ext cx="4361329" cy="9608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75118" y="6412484"/>
            <a:ext cx="2927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Initial 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196"/>
            <a:ext cx="5448300" cy="540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ts val="2375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examining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requirements,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six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endParaRPr sz="2200">
              <a:latin typeface="Calibri"/>
              <a:cs typeface="Calibri"/>
            </a:endParaRPr>
          </a:p>
          <a:p>
            <a:pPr marL="104139">
              <a:lnSpc>
                <a:spcPts val="234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identified: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ts val="236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MANAGES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1:1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Relationship attribute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Start_date.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WORKS_FOR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CONTROLS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SUPERVISION</a:t>
            </a:r>
            <a:endParaRPr sz="2000">
              <a:latin typeface="Calibri"/>
              <a:cs typeface="Calibri"/>
            </a:endParaRPr>
          </a:p>
          <a:p>
            <a:pPr marL="579755" marR="5080" lvl="2" indent="-183515">
              <a:lnSpc>
                <a:spcPct val="80000"/>
              </a:lnSpc>
              <a:spcBef>
                <a:spcPts val="61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(supervisor)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 (supervisee).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WORKS_ON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M:N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Relationship attribute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Hours.</a:t>
            </a:r>
            <a:endParaRPr sz="18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4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DEPENDENTS_OF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Identifying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833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4500" spc="-55" dirty="0"/>
              <a:t>REFINING</a:t>
            </a:r>
            <a:r>
              <a:rPr sz="4500" spc="-200" dirty="0"/>
              <a:t> </a:t>
            </a:r>
            <a:r>
              <a:rPr sz="4500" dirty="0"/>
              <a:t>ER</a:t>
            </a:r>
            <a:r>
              <a:rPr sz="4500" spc="-195" dirty="0"/>
              <a:t> </a:t>
            </a:r>
            <a:r>
              <a:rPr sz="4500" spc="-50" dirty="0"/>
              <a:t>DIAGRAM</a:t>
            </a:r>
            <a:r>
              <a:rPr sz="4500" spc="-175" dirty="0"/>
              <a:t> </a:t>
            </a:r>
            <a:r>
              <a:rPr sz="4500" spc="-35" dirty="0"/>
              <a:t>FOR</a:t>
            </a:r>
            <a:r>
              <a:rPr sz="4500" spc="-130" dirty="0"/>
              <a:t> </a:t>
            </a:r>
            <a:r>
              <a:rPr sz="4500" spc="-120" dirty="0"/>
              <a:t>COMPANY</a:t>
            </a:r>
            <a:r>
              <a:rPr sz="4500" spc="-135" dirty="0"/>
              <a:t> </a:t>
            </a:r>
            <a:r>
              <a:rPr sz="4500" spc="-170" dirty="0"/>
              <a:t>DATABASE</a:t>
            </a:r>
            <a:r>
              <a:rPr sz="4500" spc="-114" dirty="0"/>
              <a:t> </a:t>
            </a:r>
            <a:r>
              <a:rPr sz="4500" spc="-25" dirty="0"/>
              <a:t>(2)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6152" y="6428638"/>
            <a:ext cx="3155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Refined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3328" y="967739"/>
            <a:ext cx="6102096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4022" y="5634228"/>
            <a:ext cx="3950218" cy="6903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4036" y="4344923"/>
            <a:ext cx="3962382" cy="690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612" y="981532"/>
            <a:ext cx="11869420" cy="525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1659889" algn="l"/>
                <a:tab pos="2426335" algn="l"/>
                <a:tab pos="3155315" algn="l"/>
                <a:tab pos="3836670" algn="l"/>
                <a:tab pos="4636770" algn="l"/>
                <a:tab pos="5275580" algn="l"/>
                <a:tab pos="7142480" algn="l"/>
                <a:tab pos="7886700" algn="l"/>
                <a:tab pos="8459470" algn="l"/>
                <a:tab pos="9704705" algn="l"/>
                <a:tab pos="10426065" algn="l"/>
                <a:tab pos="1123378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Cardinality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(1:1,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1:N,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M:N)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single/double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replaced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(min,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max)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400" b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735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732155" algn="l"/>
                <a:tab pos="1983105" algn="l"/>
                <a:tab pos="2838450" algn="l"/>
                <a:tab pos="3496945" algn="l"/>
                <a:tab pos="4237355" algn="l"/>
                <a:tab pos="5111115" algn="l"/>
                <a:tab pos="5883910" algn="l"/>
                <a:tab pos="7374255" algn="l"/>
                <a:tab pos="7755255" algn="l"/>
                <a:tab pos="8153400" algn="l"/>
                <a:tab pos="8892540" algn="l"/>
                <a:tab pos="9529445" algn="l"/>
                <a:tab pos="10148570" algn="l"/>
                <a:tab pos="10546080" algn="l"/>
                <a:tab pos="113201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participate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max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implies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implies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manager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manage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(0,1)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MANAGES.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(1,1)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MANAGES.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675"/>
              </a:spcBef>
              <a:buClr>
                <a:srgbClr val="1CACE3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(1,1)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WORKS_FOR.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(1,N)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WORKS_FOR.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062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ALTERNATIVE</a:t>
            </a:r>
            <a:r>
              <a:rPr sz="3200" spc="-110" dirty="0"/>
              <a:t> </a:t>
            </a:r>
            <a:r>
              <a:rPr sz="3200" spc="-140" dirty="0"/>
              <a:t>NOTATION</a:t>
            </a:r>
            <a:r>
              <a:rPr sz="3200" spc="-80" dirty="0"/>
              <a:t> </a:t>
            </a:r>
            <a:r>
              <a:rPr sz="3200" spc="-10" dirty="0"/>
              <a:t>OF</a:t>
            </a:r>
            <a:r>
              <a:rPr sz="3200" spc="-65" dirty="0"/>
              <a:t> </a:t>
            </a:r>
            <a:r>
              <a:rPr sz="3200" spc="-80" dirty="0"/>
              <a:t>RELATIONSHIP</a:t>
            </a:r>
            <a:r>
              <a:rPr sz="3200" spc="-90" dirty="0"/>
              <a:t> </a:t>
            </a:r>
            <a:r>
              <a:rPr sz="3200" spc="-50" dirty="0"/>
              <a:t>STRUCTURAL</a:t>
            </a:r>
            <a:r>
              <a:rPr sz="3200" spc="-85" dirty="0"/>
              <a:t> </a:t>
            </a:r>
            <a:r>
              <a:rPr sz="3200" spc="-70" dirty="0"/>
              <a:t>CONSTRAINTS</a:t>
            </a:r>
            <a:r>
              <a:rPr sz="3200" spc="-80" dirty="0"/>
              <a:t> </a:t>
            </a:r>
            <a:r>
              <a:rPr sz="3200" spc="-25" dirty="0"/>
              <a:t>(1)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774"/>
            <a:ext cx="12193270" cy="5995670"/>
            <a:chOff x="0" y="862774"/>
            <a:chExt cx="12193270" cy="5995670"/>
          </a:xfrm>
        </p:grpSpPr>
        <p:sp>
          <p:nvSpPr>
            <p:cNvPr id="3" name="object 3"/>
            <p:cNvSpPr/>
            <p:nvPr/>
          </p:nvSpPr>
          <p:spPr>
            <a:xfrm>
              <a:off x="3810" y="877061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5245" y="908303"/>
              <a:ext cx="5328243" cy="53949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062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ALTERNATIVE</a:t>
            </a:r>
            <a:r>
              <a:rPr sz="3200" spc="-110" dirty="0"/>
              <a:t> </a:t>
            </a:r>
            <a:r>
              <a:rPr sz="3200" spc="-140" dirty="0"/>
              <a:t>NOTATION</a:t>
            </a:r>
            <a:r>
              <a:rPr sz="3200" spc="-80" dirty="0"/>
              <a:t> </a:t>
            </a:r>
            <a:r>
              <a:rPr sz="3200" spc="-10" dirty="0"/>
              <a:t>OF</a:t>
            </a:r>
            <a:r>
              <a:rPr sz="3200" spc="-65" dirty="0"/>
              <a:t> </a:t>
            </a:r>
            <a:r>
              <a:rPr sz="3200" spc="-80" dirty="0"/>
              <a:t>RELATIONSHIP</a:t>
            </a:r>
            <a:r>
              <a:rPr sz="3200" spc="-90" dirty="0"/>
              <a:t> </a:t>
            </a:r>
            <a:r>
              <a:rPr sz="3200" spc="-50" dirty="0"/>
              <a:t>STRUCTURAL</a:t>
            </a:r>
            <a:r>
              <a:rPr sz="3200" spc="-85" dirty="0"/>
              <a:t> </a:t>
            </a:r>
            <a:r>
              <a:rPr sz="3200" spc="-70" dirty="0"/>
              <a:t>CONSTRAINTS</a:t>
            </a:r>
            <a:r>
              <a:rPr sz="3200" spc="-80" dirty="0"/>
              <a:t> </a:t>
            </a:r>
            <a:r>
              <a:rPr sz="3200" spc="-25" dirty="0"/>
              <a:t>(2)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362705" y="6356096"/>
            <a:ext cx="54660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(min,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max)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notation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ALTERNATIVE</a:t>
            </a:r>
            <a:r>
              <a:rPr spc="-150" dirty="0"/>
              <a:t> </a:t>
            </a:r>
            <a:r>
              <a:rPr spc="-70" dirty="0"/>
              <a:t>CONCEPTUAL</a:t>
            </a:r>
            <a:r>
              <a:rPr spc="-150" dirty="0"/>
              <a:t> </a:t>
            </a:r>
            <a:r>
              <a:rPr spc="-35" dirty="0"/>
              <a:t>SCHEMA</a:t>
            </a:r>
            <a:r>
              <a:rPr spc="-15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1859" y="6358229"/>
            <a:ext cx="442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conceptual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UML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notation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597" y="1029354"/>
            <a:ext cx="8386410" cy="524745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5710555" cy="495871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Overview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concepts.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Entity.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sets.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Relationship.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degrees.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Recursive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relationships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names.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772900" cy="36449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Requirement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interviews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detailed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Creation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high-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concise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constraints)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High-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specification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OVERVIEW</a:t>
            </a:r>
            <a:r>
              <a:rPr spc="-21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65" dirty="0"/>
              <a:t>DATABASE</a:t>
            </a:r>
            <a:r>
              <a:rPr spc="-105" dirty="0"/>
              <a:t> </a:t>
            </a:r>
            <a:r>
              <a:rPr spc="-45" dirty="0"/>
              <a:t>DESIGN</a:t>
            </a:r>
            <a:r>
              <a:rPr spc="-175" dirty="0"/>
              <a:t> </a:t>
            </a:r>
            <a:r>
              <a:rPr spc="-60" dirty="0"/>
              <a:t>PROCESS</a:t>
            </a:r>
            <a:r>
              <a:rPr spc="-15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4324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Transformation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high-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(conceptual)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DBMS.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400" b="1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Specification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structures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organization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paths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39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programs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transactions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2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high-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specifications.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programs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OVERVIEW</a:t>
            </a:r>
            <a:r>
              <a:rPr spc="-215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65" dirty="0"/>
              <a:t>DATABASE</a:t>
            </a:r>
            <a:r>
              <a:rPr spc="-105" dirty="0"/>
              <a:t> </a:t>
            </a:r>
            <a:r>
              <a:rPr spc="-45" dirty="0"/>
              <a:t>DESIGN</a:t>
            </a:r>
            <a:r>
              <a:rPr spc="-175" dirty="0"/>
              <a:t> </a:t>
            </a:r>
            <a:r>
              <a:rPr spc="-60" dirty="0"/>
              <a:t>PROCESS</a:t>
            </a:r>
            <a:r>
              <a:rPr spc="-150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70055" cy="4316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aim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marR="8255" lvl="1" indent="-182880" algn="just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organized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departments.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 particular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began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managing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locations.</a:t>
            </a:r>
            <a:endParaRPr sz="2200">
              <a:latin typeface="Calibri"/>
              <a:cs typeface="Calibri"/>
            </a:endParaRPr>
          </a:p>
          <a:p>
            <a:pPr marL="395605" lvl="1" indent="-182245" algn="just">
              <a:lnSpc>
                <a:spcPts val="251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projects,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396240" algn="just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location.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9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database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employee’s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social security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salary,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sex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(gender),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date.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assigned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r>
              <a:rPr sz="22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2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week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supervisor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(who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employee).</a:t>
            </a:r>
            <a:endParaRPr sz="220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keep</a:t>
            </a:r>
            <a:r>
              <a:rPr sz="22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track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dependents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purposes,</a:t>
            </a:r>
            <a:r>
              <a:rPr sz="22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including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dependent’s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sex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(gender),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  <a:r>
              <a:rPr spc="-180" dirty="0"/>
              <a:t> </a:t>
            </a:r>
            <a:r>
              <a:rPr spc="-105" dirty="0"/>
              <a:t>COMPANY</a:t>
            </a:r>
            <a:r>
              <a:rPr spc="-140" dirty="0"/>
              <a:t> </a:t>
            </a:r>
            <a:r>
              <a:rPr spc="-170" dirty="0"/>
              <a:t>DATABASE</a:t>
            </a:r>
            <a:r>
              <a:rPr spc="-10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951" y="955547"/>
            <a:ext cx="6102096" cy="5349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  <a:r>
              <a:rPr spc="-180" dirty="0"/>
              <a:t> </a:t>
            </a:r>
            <a:r>
              <a:rPr spc="-105" dirty="0"/>
              <a:t>COMPANY</a:t>
            </a:r>
            <a:r>
              <a:rPr spc="-140" dirty="0"/>
              <a:t> </a:t>
            </a:r>
            <a:r>
              <a:rPr spc="-170" dirty="0"/>
              <a:t>DATABASE</a:t>
            </a:r>
            <a:r>
              <a:rPr spc="-10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5845" y="6405473"/>
            <a:ext cx="2480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1100" y="3983735"/>
            <a:ext cx="3128772" cy="22461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7928" y="1511353"/>
            <a:ext cx="3595116" cy="21950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612" y="839338"/>
            <a:ext cx="9131935" cy="52362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7475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entity-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(ER)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747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mini-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world,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57912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John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Smith,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ProjectX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06045" marR="2218055" indent="-106045" algn="r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81250"/>
              <a:buFont typeface="Arial"/>
              <a:buChar char="•"/>
              <a:tabLst>
                <a:tab pos="1060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  <a:p>
            <a:pPr marL="182880" marR="2250440" lvl="1" indent="-182880" algn="r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SSN,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sex,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EMPLOYEE.</a:t>
            </a:r>
            <a:endParaRPr sz="2200">
              <a:latin typeface="Calibri"/>
              <a:cs typeface="Calibri"/>
            </a:endParaRPr>
          </a:p>
          <a:p>
            <a:pPr marL="118745" indent="-11747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Name='John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Smith',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SSN='123456789',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=‘600,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Reneau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Dr,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Ruston,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LA',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Sex='M',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BirthDate='09-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JAN-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85‘.</a:t>
            </a:r>
            <a:endParaRPr sz="2200">
              <a:latin typeface="Calibri"/>
              <a:cs typeface="Calibri"/>
            </a:endParaRPr>
          </a:p>
          <a:p>
            <a:pPr marL="118745" indent="-117475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characters.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nine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integers.</a:t>
            </a:r>
            <a:endParaRPr sz="2200"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diagram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rectangle,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oval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88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BASIC</a:t>
            </a:r>
            <a:r>
              <a:rPr sz="4400" spc="-155" dirty="0"/>
              <a:t> </a:t>
            </a:r>
            <a:r>
              <a:rPr sz="4400" spc="-60" dirty="0"/>
              <a:t>CONCEPTS</a:t>
            </a:r>
            <a:r>
              <a:rPr sz="4400" spc="-125" dirty="0"/>
              <a:t> </a:t>
            </a:r>
            <a:r>
              <a:rPr sz="4400" dirty="0"/>
              <a:t>OF</a:t>
            </a:r>
            <a:r>
              <a:rPr sz="4400" spc="-135" dirty="0"/>
              <a:t> </a:t>
            </a:r>
            <a:r>
              <a:rPr sz="4400" spc="-75" dirty="0"/>
              <a:t>ENTITY-</a:t>
            </a:r>
            <a:r>
              <a:rPr sz="4400" spc="-80" dirty="0"/>
              <a:t>RELATIONSHIP</a:t>
            </a:r>
            <a:r>
              <a:rPr sz="4400" spc="-170" dirty="0"/>
              <a:t> </a:t>
            </a:r>
            <a:r>
              <a:rPr sz="4400" spc="-10" dirty="0"/>
              <a:t>MODEL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4718" y="6456984"/>
            <a:ext cx="1623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2576"/>
            <a:ext cx="7014209" cy="484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82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grouped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8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Sex.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6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Composite.</a:t>
            </a:r>
            <a:endParaRPr sz="2200">
              <a:latin typeface="Calibri"/>
              <a:cs typeface="Calibri"/>
            </a:endParaRPr>
          </a:p>
          <a:p>
            <a:pPr marL="578485" marR="469265" lvl="2" indent="-182245">
              <a:lnSpc>
                <a:spcPts val="1920"/>
              </a:lnSpc>
              <a:spcBef>
                <a:spcPts val="59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subparts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with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independent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meaning.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{Apt#,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House#,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Street,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City,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State,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ZipCode,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Country}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{FirstName,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MiddleName,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LastName}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6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Multi-valued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Colors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PreviousDegrees</a:t>
            </a:r>
            <a:r>
              <a:rPr sz="20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STUDENT.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Illustrated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ovals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TYPES</a:t>
            </a:r>
            <a:r>
              <a:rPr spc="-195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85" dirty="0"/>
              <a:t>ATTRIBUTES</a:t>
            </a:r>
            <a:r>
              <a:rPr spc="-18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6828" y="1800726"/>
            <a:ext cx="4724400" cy="26950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83600" y="4593716"/>
            <a:ext cx="24422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Hierarchy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composite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3437</Words>
  <Application>Microsoft Office PowerPoint</Application>
  <PresentationFormat>Widescreen</PresentationFormat>
  <Paragraphs>330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Lesson 3:</vt:lpstr>
      <vt:lpstr>OUTLINE</vt:lpstr>
      <vt:lpstr>OVERVIEW OF DATABASE DESIGN PROCESS (1)</vt:lpstr>
      <vt:lpstr>OVERVIEW OF DATABASE DESIGN PROCESS (2)</vt:lpstr>
      <vt:lpstr>OVERVIEW OF DATABASE DESIGN PROCESS (3)</vt:lpstr>
      <vt:lpstr>EXAMPLE COMPANY DATABASE (1)</vt:lpstr>
      <vt:lpstr>EXAMPLE COMPANY DATABASE (2)</vt:lpstr>
      <vt:lpstr>BASIC CONCEPTS OF ENTITY-RELATIONSHIP MODEL</vt:lpstr>
      <vt:lpstr>TYPES OF ATTRIBUTES (1)</vt:lpstr>
      <vt:lpstr>TYPES OF ATTRIBUTES (2)</vt:lpstr>
      <vt:lpstr>TYPES OF ATTRIBUTES (3)</vt:lpstr>
      <vt:lpstr>ENTITY TYPES &amp; ENTITY SETS</vt:lpstr>
      <vt:lpstr>KEY ATTRIBUTE OF ENTITY TYPE</vt:lpstr>
      <vt:lpstr>INITIAL DESIGN OF COMPANY DATABASE (1)</vt:lpstr>
      <vt:lpstr>INITIAL DESIGN OF COMPANY DATABASE (1)</vt:lpstr>
      <vt:lpstr>INITIAL DESIGN OF COMPANY DATABASE (2)</vt:lpstr>
      <vt:lpstr>INITIAL DESIGN OF COMPANY DATABASE (2)</vt:lpstr>
      <vt:lpstr>RELATIONSHIP TYPES &amp; RELATIONSHIP SETS (1)</vt:lpstr>
      <vt:lpstr>RELATIONSHIP TYPES &amp; RELATIONSHIP SETS (2)</vt:lpstr>
      <vt:lpstr>RELATIONSHIP DEGREE</vt:lpstr>
      <vt:lpstr>RELATIONSHIPS AS ATTRIBUTES</vt:lpstr>
      <vt:lpstr>ROLE NAMES &amp; RECURSIVE RELATIONSHIPS</vt:lpstr>
      <vt:lpstr>CONSTRAINTS ON BINARY RELATIONSHIP TYPES</vt:lpstr>
      <vt:lpstr>CARDINALITY RATIO CONSTRAINT</vt:lpstr>
      <vt:lpstr>PARTICIPATION CONSTRAINT</vt:lpstr>
      <vt:lpstr>ATTRIBUTES OF RELATIONSHIP TYPES</vt:lpstr>
      <vt:lpstr>WEAK ENTITY TYPES</vt:lpstr>
      <vt:lpstr>REFINING ER DIAGRAM FOR COMPANY DATABASE (1)</vt:lpstr>
      <vt:lpstr>REFINING ER DIAGRAM FOR COMPANY DATABASE (1)</vt:lpstr>
      <vt:lpstr>REFINING ER DIAGRAM FOR COMPANY DATABASE (2)</vt:lpstr>
      <vt:lpstr>REFINING ER DIAGRAM FOR COMPANY DATABASE (2)</vt:lpstr>
      <vt:lpstr>ALTERNATIVE NOTATION OF RELATIONSHIP STRUCTURAL CONSTRAINTS (1)</vt:lpstr>
      <vt:lpstr>ALTERNATIVE NOTATION OF RELATIONSHIP STRUCTURAL CONSTRAINTS (2)</vt:lpstr>
      <vt:lpstr>ALTERNATIVE CONCEPTUAL SCHEMA DIAGRAM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3</cp:revision>
  <dcterms:created xsi:type="dcterms:W3CDTF">2024-12-13T16:02:57Z</dcterms:created>
  <dcterms:modified xsi:type="dcterms:W3CDTF">2024-12-13T17:00:08Z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