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114" y="1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rgbClr val="252525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252525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8952" y="0"/>
                </a:moveTo>
                <a:lnTo>
                  <a:pt x="0" y="0"/>
                </a:lnTo>
                <a:lnTo>
                  <a:pt x="0" y="457199"/>
                </a:lnTo>
                <a:lnTo>
                  <a:pt x="12188952" y="457199"/>
                </a:lnTo>
                <a:lnTo>
                  <a:pt x="12188952" y="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12188952" y="0"/>
                </a:moveTo>
                <a:lnTo>
                  <a:pt x="0" y="0"/>
                </a:lnTo>
                <a:lnTo>
                  <a:pt x="0" y="64007"/>
                </a:lnTo>
                <a:lnTo>
                  <a:pt x="12188952" y="64007"/>
                </a:lnTo>
                <a:lnTo>
                  <a:pt x="12188952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4413" y="47625"/>
            <a:ext cx="11063173" cy="7621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82015" y="1246123"/>
            <a:ext cx="10427969" cy="2988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rgbClr val="252525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4"/>
            <a:ext cx="12192000" cy="524510"/>
            <a:chOff x="0" y="6333744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0" y="6400799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2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92000" y="45719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4"/>
              <a:ext cx="12192000" cy="67310"/>
            </a:xfrm>
            <a:custGeom>
              <a:avLst/>
              <a:gdLst/>
              <a:ahLst/>
              <a:cxnLst/>
              <a:rect l="l" t="t" r="r" b="b"/>
              <a:pathLst>
                <a:path w="12192000" h="67310">
                  <a:moveTo>
                    <a:pt x="12192000" y="0"/>
                  </a:moveTo>
                  <a:lnTo>
                    <a:pt x="0" y="0"/>
                  </a:lnTo>
                  <a:lnTo>
                    <a:pt x="0" y="67055"/>
                  </a:lnTo>
                  <a:lnTo>
                    <a:pt x="12192000" y="6705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CAC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39370" marR="5080" indent="3534410">
              <a:lnSpc>
                <a:spcPts val="7340"/>
              </a:lnSpc>
              <a:spcBef>
                <a:spcPts val="1425"/>
              </a:spcBef>
            </a:pPr>
            <a:r>
              <a:rPr spc="-90" dirty="0"/>
              <a:t>Lesson</a:t>
            </a:r>
            <a:r>
              <a:rPr spc="-305" dirty="0"/>
              <a:t> </a:t>
            </a:r>
            <a:r>
              <a:rPr spc="-25" dirty="0"/>
              <a:t>4: </a:t>
            </a:r>
            <a:r>
              <a:rPr spc="-105" dirty="0"/>
              <a:t>Enhanced</a:t>
            </a:r>
            <a:r>
              <a:rPr spc="-204" dirty="0"/>
              <a:t> </a:t>
            </a:r>
            <a:r>
              <a:rPr spc="-120" dirty="0"/>
              <a:t>Entity-</a:t>
            </a:r>
            <a:r>
              <a:rPr spc="-105" dirty="0"/>
              <a:t>Relationship</a:t>
            </a:r>
          </a:p>
          <a:p>
            <a:pPr marL="4065904">
              <a:lnSpc>
                <a:spcPts val="7320"/>
              </a:lnSpc>
            </a:pPr>
            <a:r>
              <a:rPr spc="-10" dirty="0"/>
              <a:t>Model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24760" y="4403801"/>
            <a:ext cx="71755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0" spc="170" dirty="0">
                <a:solidFill>
                  <a:srgbClr val="344068"/>
                </a:solidFill>
                <a:latin typeface="Calibri Light"/>
                <a:cs typeface="Calibri Light"/>
              </a:rPr>
              <a:t>CSC430/530</a:t>
            </a:r>
            <a:r>
              <a:rPr sz="2400" b="0" spc="395" dirty="0">
                <a:solidFill>
                  <a:srgbClr val="34406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344068"/>
                </a:solidFill>
                <a:latin typeface="Calibri Light"/>
                <a:cs typeface="Calibri Light"/>
              </a:rPr>
              <a:t>–</a:t>
            </a:r>
            <a:r>
              <a:rPr sz="2400" b="0" spc="395" dirty="0">
                <a:solidFill>
                  <a:srgbClr val="344068"/>
                </a:solidFill>
                <a:latin typeface="Calibri Light"/>
                <a:cs typeface="Calibri Light"/>
              </a:rPr>
              <a:t> </a:t>
            </a:r>
            <a:r>
              <a:rPr sz="2400" b="0" spc="110" dirty="0">
                <a:solidFill>
                  <a:srgbClr val="344068"/>
                </a:solidFill>
                <a:latin typeface="Calibri Light"/>
                <a:cs typeface="Calibri Light"/>
              </a:rPr>
              <a:t>DATABASE</a:t>
            </a:r>
            <a:r>
              <a:rPr sz="2400" b="0" spc="385" dirty="0">
                <a:solidFill>
                  <a:srgbClr val="344068"/>
                </a:solidFill>
                <a:latin typeface="Calibri Light"/>
                <a:cs typeface="Calibri Light"/>
              </a:rPr>
              <a:t> </a:t>
            </a:r>
            <a:r>
              <a:rPr sz="2400" b="0" spc="170" dirty="0">
                <a:solidFill>
                  <a:srgbClr val="344068"/>
                </a:solidFill>
                <a:latin typeface="Calibri Light"/>
                <a:cs typeface="Calibri Light"/>
              </a:rPr>
              <a:t>MANAGEMENT</a:t>
            </a:r>
            <a:r>
              <a:rPr sz="2400" b="0" spc="355" dirty="0">
                <a:solidFill>
                  <a:srgbClr val="344068"/>
                </a:solidFill>
                <a:latin typeface="Calibri Light"/>
                <a:cs typeface="Calibri Light"/>
              </a:rPr>
              <a:t> </a:t>
            </a:r>
            <a:r>
              <a:rPr sz="2400" b="0" spc="150" dirty="0">
                <a:solidFill>
                  <a:srgbClr val="344068"/>
                </a:solidFill>
                <a:latin typeface="Calibri Light"/>
                <a:cs typeface="Calibri Light"/>
              </a:rPr>
              <a:t>SYSTEMS</a:t>
            </a:r>
            <a:endParaRPr sz="2400" dirty="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61788" y="1490472"/>
            <a:ext cx="7016507" cy="438227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97612" y="959507"/>
            <a:ext cx="5509895" cy="290068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Specialization/generalization</a:t>
            </a:r>
            <a:r>
              <a:rPr sz="24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types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spc="-30" dirty="0">
                <a:solidFill>
                  <a:srgbClr val="404040"/>
                </a:solidFill>
                <a:latin typeface="Calibri"/>
                <a:cs typeface="Calibri"/>
              </a:rPr>
              <a:t>Predicate-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defined</a:t>
            </a:r>
            <a:r>
              <a:rPr sz="2200" b="1" spc="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200" i="1" spc="-10" dirty="0">
                <a:solidFill>
                  <a:srgbClr val="404040"/>
                </a:solidFill>
                <a:latin typeface="Calibri"/>
                <a:cs typeface="Calibri"/>
              </a:rPr>
              <a:t>condition-defined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).</a:t>
            </a:r>
            <a:endParaRPr sz="22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65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Based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defining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predicate.</a:t>
            </a:r>
            <a:endParaRPr sz="2000">
              <a:latin typeface="Calibri"/>
              <a:cs typeface="Calibri"/>
            </a:endParaRPr>
          </a:p>
          <a:p>
            <a:pPr marL="762000" lvl="3" indent="-182245">
              <a:lnSpc>
                <a:spcPct val="100000"/>
              </a:lnSpc>
              <a:spcBef>
                <a:spcPts val="405"/>
              </a:spcBef>
              <a:buClr>
                <a:srgbClr val="1CACE3"/>
              </a:buClr>
              <a:buFont typeface="Arial"/>
              <a:buChar char="•"/>
              <a:tabLst>
                <a:tab pos="762000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Job_type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‘Secretary’.</a:t>
            </a:r>
            <a:endParaRPr sz="1800">
              <a:latin typeface="Calibri"/>
              <a:cs typeface="Calibri"/>
            </a:endParaRPr>
          </a:p>
          <a:p>
            <a:pPr marL="395605" lvl="1" indent="-182245">
              <a:lnSpc>
                <a:spcPct val="100000"/>
              </a:lnSpc>
              <a:spcBef>
                <a:spcPts val="310"/>
              </a:spcBef>
              <a:buClr>
                <a:srgbClr val="1CACE3"/>
              </a:buClr>
              <a:buFont typeface="Arial"/>
              <a:buChar char="•"/>
              <a:tabLst>
                <a:tab pos="395605" algn="l"/>
              </a:tabLst>
            </a:pPr>
            <a:r>
              <a:rPr sz="2200" b="1" spc="-30" dirty="0">
                <a:solidFill>
                  <a:srgbClr val="404040"/>
                </a:solidFill>
                <a:latin typeface="Calibri"/>
                <a:cs typeface="Calibri"/>
              </a:rPr>
              <a:t>Attribute-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defined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70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Based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defining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attribute.</a:t>
            </a:r>
            <a:endParaRPr sz="20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2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User-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defined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70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Defined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user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entity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entity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basis.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951" rIns="0" bIns="0" rtlCol="0">
            <a:spAutoFit/>
          </a:bodyPr>
          <a:lstStyle/>
          <a:p>
            <a:pPr marL="850265">
              <a:lnSpc>
                <a:spcPct val="100000"/>
              </a:lnSpc>
              <a:spcBef>
                <a:spcPts val="100"/>
              </a:spcBef>
            </a:pPr>
            <a:r>
              <a:rPr sz="4100" spc="-40" dirty="0"/>
              <a:t>TYPES</a:t>
            </a:r>
            <a:r>
              <a:rPr sz="4100" spc="-195" dirty="0"/>
              <a:t> </a:t>
            </a:r>
            <a:r>
              <a:rPr sz="4100" dirty="0"/>
              <a:t>OF</a:t>
            </a:r>
            <a:r>
              <a:rPr sz="4100" spc="-170" dirty="0"/>
              <a:t> </a:t>
            </a:r>
            <a:r>
              <a:rPr sz="4100" spc="-80" dirty="0"/>
              <a:t>SPECIALIZATION</a:t>
            </a:r>
            <a:r>
              <a:rPr sz="4100" spc="-150" dirty="0"/>
              <a:t> </a:t>
            </a:r>
            <a:r>
              <a:rPr sz="4100" dirty="0"/>
              <a:t>&amp;</a:t>
            </a:r>
            <a:r>
              <a:rPr sz="4100" spc="-150" dirty="0"/>
              <a:t> </a:t>
            </a:r>
            <a:r>
              <a:rPr sz="4100" spc="-50" dirty="0"/>
              <a:t>GENERALIZATION</a:t>
            </a:r>
            <a:endParaRPr sz="4100"/>
          </a:p>
        </p:txBody>
      </p:sp>
      <p:sp>
        <p:nvSpPr>
          <p:cNvPr id="5" name="object 5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510653" y="5967476"/>
            <a:ext cx="271272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Calibri"/>
                <a:cs typeface="Calibri"/>
              </a:rPr>
              <a:t>EMPLOYEE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entity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type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specializations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951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100"/>
              </a:spcBef>
            </a:pPr>
            <a:r>
              <a:rPr sz="4100" spc="-80" dirty="0"/>
              <a:t>SPECIALIZATION</a:t>
            </a:r>
            <a:r>
              <a:rPr sz="4100" spc="-155" dirty="0"/>
              <a:t> </a:t>
            </a:r>
            <a:r>
              <a:rPr sz="4100" dirty="0"/>
              <a:t>&amp;</a:t>
            </a:r>
            <a:r>
              <a:rPr sz="4100" spc="-130" dirty="0"/>
              <a:t> </a:t>
            </a:r>
            <a:r>
              <a:rPr sz="4100" spc="-75" dirty="0"/>
              <a:t>GENERALIZATION</a:t>
            </a:r>
            <a:r>
              <a:rPr sz="4100" spc="-160" dirty="0"/>
              <a:t> </a:t>
            </a:r>
            <a:r>
              <a:rPr sz="4100" spc="-60" dirty="0"/>
              <a:t>CONSTRAINTS</a:t>
            </a:r>
            <a:r>
              <a:rPr sz="4100" spc="-145" dirty="0"/>
              <a:t> </a:t>
            </a:r>
            <a:r>
              <a:rPr sz="4100" spc="-25" dirty="0"/>
              <a:t>(1)</a:t>
            </a:r>
            <a:endParaRPr sz="4100"/>
          </a:p>
        </p:txBody>
      </p:sp>
      <p:sp>
        <p:nvSpPr>
          <p:cNvPr id="3" name="object 3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7612" y="959507"/>
            <a:ext cx="7714615" cy="184912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Specialization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generalization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two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types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constraints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Disjointness</a:t>
            </a:r>
            <a:r>
              <a:rPr sz="22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constraint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65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Specialization/generalization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disjoint</a:t>
            </a:r>
            <a:r>
              <a:rPr sz="20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overlapping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Completeness</a:t>
            </a:r>
            <a:r>
              <a:rPr sz="22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constraint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577850" lvl="2" indent="-181610">
              <a:lnSpc>
                <a:spcPct val="100000"/>
              </a:lnSpc>
              <a:spcBef>
                <a:spcPts val="370"/>
              </a:spcBef>
              <a:buClr>
                <a:srgbClr val="1CACE3"/>
              </a:buClr>
              <a:buFont typeface="Arial"/>
              <a:buChar char="•"/>
              <a:tabLst>
                <a:tab pos="577850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Specialization/generalization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sz="20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partial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24371" y="4238244"/>
            <a:ext cx="5595854" cy="179147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951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100"/>
              </a:spcBef>
            </a:pPr>
            <a:r>
              <a:rPr sz="4100" spc="-80" dirty="0"/>
              <a:t>SPECIALIZATION</a:t>
            </a:r>
            <a:r>
              <a:rPr sz="4100" spc="-155" dirty="0"/>
              <a:t> </a:t>
            </a:r>
            <a:r>
              <a:rPr sz="4100" dirty="0"/>
              <a:t>&amp;</a:t>
            </a:r>
            <a:r>
              <a:rPr sz="4100" spc="-130" dirty="0"/>
              <a:t> </a:t>
            </a:r>
            <a:r>
              <a:rPr sz="4100" spc="-75" dirty="0"/>
              <a:t>GENERALIZATION</a:t>
            </a:r>
            <a:r>
              <a:rPr sz="4100" spc="-160" dirty="0"/>
              <a:t> </a:t>
            </a:r>
            <a:r>
              <a:rPr sz="4100" spc="-60" dirty="0"/>
              <a:t>CONSTRAINTS</a:t>
            </a:r>
            <a:r>
              <a:rPr sz="4100" spc="-145" dirty="0"/>
              <a:t> </a:t>
            </a:r>
            <a:r>
              <a:rPr sz="4100" spc="-25" dirty="0"/>
              <a:t>(2)</a:t>
            </a:r>
            <a:endParaRPr sz="4100"/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7612" y="959507"/>
            <a:ext cx="8622665" cy="255016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Disjointness</a:t>
            </a:r>
            <a:r>
              <a:rPr sz="2400" b="1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constraint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Disjoint</a:t>
            </a:r>
            <a:r>
              <a:rPr sz="2200" b="1" spc="-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sets.</a:t>
            </a:r>
            <a:endParaRPr sz="22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65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Entity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member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z="20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most</a:t>
            </a:r>
            <a:r>
              <a:rPr sz="20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0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subclasses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specialization.</a:t>
            </a:r>
            <a:endParaRPr sz="20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Specified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404040"/>
                </a:solidFill>
                <a:latin typeface="Calibri"/>
                <a:cs typeface="Calibri"/>
              </a:rPr>
              <a:t>d</a:t>
            </a:r>
            <a:r>
              <a:rPr sz="2000" b="1" i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EER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diagram.</a:t>
            </a:r>
            <a:endParaRPr sz="2000">
              <a:latin typeface="Calibri"/>
              <a:cs typeface="Calibri"/>
            </a:endParaRPr>
          </a:p>
          <a:p>
            <a:pPr marL="395605" lvl="1" indent="-182245">
              <a:lnSpc>
                <a:spcPct val="100000"/>
              </a:lnSpc>
              <a:spcBef>
                <a:spcPts val="330"/>
              </a:spcBef>
              <a:buClr>
                <a:srgbClr val="1CACE3"/>
              </a:buClr>
              <a:buFont typeface="Arial"/>
              <a:buChar char="•"/>
              <a:tabLst>
                <a:tab pos="395605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Overlapping</a:t>
            </a:r>
            <a:r>
              <a:rPr sz="22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sets.</a:t>
            </a:r>
            <a:endParaRPr sz="22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70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Entity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may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member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20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than</a:t>
            </a:r>
            <a:r>
              <a:rPr sz="20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0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subclass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specialization.</a:t>
            </a:r>
            <a:endParaRPr sz="20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Specified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b="1" i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EER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diagram.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53553" y="6362191"/>
            <a:ext cx="19189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Overlapping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specialization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54554" y="6362191"/>
            <a:ext cx="15887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Disjoint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specialization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67967" y="3596640"/>
            <a:ext cx="4393691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951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100"/>
              </a:spcBef>
            </a:pPr>
            <a:r>
              <a:rPr sz="4100" spc="-80" dirty="0"/>
              <a:t>SPECIALIZATION</a:t>
            </a:r>
            <a:r>
              <a:rPr sz="4100" spc="-155" dirty="0"/>
              <a:t> </a:t>
            </a:r>
            <a:r>
              <a:rPr sz="4100" dirty="0"/>
              <a:t>&amp;</a:t>
            </a:r>
            <a:r>
              <a:rPr sz="4100" spc="-130" dirty="0"/>
              <a:t> </a:t>
            </a:r>
            <a:r>
              <a:rPr sz="4100" spc="-75" dirty="0"/>
              <a:t>GENERALIZATION</a:t>
            </a:r>
            <a:r>
              <a:rPr sz="4100" spc="-160" dirty="0"/>
              <a:t> </a:t>
            </a:r>
            <a:r>
              <a:rPr sz="4100" spc="-60" dirty="0"/>
              <a:t>CONSTRAINTS</a:t>
            </a:r>
            <a:r>
              <a:rPr sz="4100" spc="-145" dirty="0"/>
              <a:t> </a:t>
            </a:r>
            <a:r>
              <a:rPr sz="4100" spc="-25" dirty="0"/>
              <a:t>(3)</a:t>
            </a:r>
            <a:endParaRPr sz="4100"/>
          </a:p>
        </p:txBody>
      </p:sp>
      <p:sp>
        <p:nvSpPr>
          <p:cNvPr id="3" name="object 3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7612" y="959507"/>
            <a:ext cx="11119485" cy="456882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Completeness</a:t>
            </a:r>
            <a:r>
              <a:rPr sz="2400" b="1" spc="-1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constraint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65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Every</a:t>
            </a:r>
            <a:r>
              <a:rPr sz="20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entity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superclass</a:t>
            </a:r>
            <a:r>
              <a:rPr sz="2000" i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must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member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some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subclass</a:t>
            </a:r>
            <a:r>
              <a:rPr sz="2000" i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specialization/generalization.</a:t>
            </a:r>
            <a:endParaRPr sz="20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Shown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EER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diagrams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u="dbl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double</a:t>
            </a:r>
            <a:r>
              <a:rPr sz="2000" b="1" u="dbl" spc="-3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dbl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line</a:t>
            </a:r>
            <a:r>
              <a:rPr sz="2000" u="dbl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395605" lvl="1" indent="-182245">
              <a:lnSpc>
                <a:spcPct val="100000"/>
              </a:lnSpc>
              <a:spcBef>
                <a:spcPts val="330"/>
              </a:spcBef>
              <a:buClr>
                <a:srgbClr val="1CACE3"/>
              </a:buClr>
              <a:buFont typeface="Arial"/>
              <a:buChar char="•"/>
              <a:tabLst>
                <a:tab pos="395605" algn="l"/>
              </a:tabLst>
            </a:pP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Partial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70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Allows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entity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0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belong</a:t>
            </a:r>
            <a:r>
              <a:rPr sz="20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any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404040"/>
                </a:solidFill>
                <a:latin typeface="Calibri"/>
                <a:cs typeface="Calibri"/>
              </a:rPr>
              <a:t>subclasses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Shown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EER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diagrams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single</a:t>
            </a:r>
            <a:r>
              <a:rPr sz="2000" b="1" u="sng" spc="-3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sng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line</a:t>
            </a:r>
            <a:r>
              <a:rPr sz="2000" u="none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29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i="1" spc="-10" dirty="0">
                <a:solidFill>
                  <a:srgbClr val="404040"/>
                </a:solidFill>
                <a:latin typeface="Calibri"/>
                <a:cs typeface="Calibri"/>
              </a:rPr>
              <a:t>Disjointness</a:t>
            </a:r>
            <a:r>
              <a:rPr sz="2400" i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404040"/>
                </a:solidFill>
                <a:latin typeface="Calibri"/>
                <a:cs typeface="Calibri"/>
              </a:rPr>
              <a:t>completeness</a:t>
            </a:r>
            <a:r>
              <a:rPr sz="2400" i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constraints</a:t>
            </a:r>
            <a:r>
              <a:rPr sz="24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independent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Disjoint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total.</a:t>
            </a:r>
            <a:endParaRPr sz="22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Disjoint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partial.</a:t>
            </a:r>
            <a:endParaRPr sz="22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4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Overlapping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total.</a:t>
            </a:r>
            <a:endParaRPr sz="2200">
              <a:latin typeface="Calibri"/>
              <a:cs typeface="Calibri"/>
            </a:endParaRPr>
          </a:p>
          <a:p>
            <a:pPr marL="395605" lvl="1" indent="-182245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39560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Overlapping</a:t>
            </a:r>
            <a:r>
              <a:rPr sz="22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partial.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011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HIERARCHIES</a:t>
            </a:r>
            <a:r>
              <a:rPr spc="-155" dirty="0"/>
              <a:t> </a:t>
            </a:r>
            <a:r>
              <a:rPr dirty="0"/>
              <a:t>&amp;</a:t>
            </a:r>
            <a:r>
              <a:rPr spc="-130" dirty="0"/>
              <a:t> </a:t>
            </a:r>
            <a:r>
              <a:rPr spc="-100" dirty="0"/>
              <a:t>LATTICES</a:t>
            </a:r>
            <a:r>
              <a:rPr spc="-120" dirty="0"/>
              <a:t> </a:t>
            </a:r>
            <a:r>
              <a:rPr spc="-25" dirty="0"/>
              <a:t>(1)</a:t>
            </a:r>
          </a:p>
        </p:txBody>
      </p:sp>
      <p:sp>
        <p:nvSpPr>
          <p:cNvPr id="3" name="object 3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7612" y="959507"/>
            <a:ext cx="11188065" cy="526161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subclass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may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its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own</a:t>
            </a:r>
            <a:r>
              <a:rPr sz="2400" i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subclasses.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Forms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hierarchy</a:t>
            </a:r>
            <a:r>
              <a:rPr sz="22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lattice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3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Hierarchy.</a:t>
            </a:r>
            <a:endParaRPr sz="2400">
              <a:latin typeface="Calibri"/>
              <a:cs typeface="Calibri"/>
            </a:endParaRPr>
          </a:p>
          <a:p>
            <a:pPr marL="395605" lvl="1" indent="-182245">
              <a:lnSpc>
                <a:spcPct val="100000"/>
              </a:lnSpc>
              <a:spcBef>
                <a:spcPts val="150"/>
              </a:spcBef>
              <a:buClr>
                <a:srgbClr val="1CACE3"/>
              </a:buClr>
              <a:buFont typeface="Arial"/>
              <a:buChar char="•"/>
              <a:tabLst>
                <a:tab pos="39560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Every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subclass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r>
              <a:rPr sz="22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2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superclass.</a:t>
            </a:r>
            <a:endParaRPr sz="22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4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Single</a:t>
            </a: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inheritance.</a:t>
            </a:r>
            <a:endParaRPr sz="22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i="1" spc="-35" dirty="0">
                <a:solidFill>
                  <a:srgbClr val="404040"/>
                </a:solidFill>
                <a:latin typeface="Calibri"/>
                <a:cs typeface="Calibri"/>
              </a:rPr>
              <a:t>Tree-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like</a:t>
            </a:r>
            <a:r>
              <a:rPr sz="2200" i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structure.</a:t>
            </a:r>
            <a:endParaRPr sz="22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3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Lattice.</a:t>
            </a:r>
            <a:endParaRPr sz="2400">
              <a:latin typeface="Calibri"/>
              <a:cs typeface="Calibri"/>
            </a:endParaRPr>
          </a:p>
          <a:p>
            <a:pPr marL="395605" lvl="1" indent="-182245">
              <a:lnSpc>
                <a:spcPct val="100000"/>
              </a:lnSpc>
              <a:spcBef>
                <a:spcPts val="140"/>
              </a:spcBef>
              <a:buClr>
                <a:srgbClr val="1CACE3"/>
              </a:buClr>
              <a:buFont typeface="Arial"/>
              <a:buChar char="•"/>
              <a:tabLst>
                <a:tab pos="39560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Subclass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2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22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than</a:t>
            </a:r>
            <a:r>
              <a:rPr sz="22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2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superclass.</a:t>
            </a:r>
            <a:endParaRPr sz="22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80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Subclass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than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superclass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called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shared</a:t>
            </a:r>
            <a:r>
              <a:rPr sz="20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subclass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2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Multiple</a:t>
            </a:r>
            <a:r>
              <a:rPr sz="2200" b="1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inheritance.</a:t>
            </a:r>
            <a:endParaRPr sz="22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i="1" spc="-10" dirty="0">
                <a:solidFill>
                  <a:srgbClr val="404040"/>
                </a:solidFill>
                <a:latin typeface="Calibri"/>
                <a:cs typeface="Calibri"/>
              </a:rPr>
              <a:t>Graph-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like</a:t>
            </a:r>
            <a:r>
              <a:rPr sz="2200" i="1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structure.</a:t>
            </a:r>
            <a:endParaRPr sz="2200">
              <a:latin typeface="Calibri"/>
              <a:cs typeface="Calibri"/>
            </a:endParaRPr>
          </a:p>
          <a:p>
            <a:pPr marL="104139" marR="5080" indent="-99695">
              <a:lnSpc>
                <a:spcPts val="2590"/>
              </a:lnSpc>
              <a:spcBef>
                <a:spcPts val="163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04139" algn="l"/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	In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lattice</a:t>
            </a:r>
            <a:r>
              <a:rPr sz="24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hierarchy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subclass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inherits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its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direct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superclass,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but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also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its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predecessor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superclasses.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011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HIERARCHIES</a:t>
            </a:r>
            <a:r>
              <a:rPr spc="-155" dirty="0"/>
              <a:t> </a:t>
            </a:r>
            <a:r>
              <a:rPr dirty="0"/>
              <a:t>&amp;</a:t>
            </a:r>
            <a:r>
              <a:rPr spc="-130" dirty="0"/>
              <a:t> </a:t>
            </a:r>
            <a:r>
              <a:rPr spc="-100" dirty="0"/>
              <a:t>LATTICES</a:t>
            </a:r>
            <a:r>
              <a:rPr spc="-120" dirty="0"/>
              <a:t> </a:t>
            </a:r>
            <a:r>
              <a:rPr spc="-25" dirty="0"/>
              <a:t>(2)</a:t>
            </a:r>
          </a:p>
        </p:txBody>
      </p:sp>
      <p:sp>
        <p:nvSpPr>
          <p:cNvPr id="3" name="object 3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7612" y="959507"/>
            <a:ext cx="11159490" cy="107061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Example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396240" marR="5080" lvl="1" indent="-182880">
              <a:lnSpc>
                <a:spcPts val="2380"/>
              </a:lnSpc>
              <a:spcBef>
                <a:spcPts val="45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i="1" spc="-10" dirty="0">
                <a:solidFill>
                  <a:srgbClr val="404040"/>
                </a:solidFill>
                <a:latin typeface="Calibri"/>
                <a:cs typeface="Calibri"/>
              </a:rPr>
              <a:t>ENGINEERING_MANAGER</a:t>
            </a:r>
            <a:r>
              <a:rPr sz="2200" i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shared</a:t>
            </a:r>
            <a:r>
              <a:rPr sz="22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subclass</a:t>
            </a:r>
            <a:r>
              <a:rPr sz="22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inherits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three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superclasses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404040"/>
                </a:solidFill>
                <a:latin typeface="Calibri"/>
                <a:cs typeface="Calibri"/>
              </a:rPr>
              <a:t>ENGINEER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, </a:t>
            </a:r>
            <a:r>
              <a:rPr sz="2200" i="1" spc="-10" dirty="0">
                <a:solidFill>
                  <a:srgbClr val="404040"/>
                </a:solidFill>
                <a:latin typeface="Calibri"/>
                <a:cs typeface="Calibri"/>
              </a:rPr>
              <a:t>MANAGER</a:t>
            </a:r>
            <a:r>
              <a:rPr sz="2200" i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404040"/>
                </a:solidFill>
                <a:latin typeface="Calibri"/>
                <a:cs typeface="Calibri"/>
              </a:rPr>
              <a:t>SALARIED_EMPLOYEE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824" y="2363723"/>
            <a:ext cx="10260689" cy="363724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552825" y="6379565"/>
            <a:ext cx="49428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Specialization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lattice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ENGINEERING_MANAGER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shared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subclass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011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HIERARCHIES</a:t>
            </a:r>
            <a:r>
              <a:rPr spc="-155" dirty="0"/>
              <a:t> </a:t>
            </a:r>
            <a:r>
              <a:rPr dirty="0"/>
              <a:t>&amp;</a:t>
            </a:r>
            <a:r>
              <a:rPr spc="-130" dirty="0"/>
              <a:t> </a:t>
            </a:r>
            <a:r>
              <a:rPr spc="-100" dirty="0"/>
              <a:t>LATTICES</a:t>
            </a:r>
            <a:r>
              <a:rPr spc="-120" dirty="0"/>
              <a:t> </a:t>
            </a:r>
            <a:r>
              <a:rPr spc="-25" dirty="0"/>
              <a:t>(3)</a:t>
            </a:r>
          </a:p>
        </p:txBody>
      </p:sp>
      <p:sp>
        <p:nvSpPr>
          <p:cNvPr id="3" name="object 3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7612" y="981532"/>
            <a:ext cx="10913110" cy="3167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ER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schema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further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refined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EER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schema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two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ways:</a:t>
            </a:r>
            <a:endParaRPr sz="240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125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400" b="1" spc="-60" dirty="0">
                <a:solidFill>
                  <a:srgbClr val="404040"/>
                </a:solidFill>
                <a:latin typeface="Calibri"/>
                <a:cs typeface="Calibri"/>
              </a:rPr>
              <a:t>Top-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down</a:t>
            </a:r>
            <a:r>
              <a:rPr sz="24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conceptual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refinement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579120" lvl="2" indent="-182880">
              <a:lnSpc>
                <a:spcPct val="100000"/>
              </a:lnSpc>
              <a:spcBef>
                <a:spcPts val="345"/>
              </a:spcBef>
              <a:buClr>
                <a:srgbClr val="1CACE3"/>
              </a:buClr>
              <a:buFont typeface="Arial"/>
              <a:buChar char="•"/>
              <a:tabLst>
                <a:tab pos="57912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Based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specialization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761365" lvl="3" indent="-181610">
              <a:lnSpc>
                <a:spcPct val="100000"/>
              </a:lnSpc>
              <a:spcBef>
                <a:spcPts val="365"/>
              </a:spcBef>
              <a:buClr>
                <a:srgbClr val="1CACE3"/>
              </a:buClr>
              <a:buFont typeface="Arial"/>
              <a:buChar char="•"/>
              <a:tabLst>
                <a:tab pos="7613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Start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entity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type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then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define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subclasses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entity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type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successive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404040"/>
                </a:solidFill>
                <a:latin typeface="Calibri"/>
                <a:cs typeface="Calibri"/>
              </a:rPr>
              <a:t>specialization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300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Bottom-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up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conceptual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synthesis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579120" lvl="2" indent="-182880">
              <a:lnSpc>
                <a:spcPct val="100000"/>
              </a:lnSpc>
              <a:spcBef>
                <a:spcPts val="345"/>
              </a:spcBef>
              <a:buClr>
                <a:srgbClr val="1CACE3"/>
              </a:buClr>
              <a:buFont typeface="Arial"/>
              <a:buChar char="•"/>
              <a:tabLst>
                <a:tab pos="57912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Based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generalization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761365" lvl="3" indent="-181610">
              <a:lnSpc>
                <a:spcPct val="100000"/>
              </a:lnSpc>
              <a:spcBef>
                <a:spcPts val="365"/>
              </a:spcBef>
              <a:buClr>
                <a:srgbClr val="1CACE3"/>
              </a:buClr>
              <a:buFont typeface="Arial"/>
              <a:buChar char="•"/>
              <a:tabLst>
                <a:tab pos="7613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Start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many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entity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types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generalize</a:t>
            </a:r>
            <a:r>
              <a:rPr sz="2000" i="1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those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common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properties.</a:t>
            </a:r>
            <a:endParaRPr sz="20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29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practice,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combination</a:t>
            </a:r>
            <a:r>
              <a:rPr sz="2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both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processes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employed.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7000" y="941832"/>
            <a:ext cx="6858000" cy="53949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011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HIERARCHIES</a:t>
            </a:r>
            <a:r>
              <a:rPr spc="-155" dirty="0"/>
              <a:t> </a:t>
            </a:r>
            <a:r>
              <a:rPr dirty="0"/>
              <a:t>&amp;</a:t>
            </a:r>
            <a:r>
              <a:rPr spc="-130" dirty="0"/>
              <a:t> </a:t>
            </a:r>
            <a:r>
              <a:rPr spc="-100" dirty="0"/>
              <a:t>LATTICES</a:t>
            </a:r>
            <a:r>
              <a:rPr spc="-120" dirty="0"/>
              <a:t> </a:t>
            </a:r>
            <a:r>
              <a:rPr spc="-25" dirty="0"/>
              <a:t>(4)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31794" y="6424980"/>
            <a:ext cx="53270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Specialization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lattice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multiple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inheritance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UNIVERSITY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197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CATEGORIES</a:t>
            </a:r>
            <a:r>
              <a:rPr spc="-165" dirty="0"/>
              <a:t> </a:t>
            </a:r>
            <a:r>
              <a:rPr dirty="0"/>
              <a:t>/</a:t>
            </a:r>
            <a:r>
              <a:rPr spc="-140" dirty="0"/>
              <a:t> </a:t>
            </a:r>
            <a:r>
              <a:rPr spc="-20" dirty="0"/>
              <a:t>UNION</a:t>
            </a:r>
            <a:r>
              <a:rPr spc="-155" dirty="0"/>
              <a:t> </a:t>
            </a:r>
            <a:r>
              <a:rPr spc="-45" dirty="0"/>
              <a:t>TYPES</a:t>
            </a:r>
            <a:r>
              <a:rPr spc="-145" dirty="0"/>
              <a:t> </a:t>
            </a:r>
            <a:r>
              <a:rPr spc="-25" dirty="0"/>
              <a:t>(1)</a:t>
            </a:r>
          </a:p>
        </p:txBody>
      </p:sp>
      <p:sp>
        <p:nvSpPr>
          <p:cNvPr id="3" name="object 3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7612" y="959507"/>
            <a:ext cx="11198225" cy="333692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Category</a:t>
            </a:r>
            <a:r>
              <a:rPr sz="2400" b="1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union</a:t>
            </a:r>
            <a:r>
              <a:rPr sz="2400" i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404040"/>
                </a:solidFill>
                <a:latin typeface="Calibri"/>
                <a:cs typeface="Calibri"/>
              </a:rPr>
              <a:t>type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).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some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cases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necessary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represent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collection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entities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2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different</a:t>
            </a: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entity</a:t>
            </a:r>
            <a:r>
              <a:rPr sz="22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types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578485" marR="33020" lvl="2" indent="-182245">
              <a:lnSpc>
                <a:spcPts val="2160"/>
              </a:lnSpc>
              <a:spcBef>
                <a:spcPts val="640"/>
              </a:spcBef>
              <a:buClr>
                <a:srgbClr val="1CACE3"/>
              </a:buClr>
              <a:buFont typeface="Arial"/>
              <a:buChar char="•"/>
              <a:tabLst>
                <a:tab pos="57975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Subclass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represents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collection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entities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subset</a:t>
            </a:r>
            <a:r>
              <a:rPr sz="20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UNION</a:t>
            </a:r>
            <a:r>
              <a:rPr sz="2000" i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entities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distinct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entity 	types.</a:t>
            </a:r>
            <a:endParaRPr sz="20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26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Example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vehicle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registration,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vehicle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owner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1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PERSON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BANK</a:t>
            </a:r>
            <a:r>
              <a:rPr sz="2200" i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404040"/>
                </a:solidFill>
                <a:latin typeface="Calibri"/>
                <a:cs typeface="Calibri"/>
              </a:rPr>
              <a:t>COMPANY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396240" marR="931544" lvl="1" indent="-182880">
              <a:lnSpc>
                <a:spcPts val="2380"/>
              </a:lnSpc>
              <a:spcBef>
                <a:spcPts val="63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OWNER</a:t>
            </a:r>
            <a:r>
              <a:rPr sz="22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category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union</a:t>
            </a:r>
            <a:r>
              <a:rPr sz="2200" i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type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created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represent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subset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union</a:t>
            </a:r>
            <a:r>
              <a:rPr sz="2200" i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three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superclasses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spc="-20" dirty="0">
                <a:solidFill>
                  <a:srgbClr val="404040"/>
                </a:solidFill>
                <a:latin typeface="Calibri"/>
                <a:cs typeface="Calibri"/>
              </a:rPr>
              <a:t>COMPANY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BANK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404040"/>
                </a:solidFill>
                <a:latin typeface="Calibri"/>
                <a:cs typeface="Calibri"/>
              </a:rPr>
              <a:t>PERSON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395605" lvl="1" indent="-182245">
              <a:lnSpc>
                <a:spcPct val="100000"/>
              </a:lnSpc>
              <a:spcBef>
                <a:spcPts val="295"/>
              </a:spcBef>
              <a:buClr>
                <a:srgbClr val="1CACE3"/>
              </a:buClr>
              <a:buFont typeface="Arial"/>
              <a:buChar char="•"/>
              <a:tabLst>
                <a:tab pos="39560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category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member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must</a:t>
            </a:r>
            <a:r>
              <a:rPr sz="22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exist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z="22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least</a:t>
            </a:r>
            <a:r>
              <a:rPr sz="22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2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(typically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just</a:t>
            </a:r>
            <a:r>
              <a:rPr sz="2200" i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one)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its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superclasses.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59395" y="941580"/>
            <a:ext cx="3826604" cy="535752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197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CATEGORIES</a:t>
            </a:r>
            <a:r>
              <a:rPr spc="-165" dirty="0"/>
              <a:t> </a:t>
            </a:r>
            <a:r>
              <a:rPr dirty="0"/>
              <a:t>/</a:t>
            </a:r>
            <a:r>
              <a:rPr spc="-140" dirty="0"/>
              <a:t> </a:t>
            </a:r>
            <a:r>
              <a:rPr spc="-20" dirty="0"/>
              <a:t>UNION</a:t>
            </a:r>
            <a:r>
              <a:rPr spc="-155" dirty="0"/>
              <a:t> </a:t>
            </a:r>
            <a:r>
              <a:rPr spc="-45" dirty="0"/>
              <a:t>TYPES</a:t>
            </a:r>
            <a:r>
              <a:rPr spc="-145" dirty="0"/>
              <a:t> </a:t>
            </a:r>
            <a:r>
              <a:rPr spc="-25" dirty="0"/>
              <a:t>(2)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7612" y="959507"/>
            <a:ext cx="6062345" cy="184912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Example</a:t>
            </a:r>
            <a:r>
              <a:rPr sz="24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(cont.)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OWNER</a:t>
            </a:r>
            <a:r>
              <a:rPr sz="2200" i="1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category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(union</a:t>
            </a:r>
            <a:r>
              <a:rPr sz="22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type).</a:t>
            </a:r>
            <a:endParaRPr sz="22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65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Union</a:t>
            </a:r>
            <a:r>
              <a:rPr sz="20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BANK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PERSON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25" dirty="0">
                <a:solidFill>
                  <a:srgbClr val="404040"/>
                </a:solidFill>
                <a:latin typeface="Calibri"/>
                <a:cs typeface="Calibri"/>
              </a:rPr>
              <a:t>COMPANY</a:t>
            </a:r>
            <a:r>
              <a:rPr sz="2000" i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entity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types.</a:t>
            </a:r>
            <a:endParaRPr sz="20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i="1" spc="-10" dirty="0">
                <a:solidFill>
                  <a:srgbClr val="404040"/>
                </a:solidFill>
                <a:latin typeface="Calibri"/>
                <a:cs typeface="Calibri"/>
              </a:rPr>
              <a:t>REGISTERED_VEHICLE</a:t>
            </a:r>
            <a:r>
              <a:rPr sz="2200" i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category</a:t>
            </a:r>
            <a:r>
              <a:rPr sz="22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(union</a:t>
            </a:r>
            <a:r>
              <a:rPr sz="22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type)</a:t>
            </a:r>
            <a:endParaRPr sz="2200">
              <a:latin typeface="Calibri"/>
              <a:cs typeface="Calibri"/>
            </a:endParaRPr>
          </a:p>
          <a:p>
            <a:pPr marL="577850" lvl="2" indent="-181610">
              <a:lnSpc>
                <a:spcPct val="100000"/>
              </a:lnSpc>
              <a:spcBef>
                <a:spcPts val="370"/>
              </a:spcBef>
              <a:buClr>
                <a:srgbClr val="1CACE3"/>
              </a:buClr>
              <a:buFont typeface="Arial"/>
              <a:buChar char="•"/>
              <a:tabLst>
                <a:tab pos="577850" algn="l"/>
              </a:tabLst>
            </a:pP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Union</a:t>
            </a:r>
            <a:r>
              <a:rPr sz="20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CAR</a:t>
            </a:r>
            <a:r>
              <a:rPr sz="2000" i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TRUCK</a:t>
            </a:r>
            <a:r>
              <a:rPr sz="2000" i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entity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types.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52741" y="6379565"/>
            <a:ext cx="36683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Two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Categories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OWNER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REGISTERED_VEHICLE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839338"/>
            <a:ext cx="5411470" cy="3070225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122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Enhanced</a:t>
            </a:r>
            <a:r>
              <a:rPr sz="2400" spc="-1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entity</a:t>
            </a:r>
            <a:r>
              <a:rPr sz="2400" spc="-1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relationship</a:t>
            </a:r>
            <a:r>
              <a:rPr sz="24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model.</a:t>
            </a:r>
            <a:endParaRPr sz="24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12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Subclasses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superclasses.</a:t>
            </a:r>
            <a:endParaRPr sz="24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11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Specialization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generalization.</a:t>
            </a:r>
            <a:endParaRPr sz="24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10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Specialization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generalization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constraints.</a:t>
            </a:r>
            <a:endParaRPr sz="24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12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Hierarchies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lattices.</a:t>
            </a:r>
            <a:endParaRPr sz="24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11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Categories.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65955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OUTLINE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92705">
              <a:lnSpc>
                <a:spcPct val="100000"/>
              </a:lnSpc>
              <a:spcBef>
                <a:spcPts val="100"/>
              </a:spcBef>
            </a:pPr>
            <a:r>
              <a:rPr dirty="0"/>
              <a:t>EER</a:t>
            </a:r>
            <a:r>
              <a:rPr spc="-250" dirty="0"/>
              <a:t> </a:t>
            </a:r>
            <a:r>
              <a:rPr spc="-45" dirty="0"/>
              <a:t>DESIGN</a:t>
            </a:r>
            <a:r>
              <a:rPr spc="-225" dirty="0"/>
              <a:t> </a:t>
            </a:r>
            <a:r>
              <a:rPr spc="-35" dirty="0"/>
              <a:t>GUIDELINES</a:t>
            </a:r>
          </a:p>
        </p:txBody>
      </p:sp>
      <p:sp>
        <p:nvSpPr>
          <p:cNvPr id="3" name="object 3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7612" y="959507"/>
            <a:ext cx="11195685" cy="290068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Guidelines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EER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design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process: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specializations</a:t>
            </a:r>
            <a:r>
              <a:rPr sz="2200" i="1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subclasses</a:t>
            </a:r>
            <a:r>
              <a:rPr sz="2200" i="1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accurate</a:t>
            </a: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conceptual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model.</a:t>
            </a:r>
            <a:endParaRPr sz="22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65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Drawback</a:t>
            </a:r>
            <a:r>
              <a:rPr sz="20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cluttered</a:t>
            </a:r>
            <a:r>
              <a:rPr sz="2000" i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design.</a:t>
            </a:r>
            <a:endParaRPr sz="20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Subclass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few</a:t>
            </a:r>
            <a:r>
              <a:rPr sz="22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specific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(local)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200" i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/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specific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relationships</a:t>
            </a:r>
            <a:r>
              <a:rPr sz="2200" i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merged</a:t>
            </a:r>
            <a:r>
              <a:rPr sz="22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superclass.</a:t>
            </a:r>
            <a:endParaRPr sz="2200">
              <a:latin typeface="Calibri"/>
              <a:cs typeface="Calibri"/>
            </a:endParaRPr>
          </a:p>
          <a:p>
            <a:pPr marL="577850" lvl="2" indent="-181610">
              <a:lnSpc>
                <a:spcPct val="100000"/>
              </a:lnSpc>
              <a:spcBef>
                <a:spcPts val="370"/>
              </a:spcBef>
              <a:buClr>
                <a:srgbClr val="1CACE3"/>
              </a:buClr>
              <a:buFont typeface="Arial"/>
              <a:buChar char="•"/>
              <a:tabLst>
                <a:tab pos="57785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Specific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NULL</a:t>
            </a:r>
            <a:r>
              <a:rPr sz="2000" i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values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entities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0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members</a:t>
            </a:r>
            <a:r>
              <a:rPr sz="20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subclass.</a:t>
            </a:r>
            <a:endParaRPr sz="20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type</a:t>
            </a:r>
            <a:r>
              <a:rPr sz="20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attribute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specify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subclass.</a:t>
            </a:r>
            <a:endParaRPr sz="200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choice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disjoint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/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overlapping</a:t>
            </a:r>
            <a:r>
              <a:rPr sz="20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/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partial</a:t>
            </a:r>
            <a:r>
              <a:rPr sz="20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constraints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driven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rules</a:t>
            </a:r>
            <a:r>
              <a:rPr sz="20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mini-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world.</a:t>
            </a:r>
            <a:endParaRPr sz="20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r>
              <a:rPr sz="20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particular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constraints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overlapping</a:t>
            </a:r>
            <a:r>
              <a:rPr sz="2000" i="1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404040"/>
                </a:solidFill>
                <a:latin typeface="Calibri"/>
                <a:cs typeface="Calibri"/>
              </a:rPr>
              <a:t>partial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4597" y="47625"/>
            <a:ext cx="26282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SUMMARY</a:t>
            </a:r>
          </a:p>
        </p:txBody>
      </p:sp>
      <p:sp>
        <p:nvSpPr>
          <p:cNvPr id="3" name="object 3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7612" y="839338"/>
            <a:ext cx="6636384" cy="4232275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122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Enhanced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ER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model.</a:t>
            </a:r>
            <a:endParaRPr sz="24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12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Subclasses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superclasses.</a:t>
            </a:r>
            <a:endParaRPr sz="24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11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Specialization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generalization.</a:t>
            </a:r>
            <a:endParaRPr sz="2400">
              <a:latin typeface="Calibri"/>
              <a:cs typeface="Calibri"/>
            </a:endParaRPr>
          </a:p>
          <a:p>
            <a:pPr marL="395605" lvl="1" indent="-182245">
              <a:lnSpc>
                <a:spcPct val="100000"/>
              </a:lnSpc>
              <a:spcBef>
                <a:spcPts val="140"/>
              </a:spcBef>
              <a:buClr>
                <a:srgbClr val="1CACE3"/>
              </a:buClr>
              <a:buFont typeface="Arial"/>
              <a:buChar char="•"/>
              <a:tabLst>
                <a:tab pos="395605" algn="l"/>
              </a:tabLst>
            </a:pP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Predicate-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defined,</a:t>
            </a:r>
            <a:r>
              <a:rPr sz="22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attribute-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defined,</a:t>
            </a:r>
            <a:r>
              <a:rPr sz="22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user-defined.</a:t>
            </a:r>
            <a:endParaRPr sz="22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30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Constraints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specialization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generalization.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Disjointness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completeness.</a:t>
            </a:r>
            <a:endParaRPr sz="22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3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Hierarchies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lattices.</a:t>
            </a:r>
            <a:endParaRPr sz="2400">
              <a:latin typeface="Calibri"/>
              <a:cs typeface="Calibri"/>
            </a:endParaRPr>
          </a:p>
          <a:p>
            <a:pPr marL="578485" lvl="1" indent="-182245">
              <a:lnSpc>
                <a:spcPct val="100000"/>
              </a:lnSpc>
              <a:spcBef>
                <a:spcPts val="110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Single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inheritance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/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multiple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inheritance.</a:t>
            </a:r>
            <a:endParaRPr sz="24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32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Categories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(union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types).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11012805" cy="3294379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Enhanced</a:t>
            </a:r>
            <a:r>
              <a:rPr sz="24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400" i="1" spc="-10" dirty="0">
                <a:solidFill>
                  <a:srgbClr val="404040"/>
                </a:solidFill>
                <a:latin typeface="Calibri"/>
                <a:cs typeface="Calibri"/>
              </a:rPr>
              <a:t>extended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24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ER</a:t>
            </a:r>
            <a:r>
              <a:rPr sz="24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r>
              <a:rPr sz="24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ims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design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accurate</a:t>
            </a: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schemas.</a:t>
            </a:r>
            <a:endParaRPr sz="22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Allows</a:t>
            </a:r>
            <a:r>
              <a:rPr sz="22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22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complex</a:t>
            </a:r>
            <a:r>
              <a:rPr sz="22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requirements</a:t>
            </a:r>
            <a:r>
              <a:rPr sz="22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reflect</a:t>
            </a:r>
            <a:r>
              <a:rPr sz="22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2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properties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constraints</a:t>
            </a:r>
            <a:r>
              <a:rPr sz="22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precisely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3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Includes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modeling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concepts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basic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ER</a:t>
            </a:r>
            <a:r>
              <a:rPr sz="24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11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Additional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concepts: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4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Subclasses</a:t>
            </a:r>
            <a:r>
              <a:rPr sz="22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superclasses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4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Inheritance</a:t>
            </a:r>
            <a:r>
              <a:rPr sz="22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relationships.</a:t>
            </a:r>
            <a:endParaRPr sz="22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Specialization</a:t>
            </a:r>
            <a:r>
              <a:rPr sz="22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generalization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395605" lvl="1" indent="-182245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395605" algn="l"/>
              </a:tabLst>
            </a:pP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Categories</a:t>
            </a:r>
            <a:r>
              <a:rPr sz="22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UNION</a:t>
            </a:r>
            <a:r>
              <a:rPr sz="2200" i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404040"/>
                </a:solidFill>
                <a:latin typeface="Calibri"/>
                <a:cs typeface="Calibri"/>
              </a:rPr>
              <a:t>type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).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347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INTRODUCTION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97468" y="969263"/>
            <a:ext cx="2858249" cy="526590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97612" y="959507"/>
            <a:ext cx="9277985" cy="459740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Subclass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subtype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eaningful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subgrouping</a:t>
            </a:r>
            <a:r>
              <a:rPr sz="22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entity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type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200" i="1" spc="-10" dirty="0">
                <a:solidFill>
                  <a:srgbClr val="404040"/>
                </a:solidFill>
                <a:latin typeface="Calibri"/>
                <a:cs typeface="Calibri"/>
              </a:rPr>
              <a:t>superclass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).</a:t>
            </a:r>
            <a:endParaRPr sz="22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Represented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explicitly</a:t>
            </a:r>
            <a:r>
              <a:rPr sz="22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because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significance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application.</a:t>
            </a:r>
            <a:endParaRPr sz="22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Inherits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200" b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relationships</a:t>
            </a:r>
            <a:r>
              <a:rPr sz="2200" b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superclass.</a:t>
            </a:r>
            <a:endParaRPr sz="22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70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Type</a:t>
            </a:r>
            <a:r>
              <a:rPr sz="2000" b="1" spc="-1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inheritance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29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Example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110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400" i="1" spc="-20" dirty="0">
                <a:solidFill>
                  <a:srgbClr val="404040"/>
                </a:solidFill>
                <a:latin typeface="Calibri"/>
                <a:cs typeface="Calibri"/>
              </a:rPr>
              <a:t>EMPLOYEE</a:t>
            </a:r>
            <a:r>
              <a:rPr sz="2400" i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entity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type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subdivided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into:</a:t>
            </a:r>
            <a:endParaRPr sz="2400">
              <a:latin typeface="Calibri"/>
              <a:cs typeface="Calibri"/>
            </a:endParaRPr>
          </a:p>
          <a:p>
            <a:pPr marL="579120" lvl="2" indent="-182880">
              <a:lnSpc>
                <a:spcPct val="100000"/>
              </a:lnSpc>
              <a:spcBef>
                <a:spcPts val="355"/>
              </a:spcBef>
              <a:buClr>
                <a:srgbClr val="1CACE3"/>
              </a:buClr>
              <a:buFont typeface="Arial"/>
              <a:buChar char="•"/>
              <a:tabLst>
                <a:tab pos="579120" algn="l"/>
              </a:tabLst>
            </a:pPr>
            <a:r>
              <a:rPr sz="2200" i="1" spc="-30" dirty="0">
                <a:solidFill>
                  <a:srgbClr val="404040"/>
                </a:solidFill>
                <a:latin typeface="Calibri"/>
                <a:cs typeface="Calibri"/>
              </a:rPr>
              <a:t>SECRETARY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ENGINEER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404040"/>
                </a:solidFill>
                <a:latin typeface="Calibri"/>
                <a:cs typeface="Calibri"/>
              </a:rPr>
              <a:t>TECHNICIAN.</a:t>
            </a:r>
            <a:endParaRPr sz="2200">
              <a:latin typeface="Calibri"/>
              <a:cs typeface="Calibri"/>
            </a:endParaRPr>
          </a:p>
          <a:p>
            <a:pPr marL="761365" lvl="3" indent="-181610">
              <a:lnSpc>
                <a:spcPct val="100000"/>
              </a:lnSpc>
              <a:spcBef>
                <a:spcPts val="370"/>
              </a:spcBef>
              <a:buClr>
                <a:srgbClr val="1CACE3"/>
              </a:buClr>
              <a:buFont typeface="Arial"/>
              <a:buChar char="•"/>
              <a:tabLst>
                <a:tab pos="7613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Based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job</a:t>
            </a:r>
            <a:r>
              <a:rPr sz="20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title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579120" lvl="2" indent="-182880">
              <a:lnSpc>
                <a:spcPct val="100000"/>
              </a:lnSpc>
              <a:spcBef>
                <a:spcPts val="330"/>
              </a:spcBef>
              <a:buClr>
                <a:srgbClr val="1CACE3"/>
              </a:buClr>
              <a:buFont typeface="Arial"/>
              <a:buChar char="•"/>
              <a:tabLst>
                <a:tab pos="579120" algn="l"/>
              </a:tabLst>
            </a:pPr>
            <a:r>
              <a:rPr sz="2200" i="1" spc="-10" dirty="0">
                <a:solidFill>
                  <a:srgbClr val="404040"/>
                </a:solidFill>
                <a:latin typeface="Calibri"/>
                <a:cs typeface="Calibri"/>
              </a:rPr>
              <a:t>MANAGER.</a:t>
            </a:r>
            <a:endParaRPr sz="2200">
              <a:latin typeface="Calibri"/>
              <a:cs typeface="Calibri"/>
            </a:endParaRPr>
          </a:p>
          <a:p>
            <a:pPr marL="761365" lvl="3" indent="-181610">
              <a:lnSpc>
                <a:spcPct val="100000"/>
              </a:lnSpc>
              <a:spcBef>
                <a:spcPts val="365"/>
              </a:spcBef>
              <a:buClr>
                <a:srgbClr val="1CACE3"/>
              </a:buClr>
              <a:buFont typeface="Arial"/>
              <a:buChar char="•"/>
              <a:tabLst>
                <a:tab pos="7613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Based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404040"/>
                </a:solidFill>
                <a:latin typeface="Calibri"/>
                <a:cs typeface="Calibri"/>
              </a:rPr>
              <a:t>role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579120" lvl="2" indent="-182880">
              <a:lnSpc>
                <a:spcPct val="100000"/>
              </a:lnSpc>
              <a:spcBef>
                <a:spcPts val="330"/>
              </a:spcBef>
              <a:buClr>
                <a:srgbClr val="1CACE3"/>
              </a:buClr>
              <a:buFont typeface="Arial"/>
              <a:buChar char="•"/>
              <a:tabLst>
                <a:tab pos="579120" algn="l"/>
              </a:tabLst>
            </a:pPr>
            <a:r>
              <a:rPr sz="2200" i="1" spc="-20" dirty="0">
                <a:solidFill>
                  <a:srgbClr val="404040"/>
                </a:solidFill>
                <a:latin typeface="Calibri"/>
                <a:cs typeface="Calibri"/>
              </a:rPr>
              <a:t>SALARIED_EMPLOYEE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404040"/>
                </a:solidFill>
                <a:latin typeface="Calibri"/>
                <a:cs typeface="Calibri"/>
              </a:rPr>
              <a:t>HOURLY_EMPLOYEE.</a:t>
            </a:r>
            <a:endParaRPr sz="2200">
              <a:latin typeface="Calibri"/>
              <a:cs typeface="Calibri"/>
            </a:endParaRPr>
          </a:p>
          <a:p>
            <a:pPr marL="761365" lvl="3" indent="-181610">
              <a:lnSpc>
                <a:spcPct val="100000"/>
              </a:lnSpc>
              <a:spcBef>
                <a:spcPts val="370"/>
              </a:spcBef>
              <a:buClr>
                <a:srgbClr val="1CACE3"/>
              </a:buClr>
              <a:buFont typeface="Arial"/>
              <a:buChar char="•"/>
              <a:tabLst>
                <a:tab pos="7613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Based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method</a:t>
            </a:r>
            <a:r>
              <a:rPr sz="20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404040"/>
                </a:solidFill>
                <a:latin typeface="Calibri"/>
                <a:cs typeface="Calibri"/>
              </a:rPr>
              <a:t>pay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797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SUBCLASSES</a:t>
            </a:r>
            <a:r>
              <a:rPr spc="-155" dirty="0"/>
              <a:t> </a:t>
            </a:r>
            <a:r>
              <a:rPr dirty="0"/>
              <a:t>&amp;</a:t>
            </a:r>
            <a:r>
              <a:rPr spc="-160" dirty="0"/>
              <a:t> </a:t>
            </a:r>
            <a:r>
              <a:rPr spc="-65" dirty="0"/>
              <a:t>SUPERCLASSES</a:t>
            </a:r>
            <a:r>
              <a:rPr spc="-175" dirty="0"/>
              <a:t> </a:t>
            </a:r>
            <a:r>
              <a:rPr spc="-25" dirty="0"/>
              <a:t>(1)</a:t>
            </a:r>
          </a:p>
        </p:txBody>
      </p:sp>
      <p:sp>
        <p:nvSpPr>
          <p:cNvPr id="5" name="object 5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180068" y="6360058"/>
            <a:ext cx="18903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Superclass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subclasses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797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SUBCLASSES</a:t>
            </a:r>
            <a:r>
              <a:rPr spc="-155" dirty="0"/>
              <a:t> </a:t>
            </a:r>
            <a:r>
              <a:rPr dirty="0"/>
              <a:t>&amp;</a:t>
            </a:r>
            <a:r>
              <a:rPr spc="-160" dirty="0"/>
              <a:t> </a:t>
            </a:r>
            <a:r>
              <a:rPr spc="-65" dirty="0"/>
              <a:t>SUPERCLASSES</a:t>
            </a:r>
            <a:r>
              <a:rPr spc="-175" dirty="0"/>
              <a:t> </a:t>
            </a:r>
            <a:r>
              <a:rPr spc="-25" dirty="0"/>
              <a:t>(2)</a:t>
            </a:r>
          </a:p>
        </p:txBody>
      </p:sp>
      <p:sp>
        <p:nvSpPr>
          <p:cNvPr id="3" name="object 3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8467" y="1041004"/>
            <a:ext cx="9238403" cy="52301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378197" y="6361887"/>
            <a:ext cx="3331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EER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diagram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COMPANY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11861800" cy="222694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Subclass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entity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represents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same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real-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world</a:t>
            </a:r>
            <a:r>
              <a:rPr sz="24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entity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members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superclass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Subclass</a:t>
            </a:r>
            <a:r>
              <a:rPr sz="22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member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same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entity,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but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distinct</a:t>
            </a:r>
            <a:r>
              <a:rPr sz="22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specific</a:t>
            </a: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role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entity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cannot</a:t>
            </a:r>
            <a:r>
              <a:rPr sz="22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exist</a:t>
            </a:r>
            <a:r>
              <a:rPr sz="22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merely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being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member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subclass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70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must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also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member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superclass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395605" lvl="1" indent="-182245">
              <a:lnSpc>
                <a:spcPct val="100000"/>
              </a:lnSpc>
              <a:spcBef>
                <a:spcPts val="325"/>
              </a:spcBef>
              <a:buClr>
                <a:srgbClr val="1CACE3"/>
              </a:buClr>
              <a:buFont typeface="Arial"/>
              <a:buChar char="•"/>
              <a:tabLst>
                <a:tab pos="39560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member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superclass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optionally</a:t>
            </a:r>
            <a:r>
              <a:rPr sz="2200" i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included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member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any</a:t>
            </a:r>
            <a:r>
              <a:rPr sz="22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2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its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subclasses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70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necessary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every</a:t>
            </a:r>
            <a:r>
              <a:rPr sz="20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entity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superclass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member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some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subclass.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797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SUBCLASSES</a:t>
            </a:r>
            <a:r>
              <a:rPr spc="-155" dirty="0"/>
              <a:t> </a:t>
            </a:r>
            <a:r>
              <a:rPr dirty="0"/>
              <a:t>&amp;</a:t>
            </a:r>
            <a:r>
              <a:rPr spc="-160" dirty="0"/>
              <a:t> </a:t>
            </a:r>
            <a:r>
              <a:rPr spc="-65" dirty="0"/>
              <a:t>SUPERCLASSES</a:t>
            </a:r>
            <a:r>
              <a:rPr spc="-175" dirty="0"/>
              <a:t> </a:t>
            </a:r>
            <a:r>
              <a:rPr spc="-25" dirty="0"/>
              <a:t>(3)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20135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SPECIALIZATION</a:t>
            </a:r>
          </a:p>
        </p:txBody>
      </p:sp>
      <p:sp>
        <p:nvSpPr>
          <p:cNvPr id="3" name="object 3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7464" y="2099573"/>
            <a:ext cx="6530333" cy="369720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97612" y="959507"/>
            <a:ext cx="9309100" cy="339407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Specialization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process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defining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subclasses</a:t>
            </a:r>
            <a:r>
              <a:rPr sz="24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404040"/>
                </a:solidFill>
                <a:latin typeface="Calibri"/>
                <a:cs typeface="Calibri"/>
              </a:rPr>
              <a:t>superclass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Based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some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distinguishing</a:t>
            </a:r>
            <a:r>
              <a:rPr sz="22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characteristics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entities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superclass.</a:t>
            </a:r>
            <a:endParaRPr sz="22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4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Examples</a:t>
            </a:r>
            <a:r>
              <a:rPr sz="24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404040"/>
                </a:solidFill>
                <a:latin typeface="Calibri"/>
                <a:cs typeface="Calibri"/>
              </a:rPr>
              <a:t>EMPLOYEE</a:t>
            </a:r>
            <a:r>
              <a:rPr sz="24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specializations:</a:t>
            </a:r>
            <a:endParaRPr sz="240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185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000" i="1" spc="-40" dirty="0">
                <a:solidFill>
                  <a:srgbClr val="404040"/>
                </a:solidFill>
                <a:latin typeface="Calibri"/>
                <a:cs typeface="Calibri"/>
              </a:rPr>
              <a:t>{SECRETARY,</a:t>
            </a:r>
            <a:r>
              <a:rPr sz="2000" i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ENGINEER,</a:t>
            </a:r>
            <a:r>
              <a:rPr sz="20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404040"/>
                </a:solidFill>
                <a:latin typeface="Calibri"/>
                <a:cs typeface="Calibri"/>
              </a:rPr>
              <a:t>TECHNICIAN}.</a:t>
            </a:r>
            <a:endParaRPr sz="20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65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Based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job</a:t>
            </a:r>
            <a:r>
              <a:rPr sz="20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type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359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000" i="1" spc="-10" dirty="0">
                <a:solidFill>
                  <a:srgbClr val="404040"/>
                </a:solidFill>
                <a:latin typeface="Calibri"/>
                <a:cs typeface="Calibri"/>
              </a:rPr>
              <a:t>{MANAGER}.</a:t>
            </a:r>
            <a:endParaRPr sz="20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59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Based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404040"/>
                </a:solidFill>
                <a:latin typeface="Calibri"/>
                <a:cs typeface="Calibri"/>
              </a:rPr>
              <a:t>role</a:t>
            </a:r>
            <a:r>
              <a:rPr sz="2000" i="1" spc="-2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359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000" i="1" spc="-10" dirty="0">
                <a:solidFill>
                  <a:srgbClr val="404040"/>
                </a:solidFill>
                <a:latin typeface="Calibri"/>
                <a:cs typeface="Calibri"/>
              </a:rPr>
              <a:t>{SALARIED_EMPLOYEE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404040"/>
                </a:solidFill>
                <a:latin typeface="Calibri"/>
                <a:cs typeface="Calibri"/>
              </a:rPr>
              <a:t>HOURLY_EMPLOYEE}.</a:t>
            </a:r>
            <a:endParaRPr sz="2000">
              <a:latin typeface="Calibri"/>
              <a:cs typeface="Calibri"/>
            </a:endParaRPr>
          </a:p>
          <a:p>
            <a:pPr marL="761365" lvl="2" indent="-181610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Font typeface="Arial"/>
              <a:buChar char="•"/>
              <a:tabLst>
                <a:tab pos="7613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Based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method</a:t>
            </a:r>
            <a:r>
              <a:rPr sz="20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404040"/>
                </a:solidFill>
                <a:latin typeface="Calibri"/>
                <a:cs typeface="Calibri"/>
              </a:rPr>
              <a:t>pay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10653" y="5967476"/>
            <a:ext cx="271272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Calibri"/>
                <a:cs typeface="Calibri"/>
              </a:rPr>
              <a:t>EMPLOYEE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entity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type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specializations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839338"/>
            <a:ext cx="9446260" cy="1396365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122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Generalization</a:t>
            </a:r>
            <a:r>
              <a:rPr sz="24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reverse</a:t>
            </a:r>
            <a:r>
              <a:rPr sz="24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404040"/>
                </a:solidFill>
                <a:latin typeface="Calibri"/>
                <a:cs typeface="Calibri"/>
              </a:rPr>
              <a:t>specialization</a:t>
            </a:r>
            <a:r>
              <a:rPr sz="2400" i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process.</a:t>
            </a:r>
            <a:endParaRPr sz="24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12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Several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classes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common</a:t>
            </a:r>
            <a:r>
              <a:rPr sz="2400" b="1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features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generalized</a:t>
            </a:r>
            <a:r>
              <a:rPr sz="24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404040"/>
                </a:solidFill>
                <a:latin typeface="Calibri"/>
                <a:cs typeface="Calibri"/>
              </a:rPr>
              <a:t>superclass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Original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classes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become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subclasses</a:t>
            </a:r>
            <a:r>
              <a:rPr sz="22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404040"/>
                </a:solidFill>
                <a:latin typeface="Calibri"/>
                <a:cs typeface="Calibri"/>
              </a:rPr>
              <a:t>superclass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5059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GENERALIZATION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69864" y="2305811"/>
            <a:ext cx="6397827" cy="16105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839338"/>
            <a:ext cx="9446260" cy="3609340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122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Generalization</a:t>
            </a:r>
            <a:r>
              <a:rPr sz="24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reverse</a:t>
            </a:r>
            <a:r>
              <a:rPr sz="24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404040"/>
                </a:solidFill>
                <a:latin typeface="Calibri"/>
                <a:cs typeface="Calibri"/>
              </a:rPr>
              <a:t>specialization</a:t>
            </a:r>
            <a:r>
              <a:rPr sz="2400" i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process.</a:t>
            </a:r>
            <a:endParaRPr sz="24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12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Several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classes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common</a:t>
            </a:r>
            <a:r>
              <a:rPr sz="2400" b="1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features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generalized</a:t>
            </a:r>
            <a:r>
              <a:rPr sz="24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404040"/>
                </a:solidFill>
                <a:latin typeface="Calibri"/>
                <a:cs typeface="Calibri"/>
              </a:rPr>
              <a:t>superclass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Original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classes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become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subclasses</a:t>
            </a:r>
            <a:r>
              <a:rPr sz="22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404040"/>
                </a:solidFill>
                <a:latin typeface="Calibri"/>
                <a:cs typeface="Calibri"/>
              </a:rPr>
              <a:t>superclass.</a:t>
            </a:r>
            <a:endParaRPr sz="22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3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Example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4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CAR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TRUCK</a:t>
            </a:r>
            <a:r>
              <a:rPr sz="2200" i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generalized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404040"/>
                </a:solidFill>
                <a:latin typeface="Calibri"/>
                <a:cs typeface="Calibri"/>
              </a:rPr>
              <a:t>VEHICLE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578485" lvl="2" indent="-182245">
              <a:lnSpc>
                <a:spcPts val="2280"/>
              </a:lnSpc>
              <a:spcBef>
                <a:spcPts val="380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Both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CAR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TRUCK</a:t>
            </a:r>
            <a:r>
              <a:rPr sz="20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become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subclasses</a:t>
            </a:r>
            <a:r>
              <a:rPr sz="20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  <a:p>
            <a:pPr marL="579755">
              <a:lnSpc>
                <a:spcPts val="2280"/>
              </a:lnSpc>
            </a:pP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superclass</a:t>
            </a:r>
            <a:r>
              <a:rPr sz="2000" b="1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404040"/>
                </a:solidFill>
                <a:latin typeface="Calibri"/>
                <a:cs typeface="Calibri"/>
              </a:rPr>
              <a:t>VEHICLE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577850" lvl="2" indent="-181610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Font typeface="Arial"/>
              <a:buChar char="•"/>
              <a:tabLst>
                <a:tab pos="577850" algn="l"/>
              </a:tabLst>
            </a:pP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VEHICLE</a:t>
            </a:r>
            <a:r>
              <a:rPr sz="2000" i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generalization</a:t>
            </a:r>
            <a:r>
              <a:rPr sz="20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CAR</a:t>
            </a:r>
            <a:r>
              <a:rPr sz="2000" i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404040"/>
                </a:solidFill>
                <a:latin typeface="Calibri"/>
                <a:cs typeface="Calibri"/>
              </a:rPr>
              <a:t>TRUCK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{CAR,</a:t>
            </a:r>
            <a:r>
              <a:rPr sz="2000" i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TRUCK}</a:t>
            </a:r>
            <a:r>
              <a:rPr sz="2000" i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specialization</a:t>
            </a:r>
            <a:r>
              <a:rPr sz="20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404040"/>
                </a:solidFill>
                <a:latin typeface="Calibri"/>
                <a:cs typeface="Calibri"/>
              </a:rPr>
              <a:t>VEHICLE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5059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GENERALIZATION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69864" y="2305811"/>
            <a:ext cx="6408420" cy="39639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838947" y="6421323"/>
            <a:ext cx="22466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CAR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TRUCK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Generalization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1219</Words>
  <Application>Microsoft Office PowerPoint</Application>
  <PresentationFormat>Widescreen</PresentationFormat>
  <Paragraphs>169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OUTLINE</vt:lpstr>
      <vt:lpstr>INTRODUCTION</vt:lpstr>
      <vt:lpstr>SUBCLASSES &amp; SUPERCLASSES (1)</vt:lpstr>
      <vt:lpstr>SUBCLASSES &amp; SUPERCLASSES (2)</vt:lpstr>
      <vt:lpstr>SUBCLASSES &amp; SUPERCLASSES (3)</vt:lpstr>
      <vt:lpstr>SPECIALIZATION</vt:lpstr>
      <vt:lpstr>GENERALIZATION</vt:lpstr>
      <vt:lpstr>GENERALIZATION</vt:lpstr>
      <vt:lpstr>TYPES OF SPECIALIZATION &amp; GENERALIZATION</vt:lpstr>
      <vt:lpstr>SPECIALIZATION &amp; GENERALIZATION CONSTRAINTS (1)</vt:lpstr>
      <vt:lpstr>SPECIALIZATION &amp; GENERALIZATION CONSTRAINTS (2)</vt:lpstr>
      <vt:lpstr>SPECIALIZATION &amp; GENERALIZATION CONSTRAINTS (3)</vt:lpstr>
      <vt:lpstr>HIERARCHIES &amp; LATTICES (1)</vt:lpstr>
      <vt:lpstr>HIERARCHIES &amp; LATTICES (2)</vt:lpstr>
      <vt:lpstr>HIERARCHIES &amp; LATTICES (3)</vt:lpstr>
      <vt:lpstr>HIERARCHIES &amp; LATTICES (4)</vt:lpstr>
      <vt:lpstr>CATEGORIES / UNION TYPES (1)</vt:lpstr>
      <vt:lpstr>CATEGORIES / UNION TYPES (2)</vt:lpstr>
      <vt:lpstr>EER DESIGN GUIDELINES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CSC430 - Database Management Systems</dc:title>
  <dc:creator/>
  <cp:lastModifiedBy>Kevin Cherry</cp:lastModifiedBy>
  <cp:revision>2</cp:revision>
  <dcterms:created xsi:type="dcterms:W3CDTF">2024-12-13T16:09:14Z</dcterms:created>
  <dcterms:modified xsi:type="dcterms:W3CDTF">2024-12-13T17:00:44Z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2024-12-13T00:00:00Z</vt:filetime>
  </property>
  <property fmtid="{D5CDD505-2E9C-101B-9397-08002B2CF9AE}" pid="5" name="Producer">
    <vt:lpwstr>Microsoft® PowerPoint® for Microsoft 365</vt:lpwstr>
  </property>
</Properties>
</file>