
<file path=[Content_Types].xml><?xml version="1.0" encoding="utf-8"?>
<Types xmlns="http://schemas.openxmlformats.org/package/2006/content-types">
  <Default Extension="jpeg" ContentType="image/jpeg"/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6" r:id="rId37"/>
    <p:sldId id="291" r:id="rId38"/>
    <p:sldId id="292" r:id="rId39"/>
    <p:sldId id="293" r:id="rId40"/>
    <p:sldId id="294" r:id="rId41"/>
    <p:sldId id="295" r:id="rId4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005" autoAdjust="0"/>
  </p:normalViewPr>
  <p:slideViewPr>
    <p:cSldViewPr>
      <p:cViewPr varScale="1">
        <p:scale>
          <a:sx n="110" d="100"/>
          <a:sy n="110" d="100"/>
        </p:scale>
        <p:origin x="516" y="1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0" d="100"/>
        <a:sy n="180" d="100"/>
      </p:scale>
      <p:origin x="0" y="-202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200" b="0" i="0">
                <a:solidFill>
                  <a:srgbClr val="252525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6200" b="0" i="0">
                <a:solidFill>
                  <a:srgbClr val="252525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12188952" y="0"/>
                </a:moveTo>
                <a:lnTo>
                  <a:pt x="0" y="0"/>
                </a:lnTo>
                <a:lnTo>
                  <a:pt x="0" y="457199"/>
                </a:lnTo>
                <a:lnTo>
                  <a:pt x="12188952" y="457199"/>
                </a:lnTo>
                <a:lnTo>
                  <a:pt x="12188952" y="0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12188952" y="0"/>
                </a:moveTo>
                <a:lnTo>
                  <a:pt x="0" y="0"/>
                </a:lnTo>
                <a:lnTo>
                  <a:pt x="0" y="64007"/>
                </a:lnTo>
                <a:lnTo>
                  <a:pt x="12188952" y="64007"/>
                </a:lnTo>
                <a:lnTo>
                  <a:pt x="12188952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8323" y="31750"/>
            <a:ext cx="11995353" cy="7797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15592" y="1664970"/>
            <a:ext cx="9635490" cy="2577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200" b="0" i="0">
                <a:solidFill>
                  <a:srgbClr val="252525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g"/><Relationship Id="rId4" Type="http://schemas.openxmlformats.org/officeDocument/2006/relationships/image" Target="../media/image14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g"/><Relationship Id="rId4" Type="http://schemas.openxmlformats.org/officeDocument/2006/relationships/image" Target="../media/image14.jp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4"/>
            <a:ext cx="12192000" cy="524510"/>
            <a:chOff x="0" y="6333744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0" y="6400799"/>
              <a:ext cx="12192000" cy="457200"/>
            </a:xfrm>
            <a:custGeom>
              <a:avLst/>
              <a:gdLst/>
              <a:ahLst/>
              <a:cxnLst/>
              <a:rect l="l" t="t" r="r" b="b"/>
              <a:pathLst>
                <a:path w="12192000" h="457200">
                  <a:moveTo>
                    <a:pt x="12192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92000" y="45719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4"/>
              <a:ext cx="12192000" cy="67310"/>
            </a:xfrm>
            <a:custGeom>
              <a:avLst/>
              <a:gdLst/>
              <a:ahLst/>
              <a:cxnLst/>
              <a:rect l="l" t="t" r="r" b="b"/>
              <a:pathLst>
                <a:path w="12192000" h="67310">
                  <a:moveTo>
                    <a:pt x="12192000" y="0"/>
                  </a:moveTo>
                  <a:lnTo>
                    <a:pt x="0" y="0"/>
                  </a:lnTo>
                  <a:lnTo>
                    <a:pt x="0" y="67055"/>
                  </a:lnTo>
                  <a:lnTo>
                    <a:pt x="12192000" y="6705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CAC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8115" rIns="0" bIns="0" rtlCol="0">
            <a:spAutoFit/>
          </a:bodyPr>
          <a:lstStyle/>
          <a:p>
            <a:pPr marL="1106805" marR="1096010" indent="2292350">
              <a:lnSpc>
                <a:spcPts val="6320"/>
              </a:lnSpc>
              <a:spcBef>
                <a:spcPts val="1245"/>
              </a:spcBef>
            </a:pPr>
            <a:r>
              <a:rPr spc="-105" dirty="0"/>
              <a:t>Lesson</a:t>
            </a:r>
            <a:r>
              <a:rPr spc="-229" dirty="0"/>
              <a:t> </a:t>
            </a:r>
            <a:r>
              <a:rPr spc="-25" dirty="0"/>
              <a:t>5: </a:t>
            </a:r>
            <a:r>
              <a:rPr spc="-114" dirty="0"/>
              <a:t>Relational</a:t>
            </a:r>
            <a:r>
              <a:rPr spc="-190" dirty="0"/>
              <a:t> </a:t>
            </a:r>
            <a:r>
              <a:rPr spc="-110" dirty="0"/>
              <a:t>Data</a:t>
            </a:r>
            <a:r>
              <a:rPr spc="-235" dirty="0"/>
              <a:t> </a:t>
            </a:r>
            <a:r>
              <a:rPr spc="-95" dirty="0"/>
              <a:t>Model</a:t>
            </a:r>
            <a:r>
              <a:rPr spc="-200" dirty="0"/>
              <a:t> </a:t>
            </a:r>
            <a:r>
              <a:rPr spc="-50" dirty="0"/>
              <a:t>&amp;</a:t>
            </a:r>
          </a:p>
          <a:p>
            <a:pPr marL="12700">
              <a:lnSpc>
                <a:spcPts val="6305"/>
              </a:lnSpc>
            </a:pPr>
            <a:r>
              <a:rPr spc="-110" dirty="0"/>
              <a:t>Relational</a:t>
            </a:r>
            <a:r>
              <a:rPr spc="-175" dirty="0"/>
              <a:t> </a:t>
            </a:r>
            <a:r>
              <a:rPr spc="-120" dirty="0"/>
              <a:t>Database</a:t>
            </a:r>
            <a:r>
              <a:rPr spc="-225" dirty="0"/>
              <a:t> </a:t>
            </a:r>
            <a:r>
              <a:rPr spc="-90" dirty="0"/>
              <a:t>Constraints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524760" y="4403801"/>
            <a:ext cx="71755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0" spc="170" dirty="0">
                <a:solidFill>
                  <a:srgbClr val="344068"/>
                </a:solidFill>
                <a:latin typeface="Calibri Light"/>
                <a:cs typeface="Calibri Light"/>
              </a:rPr>
              <a:t>CSC430/530</a:t>
            </a:r>
            <a:r>
              <a:rPr sz="2400" b="0" spc="395" dirty="0">
                <a:solidFill>
                  <a:srgbClr val="34406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344068"/>
                </a:solidFill>
                <a:latin typeface="Calibri Light"/>
                <a:cs typeface="Calibri Light"/>
              </a:rPr>
              <a:t>–</a:t>
            </a:r>
            <a:r>
              <a:rPr sz="2400" b="0" spc="395" dirty="0">
                <a:solidFill>
                  <a:srgbClr val="344068"/>
                </a:solidFill>
                <a:latin typeface="Calibri Light"/>
                <a:cs typeface="Calibri Light"/>
              </a:rPr>
              <a:t> </a:t>
            </a:r>
            <a:r>
              <a:rPr sz="2400" b="0" spc="110" dirty="0">
                <a:solidFill>
                  <a:srgbClr val="344068"/>
                </a:solidFill>
                <a:latin typeface="Calibri Light"/>
                <a:cs typeface="Calibri Light"/>
              </a:rPr>
              <a:t>DATABASE</a:t>
            </a:r>
            <a:r>
              <a:rPr sz="2400" b="0" spc="385" dirty="0">
                <a:solidFill>
                  <a:srgbClr val="344068"/>
                </a:solidFill>
                <a:latin typeface="Calibri Light"/>
                <a:cs typeface="Calibri Light"/>
              </a:rPr>
              <a:t> </a:t>
            </a:r>
            <a:r>
              <a:rPr sz="2400" b="0" spc="170" dirty="0">
                <a:solidFill>
                  <a:srgbClr val="344068"/>
                </a:solidFill>
                <a:latin typeface="Calibri Light"/>
                <a:cs typeface="Calibri Light"/>
              </a:rPr>
              <a:t>MANAGEMENT</a:t>
            </a:r>
            <a:r>
              <a:rPr sz="2400" b="0" spc="355" dirty="0">
                <a:solidFill>
                  <a:srgbClr val="344068"/>
                </a:solidFill>
                <a:latin typeface="Calibri Light"/>
                <a:cs typeface="Calibri Light"/>
              </a:rPr>
              <a:t> </a:t>
            </a:r>
            <a:r>
              <a:rPr sz="2400" b="0" spc="150" dirty="0">
                <a:solidFill>
                  <a:srgbClr val="344068"/>
                </a:solidFill>
                <a:latin typeface="Calibri Light"/>
                <a:cs typeface="Calibri Light"/>
              </a:rPr>
              <a:t>SYSTEMS</a:t>
            </a:r>
            <a:endParaRPr sz="2400" dirty="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2212" y="959507"/>
            <a:ext cx="9124315" cy="273431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06045" marR="4533900" indent="-106045" algn="r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85416"/>
              <a:buFont typeface="Arial"/>
              <a:buChar char="•"/>
              <a:tabLst>
                <a:tab pos="1060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Ordering</a:t>
            </a:r>
            <a:r>
              <a:rPr sz="24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tuples</a:t>
            </a:r>
            <a:r>
              <a:rPr sz="24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relation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spc="-10" dirty="0">
                <a:solidFill>
                  <a:srgbClr val="404040"/>
                </a:solidFill>
                <a:latin typeface="Calibri"/>
                <a:cs typeface="Calibri"/>
              </a:rPr>
              <a:t>r(R)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182880" marR="4554855" lvl="1" indent="-182880" algn="r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182880" algn="l"/>
              </a:tabLst>
            </a:pP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Relation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defined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set</a:t>
            </a:r>
            <a:r>
              <a:rPr sz="22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tuples.</a:t>
            </a:r>
            <a:endParaRPr sz="2200">
              <a:latin typeface="Calibri"/>
              <a:cs typeface="Calibri"/>
            </a:endParaRPr>
          </a:p>
          <a:p>
            <a:pPr marL="421640" lvl="1" indent="-182880">
              <a:lnSpc>
                <a:spcPct val="100000"/>
              </a:lnSpc>
              <a:spcBef>
                <a:spcPts val="335"/>
              </a:spcBef>
              <a:buClr>
                <a:srgbClr val="1CACE3"/>
              </a:buClr>
              <a:buFont typeface="Arial"/>
              <a:buChar char="•"/>
              <a:tabLst>
                <a:tab pos="4216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tuples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22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ordered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144145" indent="-106045">
              <a:lnSpc>
                <a:spcPct val="100000"/>
              </a:lnSpc>
              <a:spcBef>
                <a:spcPts val="1300"/>
              </a:spcBef>
              <a:buClr>
                <a:srgbClr val="1CACE3"/>
              </a:buClr>
              <a:buSzPct val="85416"/>
              <a:buFont typeface="Arial"/>
              <a:buChar char="•"/>
              <a:tabLst>
                <a:tab pos="1441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Ordering</a:t>
            </a:r>
            <a:r>
              <a:rPr sz="24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attributes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relation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schema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spc="-2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421640" lvl="1" indent="-182880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421640" algn="l"/>
              </a:tabLst>
            </a:pP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Attributes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R(A</a:t>
            </a:r>
            <a:r>
              <a:rPr sz="2175" i="1" baseline="-21072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200" i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175" i="1" baseline="-21072" dirty="0">
                <a:solidFill>
                  <a:srgbClr val="404040"/>
                </a:solidFill>
                <a:latin typeface="Calibri"/>
                <a:cs typeface="Calibri"/>
              </a:rPr>
              <a:t>2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200" i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...,</a:t>
            </a:r>
            <a:r>
              <a:rPr sz="2200" i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175" i="1" baseline="-21072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r>
              <a:rPr sz="2200" i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values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200" i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200" i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&lt;v</a:t>
            </a:r>
            <a:r>
              <a:rPr sz="2175" i="1" baseline="-21072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200" i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v</a:t>
            </a:r>
            <a:r>
              <a:rPr sz="2175" i="1" baseline="-21072" dirty="0">
                <a:solidFill>
                  <a:srgbClr val="404040"/>
                </a:solidFill>
                <a:latin typeface="Calibri"/>
                <a:cs typeface="Calibri"/>
              </a:rPr>
              <a:t>2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200" i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...,</a:t>
            </a:r>
            <a:r>
              <a:rPr sz="2200" i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v</a:t>
            </a:r>
            <a:r>
              <a:rPr sz="2175" i="1" baseline="-21072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&gt;</a:t>
            </a:r>
            <a:r>
              <a:rPr sz="2200" i="1" spc="4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ordered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603885" lvl="2" indent="-182245">
              <a:lnSpc>
                <a:spcPct val="100000"/>
              </a:lnSpc>
              <a:spcBef>
                <a:spcPts val="365"/>
              </a:spcBef>
              <a:buClr>
                <a:srgbClr val="1CACE3"/>
              </a:buClr>
              <a:buFont typeface="Arial"/>
              <a:buChar char="•"/>
              <a:tabLst>
                <a:tab pos="603885" algn="l"/>
              </a:tabLst>
            </a:pP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Alternatively,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tuple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represented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set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{&lt;attribute&gt;,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&lt;value&gt;}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pairs.</a:t>
            </a:r>
            <a:endParaRPr sz="2000">
              <a:latin typeface="Calibri"/>
              <a:cs typeface="Calibri"/>
            </a:endParaRPr>
          </a:p>
          <a:p>
            <a:pPr marL="786765" lvl="3" indent="-181610">
              <a:lnSpc>
                <a:spcPct val="100000"/>
              </a:lnSpc>
              <a:spcBef>
                <a:spcPts val="360"/>
              </a:spcBef>
              <a:buClr>
                <a:srgbClr val="1CACE3"/>
              </a:buClr>
              <a:buFont typeface="Arial"/>
              <a:buChar char="•"/>
              <a:tabLst>
                <a:tab pos="7867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{&lt;name,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“John”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&gt;,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&lt;SSN,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123456789&gt;}.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7985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CHARACTERISTICS</a:t>
            </a:r>
            <a:r>
              <a:rPr spc="-160" dirty="0"/>
              <a:t> </a:t>
            </a:r>
            <a:r>
              <a:rPr dirty="0"/>
              <a:t>OF</a:t>
            </a:r>
            <a:r>
              <a:rPr spc="-155" dirty="0"/>
              <a:t> </a:t>
            </a:r>
            <a:r>
              <a:rPr spc="-95" dirty="0"/>
              <a:t>RELATIONS</a:t>
            </a:r>
            <a:r>
              <a:rPr spc="-175" dirty="0"/>
              <a:t> </a:t>
            </a:r>
            <a:r>
              <a:rPr spc="-25" dirty="0"/>
              <a:t>(1)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9883" y="3886477"/>
            <a:ext cx="9341258" cy="213013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391659" y="6090005"/>
            <a:ext cx="34772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alibri"/>
                <a:cs typeface="Calibri"/>
              </a:rPr>
              <a:t>Relation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STUDENT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with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different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order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tuples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59507"/>
            <a:ext cx="9403715" cy="292798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Values</a:t>
            </a:r>
            <a:r>
              <a:rPr sz="24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tuple.</a:t>
            </a:r>
            <a:endParaRPr sz="24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sz="22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values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2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considered</a:t>
            </a:r>
            <a:r>
              <a:rPr sz="22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atomic</a:t>
            </a:r>
            <a:r>
              <a:rPr sz="22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200" i="1" spc="-10" dirty="0">
                <a:solidFill>
                  <a:srgbClr val="404040"/>
                </a:solidFill>
                <a:latin typeface="Calibri"/>
                <a:cs typeface="Calibri"/>
              </a:rPr>
              <a:t>indivisible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).</a:t>
            </a:r>
            <a:endParaRPr sz="220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365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Composite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multivalued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attributes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20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allowed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330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value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tuple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must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domain</a:t>
            </a:r>
            <a:r>
              <a:rPr sz="22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attribute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column.</a:t>
            </a:r>
            <a:endParaRPr sz="2200">
              <a:latin typeface="Calibri"/>
              <a:cs typeface="Calibri"/>
            </a:endParaRPr>
          </a:p>
          <a:p>
            <a:pPr marL="395605" lvl="1" indent="-182245">
              <a:lnSpc>
                <a:spcPct val="100000"/>
              </a:lnSpc>
              <a:spcBef>
                <a:spcPts val="335"/>
              </a:spcBef>
              <a:buClr>
                <a:srgbClr val="1CACE3"/>
              </a:buClr>
              <a:buFont typeface="Arial"/>
              <a:buChar char="•"/>
              <a:tabLst>
                <a:tab pos="395605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special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NULL</a:t>
            </a:r>
            <a:r>
              <a:rPr sz="22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value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when:</a:t>
            </a:r>
            <a:endParaRPr sz="220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370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Value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unknown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;</a:t>
            </a:r>
            <a:endParaRPr sz="200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360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Value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exists,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but</a:t>
            </a:r>
            <a:r>
              <a:rPr sz="20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20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available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;</a:t>
            </a:r>
            <a:endParaRPr sz="200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360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Value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undefined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7985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CHARACTERISTICS</a:t>
            </a:r>
            <a:r>
              <a:rPr spc="-160" dirty="0"/>
              <a:t> </a:t>
            </a:r>
            <a:r>
              <a:rPr dirty="0"/>
              <a:t>OF</a:t>
            </a:r>
            <a:r>
              <a:rPr spc="-155" dirty="0"/>
              <a:t> </a:t>
            </a:r>
            <a:r>
              <a:rPr spc="-95" dirty="0"/>
              <a:t>RELATIONS</a:t>
            </a:r>
            <a:r>
              <a:rPr spc="-175" dirty="0"/>
              <a:t> </a:t>
            </a:r>
            <a:r>
              <a:rPr spc="-25" dirty="0"/>
              <a:t>(2)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59507"/>
            <a:ext cx="10164445" cy="472376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Relational</a:t>
            </a:r>
            <a:r>
              <a:rPr sz="24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model</a:t>
            </a:r>
            <a:r>
              <a:rPr sz="24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constraints</a:t>
            </a:r>
            <a:r>
              <a:rPr sz="24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restrictions</a:t>
            </a:r>
            <a:r>
              <a:rPr sz="2400" b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actual</a:t>
            </a:r>
            <a:r>
              <a:rPr sz="24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values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database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state.</a:t>
            </a:r>
            <a:endParaRPr sz="2400" dirty="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Derived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rules</a:t>
            </a:r>
            <a:r>
              <a:rPr sz="22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database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mini-world.</a:t>
            </a:r>
            <a:endParaRPr sz="2200" dirty="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30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Three</a:t>
            </a:r>
            <a:r>
              <a:rPr sz="24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main</a:t>
            </a:r>
            <a:r>
              <a:rPr sz="24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types</a:t>
            </a:r>
            <a:r>
              <a:rPr sz="24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constraints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395605" lvl="1" indent="-182245">
              <a:lnSpc>
                <a:spcPct val="100000"/>
              </a:lnSpc>
              <a:spcBef>
                <a:spcPts val="150"/>
              </a:spcBef>
              <a:buClr>
                <a:srgbClr val="1CACE3"/>
              </a:buClr>
              <a:buFont typeface="Arial"/>
              <a:buChar char="•"/>
              <a:tabLst>
                <a:tab pos="395605" algn="l"/>
              </a:tabLst>
            </a:pP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Inherent</a:t>
            </a:r>
            <a:r>
              <a:rPr sz="22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implicit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constraints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 dirty="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370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Expressed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characteristics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relations.</a:t>
            </a:r>
            <a:endParaRPr sz="2000" dirty="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330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b="1" spc="-20" dirty="0">
                <a:solidFill>
                  <a:srgbClr val="404040"/>
                </a:solidFill>
                <a:latin typeface="Calibri"/>
                <a:cs typeface="Calibri"/>
              </a:rPr>
              <a:t>Schema-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based</a:t>
            </a:r>
            <a:r>
              <a:rPr sz="22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explicit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constraints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 dirty="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365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Directly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expressed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schemas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model.</a:t>
            </a:r>
            <a:endParaRPr sz="2000" dirty="0">
              <a:latin typeface="Calibri"/>
              <a:cs typeface="Calibri"/>
            </a:endParaRPr>
          </a:p>
          <a:p>
            <a:pPr marL="395605" lvl="1" indent="-182245">
              <a:lnSpc>
                <a:spcPct val="100000"/>
              </a:lnSpc>
              <a:spcBef>
                <a:spcPts val="330"/>
              </a:spcBef>
              <a:buClr>
                <a:srgbClr val="1CACE3"/>
              </a:buClr>
              <a:buFont typeface="Arial"/>
              <a:buChar char="•"/>
              <a:tabLst>
                <a:tab pos="395605" algn="l"/>
              </a:tabLst>
            </a:pPr>
            <a:r>
              <a:rPr sz="2200" b="1" spc="-20" dirty="0">
                <a:solidFill>
                  <a:srgbClr val="404040"/>
                </a:solidFill>
                <a:latin typeface="Calibri"/>
                <a:cs typeface="Calibri"/>
              </a:rPr>
              <a:t>Application-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based</a:t>
            </a:r>
            <a:r>
              <a:rPr sz="2200" b="1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semantic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constraints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 dirty="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370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Expressed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enforced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application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programs.</a:t>
            </a:r>
            <a:endParaRPr sz="2000" dirty="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29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addition,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there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4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dependencies</a:t>
            </a:r>
            <a:r>
              <a:rPr sz="24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functional</a:t>
            </a:r>
            <a:r>
              <a:rPr sz="2400" i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&amp;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spc="-10" dirty="0">
                <a:solidFill>
                  <a:srgbClr val="404040"/>
                </a:solidFill>
                <a:latin typeface="Calibri"/>
                <a:cs typeface="Calibri"/>
              </a:rPr>
              <a:t>multivalued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).</a:t>
            </a:r>
            <a:endParaRPr sz="2400" dirty="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40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testing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“goodness”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design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relational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database.</a:t>
            </a:r>
            <a:endParaRPr sz="2200" dirty="0">
              <a:latin typeface="Calibri"/>
              <a:cs typeface="Calibri"/>
            </a:endParaRPr>
          </a:p>
          <a:p>
            <a:pPr marL="395605" lvl="1" indent="-182245">
              <a:lnSpc>
                <a:spcPct val="100000"/>
              </a:lnSpc>
              <a:spcBef>
                <a:spcPts val="340"/>
              </a:spcBef>
              <a:buClr>
                <a:srgbClr val="1CACE3"/>
              </a:buClr>
              <a:buFont typeface="Arial"/>
              <a:buChar char="•"/>
              <a:tabLst>
                <a:tab pos="395605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Utilized</a:t>
            </a:r>
            <a:r>
              <a:rPr sz="22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during</a:t>
            </a:r>
            <a:r>
              <a:rPr sz="2200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normalization</a:t>
            </a:r>
            <a:r>
              <a:rPr sz="22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process.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02764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RELATIONAL</a:t>
            </a:r>
            <a:r>
              <a:rPr spc="-165" dirty="0"/>
              <a:t> </a:t>
            </a:r>
            <a:r>
              <a:rPr spc="-25" dirty="0"/>
              <a:t>MODEL</a:t>
            </a:r>
            <a:r>
              <a:rPr spc="-175" dirty="0"/>
              <a:t> </a:t>
            </a:r>
            <a:r>
              <a:rPr spc="-45" dirty="0"/>
              <a:t>CONSTRAINTS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59507"/>
            <a:ext cx="4481830" cy="190246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Schema-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based</a:t>
            </a:r>
            <a:r>
              <a:rPr sz="24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constraints</a:t>
            </a:r>
            <a:r>
              <a:rPr sz="24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include:</a:t>
            </a:r>
            <a:endParaRPr sz="24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Domain</a:t>
            </a:r>
            <a:r>
              <a:rPr sz="22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constraint.</a:t>
            </a:r>
            <a:endParaRPr sz="22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33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Key</a:t>
            </a:r>
            <a:r>
              <a:rPr sz="2200" b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constraint.</a:t>
            </a:r>
            <a:endParaRPr sz="22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33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Entity</a:t>
            </a:r>
            <a:r>
              <a:rPr sz="2200" b="1" spc="-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integrity</a:t>
            </a:r>
            <a:r>
              <a:rPr sz="2200" b="1" spc="-1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constraint.</a:t>
            </a:r>
            <a:endParaRPr sz="2200">
              <a:latin typeface="Calibri"/>
              <a:cs typeface="Calibri"/>
            </a:endParaRPr>
          </a:p>
          <a:p>
            <a:pPr marL="395605" lvl="1" indent="-182245">
              <a:lnSpc>
                <a:spcPct val="100000"/>
              </a:lnSpc>
              <a:spcBef>
                <a:spcPts val="335"/>
              </a:spcBef>
              <a:buClr>
                <a:srgbClr val="1CACE3"/>
              </a:buClr>
              <a:buFont typeface="Arial"/>
              <a:buChar char="•"/>
              <a:tabLst>
                <a:tab pos="395605" algn="l"/>
              </a:tabLst>
            </a:pP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Referential</a:t>
            </a:r>
            <a:r>
              <a:rPr sz="2200" b="1" spc="-1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integrity</a:t>
            </a:r>
            <a:r>
              <a:rPr sz="2200" b="1" spc="-1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constraint.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13305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SCHEMA-</a:t>
            </a:r>
            <a:r>
              <a:rPr spc="-40" dirty="0"/>
              <a:t>BASED</a:t>
            </a:r>
            <a:r>
              <a:rPr spc="-175" dirty="0"/>
              <a:t> </a:t>
            </a:r>
            <a:r>
              <a:rPr spc="-40" dirty="0"/>
              <a:t>CONSTRAINTS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81532"/>
            <a:ext cx="11868785" cy="3851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745" indent="-114300">
              <a:lnSpc>
                <a:spcPts val="2740"/>
              </a:lnSpc>
              <a:spcBef>
                <a:spcPts val="10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Domain</a:t>
            </a:r>
            <a:r>
              <a:rPr sz="24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constraint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-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value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attribute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within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tuple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must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atomic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value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the</a:t>
            </a:r>
            <a:endParaRPr sz="2400">
              <a:latin typeface="Calibri"/>
              <a:cs typeface="Calibri"/>
            </a:endParaRPr>
          </a:p>
          <a:p>
            <a:pPr marL="104139">
              <a:lnSpc>
                <a:spcPts val="2740"/>
              </a:lnSpc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domain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spc="-10" dirty="0">
                <a:solidFill>
                  <a:srgbClr val="404040"/>
                </a:solidFill>
                <a:latin typeface="Calibri"/>
                <a:cs typeface="Calibri"/>
              </a:rPr>
              <a:t>dom(A)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11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Typical</a:t>
            </a:r>
            <a:r>
              <a:rPr sz="2400" b="1" spc="-1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400" b="1" spc="-10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types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Numeric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types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integers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real</a:t>
            </a:r>
            <a:r>
              <a:rPr sz="22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numbers.</a:t>
            </a:r>
            <a:endParaRPr sz="22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33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Characters.</a:t>
            </a:r>
            <a:endParaRPr sz="22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340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Booleans.</a:t>
            </a:r>
            <a:endParaRPr sz="22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33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Fixed-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length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variable-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length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strings.</a:t>
            </a:r>
            <a:endParaRPr sz="2200">
              <a:latin typeface="Calibri"/>
              <a:cs typeface="Calibri"/>
            </a:endParaRPr>
          </a:p>
          <a:p>
            <a:pPr marL="395605" lvl="1" indent="-182245">
              <a:lnSpc>
                <a:spcPct val="100000"/>
              </a:lnSpc>
              <a:spcBef>
                <a:spcPts val="335"/>
              </a:spcBef>
              <a:buClr>
                <a:srgbClr val="1CACE3"/>
              </a:buClr>
              <a:buFont typeface="Arial"/>
              <a:buChar char="•"/>
              <a:tabLst>
                <a:tab pos="395605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Date,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time,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timestamp.</a:t>
            </a:r>
            <a:endParaRPr sz="22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340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Currency.</a:t>
            </a:r>
            <a:endParaRPr sz="22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33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Other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special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types.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049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SCHEMA-</a:t>
            </a:r>
            <a:r>
              <a:rPr spc="-40" dirty="0"/>
              <a:t>BASED</a:t>
            </a:r>
            <a:r>
              <a:rPr spc="-190" dirty="0"/>
              <a:t> </a:t>
            </a:r>
            <a:r>
              <a:rPr spc="-60" dirty="0"/>
              <a:t>CONSTRAINTS:</a:t>
            </a:r>
            <a:r>
              <a:rPr spc="-180" dirty="0"/>
              <a:t> </a:t>
            </a:r>
            <a:r>
              <a:rPr spc="-10" dirty="0"/>
              <a:t>DOMAIN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2212" y="959507"/>
            <a:ext cx="11877675" cy="469963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44145" indent="-114300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441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Key</a:t>
            </a:r>
            <a:r>
              <a:rPr sz="24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constraint</a:t>
            </a:r>
            <a:r>
              <a:rPr sz="24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-</a:t>
            </a:r>
            <a:r>
              <a:rPr sz="24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two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tuples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same</a:t>
            </a:r>
            <a:r>
              <a:rPr sz="24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combination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values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their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attributes.</a:t>
            </a:r>
            <a:endParaRPr sz="2400">
              <a:latin typeface="Calibri"/>
              <a:cs typeface="Calibri"/>
            </a:endParaRPr>
          </a:p>
          <a:p>
            <a:pPr marL="421640" lvl="1" indent="-182880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421640" algn="l"/>
              </a:tabLst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Uniqueness</a:t>
            </a:r>
            <a:r>
              <a:rPr sz="2200" b="1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constraint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144145" indent="-114300">
              <a:lnSpc>
                <a:spcPct val="100000"/>
              </a:lnSpc>
              <a:spcBef>
                <a:spcPts val="130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44145" algn="l"/>
              </a:tabLst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Superkey</a:t>
            </a:r>
            <a:r>
              <a:rPr sz="24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(SK)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spc="-2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421005" lvl="1" indent="-182245">
              <a:lnSpc>
                <a:spcPct val="100000"/>
              </a:lnSpc>
              <a:spcBef>
                <a:spcPts val="150"/>
              </a:spcBef>
              <a:buClr>
                <a:srgbClr val="1CACE3"/>
              </a:buClr>
              <a:buFont typeface="Arial"/>
              <a:buChar char="•"/>
              <a:tabLst>
                <a:tab pos="421005" algn="l"/>
              </a:tabLst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Set</a:t>
            </a:r>
            <a:r>
              <a:rPr sz="22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attributes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SK</a:t>
            </a:r>
            <a:r>
              <a:rPr sz="2200" i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200" i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following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condition:</a:t>
            </a:r>
            <a:endParaRPr sz="2200">
              <a:latin typeface="Calibri"/>
              <a:cs typeface="Calibri"/>
            </a:endParaRPr>
          </a:p>
          <a:p>
            <a:pPr marL="603885" lvl="2" indent="-182245">
              <a:lnSpc>
                <a:spcPct val="100000"/>
              </a:lnSpc>
              <a:spcBef>
                <a:spcPts val="370"/>
              </a:spcBef>
              <a:buClr>
                <a:srgbClr val="1CACE3"/>
              </a:buClr>
              <a:buFont typeface="Arial"/>
              <a:buChar char="•"/>
              <a:tabLst>
                <a:tab pos="60388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r>
              <a:rPr sz="20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two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tuples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any</a:t>
            </a:r>
            <a:r>
              <a:rPr sz="20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valid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relation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state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r(R)</a:t>
            </a:r>
            <a:r>
              <a:rPr sz="2000" i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same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value</a:t>
            </a:r>
            <a:r>
              <a:rPr sz="20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-25" dirty="0">
                <a:solidFill>
                  <a:srgbClr val="404040"/>
                </a:solidFill>
                <a:latin typeface="Calibri"/>
                <a:cs typeface="Calibri"/>
              </a:rPr>
              <a:t>SK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786765" lvl="3" indent="-181610">
              <a:lnSpc>
                <a:spcPct val="100000"/>
              </a:lnSpc>
              <a:spcBef>
                <a:spcPts val="285"/>
              </a:spcBef>
              <a:buClr>
                <a:srgbClr val="1CACE3"/>
              </a:buClr>
              <a:buFont typeface="Arial"/>
              <a:buChar char="•"/>
              <a:tabLst>
                <a:tab pos="7867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any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distinct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tuples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950" i="1" baseline="-21367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1950" i="1" spc="209" baseline="-21367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950" i="1" baseline="-21367" dirty="0">
                <a:solidFill>
                  <a:srgbClr val="404040"/>
                </a:solidFill>
                <a:latin typeface="Calibri"/>
                <a:cs typeface="Calibri"/>
              </a:rPr>
              <a:t>2</a:t>
            </a:r>
            <a:r>
              <a:rPr sz="1950" i="1" spc="209" baseline="-21367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r(R)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950" i="1" baseline="-21367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[SK]</a:t>
            </a:r>
            <a:r>
              <a:rPr sz="2000" i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00" i="1" spc="-60" dirty="0">
                <a:solidFill>
                  <a:srgbClr val="404040"/>
                </a:solidFill>
                <a:latin typeface="Symbol"/>
                <a:cs typeface="Symbol"/>
              </a:rPr>
              <a:t></a:t>
            </a:r>
            <a:r>
              <a:rPr sz="2100" spc="-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i="1" spc="-1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950" i="1" spc="-15" baseline="-21367" dirty="0">
                <a:solidFill>
                  <a:srgbClr val="404040"/>
                </a:solidFill>
                <a:latin typeface="Calibri"/>
                <a:cs typeface="Calibri"/>
              </a:rPr>
              <a:t>2</a:t>
            </a:r>
            <a:r>
              <a:rPr sz="2000" i="1" spc="-10" dirty="0">
                <a:solidFill>
                  <a:srgbClr val="404040"/>
                </a:solidFill>
                <a:latin typeface="Calibri"/>
                <a:cs typeface="Calibri"/>
              </a:rPr>
              <a:t>[SK]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144145" indent="-114300">
              <a:lnSpc>
                <a:spcPct val="100000"/>
              </a:lnSpc>
              <a:spcBef>
                <a:spcPts val="125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441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Key</a:t>
            </a:r>
            <a:r>
              <a:rPr sz="24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spc="-2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421005" lvl="1" indent="-182245">
              <a:lnSpc>
                <a:spcPct val="100000"/>
              </a:lnSpc>
              <a:spcBef>
                <a:spcPts val="140"/>
              </a:spcBef>
              <a:buClr>
                <a:srgbClr val="1CACE3"/>
              </a:buClr>
              <a:buFont typeface="Arial"/>
              <a:buChar char="•"/>
              <a:tabLst>
                <a:tab pos="421005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"minimal"</a:t>
            </a:r>
            <a:r>
              <a:rPr sz="22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superkey.</a:t>
            </a:r>
            <a:endParaRPr sz="2200">
              <a:latin typeface="Calibri"/>
              <a:cs typeface="Calibri"/>
            </a:endParaRPr>
          </a:p>
          <a:p>
            <a:pPr marL="421640" lvl="1" indent="-182880">
              <a:lnSpc>
                <a:spcPct val="100000"/>
              </a:lnSpc>
              <a:spcBef>
                <a:spcPts val="335"/>
              </a:spcBef>
              <a:buClr>
                <a:srgbClr val="1CACE3"/>
              </a:buClr>
              <a:buFont typeface="Arial"/>
              <a:buChar char="•"/>
              <a:tabLst>
                <a:tab pos="4216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Removal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any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attribute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key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results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2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set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attributes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200" spc="-1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22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superkey</a:t>
            </a:r>
            <a:r>
              <a:rPr sz="22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anymore.</a:t>
            </a:r>
            <a:endParaRPr sz="2200">
              <a:latin typeface="Calibri"/>
              <a:cs typeface="Calibri"/>
            </a:endParaRPr>
          </a:p>
          <a:p>
            <a:pPr marL="421640" lvl="1" indent="-182880">
              <a:lnSpc>
                <a:spcPct val="100000"/>
              </a:lnSpc>
              <a:spcBef>
                <a:spcPts val="335"/>
              </a:spcBef>
              <a:buClr>
                <a:srgbClr val="1CACE3"/>
              </a:buClr>
              <a:buFont typeface="Arial"/>
              <a:buChar char="•"/>
              <a:tabLst>
                <a:tab pos="4216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Satisfies</a:t>
            </a:r>
            <a:r>
              <a:rPr sz="22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two</a:t>
            </a:r>
            <a:r>
              <a:rPr sz="2200" spc="-1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properties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endParaRPr sz="2200">
              <a:latin typeface="Calibri"/>
              <a:cs typeface="Calibri"/>
            </a:endParaRPr>
          </a:p>
          <a:p>
            <a:pPr marL="603885" lvl="2" indent="-182245">
              <a:lnSpc>
                <a:spcPct val="100000"/>
              </a:lnSpc>
              <a:spcBef>
                <a:spcPts val="380"/>
              </a:spcBef>
              <a:buClr>
                <a:srgbClr val="1CACE3"/>
              </a:buClr>
              <a:buFont typeface="Arial"/>
              <a:buChar char="•"/>
              <a:tabLst>
                <a:tab pos="603885" algn="l"/>
              </a:tabLst>
            </a:pP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Two</a:t>
            </a:r>
            <a:r>
              <a:rPr sz="20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distinct</a:t>
            </a:r>
            <a:r>
              <a:rPr sz="2000" b="1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tuples</a:t>
            </a:r>
            <a:r>
              <a:rPr sz="20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any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state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relation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cannot</a:t>
            </a:r>
            <a:r>
              <a:rPr sz="20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identical</a:t>
            </a:r>
            <a:r>
              <a:rPr sz="20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values</a:t>
            </a:r>
            <a:r>
              <a:rPr sz="20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(all)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attributes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key.</a:t>
            </a:r>
            <a:endParaRPr sz="2000">
              <a:latin typeface="Calibri"/>
              <a:cs typeface="Calibri"/>
            </a:endParaRPr>
          </a:p>
          <a:p>
            <a:pPr marL="603250" lvl="2" indent="-181610">
              <a:lnSpc>
                <a:spcPct val="100000"/>
              </a:lnSpc>
              <a:spcBef>
                <a:spcPts val="365"/>
              </a:spcBef>
              <a:buClr>
                <a:srgbClr val="1CACE3"/>
              </a:buClr>
              <a:buFont typeface="Arial"/>
              <a:buChar char="•"/>
              <a:tabLst>
                <a:tab pos="603250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Cannot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remove</a:t>
            </a:r>
            <a:r>
              <a:rPr sz="20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any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attributes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still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uniqueness</a:t>
            </a:r>
            <a:r>
              <a:rPr sz="2000" b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constraint</a:t>
            </a:r>
            <a:r>
              <a:rPr sz="20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hold.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9215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SCHEMA-</a:t>
            </a:r>
            <a:r>
              <a:rPr spc="-40" dirty="0"/>
              <a:t>BASED</a:t>
            </a:r>
            <a:r>
              <a:rPr spc="-210" dirty="0"/>
              <a:t> </a:t>
            </a:r>
            <a:r>
              <a:rPr spc="-60" dirty="0"/>
              <a:t>CONSTRAINTS:</a:t>
            </a:r>
            <a:r>
              <a:rPr spc="-200" dirty="0"/>
              <a:t> </a:t>
            </a:r>
            <a:r>
              <a:rPr dirty="0"/>
              <a:t>KEY</a:t>
            </a:r>
            <a:r>
              <a:rPr spc="-215" dirty="0"/>
              <a:t> </a:t>
            </a:r>
            <a:r>
              <a:rPr spc="-25" dirty="0"/>
              <a:t>(1)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81532"/>
            <a:ext cx="7856855" cy="2799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Example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394970" lvl="1" indent="-181610">
              <a:lnSpc>
                <a:spcPct val="100000"/>
              </a:lnSpc>
              <a:spcBef>
                <a:spcPts val="125"/>
              </a:spcBef>
              <a:buClr>
                <a:srgbClr val="1CACE3"/>
              </a:buClr>
              <a:buFont typeface="Arial"/>
              <a:buChar char="•"/>
              <a:tabLst>
                <a:tab pos="394970" algn="l"/>
              </a:tabLst>
            </a:pP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STUDENT</a:t>
            </a:r>
            <a:r>
              <a:rPr sz="2400" i="1" spc="-10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relation</a:t>
            </a:r>
            <a:r>
              <a:rPr sz="2200" spc="-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schema:</a:t>
            </a:r>
            <a:endParaRPr sz="220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375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STUDENT(Name,</a:t>
            </a:r>
            <a:r>
              <a:rPr sz="20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Ssn,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Home_phone,</a:t>
            </a:r>
            <a:r>
              <a:rPr sz="20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Address,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Office_phone,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Age,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Gpa)</a:t>
            </a:r>
            <a:endParaRPr sz="200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360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Attribute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set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{Ssn}</a:t>
            </a:r>
            <a:r>
              <a:rPr sz="2000" i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20" dirty="0">
                <a:solidFill>
                  <a:srgbClr val="404040"/>
                </a:solidFill>
                <a:latin typeface="Calibri"/>
                <a:cs typeface="Calibri"/>
              </a:rPr>
              <a:t>key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762000" lvl="3" indent="-182245">
              <a:lnSpc>
                <a:spcPct val="100000"/>
              </a:lnSpc>
              <a:spcBef>
                <a:spcPts val="405"/>
              </a:spcBef>
              <a:buClr>
                <a:srgbClr val="1CACE3"/>
              </a:buClr>
              <a:buFont typeface="Arial"/>
              <a:buChar char="•"/>
              <a:tabLst>
                <a:tab pos="762000" algn="l"/>
              </a:tabLst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two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students</a:t>
            </a:r>
            <a:r>
              <a:rPr sz="1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same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value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SSN.</a:t>
            </a:r>
            <a:endParaRPr sz="180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340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Any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set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attributes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includes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Ssn</a:t>
            </a:r>
            <a:r>
              <a:rPr sz="2000" i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superkey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but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20" dirty="0">
                <a:solidFill>
                  <a:srgbClr val="404040"/>
                </a:solidFill>
                <a:latin typeface="Calibri"/>
                <a:cs typeface="Calibri"/>
              </a:rPr>
              <a:t>key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762000" lvl="3" indent="-182245">
              <a:lnSpc>
                <a:spcPct val="100000"/>
              </a:lnSpc>
              <a:spcBef>
                <a:spcPts val="405"/>
              </a:spcBef>
              <a:buClr>
                <a:srgbClr val="1CACE3"/>
              </a:buClr>
              <a:buFont typeface="Arial"/>
              <a:buChar char="•"/>
              <a:tabLst>
                <a:tab pos="762000" algn="l"/>
              </a:tabLst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{Name,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Ssn,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Age}.</a:t>
            </a:r>
            <a:endParaRPr sz="1800">
              <a:latin typeface="Calibri"/>
              <a:cs typeface="Calibri"/>
            </a:endParaRPr>
          </a:p>
          <a:p>
            <a:pPr marL="762000" lvl="3" indent="-182245">
              <a:lnSpc>
                <a:spcPct val="100000"/>
              </a:lnSpc>
              <a:spcBef>
                <a:spcPts val="385"/>
              </a:spcBef>
              <a:buClr>
                <a:srgbClr val="1CACE3"/>
              </a:buClr>
              <a:buFont typeface="Arial"/>
              <a:buChar char="•"/>
              <a:tabLst>
                <a:tab pos="762000" algn="l"/>
              </a:tabLst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{Ssn,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Age,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Gpa}.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9215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SCHEMA-</a:t>
            </a:r>
            <a:r>
              <a:rPr spc="-40" dirty="0"/>
              <a:t>BASED</a:t>
            </a:r>
            <a:r>
              <a:rPr spc="-210" dirty="0"/>
              <a:t> </a:t>
            </a:r>
            <a:r>
              <a:rPr spc="-60" dirty="0"/>
              <a:t>CONSTRAINTS:</a:t>
            </a:r>
            <a:r>
              <a:rPr spc="-200" dirty="0"/>
              <a:t> </a:t>
            </a:r>
            <a:r>
              <a:rPr dirty="0"/>
              <a:t>KEY</a:t>
            </a:r>
            <a:r>
              <a:rPr spc="-215" dirty="0"/>
              <a:t> </a:t>
            </a:r>
            <a:r>
              <a:rPr spc="-25" dirty="0"/>
              <a:t>(2)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52576"/>
            <a:ext cx="10862310" cy="1871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745" indent="-114300">
              <a:lnSpc>
                <a:spcPts val="2820"/>
              </a:lnSpc>
              <a:spcBef>
                <a:spcPts val="10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relation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has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several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candidate</a:t>
            </a:r>
            <a:r>
              <a:rPr sz="24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keys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chosen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arbitrarily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1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primary</a:t>
            </a:r>
            <a:r>
              <a:rPr sz="24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404040"/>
                </a:solidFill>
                <a:latin typeface="Calibri"/>
                <a:cs typeface="Calibri"/>
              </a:rPr>
              <a:t>key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96240" lvl="1" indent="-182880">
              <a:lnSpc>
                <a:spcPts val="2580"/>
              </a:lnSpc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primary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key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attributes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200" spc="-1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sng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underlined</a:t>
            </a:r>
            <a:r>
              <a:rPr sz="2200" u="none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118745" indent="-114300">
              <a:lnSpc>
                <a:spcPts val="2820"/>
              </a:lnSpc>
              <a:spcBef>
                <a:spcPts val="102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spc="-20" dirty="0">
                <a:solidFill>
                  <a:srgbClr val="404040"/>
                </a:solidFill>
                <a:latin typeface="Calibri"/>
                <a:cs typeface="Calibri"/>
              </a:rPr>
              <a:t>Value</a:t>
            </a:r>
            <a:r>
              <a:rPr sz="24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primary</a:t>
            </a:r>
            <a:r>
              <a:rPr sz="2400" b="1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key</a:t>
            </a:r>
            <a:r>
              <a:rPr sz="24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to:</a:t>
            </a:r>
            <a:endParaRPr sz="2400">
              <a:latin typeface="Calibri"/>
              <a:cs typeface="Calibri"/>
            </a:endParaRPr>
          </a:p>
          <a:p>
            <a:pPr marL="396240" lvl="1" indent="-182880">
              <a:lnSpc>
                <a:spcPts val="2580"/>
              </a:lnSpc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Uniquely</a:t>
            </a:r>
            <a:r>
              <a:rPr sz="22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identify</a:t>
            </a:r>
            <a:r>
              <a:rPr sz="22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tuple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relation.</a:t>
            </a:r>
            <a:endParaRPr sz="2200">
              <a:latin typeface="Calibri"/>
              <a:cs typeface="Calibri"/>
            </a:endParaRPr>
          </a:p>
          <a:p>
            <a:pPr marL="395605" lvl="1" indent="-182245">
              <a:lnSpc>
                <a:spcPct val="100000"/>
              </a:lnSpc>
              <a:spcBef>
                <a:spcPts val="70"/>
              </a:spcBef>
              <a:buClr>
                <a:srgbClr val="1CACE3"/>
              </a:buClr>
              <a:buFont typeface="Arial"/>
              <a:buChar char="•"/>
              <a:tabLst>
                <a:tab pos="395605" algn="l"/>
              </a:tabLst>
            </a:pP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Reference</a:t>
            </a:r>
            <a:r>
              <a:rPr sz="22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tuple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another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tuple.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9215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SCHEMA-</a:t>
            </a:r>
            <a:r>
              <a:rPr spc="-40" dirty="0"/>
              <a:t>BASED</a:t>
            </a:r>
            <a:r>
              <a:rPr spc="-210" dirty="0"/>
              <a:t> </a:t>
            </a:r>
            <a:r>
              <a:rPr spc="-60" dirty="0"/>
              <a:t>CONSTRAINTS:</a:t>
            </a:r>
            <a:r>
              <a:rPr spc="-200" dirty="0"/>
              <a:t> </a:t>
            </a:r>
            <a:r>
              <a:rPr dirty="0"/>
              <a:t>KEY</a:t>
            </a:r>
            <a:r>
              <a:rPr spc="-215" dirty="0"/>
              <a:t> </a:t>
            </a:r>
            <a:r>
              <a:rPr spc="-25" dirty="0"/>
              <a:t>(3)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6023" y="2971800"/>
            <a:ext cx="8735797" cy="311194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741926" y="6082995"/>
            <a:ext cx="27120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CAR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relation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with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two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candidate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keys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2212" y="959507"/>
            <a:ext cx="9408160" cy="149733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44145" indent="-114300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441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Relational</a:t>
            </a:r>
            <a:r>
              <a:rPr sz="2400" b="1" spc="-1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database</a:t>
            </a:r>
            <a:r>
              <a:rPr sz="2400" b="1" spc="-1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schema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421640" lvl="1" indent="-182880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421640" algn="l"/>
              </a:tabLst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Set</a:t>
            </a:r>
            <a:r>
              <a:rPr sz="22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relation schemas</a:t>
            </a:r>
            <a:r>
              <a:rPr sz="22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200" i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200" i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{R</a:t>
            </a:r>
            <a:r>
              <a:rPr sz="2175" i="1" baseline="-21072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200" i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175" i="1" baseline="-21072" dirty="0">
                <a:solidFill>
                  <a:srgbClr val="404040"/>
                </a:solidFill>
                <a:latin typeface="Calibri"/>
                <a:cs typeface="Calibri"/>
              </a:rPr>
              <a:t>2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200" i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...,</a:t>
            </a:r>
            <a:r>
              <a:rPr sz="2200" i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spc="-2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175" i="1" spc="-30" baseline="-21072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200" i="1" spc="-20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603885" lvl="2" indent="-182245">
              <a:lnSpc>
                <a:spcPct val="100000"/>
              </a:lnSpc>
              <a:spcBef>
                <a:spcPts val="365"/>
              </a:spcBef>
              <a:buClr>
                <a:srgbClr val="1CACE3"/>
              </a:buClr>
              <a:buFont typeface="Arial"/>
              <a:buChar char="•"/>
              <a:tabLst>
                <a:tab pos="603885" algn="l"/>
              </a:tabLst>
            </a:pP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950" i="1" baseline="-21367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000" i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950" i="1" baseline="-21367" dirty="0">
                <a:solidFill>
                  <a:srgbClr val="404040"/>
                </a:solidFill>
                <a:latin typeface="Calibri"/>
                <a:cs typeface="Calibri"/>
              </a:rPr>
              <a:t>2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000" i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…</a:t>
            </a:r>
            <a:r>
              <a:rPr sz="2000" i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000" i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950" i="1" baseline="-21367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950" i="1" spc="209" baseline="-21367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names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individual</a:t>
            </a:r>
            <a:r>
              <a:rPr sz="2000" b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relation</a:t>
            </a:r>
            <a:r>
              <a:rPr sz="20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schemas</a:t>
            </a:r>
            <a:r>
              <a:rPr sz="20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within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database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-2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421640" lvl="1" indent="-182880">
              <a:lnSpc>
                <a:spcPct val="100000"/>
              </a:lnSpc>
              <a:spcBef>
                <a:spcPts val="330"/>
              </a:spcBef>
              <a:buClr>
                <a:srgbClr val="1CACE3"/>
              </a:buClr>
              <a:buFont typeface="Arial"/>
              <a:buChar char="•"/>
              <a:tabLst>
                <a:tab pos="421640" algn="l"/>
              </a:tabLst>
            </a:pP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Represents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set</a:t>
            </a:r>
            <a:r>
              <a:rPr sz="2200" b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integrity</a:t>
            </a:r>
            <a:r>
              <a:rPr sz="22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constraints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2598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RELATIONAL</a:t>
            </a:r>
            <a:r>
              <a:rPr spc="-90" dirty="0"/>
              <a:t> </a:t>
            </a:r>
            <a:r>
              <a:rPr spc="-170" dirty="0"/>
              <a:t>DATABASE</a:t>
            </a:r>
            <a:r>
              <a:rPr spc="-65" dirty="0"/>
              <a:t> </a:t>
            </a:r>
            <a:r>
              <a:rPr spc="-10" dirty="0"/>
              <a:t>SCHEMA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92852" y="2202179"/>
            <a:ext cx="6835089" cy="410971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336917" y="6327749"/>
            <a:ext cx="28016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COMPANY</a:t>
            </a:r>
            <a:r>
              <a:rPr sz="1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relational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database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schema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2212" y="959507"/>
            <a:ext cx="11187430" cy="248729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44145" indent="-114300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441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Relational</a:t>
            </a:r>
            <a:r>
              <a:rPr sz="2400" b="1" spc="-1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database</a:t>
            </a:r>
            <a:r>
              <a:rPr sz="2400" b="1" spc="-1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state</a:t>
            </a:r>
            <a:r>
              <a:rPr sz="2400" b="1" spc="-1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(snapshot)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421640" lvl="1" indent="-182880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421640" algn="l"/>
              </a:tabLst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Set</a:t>
            </a:r>
            <a:r>
              <a:rPr sz="22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relation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states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DB</a:t>
            </a:r>
            <a:r>
              <a:rPr sz="2200" i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200" i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{r</a:t>
            </a:r>
            <a:r>
              <a:rPr sz="2175" i="1" baseline="-21072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200" i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175" i="1" baseline="-21072" dirty="0">
                <a:solidFill>
                  <a:srgbClr val="404040"/>
                </a:solidFill>
                <a:latin typeface="Calibri"/>
                <a:cs typeface="Calibri"/>
              </a:rPr>
              <a:t>2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200" i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...,</a:t>
            </a:r>
            <a:r>
              <a:rPr sz="2200" i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spc="-2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175" i="1" spc="-30" baseline="-21072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200" i="1" spc="-20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421640" marR="30480" lvl="1" indent="-182880">
              <a:lnSpc>
                <a:spcPts val="2380"/>
              </a:lnSpc>
              <a:spcBef>
                <a:spcPts val="630"/>
              </a:spcBef>
              <a:buClr>
                <a:srgbClr val="1CACE3"/>
              </a:buClr>
              <a:buFont typeface="Arial"/>
              <a:buChar char="•"/>
              <a:tabLst>
                <a:tab pos="4216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175" i="1" baseline="-21072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175" i="1" spc="165" baseline="-21072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state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175" i="1" baseline="-21072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such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175" i="1" baseline="-21072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175" i="1" spc="165" baseline="-21072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relation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states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satisfy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integrity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constraints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specified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in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relational</a:t>
            </a:r>
            <a:r>
              <a:rPr sz="2200" spc="-1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schema.</a:t>
            </a:r>
            <a:endParaRPr sz="2200">
              <a:latin typeface="Calibri"/>
              <a:cs typeface="Calibri"/>
            </a:endParaRPr>
          </a:p>
          <a:p>
            <a:pPr marL="144145" indent="-114300">
              <a:lnSpc>
                <a:spcPct val="100000"/>
              </a:lnSpc>
              <a:spcBef>
                <a:spcPts val="126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44145" algn="l"/>
              </a:tabLst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Valid</a:t>
            </a:r>
            <a:r>
              <a:rPr sz="2400" b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state</a:t>
            </a:r>
            <a:r>
              <a:rPr sz="24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satisfies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sz="24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integrity</a:t>
            </a:r>
            <a:r>
              <a:rPr sz="2400" b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constraints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144145" indent="-114300">
              <a:lnSpc>
                <a:spcPct val="100000"/>
              </a:lnSpc>
              <a:spcBef>
                <a:spcPts val="111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441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Invalid</a:t>
            </a:r>
            <a:r>
              <a:rPr sz="2400" b="1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state</a:t>
            </a:r>
            <a:r>
              <a:rPr sz="24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does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satisfy</a:t>
            </a:r>
            <a:r>
              <a:rPr sz="24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integrity</a:t>
            </a:r>
            <a:r>
              <a:rPr sz="24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constraints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93595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RELATIONAL</a:t>
            </a:r>
            <a:r>
              <a:rPr spc="-90" dirty="0"/>
              <a:t> </a:t>
            </a:r>
            <a:r>
              <a:rPr spc="-170" dirty="0"/>
              <a:t>DATABASE</a:t>
            </a:r>
            <a:r>
              <a:rPr spc="-60" dirty="0"/>
              <a:t> </a:t>
            </a:r>
            <a:r>
              <a:rPr spc="-225" dirty="0"/>
              <a:t>STATE</a:t>
            </a:r>
            <a:r>
              <a:rPr spc="-55" dirty="0"/>
              <a:t> </a:t>
            </a:r>
            <a:r>
              <a:rPr spc="-25" dirty="0"/>
              <a:t>(1)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839338"/>
            <a:ext cx="4540885" cy="2055495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122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Relational</a:t>
            </a:r>
            <a:r>
              <a:rPr sz="24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model</a:t>
            </a:r>
            <a:r>
              <a:rPr sz="24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concepts.</a:t>
            </a:r>
            <a:endParaRPr sz="24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12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Characteristics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relations.</a:t>
            </a:r>
            <a:endParaRPr sz="24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11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Relational</a:t>
            </a:r>
            <a:r>
              <a:rPr sz="24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model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constraints.</a:t>
            </a:r>
            <a:endParaRPr sz="24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10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Operations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&amp;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constraints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violations.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32045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OUTLINE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13219" y="968017"/>
            <a:ext cx="4761598" cy="528343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81532"/>
            <a:ext cx="64776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Example</a:t>
            </a:r>
            <a:r>
              <a:rPr sz="2400" b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populated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state</a:t>
            </a:r>
            <a:r>
              <a:rPr sz="24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spc="-20" dirty="0">
                <a:solidFill>
                  <a:srgbClr val="404040"/>
                </a:solidFill>
                <a:latin typeface="Calibri"/>
                <a:cs typeface="Calibri"/>
              </a:rPr>
              <a:t>COMPANY</a:t>
            </a:r>
            <a:r>
              <a:rPr sz="2400" i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database.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93595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RELATIONAL</a:t>
            </a:r>
            <a:r>
              <a:rPr spc="-90" dirty="0"/>
              <a:t> </a:t>
            </a:r>
            <a:r>
              <a:rPr spc="-170" dirty="0"/>
              <a:t>DATABASE</a:t>
            </a:r>
            <a:r>
              <a:rPr spc="-60" dirty="0"/>
              <a:t> </a:t>
            </a:r>
            <a:r>
              <a:rPr spc="-225" dirty="0"/>
              <a:t>STATE</a:t>
            </a:r>
            <a:r>
              <a:rPr spc="-55" dirty="0"/>
              <a:t> </a:t>
            </a:r>
            <a:r>
              <a:rPr spc="-25" dirty="0"/>
              <a:t>(2)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772" y="1795070"/>
            <a:ext cx="6033612" cy="362427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63640" y="1761744"/>
            <a:ext cx="5915896" cy="36576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00550" y="5441086"/>
            <a:ext cx="33921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State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COMPANY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relational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database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schema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81532"/>
            <a:ext cx="11553825" cy="2156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745" indent="-114300">
              <a:lnSpc>
                <a:spcPts val="2740"/>
              </a:lnSpc>
              <a:spcBef>
                <a:spcPts val="10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Entity</a:t>
            </a:r>
            <a:r>
              <a:rPr sz="24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integrity</a:t>
            </a:r>
            <a:r>
              <a:rPr sz="24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constraint</a:t>
            </a:r>
            <a:r>
              <a:rPr sz="24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–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primary</a:t>
            </a:r>
            <a:r>
              <a:rPr sz="24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key</a:t>
            </a:r>
            <a:r>
              <a:rPr sz="24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attributes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PK</a:t>
            </a:r>
            <a:r>
              <a:rPr sz="2400" i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relation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schema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400" i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database</a:t>
            </a:r>
            <a:endParaRPr sz="2400">
              <a:latin typeface="Calibri"/>
              <a:cs typeface="Calibri"/>
            </a:endParaRPr>
          </a:p>
          <a:p>
            <a:pPr marL="104139">
              <a:lnSpc>
                <a:spcPts val="2740"/>
              </a:lnSpc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schema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400" i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cannot</a:t>
            </a:r>
            <a:r>
              <a:rPr sz="24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NULL</a:t>
            </a:r>
            <a:r>
              <a:rPr sz="2400" b="1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values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any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tuple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spc="-10" dirty="0">
                <a:solidFill>
                  <a:srgbClr val="404040"/>
                </a:solidFill>
                <a:latin typeface="Calibri"/>
                <a:cs typeface="Calibri"/>
              </a:rPr>
              <a:t>r(R)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7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t[PK]</a:t>
            </a:r>
            <a:r>
              <a:rPr sz="2200" i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i="1" dirty="0">
                <a:solidFill>
                  <a:srgbClr val="404040"/>
                </a:solidFill>
                <a:latin typeface="Symbol"/>
                <a:cs typeface="Symbol"/>
              </a:rPr>
              <a:t></a:t>
            </a:r>
            <a:r>
              <a:rPr sz="2300" spc="-10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NULL</a:t>
            </a:r>
            <a:r>
              <a:rPr sz="2200" i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any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tuple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200" i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spc="-10" dirty="0">
                <a:solidFill>
                  <a:srgbClr val="404040"/>
                </a:solidFill>
                <a:latin typeface="Calibri"/>
                <a:cs typeface="Calibri"/>
              </a:rPr>
              <a:t>r(R)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325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PK</a:t>
            </a:r>
            <a:r>
              <a:rPr sz="2000" i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has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several attributes,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NULL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allowed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any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these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attributes</a:t>
            </a:r>
            <a:endParaRPr sz="2000">
              <a:latin typeface="Calibri"/>
              <a:cs typeface="Calibri"/>
            </a:endParaRPr>
          </a:p>
          <a:p>
            <a:pPr marL="395605" lvl="1" indent="-182245">
              <a:lnSpc>
                <a:spcPct val="100000"/>
              </a:lnSpc>
              <a:spcBef>
                <a:spcPts val="330"/>
              </a:spcBef>
              <a:buClr>
                <a:srgbClr val="1CACE3"/>
              </a:buClr>
              <a:buFont typeface="Arial"/>
              <a:buChar char="•"/>
              <a:tabLst>
                <a:tab pos="395605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Other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attributes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200" i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may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constrained</a:t>
            </a:r>
            <a:r>
              <a:rPr sz="22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disallow</a:t>
            </a:r>
            <a:r>
              <a:rPr sz="22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NULL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values.</a:t>
            </a:r>
            <a:endParaRPr sz="220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370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Even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members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primary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key.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SCHEMA-</a:t>
            </a:r>
            <a:r>
              <a:rPr spc="-40" dirty="0"/>
              <a:t>BASED</a:t>
            </a:r>
            <a:r>
              <a:rPr spc="-200" dirty="0"/>
              <a:t> </a:t>
            </a:r>
            <a:r>
              <a:rPr spc="-60" dirty="0"/>
              <a:t>CONSTRAINTS:</a:t>
            </a:r>
            <a:r>
              <a:rPr spc="-195" dirty="0"/>
              <a:t> </a:t>
            </a:r>
            <a:r>
              <a:rPr spc="-35" dirty="0"/>
              <a:t>ENTITY</a:t>
            </a:r>
            <a:r>
              <a:rPr spc="-200" dirty="0"/>
              <a:t> </a:t>
            </a:r>
            <a:r>
              <a:rPr spc="-10" dirty="0"/>
              <a:t>INTEGRITY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2212" y="959507"/>
            <a:ext cx="11876405" cy="268478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44145" indent="-114300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44145" algn="l"/>
              </a:tabLst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Referential</a:t>
            </a:r>
            <a:r>
              <a:rPr sz="24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integrity</a:t>
            </a:r>
            <a:r>
              <a:rPr sz="24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constraint</a:t>
            </a:r>
            <a:r>
              <a:rPr sz="24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specify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relationship</a:t>
            </a:r>
            <a:r>
              <a:rPr sz="24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among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tuples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two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relations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421640" lvl="1" indent="-182880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421640" algn="l"/>
              </a:tabLst>
            </a:pP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Referencing</a:t>
            </a:r>
            <a:r>
              <a:rPr sz="22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relation</a:t>
            </a:r>
            <a:r>
              <a:rPr sz="22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175" i="1" baseline="-21072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2175" i="1" spc="157" baseline="-21072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2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referenced</a:t>
            </a:r>
            <a:r>
              <a:rPr sz="22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relation</a:t>
            </a:r>
            <a:r>
              <a:rPr sz="22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spc="-2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175" i="1" spc="-37" baseline="-21072" dirty="0">
                <a:solidFill>
                  <a:srgbClr val="404040"/>
                </a:solidFill>
                <a:latin typeface="Calibri"/>
                <a:cs typeface="Calibri"/>
              </a:rPr>
              <a:t>2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421640" lvl="1" indent="-182880">
              <a:lnSpc>
                <a:spcPct val="100000"/>
              </a:lnSpc>
              <a:spcBef>
                <a:spcPts val="335"/>
              </a:spcBef>
              <a:buClr>
                <a:srgbClr val="1CACE3"/>
              </a:buClr>
              <a:buFont typeface="Arial"/>
              <a:buChar char="•"/>
              <a:tabLst>
                <a:tab pos="421640" algn="l"/>
              </a:tabLst>
            </a:pP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Tuples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2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175" i="1" baseline="-21072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2175" i="1" spc="165" baseline="-21072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22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foreign</a:t>
            </a:r>
            <a:r>
              <a:rPr sz="22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key</a:t>
            </a:r>
            <a:r>
              <a:rPr sz="2200" b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attributes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FK</a:t>
            </a:r>
            <a:r>
              <a:rPr sz="2200" i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2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reference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primary</a:t>
            </a:r>
            <a:r>
              <a:rPr sz="22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key</a:t>
            </a:r>
            <a:r>
              <a:rPr sz="2200" b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attributes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PK</a:t>
            </a:r>
            <a:r>
              <a:rPr sz="2200" i="1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spc="-2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175" i="1" spc="-37" baseline="-21072" dirty="0">
                <a:solidFill>
                  <a:srgbClr val="404040"/>
                </a:solidFill>
                <a:latin typeface="Calibri"/>
                <a:cs typeface="Calibri"/>
              </a:rPr>
              <a:t>2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603885" lvl="2" indent="-182245">
              <a:lnSpc>
                <a:spcPct val="100000"/>
              </a:lnSpc>
              <a:spcBef>
                <a:spcPts val="370"/>
              </a:spcBef>
              <a:buClr>
                <a:srgbClr val="1CACE3"/>
              </a:buClr>
              <a:buFont typeface="Arial"/>
              <a:buChar char="•"/>
              <a:tabLst>
                <a:tab pos="60388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tuple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950" i="1" baseline="-21367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1950" i="1" spc="217" baseline="-21367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950" i="1" baseline="-21367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1950" i="1" spc="195" baseline="-21367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said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reference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tuple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950" i="1" baseline="-21367" dirty="0">
                <a:solidFill>
                  <a:srgbClr val="404040"/>
                </a:solidFill>
                <a:latin typeface="Calibri"/>
                <a:cs typeface="Calibri"/>
              </a:rPr>
              <a:t>2</a:t>
            </a:r>
            <a:r>
              <a:rPr sz="1950" i="1" spc="217" baseline="-21367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950" i="1" baseline="-21367" dirty="0">
                <a:solidFill>
                  <a:srgbClr val="404040"/>
                </a:solidFill>
                <a:latin typeface="Calibri"/>
                <a:cs typeface="Calibri"/>
              </a:rPr>
              <a:t>2</a:t>
            </a:r>
            <a:r>
              <a:rPr sz="1950" i="1" spc="195" baseline="-21367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950" i="1" baseline="-21367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[FK]</a:t>
            </a:r>
            <a:r>
              <a:rPr sz="2000" i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i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-1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950" i="1" spc="-15" baseline="-21367" dirty="0">
                <a:solidFill>
                  <a:srgbClr val="404040"/>
                </a:solidFill>
                <a:latin typeface="Calibri"/>
                <a:cs typeface="Calibri"/>
              </a:rPr>
              <a:t>2</a:t>
            </a:r>
            <a:r>
              <a:rPr sz="2000" i="1" spc="-10" dirty="0">
                <a:solidFill>
                  <a:srgbClr val="404040"/>
                </a:solidFill>
                <a:latin typeface="Calibri"/>
                <a:cs typeface="Calibri"/>
              </a:rPr>
              <a:t>[PK]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144145" indent="-114300">
              <a:lnSpc>
                <a:spcPct val="100000"/>
              </a:lnSpc>
              <a:spcBef>
                <a:spcPts val="129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441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Foreign</a:t>
            </a:r>
            <a:r>
              <a:rPr sz="2400" b="1" spc="-1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key</a:t>
            </a:r>
            <a:r>
              <a:rPr sz="2400" b="1" spc="-1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rule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421640" lvl="1" indent="-182880">
              <a:lnSpc>
                <a:spcPts val="251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4216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value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i="1" dirty="0">
                <a:solidFill>
                  <a:srgbClr val="404040"/>
                </a:solidFill>
                <a:latin typeface="Calibri"/>
                <a:cs typeface="Calibri"/>
              </a:rPr>
              <a:t>FK</a:t>
            </a:r>
            <a:r>
              <a:rPr sz="2200" b="1" i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referencing</a:t>
            </a:r>
            <a:r>
              <a:rPr sz="22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relation</a:t>
            </a:r>
            <a:r>
              <a:rPr sz="22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175" i="1" baseline="-21072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2175" i="1" spc="202" baseline="-21072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either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value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existing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i="1" dirty="0">
                <a:solidFill>
                  <a:srgbClr val="404040"/>
                </a:solidFill>
                <a:latin typeface="Calibri"/>
                <a:cs typeface="Calibri"/>
              </a:rPr>
              <a:t>PK</a:t>
            </a:r>
            <a:r>
              <a:rPr sz="2200" b="1" i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endParaRPr sz="2200">
              <a:latin typeface="Calibri"/>
              <a:cs typeface="Calibri"/>
            </a:endParaRPr>
          </a:p>
          <a:p>
            <a:pPr marL="421640">
              <a:lnSpc>
                <a:spcPts val="2510"/>
              </a:lnSpc>
            </a:pP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referenced</a:t>
            </a:r>
            <a:r>
              <a:rPr sz="22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relation</a:t>
            </a:r>
            <a:r>
              <a:rPr sz="22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175" i="1" baseline="-21072" dirty="0">
                <a:solidFill>
                  <a:srgbClr val="404040"/>
                </a:solidFill>
                <a:latin typeface="Calibri"/>
                <a:cs typeface="Calibri"/>
              </a:rPr>
              <a:t>2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NULL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6844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95"/>
              </a:spcBef>
            </a:pPr>
            <a:r>
              <a:rPr sz="4000" spc="-65" dirty="0"/>
              <a:t>SCHEMA-</a:t>
            </a:r>
            <a:r>
              <a:rPr sz="4000" spc="-50" dirty="0"/>
              <a:t>BASED</a:t>
            </a:r>
            <a:r>
              <a:rPr sz="4000" spc="-135" dirty="0"/>
              <a:t> </a:t>
            </a:r>
            <a:r>
              <a:rPr sz="4000" spc="-60" dirty="0"/>
              <a:t>CONSTRAINTS:</a:t>
            </a:r>
            <a:r>
              <a:rPr sz="4000" spc="-130" dirty="0"/>
              <a:t> </a:t>
            </a:r>
            <a:r>
              <a:rPr sz="4000" spc="-50" dirty="0"/>
              <a:t>REFERENTIAL</a:t>
            </a:r>
            <a:r>
              <a:rPr sz="4000" spc="-140" dirty="0"/>
              <a:t> </a:t>
            </a:r>
            <a:r>
              <a:rPr sz="4000" spc="-50" dirty="0"/>
              <a:t>INTEGRITY</a:t>
            </a:r>
            <a:r>
              <a:rPr sz="4000" spc="-114" dirty="0"/>
              <a:t> </a:t>
            </a:r>
            <a:r>
              <a:rPr sz="4000" spc="-25" dirty="0"/>
              <a:t>(1)</a:t>
            </a:r>
            <a:endParaRPr sz="4000"/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6844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95"/>
              </a:spcBef>
            </a:pPr>
            <a:r>
              <a:rPr sz="4000" spc="-65" dirty="0"/>
              <a:t>SCHEMA-</a:t>
            </a:r>
            <a:r>
              <a:rPr sz="4000" spc="-50" dirty="0"/>
              <a:t>BASED</a:t>
            </a:r>
            <a:r>
              <a:rPr sz="4000" spc="-135" dirty="0"/>
              <a:t> </a:t>
            </a:r>
            <a:r>
              <a:rPr sz="4000" spc="-60" dirty="0"/>
              <a:t>CONSTRAINTS:</a:t>
            </a:r>
            <a:r>
              <a:rPr sz="4000" spc="-130" dirty="0"/>
              <a:t> </a:t>
            </a:r>
            <a:r>
              <a:rPr sz="4000" spc="-50" dirty="0"/>
              <a:t>REFERENTIAL</a:t>
            </a:r>
            <a:r>
              <a:rPr sz="4000" spc="-140" dirty="0"/>
              <a:t> </a:t>
            </a:r>
            <a:r>
              <a:rPr sz="4000" spc="-50" dirty="0"/>
              <a:t>INTEGRITY</a:t>
            </a:r>
            <a:r>
              <a:rPr sz="4000" spc="-114" dirty="0"/>
              <a:t> </a:t>
            </a:r>
            <a:r>
              <a:rPr sz="4000" spc="-25" dirty="0"/>
              <a:t>(2)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3661" y="1027175"/>
            <a:ext cx="12136755" cy="4889500"/>
            <a:chOff x="23661" y="1027175"/>
            <a:chExt cx="12136755" cy="48895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661" y="1027175"/>
              <a:ext cx="6374491" cy="45720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68440" y="1193014"/>
              <a:ext cx="5290217" cy="316714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99787" y="2647188"/>
              <a:ext cx="1700783" cy="326897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77450" y="4457699"/>
              <a:ext cx="2482541" cy="144475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95999" y="4198619"/>
              <a:ext cx="3541776" cy="171450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012647" y="5621832"/>
            <a:ext cx="22974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alibri"/>
                <a:cs typeface="Calibri"/>
              </a:rPr>
              <a:t>Referential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integrity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constraints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23301" y="5967476"/>
            <a:ext cx="10972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alibri"/>
                <a:cs typeface="Calibri"/>
              </a:rPr>
              <a:t>Database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state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59507"/>
            <a:ext cx="11868150" cy="305879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Operations</a:t>
            </a:r>
            <a:r>
              <a:rPr sz="2400" b="1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relational</a:t>
            </a:r>
            <a:r>
              <a:rPr sz="2400" spc="-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model:</a:t>
            </a:r>
            <a:endParaRPr sz="24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Retrievals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33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Updates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370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Insert</a:t>
            </a:r>
            <a:r>
              <a:rPr sz="20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tuple.</a:t>
            </a:r>
            <a:endParaRPr sz="2000">
              <a:latin typeface="Calibri"/>
              <a:cs typeface="Calibri"/>
            </a:endParaRPr>
          </a:p>
          <a:p>
            <a:pPr marL="577850" lvl="2" indent="-181610">
              <a:lnSpc>
                <a:spcPct val="100000"/>
              </a:lnSpc>
              <a:spcBef>
                <a:spcPts val="359"/>
              </a:spcBef>
              <a:buClr>
                <a:srgbClr val="1CACE3"/>
              </a:buClr>
              <a:buFont typeface="Arial"/>
              <a:buChar char="•"/>
              <a:tabLst>
                <a:tab pos="577850" algn="l"/>
              </a:tabLst>
            </a:pP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Delete</a:t>
            </a:r>
            <a:r>
              <a:rPr sz="20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tuple.</a:t>
            </a:r>
            <a:endParaRPr sz="200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360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Modify</a:t>
            </a:r>
            <a:r>
              <a:rPr sz="20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tuple.</a:t>
            </a:r>
            <a:endParaRPr sz="2000">
              <a:latin typeface="Calibri"/>
              <a:cs typeface="Calibri"/>
            </a:endParaRPr>
          </a:p>
          <a:p>
            <a:pPr marL="118745" indent="-114300">
              <a:lnSpc>
                <a:spcPts val="2735"/>
              </a:lnSpc>
              <a:spcBef>
                <a:spcPts val="129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Update</a:t>
            </a:r>
            <a:r>
              <a:rPr sz="24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modification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operations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change</a:t>
            </a:r>
            <a:r>
              <a:rPr sz="24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state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relations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database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violate</a:t>
            </a:r>
            <a:endParaRPr sz="2400">
              <a:latin typeface="Calibri"/>
              <a:cs typeface="Calibri"/>
            </a:endParaRPr>
          </a:p>
          <a:p>
            <a:pPr marL="104139">
              <a:lnSpc>
                <a:spcPts val="2735"/>
              </a:lnSpc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schema-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based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constraints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091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OPERATIONS</a:t>
            </a:r>
            <a:r>
              <a:rPr spc="-175" dirty="0"/>
              <a:t> </a:t>
            </a:r>
            <a:r>
              <a:rPr dirty="0"/>
              <a:t>&amp;</a:t>
            </a:r>
            <a:r>
              <a:rPr spc="-155" dirty="0"/>
              <a:t> </a:t>
            </a:r>
            <a:r>
              <a:rPr spc="-60" dirty="0"/>
              <a:t>CONSTRAINTS</a:t>
            </a:r>
            <a:r>
              <a:rPr spc="-140" dirty="0"/>
              <a:t> </a:t>
            </a:r>
            <a:r>
              <a:rPr spc="-60" dirty="0"/>
              <a:t>VIOLATIONS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839338"/>
            <a:ext cx="11470005" cy="4738370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122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Provides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list</a:t>
            </a:r>
            <a:r>
              <a:rPr sz="24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attribute</a:t>
            </a:r>
            <a:r>
              <a:rPr sz="24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values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new</a:t>
            </a:r>
            <a:r>
              <a:rPr sz="24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tuple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400" i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inserted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into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relation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spc="-2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12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Insert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operation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violate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any</a:t>
            </a:r>
            <a:r>
              <a:rPr sz="24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four</a:t>
            </a:r>
            <a:r>
              <a:rPr sz="24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constraints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0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Domain</a:t>
            </a:r>
            <a:r>
              <a:rPr sz="22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constraint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370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attribute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values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provided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new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tuple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specified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attribute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domain.</a:t>
            </a:r>
            <a:endParaRPr sz="20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330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Key</a:t>
            </a:r>
            <a:r>
              <a:rPr sz="2200" b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constraint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370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value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key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attribute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new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tuple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already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exists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another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tuple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relation.</a:t>
            </a:r>
            <a:endParaRPr sz="20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32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Entity</a:t>
            </a:r>
            <a:r>
              <a:rPr sz="2200" b="1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integrity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370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primary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key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value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NULL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new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tuple</a:t>
            </a:r>
            <a:endParaRPr sz="20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330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Referential</a:t>
            </a:r>
            <a:r>
              <a:rPr sz="2200" b="1" spc="-1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integrity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578485" marR="5080" lvl="2" indent="-182245">
              <a:lnSpc>
                <a:spcPts val="2160"/>
              </a:lnSpc>
              <a:spcBef>
                <a:spcPts val="640"/>
              </a:spcBef>
              <a:buClr>
                <a:srgbClr val="1CACE3"/>
              </a:buClr>
              <a:buFont typeface="Arial"/>
              <a:buChar char="•"/>
              <a:tabLst>
                <a:tab pos="57975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foreign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key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value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new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tuple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references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primary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key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value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does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exist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referenced 	relation.</a:t>
            </a:r>
            <a:endParaRPr sz="20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26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case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violation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default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option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reject</a:t>
            </a:r>
            <a:r>
              <a:rPr sz="24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insertion.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81655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OPERATIONS:</a:t>
            </a:r>
            <a:r>
              <a:rPr spc="-175" dirty="0"/>
              <a:t> </a:t>
            </a:r>
            <a:r>
              <a:rPr spc="-45" dirty="0"/>
              <a:t>INSERT</a:t>
            </a:r>
            <a:r>
              <a:rPr spc="-150" dirty="0"/>
              <a:t> </a:t>
            </a:r>
            <a:r>
              <a:rPr spc="-25" dirty="0"/>
              <a:t>(1)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2067" y="953743"/>
            <a:ext cx="11476990" cy="197040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32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Examples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395605" lvl="1" indent="-181610">
              <a:lnSpc>
                <a:spcPts val="2280"/>
              </a:lnSpc>
              <a:spcBef>
                <a:spcPts val="185"/>
              </a:spcBef>
              <a:buClr>
                <a:srgbClr val="1CACE3"/>
              </a:buClr>
              <a:buFont typeface="Arial"/>
              <a:buChar char="•"/>
              <a:tabLst>
                <a:tab pos="39560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Insert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-20" dirty="0">
                <a:solidFill>
                  <a:srgbClr val="404040"/>
                </a:solidFill>
                <a:latin typeface="Calibri"/>
                <a:cs typeface="Calibri"/>
              </a:rPr>
              <a:t>&lt;‘Cecilia’,</a:t>
            </a:r>
            <a:r>
              <a:rPr sz="2000" i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-40" dirty="0">
                <a:solidFill>
                  <a:srgbClr val="404040"/>
                </a:solidFill>
                <a:latin typeface="Calibri"/>
                <a:cs typeface="Calibri"/>
              </a:rPr>
              <a:t>‘F’,</a:t>
            </a:r>
            <a:r>
              <a:rPr sz="2000" i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-20" dirty="0">
                <a:solidFill>
                  <a:srgbClr val="404040"/>
                </a:solidFill>
                <a:latin typeface="Calibri"/>
                <a:cs typeface="Calibri"/>
              </a:rPr>
              <a:t>‘Kolonsky’,</a:t>
            </a:r>
            <a:r>
              <a:rPr sz="2000" i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NULL,</a:t>
            </a:r>
            <a:r>
              <a:rPr sz="2000" i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‘1960-</a:t>
            </a:r>
            <a:r>
              <a:rPr sz="2000" i="1" spc="-10" dirty="0">
                <a:solidFill>
                  <a:srgbClr val="404040"/>
                </a:solidFill>
                <a:latin typeface="Calibri"/>
                <a:cs typeface="Calibri"/>
              </a:rPr>
              <a:t>04-</a:t>
            </a:r>
            <a:r>
              <a:rPr sz="2000" i="1" spc="-50" dirty="0">
                <a:solidFill>
                  <a:srgbClr val="404040"/>
                </a:solidFill>
                <a:latin typeface="Calibri"/>
                <a:cs typeface="Calibri"/>
              </a:rPr>
              <a:t>05’,</a:t>
            </a:r>
            <a:r>
              <a:rPr sz="2000" i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‘6357</a:t>
            </a:r>
            <a:r>
              <a:rPr sz="2000" i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Windy</a:t>
            </a:r>
            <a:r>
              <a:rPr sz="2000" i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Lane,</a:t>
            </a:r>
            <a:r>
              <a:rPr sz="2000" i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-20" dirty="0">
                <a:solidFill>
                  <a:srgbClr val="404040"/>
                </a:solidFill>
                <a:latin typeface="Calibri"/>
                <a:cs typeface="Calibri"/>
              </a:rPr>
              <a:t>Katy,</a:t>
            </a:r>
            <a:r>
              <a:rPr sz="2000" i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-50" dirty="0">
                <a:solidFill>
                  <a:srgbClr val="404040"/>
                </a:solidFill>
                <a:latin typeface="Calibri"/>
                <a:cs typeface="Calibri"/>
              </a:rPr>
              <a:t>TX’,</a:t>
            </a:r>
            <a:r>
              <a:rPr sz="2000" i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-90" dirty="0">
                <a:solidFill>
                  <a:srgbClr val="404040"/>
                </a:solidFill>
                <a:latin typeface="Calibri"/>
                <a:cs typeface="Calibri"/>
              </a:rPr>
              <a:t>F,</a:t>
            </a:r>
            <a:r>
              <a:rPr sz="2000" i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28000,</a:t>
            </a:r>
            <a:r>
              <a:rPr sz="2000" i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NULL,</a:t>
            </a:r>
            <a:r>
              <a:rPr sz="2000" i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-25" dirty="0">
                <a:solidFill>
                  <a:srgbClr val="404040"/>
                </a:solidFill>
                <a:latin typeface="Calibri"/>
                <a:cs typeface="Calibri"/>
              </a:rPr>
              <a:t>4&gt;</a:t>
            </a:r>
            <a:endParaRPr sz="2000">
              <a:latin typeface="Calibri"/>
              <a:cs typeface="Calibri"/>
            </a:endParaRPr>
          </a:p>
          <a:p>
            <a:pPr marL="396875">
              <a:lnSpc>
                <a:spcPts val="2280"/>
              </a:lnSpc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into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EMPLOYEE.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65"/>
              </a:spcBef>
            </a:pPr>
            <a:endParaRPr sz="2000">
              <a:latin typeface="Calibri"/>
              <a:cs typeface="Calibri"/>
            </a:endParaRPr>
          </a:p>
          <a:p>
            <a:pPr marL="395605" lvl="1" indent="-181610">
              <a:lnSpc>
                <a:spcPts val="2280"/>
              </a:lnSpc>
              <a:buClr>
                <a:srgbClr val="1CACE3"/>
              </a:buClr>
              <a:buFont typeface="Arial"/>
              <a:buChar char="•"/>
              <a:tabLst>
                <a:tab pos="39560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Insert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-40" dirty="0">
                <a:solidFill>
                  <a:srgbClr val="404040"/>
                </a:solidFill>
                <a:latin typeface="Calibri"/>
                <a:cs typeface="Calibri"/>
              </a:rPr>
              <a:t>&lt;‘Alicia’,</a:t>
            </a:r>
            <a:r>
              <a:rPr sz="2000" i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-60" dirty="0">
                <a:solidFill>
                  <a:srgbClr val="404040"/>
                </a:solidFill>
                <a:latin typeface="Calibri"/>
                <a:cs typeface="Calibri"/>
              </a:rPr>
              <a:t>‘J’,</a:t>
            </a:r>
            <a:r>
              <a:rPr sz="2000" i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-25" dirty="0">
                <a:solidFill>
                  <a:srgbClr val="404040"/>
                </a:solidFill>
                <a:latin typeface="Calibri"/>
                <a:cs typeface="Calibri"/>
              </a:rPr>
              <a:t>‘Zelaya’,</a:t>
            </a:r>
            <a:r>
              <a:rPr sz="2000" i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-20" dirty="0">
                <a:solidFill>
                  <a:srgbClr val="404040"/>
                </a:solidFill>
                <a:latin typeface="Calibri"/>
                <a:cs typeface="Calibri"/>
              </a:rPr>
              <a:t>‘999887777’,</a:t>
            </a:r>
            <a:r>
              <a:rPr sz="2000" i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‘1960-</a:t>
            </a:r>
            <a:r>
              <a:rPr sz="2000" i="1" spc="-10" dirty="0">
                <a:solidFill>
                  <a:srgbClr val="404040"/>
                </a:solidFill>
                <a:latin typeface="Calibri"/>
                <a:cs typeface="Calibri"/>
              </a:rPr>
              <a:t>04-</a:t>
            </a:r>
            <a:r>
              <a:rPr sz="2000" i="1" spc="-50" dirty="0">
                <a:solidFill>
                  <a:srgbClr val="404040"/>
                </a:solidFill>
                <a:latin typeface="Calibri"/>
                <a:cs typeface="Calibri"/>
              </a:rPr>
              <a:t>05’,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‘6357</a:t>
            </a:r>
            <a:r>
              <a:rPr sz="2000" i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Windy</a:t>
            </a:r>
            <a:r>
              <a:rPr sz="2000" i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Lane,</a:t>
            </a:r>
            <a:r>
              <a:rPr sz="2000" i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-25" dirty="0">
                <a:solidFill>
                  <a:srgbClr val="404040"/>
                </a:solidFill>
                <a:latin typeface="Calibri"/>
                <a:cs typeface="Calibri"/>
              </a:rPr>
              <a:t>Katy,</a:t>
            </a:r>
            <a:r>
              <a:rPr sz="2000" i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-45" dirty="0">
                <a:solidFill>
                  <a:srgbClr val="404040"/>
                </a:solidFill>
                <a:latin typeface="Calibri"/>
                <a:cs typeface="Calibri"/>
              </a:rPr>
              <a:t>TX’,</a:t>
            </a:r>
            <a:r>
              <a:rPr sz="2000" i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-90" dirty="0">
                <a:solidFill>
                  <a:srgbClr val="404040"/>
                </a:solidFill>
                <a:latin typeface="Calibri"/>
                <a:cs typeface="Calibri"/>
              </a:rPr>
              <a:t>F,</a:t>
            </a:r>
            <a:r>
              <a:rPr sz="2000" i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28000,</a:t>
            </a:r>
            <a:r>
              <a:rPr sz="2000" i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-20" dirty="0">
                <a:solidFill>
                  <a:srgbClr val="404040"/>
                </a:solidFill>
                <a:latin typeface="Calibri"/>
                <a:cs typeface="Calibri"/>
              </a:rPr>
              <a:t>‘987654321’,</a:t>
            </a:r>
            <a:r>
              <a:rPr sz="2000" i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-25" dirty="0">
                <a:solidFill>
                  <a:srgbClr val="404040"/>
                </a:solidFill>
                <a:latin typeface="Calibri"/>
                <a:cs typeface="Calibri"/>
              </a:rPr>
              <a:t>4&gt;</a:t>
            </a:r>
            <a:endParaRPr sz="2000">
              <a:latin typeface="Calibri"/>
              <a:cs typeface="Calibri"/>
            </a:endParaRPr>
          </a:p>
          <a:p>
            <a:pPr marL="396875">
              <a:lnSpc>
                <a:spcPts val="2280"/>
              </a:lnSpc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into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EMPLOYEE.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81655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OPERATIONS:</a:t>
            </a:r>
            <a:r>
              <a:rPr spc="-175" dirty="0"/>
              <a:t> </a:t>
            </a:r>
            <a:r>
              <a:rPr spc="-45" dirty="0"/>
              <a:t>INSERT</a:t>
            </a:r>
            <a:r>
              <a:rPr spc="-150" dirty="0"/>
              <a:t> </a:t>
            </a:r>
            <a:r>
              <a:rPr spc="-25" dirty="0"/>
              <a:t>(2)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35875" y="3463902"/>
            <a:ext cx="7558348" cy="256534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2067" y="953743"/>
            <a:ext cx="11476990" cy="229806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32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Examples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395605" lvl="1" indent="-181610">
              <a:lnSpc>
                <a:spcPts val="2280"/>
              </a:lnSpc>
              <a:spcBef>
                <a:spcPts val="185"/>
              </a:spcBef>
              <a:buClr>
                <a:srgbClr val="1CACE3"/>
              </a:buClr>
              <a:buFont typeface="Arial"/>
              <a:buChar char="•"/>
              <a:tabLst>
                <a:tab pos="39560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Insert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-20" dirty="0">
                <a:solidFill>
                  <a:srgbClr val="404040"/>
                </a:solidFill>
                <a:latin typeface="Calibri"/>
                <a:cs typeface="Calibri"/>
              </a:rPr>
              <a:t>&lt;‘Cecilia’,</a:t>
            </a:r>
            <a:r>
              <a:rPr sz="2000" i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-40" dirty="0">
                <a:solidFill>
                  <a:srgbClr val="404040"/>
                </a:solidFill>
                <a:latin typeface="Calibri"/>
                <a:cs typeface="Calibri"/>
              </a:rPr>
              <a:t>‘F’,</a:t>
            </a:r>
            <a:r>
              <a:rPr sz="2000" i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-20" dirty="0">
                <a:solidFill>
                  <a:srgbClr val="404040"/>
                </a:solidFill>
                <a:latin typeface="Calibri"/>
                <a:cs typeface="Calibri"/>
              </a:rPr>
              <a:t>‘Kolonsky’,</a:t>
            </a:r>
            <a:r>
              <a:rPr sz="2000" i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NULL,</a:t>
            </a:r>
            <a:r>
              <a:rPr sz="2000" i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‘1960-</a:t>
            </a:r>
            <a:r>
              <a:rPr sz="2000" i="1" spc="-10" dirty="0">
                <a:solidFill>
                  <a:srgbClr val="404040"/>
                </a:solidFill>
                <a:latin typeface="Calibri"/>
                <a:cs typeface="Calibri"/>
              </a:rPr>
              <a:t>04-</a:t>
            </a:r>
            <a:r>
              <a:rPr sz="2000" i="1" spc="-50" dirty="0">
                <a:solidFill>
                  <a:srgbClr val="404040"/>
                </a:solidFill>
                <a:latin typeface="Calibri"/>
                <a:cs typeface="Calibri"/>
              </a:rPr>
              <a:t>05’,</a:t>
            </a:r>
            <a:r>
              <a:rPr sz="2000" i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‘6357</a:t>
            </a:r>
            <a:r>
              <a:rPr sz="2000" i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Windy</a:t>
            </a:r>
            <a:r>
              <a:rPr sz="2000" i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Lane,</a:t>
            </a:r>
            <a:r>
              <a:rPr sz="2000" i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-20" dirty="0">
                <a:solidFill>
                  <a:srgbClr val="404040"/>
                </a:solidFill>
                <a:latin typeface="Calibri"/>
                <a:cs typeface="Calibri"/>
              </a:rPr>
              <a:t>Katy,</a:t>
            </a:r>
            <a:r>
              <a:rPr sz="2000" i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-50" dirty="0">
                <a:solidFill>
                  <a:srgbClr val="404040"/>
                </a:solidFill>
                <a:latin typeface="Calibri"/>
                <a:cs typeface="Calibri"/>
              </a:rPr>
              <a:t>TX’,</a:t>
            </a:r>
            <a:r>
              <a:rPr sz="2000" i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-90" dirty="0">
                <a:solidFill>
                  <a:srgbClr val="404040"/>
                </a:solidFill>
                <a:latin typeface="Calibri"/>
                <a:cs typeface="Calibri"/>
              </a:rPr>
              <a:t>F,</a:t>
            </a:r>
            <a:r>
              <a:rPr sz="2000" i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28000,</a:t>
            </a:r>
            <a:r>
              <a:rPr sz="2000" i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NULL,</a:t>
            </a:r>
            <a:r>
              <a:rPr sz="2000" i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-25" dirty="0">
                <a:solidFill>
                  <a:srgbClr val="404040"/>
                </a:solidFill>
                <a:latin typeface="Calibri"/>
                <a:cs typeface="Calibri"/>
              </a:rPr>
              <a:t>4&gt;</a:t>
            </a:r>
            <a:endParaRPr sz="2000">
              <a:latin typeface="Calibri"/>
              <a:cs typeface="Calibri"/>
            </a:endParaRPr>
          </a:p>
          <a:p>
            <a:pPr marL="396875">
              <a:lnSpc>
                <a:spcPts val="2280"/>
              </a:lnSpc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into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EMPLOYEE.</a:t>
            </a:r>
            <a:endParaRPr sz="2000">
              <a:latin typeface="Calibri"/>
              <a:cs typeface="Calibri"/>
            </a:endParaRPr>
          </a:p>
          <a:p>
            <a:pPr marL="579120" lvl="2" indent="-182245">
              <a:lnSpc>
                <a:spcPct val="100000"/>
              </a:lnSpc>
              <a:spcBef>
                <a:spcPts val="420"/>
              </a:spcBef>
              <a:buClr>
                <a:srgbClr val="1CACE3"/>
              </a:buClr>
              <a:buFont typeface="Arial"/>
              <a:buChar char="•"/>
              <a:tabLst>
                <a:tab pos="579120" algn="l"/>
              </a:tabLst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Violates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entity</a:t>
            </a:r>
            <a:r>
              <a:rPr sz="18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integrity</a:t>
            </a:r>
            <a:r>
              <a:rPr sz="18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404040"/>
                </a:solidFill>
                <a:latin typeface="Calibri"/>
                <a:cs typeface="Calibri"/>
              </a:rPr>
              <a:t>constraint</a:t>
            </a:r>
            <a:r>
              <a:rPr sz="1800" b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(NULL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primary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key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Ssn)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Symbol"/>
                <a:cs typeface="Symbol"/>
              </a:rPr>
              <a:t></a:t>
            </a:r>
            <a:r>
              <a:rPr sz="1800" spc="-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404040"/>
                </a:solidFill>
                <a:latin typeface="Calibri"/>
                <a:cs typeface="Calibri"/>
              </a:rPr>
              <a:t>rejected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395605" lvl="1" indent="-181610">
              <a:lnSpc>
                <a:spcPts val="2280"/>
              </a:lnSpc>
              <a:spcBef>
                <a:spcPts val="325"/>
              </a:spcBef>
              <a:buClr>
                <a:srgbClr val="1CACE3"/>
              </a:buClr>
              <a:buFont typeface="Arial"/>
              <a:buChar char="•"/>
              <a:tabLst>
                <a:tab pos="39560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Insert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-40" dirty="0">
                <a:solidFill>
                  <a:srgbClr val="404040"/>
                </a:solidFill>
                <a:latin typeface="Calibri"/>
                <a:cs typeface="Calibri"/>
              </a:rPr>
              <a:t>&lt;‘Alicia’,</a:t>
            </a:r>
            <a:r>
              <a:rPr sz="2000" i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-60" dirty="0">
                <a:solidFill>
                  <a:srgbClr val="404040"/>
                </a:solidFill>
                <a:latin typeface="Calibri"/>
                <a:cs typeface="Calibri"/>
              </a:rPr>
              <a:t>‘J’,</a:t>
            </a:r>
            <a:r>
              <a:rPr sz="2000" i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-25" dirty="0">
                <a:solidFill>
                  <a:srgbClr val="404040"/>
                </a:solidFill>
                <a:latin typeface="Calibri"/>
                <a:cs typeface="Calibri"/>
              </a:rPr>
              <a:t>‘Zelaya’,</a:t>
            </a:r>
            <a:r>
              <a:rPr sz="2000" i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-20" dirty="0">
                <a:solidFill>
                  <a:srgbClr val="404040"/>
                </a:solidFill>
                <a:latin typeface="Calibri"/>
                <a:cs typeface="Calibri"/>
              </a:rPr>
              <a:t>‘999887777’,</a:t>
            </a:r>
            <a:r>
              <a:rPr sz="2000" i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‘1960-</a:t>
            </a:r>
            <a:r>
              <a:rPr sz="2000" i="1" spc="-10" dirty="0">
                <a:solidFill>
                  <a:srgbClr val="404040"/>
                </a:solidFill>
                <a:latin typeface="Calibri"/>
                <a:cs typeface="Calibri"/>
              </a:rPr>
              <a:t>04-</a:t>
            </a:r>
            <a:r>
              <a:rPr sz="2000" i="1" spc="-50" dirty="0">
                <a:solidFill>
                  <a:srgbClr val="404040"/>
                </a:solidFill>
                <a:latin typeface="Calibri"/>
                <a:cs typeface="Calibri"/>
              </a:rPr>
              <a:t>05’,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‘6357</a:t>
            </a:r>
            <a:r>
              <a:rPr sz="2000" i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Windy</a:t>
            </a:r>
            <a:r>
              <a:rPr sz="2000" i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Lane,</a:t>
            </a:r>
            <a:r>
              <a:rPr sz="2000" i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-25" dirty="0">
                <a:solidFill>
                  <a:srgbClr val="404040"/>
                </a:solidFill>
                <a:latin typeface="Calibri"/>
                <a:cs typeface="Calibri"/>
              </a:rPr>
              <a:t>Katy,</a:t>
            </a:r>
            <a:r>
              <a:rPr sz="2000" i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-45" dirty="0">
                <a:solidFill>
                  <a:srgbClr val="404040"/>
                </a:solidFill>
                <a:latin typeface="Calibri"/>
                <a:cs typeface="Calibri"/>
              </a:rPr>
              <a:t>TX’,</a:t>
            </a:r>
            <a:r>
              <a:rPr sz="2000" i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-90" dirty="0">
                <a:solidFill>
                  <a:srgbClr val="404040"/>
                </a:solidFill>
                <a:latin typeface="Calibri"/>
                <a:cs typeface="Calibri"/>
              </a:rPr>
              <a:t>F,</a:t>
            </a:r>
            <a:r>
              <a:rPr sz="2000" i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28000,</a:t>
            </a:r>
            <a:r>
              <a:rPr sz="2000" i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-20" dirty="0">
                <a:solidFill>
                  <a:srgbClr val="404040"/>
                </a:solidFill>
                <a:latin typeface="Calibri"/>
                <a:cs typeface="Calibri"/>
              </a:rPr>
              <a:t>‘987654321’,</a:t>
            </a:r>
            <a:r>
              <a:rPr sz="2000" i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-25" dirty="0">
                <a:solidFill>
                  <a:srgbClr val="404040"/>
                </a:solidFill>
                <a:latin typeface="Calibri"/>
                <a:cs typeface="Calibri"/>
              </a:rPr>
              <a:t>4&gt;</a:t>
            </a:r>
            <a:endParaRPr sz="2000">
              <a:latin typeface="Calibri"/>
              <a:cs typeface="Calibri"/>
            </a:endParaRPr>
          </a:p>
          <a:p>
            <a:pPr marL="396875">
              <a:lnSpc>
                <a:spcPts val="2280"/>
              </a:lnSpc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into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EMPLOYEE.</a:t>
            </a:r>
            <a:endParaRPr sz="2000">
              <a:latin typeface="Calibri"/>
              <a:cs typeface="Calibri"/>
            </a:endParaRPr>
          </a:p>
          <a:p>
            <a:pPr marL="579120" lvl="2" indent="-182245">
              <a:lnSpc>
                <a:spcPct val="100000"/>
              </a:lnSpc>
              <a:spcBef>
                <a:spcPts val="415"/>
              </a:spcBef>
              <a:buClr>
                <a:srgbClr val="1CACE3"/>
              </a:buClr>
              <a:buFont typeface="Arial"/>
              <a:buChar char="•"/>
              <a:tabLst>
                <a:tab pos="579120" algn="l"/>
              </a:tabLst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Violates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key</a:t>
            </a:r>
            <a:r>
              <a:rPr sz="18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404040"/>
                </a:solidFill>
                <a:latin typeface="Calibri"/>
                <a:cs typeface="Calibri"/>
              </a:rPr>
              <a:t>constraint</a:t>
            </a:r>
            <a:r>
              <a:rPr sz="1800" b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(another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tuple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same</a:t>
            </a:r>
            <a:r>
              <a:rPr sz="1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Ssn</a:t>
            </a:r>
            <a:r>
              <a:rPr sz="1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exists</a:t>
            </a:r>
            <a:r>
              <a:rPr sz="1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EMPLOYEE)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Symbol"/>
                <a:cs typeface="Symbol"/>
              </a:rPr>
              <a:t></a:t>
            </a:r>
            <a:r>
              <a:rPr sz="1800" spc="-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404040"/>
                </a:solidFill>
                <a:latin typeface="Calibri"/>
                <a:cs typeface="Calibri"/>
              </a:rPr>
              <a:t>rejected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81655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OPERATIONS:</a:t>
            </a:r>
            <a:r>
              <a:rPr spc="-175" dirty="0"/>
              <a:t> </a:t>
            </a:r>
            <a:r>
              <a:rPr spc="-45" dirty="0"/>
              <a:t>INSERT</a:t>
            </a:r>
            <a:r>
              <a:rPr spc="-150" dirty="0"/>
              <a:t> </a:t>
            </a:r>
            <a:r>
              <a:rPr spc="-25" dirty="0"/>
              <a:t>(2)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35875" y="3463902"/>
            <a:ext cx="7558348" cy="256534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2067" y="953743"/>
            <a:ext cx="11870690" cy="223901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32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Examples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395605" lvl="1" indent="-181610">
              <a:lnSpc>
                <a:spcPts val="2280"/>
              </a:lnSpc>
              <a:spcBef>
                <a:spcPts val="185"/>
              </a:spcBef>
              <a:buClr>
                <a:srgbClr val="1CACE3"/>
              </a:buClr>
              <a:buFont typeface="Arial"/>
              <a:buChar char="•"/>
              <a:tabLst>
                <a:tab pos="39560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Insert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-20" dirty="0">
                <a:solidFill>
                  <a:srgbClr val="404040"/>
                </a:solidFill>
                <a:latin typeface="Calibri"/>
                <a:cs typeface="Calibri"/>
              </a:rPr>
              <a:t>&lt;‘Cecilia’,</a:t>
            </a:r>
            <a:r>
              <a:rPr sz="2000" i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-40" dirty="0">
                <a:solidFill>
                  <a:srgbClr val="404040"/>
                </a:solidFill>
                <a:latin typeface="Calibri"/>
                <a:cs typeface="Calibri"/>
              </a:rPr>
              <a:t>‘F’,</a:t>
            </a:r>
            <a:r>
              <a:rPr sz="2000" i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-20" dirty="0">
                <a:solidFill>
                  <a:srgbClr val="404040"/>
                </a:solidFill>
                <a:latin typeface="Calibri"/>
                <a:cs typeface="Calibri"/>
              </a:rPr>
              <a:t>‘Kolonsky’,</a:t>
            </a:r>
            <a:r>
              <a:rPr sz="2000" i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-20" dirty="0">
                <a:solidFill>
                  <a:srgbClr val="404040"/>
                </a:solidFill>
                <a:latin typeface="Calibri"/>
                <a:cs typeface="Calibri"/>
              </a:rPr>
              <a:t>‘677678989’,</a:t>
            </a:r>
            <a:r>
              <a:rPr sz="2000" i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-10" dirty="0">
                <a:solidFill>
                  <a:srgbClr val="404040"/>
                </a:solidFill>
                <a:latin typeface="Calibri"/>
                <a:cs typeface="Calibri"/>
              </a:rPr>
              <a:t>‘1960-04-</a:t>
            </a:r>
            <a:r>
              <a:rPr sz="2000" i="1" spc="-40" dirty="0">
                <a:solidFill>
                  <a:srgbClr val="404040"/>
                </a:solidFill>
                <a:latin typeface="Calibri"/>
                <a:cs typeface="Calibri"/>
              </a:rPr>
              <a:t>05’,</a:t>
            </a:r>
            <a:r>
              <a:rPr sz="2000" i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‘6357</a:t>
            </a:r>
            <a:r>
              <a:rPr sz="2000" i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Windswept,</a:t>
            </a:r>
            <a:r>
              <a:rPr sz="2000" i="1" spc="-20" dirty="0">
                <a:solidFill>
                  <a:srgbClr val="404040"/>
                </a:solidFill>
                <a:latin typeface="Calibri"/>
                <a:cs typeface="Calibri"/>
              </a:rPr>
              <a:t> Katy,</a:t>
            </a:r>
            <a:r>
              <a:rPr sz="2000" i="1" spc="-30" dirty="0">
                <a:solidFill>
                  <a:srgbClr val="404040"/>
                </a:solidFill>
                <a:latin typeface="Calibri"/>
                <a:cs typeface="Calibri"/>
              </a:rPr>
              <a:t> TX’,</a:t>
            </a:r>
            <a:r>
              <a:rPr sz="2000" i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-100" dirty="0">
                <a:solidFill>
                  <a:srgbClr val="404040"/>
                </a:solidFill>
                <a:latin typeface="Calibri"/>
                <a:cs typeface="Calibri"/>
              </a:rPr>
              <a:t>F,</a:t>
            </a:r>
            <a:r>
              <a:rPr sz="2000" i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28000,</a:t>
            </a:r>
            <a:r>
              <a:rPr sz="2000" i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-20" dirty="0">
                <a:solidFill>
                  <a:srgbClr val="404040"/>
                </a:solidFill>
                <a:latin typeface="Calibri"/>
                <a:cs typeface="Calibri"/>
              </a:rPr>
              <a:t>‘987654321’,</a:t>
            </a:r>
            <a:r>
              <a:rPr sz="2000" i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-25" dirty="0">
                <a:solidFill>
                  <a:srgbClr val="404040"/>
                </a:solidFill>
                <a:latin typeface="Calibri"/>
                <a:cs typeface="Calibri"/>
              </a:rPr>
              <a:t>7&gt;</a:t>
            </a:r>
            <a:endParaRPr sz="2000">
              <a:latin typeface="Calibri"/>
              <a:cs typeface="Calibri"/>
            </a:endParaRPr>
          </a:p>
          <a:p>
            <a:pPr marL="396875">
              <a:lnSpc>
                <a:spcPts val="2280"/>
              </a:lnSpc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into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EMPLOYEE.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35"/>
              </a:spcBef>
            </a:pPr>
            <a:endParaRPr sz="2000">
              <a:latin typeface="Calibri"/>
              <a:cs typeface="Calibri"/>
            </a:endParaRPr>
          </a:p>
          <a:p>
            <a:pPr marL="395605" lvl="1" indent="-181610">
              <a:lnSpc>
                <a:spcPts val="2280"/>
              </a:lnSpc>
              <a:buClr>
                <a:srgbClr val="1CACE3"/>
              </a:buClr>
              <a:buFont typeface="Arial"/>
              <a:buChar char="•"/>
              <a:tabLst>
                <a:tab pos="39560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Insert</a:t>
            </a:r>
            <a:r>
              <a:rPr sz="2000" spc="2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&lt;‘Cecilia’,</a:t>
            </a:r>
            <a:r>
              <a:rPr sz="2000" i="1" spc="2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‘F’,</a:t>
            </a:r>
            <a:r>
              <a:rPr sz="2000" i="1" spc="2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‘Kolonsky’,</a:t>
            </a:r>
            <a:r>
              <a:rPr sz="2000" i="1" spc="25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‘677678989’,</a:t>
            </a:r>
            <a:r>
              <a:rPr sz="2000" i="1" spc="25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-10" dirty="0">
                <a:solidFill>
                  <a:srgbClr val="404040"/>
                </a:solidFill>
                <a:latin typeface="Calibri"/>
                <a:cs typeface="Calibri"/>
              </a:rPr>
              <a:t>‘1960-04-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05’,</a:t>
            </a:r>
            <a:r>
              <a:rPr sz="2000" i="1" spc="25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‘6357</a:t>
            </a:r>
            <a:r>
              <a:rPr sz="2000" i="1" spc="2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Windy</a:t>
            </a:r>
            <a:r>
              <a:rPr sz="2000" i="1" spc="2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Lane,</a:t>
            </a:r>
            <a:r>
              <a:rPr sz="2000" i="1" spc="2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Katy,</a:t>
            </a:r>
            <a:r>
              <a:rPr sz="2000" i="1" spc="2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TX’,</a:t>
            </a:r>
            <a:r>
              <a:rPr sz="2000" i="1" spc="2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F,</a:t>
            </a:r>
            <a:r>
              <a:rPr sz="2000" i="1" spc="2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28000,</a:t>
            </a:r>
            <a:r>
              <a:rPr sz="2000" i="1" spc="2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NULL,</a:t>
            </a:r>
            <a:r>
              <a:rPr sz="2000" i="1" spc="25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-25" dirty="0">
                <a:solidFill>
                  <a:srgbClr val="404040"/>
                </a:solidFill>
                <a:latin typeface="Calibri"/>
                <a:cs typeface="Calibri"/>
              </a:rPr>
              <a:t>4&gt;</a:t>
            </a:r>
            <a:endParaRPr sz="2000">
              <a:latin typeface="Calibri"/>
              <a:cs typeface="Calibri"/>
            </a:endParaRPr>
          </a:p>
          <a:p>
            <a:pPr marL="396875">
              <a:lnSpc>
                <a:spcPts val="2280"/>
              </a:lnSpc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into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EMPLOYEE.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81655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OPERATIONS:</a:t>
            </a:r>
            <a:r>
              <a:rPr spc="-175" dirty="0"/>
              <a:t> </a:t>
            </a:r>
            <a:r>
              <a:rPr spc="-45" dirty="0"/>
              <a:t>INSERT</a:t>
            </a:r>
            <a:r>
              <a:rPr spc="-150" dirty="0"/>
              <a:t> </a:t>
            </a:r>
            <a:r>
              <a:rPr spc="-25" dirty="0"/>
              <a:t>(3)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585216" y="3165348"/>
            <a:ext cx="10461625" cy="3167380"/>
            <a:chOff x="585216" y="3165348"/>
            <a:chExt cx="10461625" cy="316738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5216" y="3529584"/>
              <a:ext cx="5285232" cy="180441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2648" y="5314188"/>
              <a:ext cx="3285744" cy="101803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99504" y="3165348"/>
              <a:ext cx="4347044" cy="30877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2067" y="953743"/>
            <a:ext cx="11870690" cy="254444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32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Examples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395605" lvl="1" indent="-181610">
              <a:lnSpc>
                <a:spcPts val="2280"/>
              </a:lnSpc>
              <a:spcBef>
                <a:spcPts val="185"/>
              </a:spcBef>
              <a:buClr>
                <a:srgbClr val="1CACE3"/>
              </a:buClr>
              <a:buFont typeface="Arial"/>
              <a:buChar char="•"/>
              <a:tabLst>
                <a:tab pos="39560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Insert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-20" dirty="0">
                <a:solidFill>
                  <a:srgbClr val="404040"/>
                </a:solidFill>
                <a:latin typeface="Calibri"/>
                <a:cs typeface="Calibri"/>
              </a:rPr>
              <a:t>&lt;‘Cecilia’,</a:t>
            </a:r>
            <a:r>
              <a:rPr sz="2000" i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-40" dirty="0">
                <a:solidFill>
                  <a:srgbClr val="404040"/>
                </a:solidFill>
                <a:latin typeface="Calibri"/>
                <a:cs typeface="Calibri"/>
              </a:rPr>
              <a:t>‘F’,</a:t>
            </a:r>
            <a:r>
              <a:rPr sz="2000" i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-20" dirty="0">
                <a:solidFill>
                  <a:srgbClr val="404040"/>
                </a:solidFill>
                <a:latin typeface="Calibri"/>
                <a:cs typeface="Calibri"/>
              </a:rPr>
              <a:t>‘Kolonsky’,</a:t>
            </a:r>
            <a:r>
              <a:rPr sz="2000" i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-20" dirty="0">
                <a:solidFill>
                  <a:srgbClr val="404040"/>
                </a:solidFill>
                <a:latin typeface="Calibri"/>
                <a:cs typeface="Calibri"/>
              </a:rPr>
              <a:t>‘677678989’,</a:t>
            </a:r>
            <a:r>
              <a:rPr sz="2000" i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-10" dirty="0">
                <a:solidFill>
                  <a:srgbClr val="404040"/>
                </a:solidFill>
                <a:latin typeface="Calibri"/>
                <a:cs typeface="Calibri"/>
              </a:rPr>
              <a:t>‘1960-04-</a:t>
            </a:r>
            <a:r>
              <a:rPr sz="2000" i="1" spc="-40" dirty="0">
                <a:solidFill>
                  <a:srgbClr val="404040"/>
                </a:solidFill>
                <a:latin typeface="Calibri"/>
                <a:cs typeface="Calibri"/>
              </a:rPr>
              <a:t>05’,</a:t>
            </a:r>
            <a:r>
              <a:rPr sz="2000" i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‘6357</a:t>
            </a:r>
            <a:r>
              <a:rPr sz="2000" i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Windswept,</a:t>
            </a:r>
            <a:r>
              <a:rPr sz="2000" i="1" spc="-20" dirty="0">
                <a:solidFill>
                  <a:srgbClr val="404040"/>
                </a:solidFill>
                <a:latin typeface="Calibri"/>
                <a:cs typeface="Calibri"/>
              </a:rPr>
              <a:t> Katy,</a:t>
            </a:r>
            <a:r>
              <a:rPr sz="2000" i="1" spc="-30" dirty="0">
                <a:solidFill>
                  <a:srgbClr val="404040"/>
                </a:solidFill>
                <a:latin typeface="Calibri"/>
                <a:cs typeface="Calibri"/>
              </a:rPr>
              <a:t> TX’,</a:t>
            </a:r>
            <a:r>
              <a:rPr sz="2000" i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-100" dirty="0">
                <a:solidFill>
                  <a:srgbClr val="404040"/>
                </a:solidFill>
                <a:latin typeface="Calibri"/>
                <a:cs typeface="Calibri"/>
              </a:rPr>
              <a:t>F,</a:t>
            </a:r>
            <a:r>
              <a:rPr sz="2000" i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28000,</a:t>
            </a:r>
            <a:r>
              <a:rPr sz="2000" i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-20" dirty="0">
                <a:solidFill>
                  <a:srgbClr val="404040"/>
                </a:solidFill>
                <a:latin typeface="Calibri"/>
                <a:cs typeface="Calibri"/>
              </a:rPr>
              <a:t>‘987654321’,</a:t>
            </a:r>
            <a:r>
              <a:rPr sz="2000" i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-25" dirty="0">
                <a:solidFill>
                  <a:srgbClr val="404040"/>
                </a:solidFill>
                <a:latin typeface="Calibri"/>
                <a:cs typeface="Calibri"/>
              </a:rPr>
              <a:t>7&gt;</a:t>
            </a:r>
            <a:endParaRPr sz="2000">
              <a:latin typeface="Calibri"/>
              <a:cs typeface="Calibri"/>
            </a:endParaRPr>
          </a:p>
          <a:p>
            <a:pPr marL="396875">
              <a:lnSpc>
                <a:spcPts val="2280"/>
              </a:lnSpc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into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EMPLOYEE.</a:t>
            </a:r>
            <a:endParaRPr sz="2000">
              <a:latin typeface="Calibri"/>
              <a:cs typeface="Calibri"/>
            </a:endParaRPr>
          </a:p>
          <a:p>
            <a:pPr marL="182245" marR="8255" lvl="2" indent="-182245" algn="r">
              <a:lnSpc>
                <a:spcPts val="2045"/>
              </a:lnSpc>
              <a:spcBef>
                <a:spcPts val="420"/>
              </a:spcBef>
              <a:buClr>
                <a:srgbClr val="1CACE3"/>
              </a:buClr>
              <a:buFont typeface="Arial"/>
              <a:buChar char="•"/>
              <a:tabLst>
                <a:tab pos="182245" algn="l"/>
              </a:tabLst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Violates</a:t>
            </a:r>
            <a:r>
              <a:rPr sz="1800" spc="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referential</a:t>
            </a:r>
            <a:r>
              <a:rPr sz="1800" b="1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integrity</a:t>
            </a:r>
            <a:r>
              <a:rPr sz="1800" b="1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constraint</a:t>
            </a:r>
            <a:r>
              <a:rPr sz="1800" b="1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specified</a:t>
            </a:r>
            <a:r>
              <a:rPr sz="1800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1800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Dno</a:t>
            </a:r>
            <a:r>
              <a:rPr sz="18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1800" spc="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EMPLOYEE</a:t>
            </a:r>
            <a:r>
              <a:rPr sz="18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(no</a:t>
            </a:r>
            <a:r>
              <a:rPr sz="18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tuple</a:t>
            </a:r>
            <a:r>
              <a:rPr sz="18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1800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DEPARTMENT</a:t>
            </a:r>
            <a:r>
              <a:rPr sz="18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1800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Dnumber</a:t>
            </a:r>
            <a:r>
              <a:rPr sz="18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1800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7)</a:t>
            </a:r>
            <a:r>
              <a:rPr sz="1800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404040"/>
                </a:solidFill>
                <a:latin typeface="Symbol"/>
                <a:cs typeface="Symbol"/>
              </a:rPr>
              <a:t></a:t>
            </a:r>
            <a:endParaRPr sz="1800">
              <a:latin typeface="Symbol"/>
              <a:cs typeface="Symbol"/>
            </a:endParaRPr>
          </a:p>
          <a:p>
            <a:pPr marL="579755">
              <a:lnSpc>
                <a:spcPts val="2045"/>
              </a:lnSpc>
            </a:pPr>
            <a:r>
              <a:rPr sz="1800" b="1" spc="-10" dirty="0">
                <a:solidFill>
                  <a:srgbClr val="404040"/>
                </a:solidFill>
                <a:latin typeface="Calibri"/>
                <a:cs typeface="Calibri"/>
              </a:rPr>
              <a:t>rejected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181610" marR="6350" lvl="1" indent="-181610" algn="r">
              <a:lnSpc>
                <a:spcPts val="2280"/>
              </a:lnSpc>
              <a:spcBef>
                <a:spcPts val="340"/>
              </a:spcBef>
              <a:buClr>
                <a:srgbClr val="1CACE3"/>
              </a:buClr>
              <a:buFont typeface="Arial"/>
              <a:buChar char="•"/>
              <a:tabLst>
                <a:tab pos="181610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Insert</a:t>
            </a:r>
            <a:r>
              <a:rPr sz="2000" spc="2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&lt;‘Cecilia’,</a:t>
            </a:r>
            <a:r>
              <a:rPr sz="2000" i="1" spc="2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‘F’,</a:t>
            </a:r>
            <a:r>
              <a:rPr sz="2000" i="1" spc="2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‘Kolonsky’,</a:t>
            </a:r>
            <a:r>
              <a:rPr sz="2000" i="1" spc="25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‘677678989’,</a:t>
            </a:r>
            <a:r>
              <a:rPr sz="2000" i="1" spc="25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-10" dirty="0">
                <a:solidFill>
                  <a:srgbClr val="404040"/>
                </a:solidFill>
                <a:latin typeface="Calibri"/>
                <a:cs typeface="Calibri"/>
              </a:rPr>
              <a:t>‘1960-04-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05’,</a:t>
            </a:r>
            <a:r>
              <a:rPr sz="2000" i="1" spc="25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‘6357</a:t>
            </a:r>
            <a:r>
              <a:rPr sz="2000" i="1" spc="2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Windy</a:t>
            </a:r>
            <a:r>
              <a:rPr sz="2000" i="1" spc="2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Lane,</a:t>
            </a:r>
            <a:r>
              <a:rPr sz="2000" i="1" spc="2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Katy,</a:t>
            </a:r>
            <a:r>
              <a:rPr sz="2000" i="1" spc="2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TX’,</a:t>
            </a:r>
            <a:r>
              <a:rPr sz="2000" i="1" spc="2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F,</a:t>
            </a:r>
            <a:r>
              <a:rPr sz="2000" i="1" spc="2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28000,</a:t>
            </a:r>
            <a:r>
              <a:rPr sz="2000" i="1" spc="2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NULL,</a:t>
            </a:r>
            <a:r>
              <a:rPr sz="2000" i="1" spc="25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-25" dirty="0">
                <a:solidFill>
                  <a:srgbClr val="404040"/>
                </a:solidFill>
                <a:latin typeface="Calibri"/>
                <a:cs typeface="Calibri"/>
              </a:rPr>
              <a:t>4&gt;</a:t>
            </a:r>
            <a:endParaRPr sz="2000">
              <a:latin typeface="Calibri"/>
              <a:cs typeface="Calibri"/>
            </a:endParaRPr>
          </a:p>
          <a:p>
            <a:pPr marL="396875">
              <a:lnSpc>
                <a:spcPts val="2280"/>
              </a:lnSpc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into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EMPLOYEE.</a:t>
            </a:r>
            <a:endParaRPr sz="2000">
              <a:latin typeface="Calibri"/>
              <a:cs typeface="Calibri"/>
            </a:endParaRPr>
          </a:p>
          <a:p>
            <a:pPr marL="579120" lvl="2" indent="-182245">
              <a:lnSpc>
                <a:spcPct val="100000"/>
              </a:lnSpc>
              <a:spcBef>
                <a:spcPts val="415"/>
              </a:spcBef>
              <a:buClr>
                <a:srgbClr val="1CACE3"/>
              </a:buClr>
              <a:buFont typeface="Arial"/>
              <a:buChar char="•"/>
              <a:tabLst>
                <a:tab pos="579120" algn="l"/>
              </a:tabLst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Satisfies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404040"/>
                </a:solidFill>
                <a:latin typeface="Calibri"/>
                <a:cs typeface="Calibri"/>
              </a:rPr>
              <a:t>constraints</a:t>
            </a:r>
            <a:r>
              <a:rPr sz="18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Symbol"/>
                <a:cs typeface="Symbol"/>
              </a:rPr>
              <a:t></a:t>
            </a:r>
            <a:r>
              <a:rPr sz="18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404040"/>
                </a:solidFill>
                <a:latin typeface="Calibri"/>
                <a:cs typeface="Calibri"/>
              </a:rPr>
              <a:t>accepted.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81655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OPERATIONS:</a:t>
            </a:r>
            <a:r>
              <a:rPr spc="-175" dirty="0"/>
              <a:t> </a:t>
            </a:r>
            <a:r>
              <a:rPr spc="-45" dirty="0"/>
              <a:t>INSERT</a:t>
            </a:r>
            <a:r>
              <a:rPr spc="-150" dirty="0"/>
              <a:t> </a:t>
            </a:r>
            <a:r>
              <a:rPr spc="-25" dirty="0"/>
              <a:t>(3)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585216" y="3165348"/>
            <a:ext cx="10461625" cy="3167380"/>
            <a:chOff x="585216" y="3165348"/>
            <a:chExt cx="10461625" cy="316738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5216" y="3529584"/>
              <a:ext cx="5285232" cy="180441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2648" y="5314188"/>
              <a:ext cx="3285744" cy="101803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99504" y="3165348"/>
              <a:ext cx="4347044" cy="30877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839338"/>
            <a:ext cx="8768080" cy="4986020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122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Relational</a:t>
            </a:r>
            <a:r>
              <a:rPr sz="24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model</a:t>
            </a:r>
            <a:r>
              <a:rPr sz="24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represents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database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collection</a:t>
            </a:r>
            <a:r>
              <a:rPr sz="2400" b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relations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12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Relation</a:t>
            </a:r>
            <a:r>
              <a:rPr sz="2400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looks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like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table</a:t>
            </a:r>
            <a:r>
              <a:rPr sz="24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values:</a:t>
            </a:r>
            <a:endParaRPr sz="24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0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b="1" spc="-30" dirty="0">
                <a:solidFill>
                  <a:srgbClr val="404040"/>
                </a:solidFill>
                <a:latin typeface="Calibri"/>
                <a:cs typeface="Calibri"/>
              </a:rPr>
              <a:t>Table</a:t>
            </a:r>
            <a:r>
              <a:rPr sz="2200" b="1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20" dirty="0">
                <a:solidFill>
                  <a:srgbClr val="404040"/>
                </a:solidFill>
                <a:latin typeface="Calibri"/>
                <a:cs typeface="Calibri"/>
              </a:rPr>
              <a:t>name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370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Describes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meaning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relation.</a:t>
            </a:r>
            <a:endParaRPr sz="20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330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Column</a:t>
            </a:r>
            <a:r>
              <a:rPr sz="22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header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370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Indicates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meaning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items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column.</a:t>
            </a:r>
            <a:endParaRPr sz="200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359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Formally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–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attribute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32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b="1" spc="-20" dirty="0">
                <a:solidFill>
                  <a:srgbClr val="404040"/>
                </a:solidFill>
                <a:latin typeface="Calibri"/>
                <a:cs typeface="Calibri"/>
              </a:rPr>
              <a:t>Row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370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Collection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related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values.</a:t>
            </a:r>
            <a:endParaRPr sz="200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360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Represents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certain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facts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correspond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real-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world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entity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relationship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360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Formally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–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tuple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330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Domain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370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type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describing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types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values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appear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column.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1064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RELATIONAL</a:t>
            </a:r>
            <a:r>
              <a:rPr spc="-190" dirty="0"/>
              <a:t> </a:t>
            </a:r>
            <a:r>
              <a:rPr spc="-25" dirty="0"/>
              <a:t>MODEL</a:t>
            </a:r>
            <a:r>
              <a:rPr spc="-195" dirty="0"/>
              <a:t> </a:t>
            </a:r>
            <a:r>
              <a:rPr spc="-60" dirty="0"/>
              <a:t>CONCEPTS:</a:t>
            </a:r>
            <a:r>
              <a:rPr spc="-145" dirty="0"/>
              <a:t> </a:t>
            </a:r>
            <a:r>
              <a:rPr spc="-10" dirty="0"/>
              <a:t>INTRO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59507"/>
            <a:ext cx="9933305" cy="3500317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lang="en-US" sz="2400" dirty="0">
                <a:solidFill>
                  <a:srgbClr val="404040"/>
                </a:solidFill>
                <a:latin typeface="Calibri"/>
                <a:cs typeface="Calibri"/>
              </a:rPr>
              <a:t> only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violate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referential</a:t>
            </a:r>
            <a:r>
              <a:rPr sz="2400" b="1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integrity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Tuple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being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deleted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referenced</a:t>
            </a:r>
            <a:r>
              <a:rPr sz="22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foreign</a:t>
            </a:r>
            <a:r>
              <a:rPr sz="22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keys</a:t>
            </a:r>
            <a:r>
              <a:rPr sz="2200" b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other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tuples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database.</a:t>
            </a:r>
            <a:endParaRPr sz="2200" dirty="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30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handled</a:t>
            </a:r>
            <a:r>
              <a:rPr sz="24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by:</a:t>
            </a:r>
            <a:endParaRPr sz="2400" dirty="0">
              <a:latin typeface="Calibri"/>
              <a:cs typeface="Calibri"/>
            </a:endParaRPr>
          </a:p>
          <a:p>
            <a:pPr marL="395605" lvl="1" indent="-182245">
              <a:lnSpc>
                <a:spcPct val="100000"/>
              </a:lnSpc>
              <a:spcBef>
                <a:spcPts val="150"/>
              </a:spcBef>
              <a:buClr>
                <a:srgbClr val="1CACE3"/>
              </a:buClr>
              <a:buFont typeface="Arial"/>
              <a:buChar char="•"/>
              <a:tabLst>
                <a:tab pos="395605" algn="l"/>
              </a:tabLst>
            </a:pP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Restrict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 dirty="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370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Reject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deletion.</a:t>
            </a:r>
            <a:endParaRPr sz="2000" dirty="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330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Cascade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 dirty="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365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lang="en-US" sz="2000" spc="-10" dirty="0">
                <a:solidFill>
                  <a:srgbClr val="404040"/>
                </a:solidFill>
                <a:latin typeface="Calibri"/>
                <a:cs typeface="Calibri"/>
              </a:rPr>
              <a:t>Delete the tuples referenced by the foreign key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  <a:p>
            <a:pPr marL="395605" lvl="1" indent="-182245">
              <a:lnSpc>
                <a:spcPct val="100000"/>
              </a:lnSpc>
              <a:spcBef>
                <a:spcPts val="330"/>
              </a:spcBef>
              <a:buClr>
                <a:srgbClr val="1CACE3"/>
              </a:buClr>
              <a:buFont typeface="Arial"/>
              <a:buChar char="•"/>
              <a:tabLst>
                <a:tab pos="395605" algn="l"/>
              </a:tabLst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Set</a:t>
            </a:r>
            <a:r>
              <a:rPr sz="22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20" dirty="0">
                <a:solidFill>
                  <a:srgbClr val="404040"/>
                </a:solidFill>
                <a:latin typeface="Calibri"/>
                <a:cs typeface="Calibri"/>
              </a:rPr>
              <a:t>NULL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 dirty="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370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Set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foreign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keys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referencing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tuples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NULL.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35935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OPERATIONS:</a:t>
            </a:r>
            <a:r>
              <a:rPr spc="-175" dirty="0"/>
              <a:t> </a:t>
            </a:r>
            <a:r>
              <a:rPr spc="-40" dirty="0"/>
              <a:t>DELETE</a:t>
            </a:r>
            <a:r>
              <a:rPr spc="-150" dirty="0"/>
              <a:t> </a:t>
            </a:r>
            <a:r>
              <a:rPr spc="-25" dirty="0"/>
              <a:t>(1)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59507"/>
            <a:ext cx="5848350" cy="76835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Examples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Delete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EMPLOYEE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tuple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Ssn</a:t>
            </a:r>
            <a:r>
              <a:rPr sz="2200" i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200" i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spc="-10" dirty="0">
                <a:solidFill>
                  <a:srgbClr val="404040"/>
                </a:solidFill>
                <a:latin typeface="Calibri"/>
                <a:cs typeface="Calibri"/>
              </a:rPr>
              <a:t>‘999887777’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35935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OPERATIONS:</a:t>
            </a:r>
            <a:r>
              <a:rPr spc="-175" dirty="0"/>
              <a:t> </a:t>
            </a:r>
            <a:r>
              <a:rPr spc="-40" dirty="0"/>
              <a:t>DELETE</a:t>
            </a:r>
            <a:r>
              <a:rPr spc="-150" dirty="0"/>
              <a:t> </a:t>
            </a:r>
            <a:r>
              <a:rPr spc="-25" dirty="0"/>
              <a:t>(2)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408" y="3476244"/>
            <a:ext cx="5285232" cy="180441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84007" y="2926079"/>
            <a:ext cx="4347044" cy="308778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90615" y="2763011"/>
            <a:ext cx="1665699" cy="326745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59507"/>
            <a:ext cx="9632950" cy="147066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Examples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Delete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EMPLOYEE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tuple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Ssn</a:t>
            </a:r>
            <a:r>
              <a:rPr sz="2200" i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200" i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spc="-10" dirty="0">
                <a:solidFill>
                  <a:srgbClr val="404040"/>
                </a:solidFill>
                <a:latin typeface="Calibri"/>
                <a:cs typeface="Calibri"/>
              </a:rPr>
              <a:t>‘999887777’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365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acceptable,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because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there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tuples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WORKS_ON</a:t>
            </a:r>
            <a:r>
              <a:rPr sz="20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relation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refer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this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tuple.</a:t>
            </a:r>
            <a:endParaRPr sz="200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360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Deletion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will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result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referential</a:t>
            </a:r>
            <a:r>
              <a:rPr sz="20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integrity</a:t>
            </a:r>
            <a:r>
              <a:rPr sz="2000" b="1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constraint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violations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35935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OPERATIONS:</a:t>
            </a:r>
            <a:r>
              <a:rPr spc="-175" dirty="0"/>
              <a:t> </a:t>
            </a:r>
            <a:r>
              <a:rPr spc="-40" dirty="0"/>
              <a:t>DELETE</a:t>
            </a:r>
            <a:r>
              <a:rPr spc="-150" dirty="0"/>
              <a:t> </a:t>
            </a:r>
            <a:r>
              <a:rPr spc="-25" dirty="0"/>
              <a:t>(2)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408" y="3476244"/>
            <a:ext cx="5285232" cy="180441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84007" y="2926079"/>
            <a:ext cx="4347044" cy="308778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90615" y="2763011"/>
            <a:ext cx="1665699" cy="326745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59507"/>
            <a:ext cx="5848350" cy="76835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Examples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Delete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EMPLOYEE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tuple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Ssn</a:t>
            </a:r>
            <a:r>
              <a:rPr sz="2200" i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200" i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spc="-10" dirty="0">
                <a:solidFill>
                  <a:srgbClr val="404040"/>
                </a:solidFill>
                <a:latin typeface="Calibri"/>
                <a:cs typeface="Calibri"/>
              </a:rPr>
              <a:t>‘333445555’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8779" y="2715260"/>
            <a:ext cx="743712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95"/>
              </a:spcBef>
              <a:buClr>
                <a:srgbClr val="1CACE3"/>
              </a:buClr>
              <a:buFont typeface="Arial"/>
              <a:buChar char="•"/>
              <a:tabLst>
                <a:tab pos="19558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Delete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WORKS_ON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tuple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Essn</a:t>
            </a:r>
            <a:r>
              <a:rPr sz="2200" i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200" i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‘999887777’</a:t>
            </a:r>
            <a:r>
              <a:rPr sz="2200" i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Pno</a:t>
            </a:r>
            <a:r>
              <a:rPr sz="2200" i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200" i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spc="-25" dirty="0">
                <a:solidFill>
                  <a:srgbClr val="404040"/>
                </a:solidFill>
                <a:latin typeface="Calibri"/>
                <a:cs typeface="Calibri"/>
              </a:rPr>
              <a:t>10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35935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OPERATIONS:</a:t>
            </a:r>
            <a:r>
              <a:rPr spc="-175" dirty="0"/>
              <a:t> </a:t>
            </a:r>
            <a:r>
              <a:rPr spc="-40" dirty="0"/>
              <a:t>DELETE</a:t>
            </a:r>
            <a:r>
              <a:rPr spc="-150" dirty="0"/>
              <a:t> </a:t>
            </a:r>
            <a:r>
              <a:rPr spc="-25" dirty="0"/>
              <a:t>(3)</a:t>
            </a:r>
          </a:p>
        </p:txBody>
      </p:sp>
      <p:sp>
        <p:nvSpPr>
          <p:cNvPr id="5" name="object 5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0904" y="2916935"/>
            <a:ext cx="1664207" cy="326745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3523" y="4636008"/>
            <a:ext cx="3499104" cy="163372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31437" y="4404359"/>
            <a:ext cx="5286752" cy="180441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66572" y="3596640"/>
            <a:ext cx="3249168" cy="908304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59507"/>
            <a:ext cx="11866880" cy="247396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Examples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Delete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EMPLOYEE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tuple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Ssn</a:t>
            </a:r>
            <a:r>
              <a:rPr sz="2200" i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200" i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spc="-10" dirty="0">
                <a:solidFill>
                  <a:srgbClr val="404040"/>
                </a:solidFill>
                <a:latin typeface="Calibri"/>
                <a:cs typeface="Calibri"/>
              </a:rPr>
              <a:t>‘333445555’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578485" marR="5080" lvl="2" indent="-182245">
              <a:lnSpc>
                <a:spcPts val="2160"/>
              </a:lnSpc>
              <a:spcBef>
                <a:spcPts val="640"/>
              </a:spcBef>
              <a:buClr>
                <a:srgbClr val="1CACE3"/>
              </a:buClr>
              <a:buFont typeface="Arial"/>
              <a:buChar char="•"/>
              <a:tabLst>
                <a:tab pos="57975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2000" spc="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acceptable,</a:t>
            </a:r>
            <a:r>
              <a:rPr sz="2000" spc="1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because</a:t>
            </a:r>
            <a:r>
              <a:rPr sz="2000" spc="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there</a:t>
            </a:r>
            <a:r>
              <a:rPr sz="2000" spc="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000" spc="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tuples</a:t>
            </a:r>
            <a:r>
              <a:rPr sz="2000" spc="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EMPLOYEE,</a:t>
            </a:r>
            <a:r>
              <a:rPr sz="2000" spc="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DEPARTMENT,</a:t>
            </a:r>
            <a:r>
              <a:rPr sz="2000" spc="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WORKS_ON</a:t>
            </a:r>
            <a:r>
              <a:rPr sz="2000" spc="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&amp;</a:t>
            </a:r>
            <a:r>
              <a:rPr sz="2000" spc="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DEPENDENT</a:t>
            </a:r>
            <a:r>
              <a:rPr sz="2000" spc="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relations 	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refer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this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tuple.</a:t>
            </a:r>
            <a:endParaRPr sz="2000">
              <a:latin typeface="Calibri"/>
              <a:cs typeface="Calibri"/>
            </a:endParaRPr>
          </a:p>
          <a:p>
            <a:pPr marL="577850" lvl="2" indent="-181610">
              <a:lnSpc>
                <a:spcPct val="100000"/>
              </a:lnSpc>
              <a:spcBef>
                <a:spcPts val="325"/>
              </a:spcBef>
              <a:buClr>
                <a:srgbClr val="1CACE3"/>
              </a:buClr>
              <a:buFont typeface="Arial"/>
              <a:buChar char="•"/>
              <a:tabLst>
                <a:tab pos="577850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Deletion</a:t>
            </a:r>
            <a:r>
              <a:rPr sz="20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will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result</a:t>
            </a:r>
            <a:r>
              <a:rPr sz="20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severe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referential</a:t>
            </a:r>
            <a:r>
              <a:rPr sz="2000" b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integrity</a:t>
            </a:r>
            <a:r>
              <a:rPr sz="2000" b="1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constraint</a:t>
            </a:r>
            <a:r>
              <a:rPr sz="20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violations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330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Delete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WORKS_ON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tuple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Essn</a:t>
            </a:r>
            <a:r>
              <a:rPr sz="2200" i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200" i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‘999887777’</a:t>
            </a:r>
            <a:r>
              <a:rPr sz="2200" i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Pno</a:t>
            </a:r>
            <a:r>
              <a:rPr sz="2200" i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200" i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spc="-25" dirty="0">
                <a:solidFill>
                  <a:srgbClr val="404040"/>
                </a:solidFill>
                <a:latin typeface="Calibri"/>
                <a:cs typeface="Calibri"/>
              </a:rPr>
              <a:t>10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370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Acceptable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(no</a:t>
            </a:r>
            <a:r>
              <a:rPr sz="20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referential</a:t>
            </a:r>
            <a:r>
              <a:rPr sz="20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integrity</a:t>
            </a:r>
            <a:r>
              <a:rPr sz="2000" b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constraint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violations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r>
              <a:rPr sz="20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deletes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exactly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r>
              <a:rPr sz="20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tuple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35935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OPERATIONS:</a:t>
            </a:r>
            <a:r>
              <a:rPr spc="-175" dirty="0"/>
              <a:t> </a:t>
            </a:r>
            <a:r>
              <a:rPr spc="-40" dirty="0"/>
              <a:t>DELETE</a:t>
            </a:r>
            <a:r>
              <a:rPr spc="-150" dirty="0"/>
              <a:t> </a:t>
            </a:r>
            <a:r>
              <a:rPr spc="-25" dirty="0"/>
              <a:t>(3)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0904" y="2916935"/>
            <a:ext cx="1664207" cy="326745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3523" y="4636008"/>
            <a:ext cx="3499104" cy="163372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31437" y="4404359"/>
            <a:ext cx="5286752" cy="180441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66572" y="3596640"/>
            <a:ext cx="3249168" cy="908304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59507"/>
            <a:ext cx="11487785" cy="3277179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12713" indent="-109538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95833"/>
              <a:buFont typeface="Arial" panose="020B0604020202020204" pitchFamily="34" charset="0"/>
              <a:buChar char="•"/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change</a:t>
            </a:r>
            <a:r>
              <a:rPr sz="24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values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more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attributes</a:t>
            </a:r>
            <a:r>
              <a:rPr sz="24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tuple(s)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relation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spc="-2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339725" lvl="1" indent="-127000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 panose="020B0604020202020204" pitchFamily="34" charset="0"/>
              <a:buChar char="•"/>
            </a:pP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Tuple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modified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selected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based</a:t>
            </a:r>
            <a:r>
              <a:rPr sz="22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condition</a:t>
            </a:r>
            <a:r>
              <a:rPr sz="22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attributes</a:t>
            </a:r>
            <a:r>
              <a:rPr sz="22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relation.</a:t>
            </a:r>
            <a:endParaRPr sz="2200" dirty="0">
              <a:latin typeface="Calibri"/>
              <a:cs typeface="Calibri"/>
            </a:endParaRPr>
          </a:p>
          <a:p>
            <a:pPr marL="112713" indent="-109538">
              <a:lnSpc>
                <a:spcPct val="100000"/>
              </a:lnSpc>
              <a:spcBef>
                <a:spcPts val="1300"/>
              </a:spcBef>
              <a:buClr>
                <a:srgbClr val="1CACE3"/>
              </a:buClr>
              <a:buSzPct val="95833"/>
              <a:buFont typeface="Arial" panose="020B0604020202020204" pitchFamily="34" charset="0"/>
              <a:buChar char="•"/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r>
              <a:rPr sz="24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issues</a:t>
            </a:r>
            <a:r>
              <a:rPr sz="24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when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updating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attribute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24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part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primary</a:t>
            </a:r>
            <a:r>
              <a:rPr sz="24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foreign</a:t>
            </a:r>
            <a:r>
              <a:rPr sz="24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404040"/>
                </a:solidFill>
                <a:latin typeface="Calibri"/>
                <a:cs typeface="Calibri"/>
              </a:rPr>
              <a:t>key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339725" lvl="1" indent="-127000">
              <a:lnSpc>
                <a:spcPct val="100000"/>
              </a:lnSpc>
              <a:spcBef>
                <a:spcPts val="150"/>
              </a:spcBef>
              <a:buClr>
                <a:srgbClr val="1CACE3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404040"/>
                </a:solidFill>
                <a:latin typeface="Calibri"/>
                <a:cs typeface="Calibri"/>
              </a:rPr>
              <a:t>Possibly a domain constraint violation but our DBMS should prevent this</a:t>
            </a:r>
          </a:p>
          <a:p>
            <a:pPr marL="112713" marR="0" lvl="0" indent="-109538" defTabSz="914400" eaLnBrk="1" fontAlgn="auto" latinLnBrk="0" hangingPunct="1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1CACE3"/>
              </a:buClr>
              <a:buSzPct val="95833"/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rgbClr val="404040"/>
                </a:solidFill>
                <a:latin typeface="Calibri"/>
                <a:cs typeface="Calibri"/>
              </a:rPr>
              <a:t>Updating</a:t>
            </a:r>
            <a:r>
              <a:rPr lang="en-US" sz="24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400" spc="-10" dirty="0">
                <a:solidFill>
                  <a:srgbClr val="404040"/>
                </a:solidFill>
                <a:latin typeface="Calibri"/>
                <a:cs typeface="Calibri"/>
              </a:rPr>
              <a:t>attributes</a:t>
            </a:r>
            <a:r>
              <a:rPr lang="en-US"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lang="en-US"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lang="en-US"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400" b="1" dirty="0">
                <a:solidFill>
                  <a:srgbClr val="404040"/>
                </a:solidFill>
                <a:latin typeface="Calibri"/>
                <a:cs typeface="Calibri"/>
              </a:rPr>
              <a:t>primary</a:t>
            </a:r>
            <a:r>
              <a:rPr lang="en-US" sz="24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4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lang="en-US"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400" b="1" dirty="0">
                <a:solidFill>
                  <a:srgbClr val="404040"/>
                </a:solidFill>
                <a:latin typeface="Calibri"/>
                <a:cs typeface="Calibri"/>
              </a:rPr>
              <a:t>foreign</a:t>
            </a:r>
            <a:r>
              <a:rPr lang="en-US" sz="24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400" dirty="0">
                <a:solidFill>
                  <a:srgbClr val="404040"/>
                </a:solidFill>
                <a:latin typeface="Calibri"/>
                <a:cs typeface="Calibri"/>
              </a:rPr>
              <a:t>key</a:t>
            </a:r>
            <a:r>
              <a:rPr lang="en-US"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400" dirty="0">
                <a:solidFill>
                  <a:srgbClr val="404040"/>
                </a:solidFill>
                <a:latin typeface="Calibri"/>
                <a:cs typeface="Calibri"/>
              </a:rPr>
              <a:t>causes</a:t>
            </a:r>
            <a:r>
              <a:rPr lang="en-US"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400" dirty="0">
                <a:solidFill>
                  <a:srgbClr val="404040"/>
                </a:solidFill>
                <a:latin typeface="Calibri"/>
                <a:cs typeface="Calibri"/>
              </a:rPr>
              <a:t>similar</a:t>
            </a:r>
            <a:r>
              <a:rPr lang="en-US"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400" dirty="0">
                <a:solidFill>
                  <a:srgbClr val="404040"/>
                </a:solidFill>
                <a:latin typeface="Calibri"/>
                <a:cs typeface="Calibri"/>
              </a:rPr>
              <a:t>issues</a:t>
            </a:r>
            <a:r>
              <a:rPr lang="en-US"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4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lang="en-US"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400" b="1" dirty="0">
                <a:solidFill>
                  <a:srgbClr val="404040"/>
                </a:solidFill>
                <a:latin typeface="Calibri"/>
                <a:cs typeface="Calibri"/>
              </a:rPr>
              <a:t>insert</a:t>
            </a:r>
            <a:r>
              <a:rPr lang="en-US" sz="24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400" dirty="0">
                <a:solidFill>
                  <a:srgbClr val="404040"/>
                </a:solidFill>
                <a:latin typeface="Calibri"/>
                <a:cs typeface="Calibri"/>
              </a:rPr>
              <a:t>/</a:t>
            </a:r>
            <a:r>
              <a:rPr lang="en-US"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400" b="1" dirty="0">
                <a:solidFill>
                  <a:srgbClr val="404040"/>
                </a:solidFill>
                <a:latin typeface="Calibri"/>
                <a:cs typeface="Calibri"/>
              </a:rPr>
              <a:t>delete</a:t>
            </a:r>
            <a:r>
              <a:rPr lang="en-US" sz="24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400" spc="-10" dirty="0">
                <a:solidFill>
                  <a:srgbClr val="404040"/>
                </a:solidFill>
                <a:latin typeface="Calibri"/>
                <a:cs typeface="Calibri"/>
              </a:rPr>
              <a:t>operations.</a:t>
            </a:r>
          </a:p>
          <a:p>
            <a:pPr marL="339725" marR="0" lvl="1" indent="-127000" defTabSz="914400" eaLnBrk="1" fontAlgn="auto" latinLnBrk="0" hangingPunct="1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1CACE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200" dirty="0">
                <a:solidFill>
                  <a:srgbClr val="404040"/>
                </a:solidFill>
                <a:latin typeface="Calibri"/>
                <a:cs typeface="Calibri"/>
              </a:rPr>
              <a:t>DBMS will prevent Key and Entity integrity constraints, but Referential integrity constraint is possible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44495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OPERATIONS:</a:t>
            </a:r>
            <a:r>
              <a:rPr spc="-165" dirty="0"/>
              <a:t> </a:t>
            </a:r>
            <a:r>
              <a:rPr spc="-30" dirty="0"/>
              <a:t>MODIFY</a:t>
            </a:r>
            <a:r>
              <a:rPr spc="-155" dirty="0"/>
              <a:t> </a:t>
            </a:r>
            <a:r>
              <a:rPr spc="-25" dirty="0"/>
              <a:t>(1)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59507"/>
            <a:ext cx="9933305" cy="3500317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violate</a:t>
            </a:r>
            <a:r>
              <a:rPr lang="en-US"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referential</a:t>
            </a:r>
            <a:r>
              <a:rPr sz="2400" b="1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integrity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Tuple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being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deleted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referenced</a:t>
            </a:r>
            <a:r>
              <a:rPr sz="22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foreign</a:t>
            </a:r>
            <a:r>
              <a:rPr sz="22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keys</a:t>
            </a:r>
            <a:r>
              <a:rPr sz="2200" b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other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tuples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database.</a:t>
            </a:r>
            <a:endParaRPr sz="2200" dirty="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30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handled</a:t>
            </a:r>
            <a:r>
              <a:rPr sz="24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by:</a:t>
            </a:r>
            <a:endParaRPr sz="2400" dirty="0">
              <a:latin typeface="Calibri"/>
              <a:cs typeface="Calibri"/>
            </a:endParaRPr>
          </a:p>
          <a:p>
            <a:pPr marL="395605" lvl="1" indent="-182245">
              <a:lnSpc>
                <a:spcPct val="100000"/>
              </a:lnSpc>
              <a:spcBef>
                <a:spcPts val="150"/>
              </a:spcBef>
              <a:buClr>
                <a:srgbClr val="1CACE3"/>
              </a:buClr>
              <a:buFont typeface="Arial"/>
              <a:buChar char="•"/>
              <a:tabLst>
                <a:tab pos="395605" algn="l"/>
              </a:tabLst>
            </a:pP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Restrict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 dirty="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370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Reject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000" spc="-10" dirty="0">
                <a:solidFill>
                  <a:srgbClr val="404040"/>
                </a:solidFill>
                <a:latin typeface="Calibri"/>
                <a:cs typeface="Calibri"/>
              </a:rPr>
              <a:t>modification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330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Cascade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 dirty="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365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Propagate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new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primary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key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value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into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foreign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keys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referencing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tuples.</a:t>
            </a:r>
            <a:endParaRPr sz="2000" dirty="0">
              <a:latin typeface="Calibri"/>
              <a:cs typeface="Calibri"/>
            </a:endParaRPr>
          </a:p>
          <a:p>
            <a:pPr marL="395605" lvl="1" indent="-182245">
              <a:lnSpc>
                <a:spcPct val="100000"/>
              </a:lnSpc>
              <a:spcBef>
                <a:spcPts val="330"/>
              </a:spcBef>
              <a:buClr>
                <a:srgbClr val="1CACE3"/>
              </a:buClr>
              <a:buFont typeface="Arial"/>
              <a:buChar char="•"/>
              <a:tabLst>
                <a:tab pos="395605" algn="l"/>
              </a:tabLst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Set</a:t>
            </a:r>
            <a:r>
              <a:rPr sz="22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20" dirty="0">
                <a:solidFill>
                  <a:srgbClr val="404040"/>
                </a:solidFill>
                <a:latin typeface="Calibri"/>
                <a:cs typeface="Calibri"/>
              </a:rPr>
              <a:t>NULL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 dirty="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370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Set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foreign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keys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referencing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tuples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NULL.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35935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OPERATIONS:</a:t>
            </a:r>
            <a:r>
              <a:rPr spc="-175" dirty="0"/>
              <a:t> </a:t>
            </a:r>
            <a:r>
              <a:rPr lang="en-US" spc="-40" dirty="0"/>
              <a:t>MODIFY</a:t>
            </a:r>
            <a:r>
              <a:rPr spc="-150" dirty="0"/>
              <a:t> </a:t>
            </a:r>
            <a:r>
              <a:rPr spc="-25" dirty="0"/>
              <a:t>(</a:t>
            </a:r>
            <a:r>
              <a:rPr lang="en-US" spc="-25" dirty="0"/>
              <a:t>2</a:t>
            </a:r>
            <a:r>
              <a:rPr spc="-25" dirty="0"/>
              <a:t>)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991759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59507"/>
            <a:ext cx="8903335" cy="149733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Examples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Update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Dno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EMPLOYEE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tuple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Ssn</a:t>
            </a:r>
            <a:r>
              <a:rPr sz="2200" i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200" i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‘999887777’</a:t>
            </a:r>
            <a:r>
              <a:rPr sz="2200" i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spc="-25" dirty="0">
                <a:solidFill>
                  <a:srgbClr val="404040"/>
                </a:solidFill>
                <a:latin typeface="Calibri"/>
                <a:cs typeface="Calibri"/>
              </a:rPr>
              <a:t>7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09"/>
              </a:spcBef>
              <a:buClr>
                <a:srgbClr val="1CACE3"/>
              </a:buClr>
              <a:buFont typeface="Arial"/>
              <a:buChar char="•"/>
            </a:pPr>
            <a:endParaRPr sz="22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Update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Ssn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EMPLOYEE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tuple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Ssn</a:t>
            </a:r>
            <a:r>
              <a:rPr sz="2200" i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200" i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‘999887777’</a:t>
            </a:r>
            <a:r>
              <a:rPr sz="2200" i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spc="-10" dirty="0">
                <a:solidFill>
                  <a:srgbClr val="404040"/>
                </a:solidFill>
                <a:latin typeface="Calibri"/>
                <a:cs typeface="Calibri"/>
              </a:rPr>
              <a:t>‘987654321’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44495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OPERATIONS:</a:t>
            </a:r>
            <a:r>
              <a:rPr spc="-165" dirty="0"/>
              <a:t> </a:t>
            </a:r>
            <a:r>
              <a:rPr spc="-30" dirty="0"/>
              <a:t>MODIFY</a:t>
            </a:r>
            <a:r>
              <a:rPr spc="-155" dirty="0"/>
              <a:t> </a:t>
            </a:r>
            <a:r>
              <a:rPr spc="-25" dirty="0"/>
              <a:t>(2)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26279" y="4319015"/>
            <a:ext cx="5285231" cy="180441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80904" y="2916935"/>
            <a:ext cx="1664207" cy="326745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4004" y="5227320"/>
            <a:ext cx="3249168" cy="908303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59507"/>
            <a:ext cx="9832975" cy="274828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Examples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Update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Dno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EMPLOYEE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tuple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Ssn</a:t>
            </a:r>
            <a:r>
              <a:rPr sz="2200" i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200" i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‘999887777’</a:t>
            </a:r>
            <a:r>
              <a:rPr sz="2200" i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spc="-25" dirty="0">
                <a:solidFill>
                  <a:srgbClr val="404040"/>
                </a:solidFill>
                <a:latin typeface="Calibri"/>
                <a:cs typeface="Calibri"/>
              </a:rPr>
              <a:t>7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365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acceptable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–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violates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referential</a:t>
            </a:r>
            <a:r>
              <a:rPr sz="20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integrity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DEPARTMENT</a:t>
            </a:r>
            <a:r>
              <a:rPr sz="20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tuple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Dnumber</a:t>
            </a:r>
            <a:r>
              <a:rPr sz="2000" i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i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-25" dirty="0">
                <a:solidFill>
                  <a:srgbClr val="404040"/>
                </a:solidFill>
                <a:latin typeface="Calibri"/>
                <a:cs typeface="Calibri"/>
              </a:rPr>
              <a:t>7.</a:t>
            </a:r>
            <a:endParaRPr sz="20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330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Update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Ssn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EMPLOYEE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tuple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Ssn</a:t>
            </a:r>
            <a:r>
              <a:rPr sz="2200" i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200" i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‘999887777’</a:t>
            </a:r>
            <a:r>
              <a:rPr sz="2200" i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spc="-10" dirty="0">
                <a:solidFill>
                  <a:srgbClr val="404040"/>
                </a:solidFill>
                <a:latin typeface="Calibri"/>
                <a:cs typeface="Calibri"/>
              </a:rPr>
              <a:t>‘987654321’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577850" lvl="2" indent="-181610">
              <a:lnSpc>
                <a:spcPts val="2280"/>
              </a:lnSpc>
              <a:spcBef>
                <a:spcPts val="370"/>
              </a:spcBef>
              <a:buClr>
                <a:srgbClr val="1CACE3"/>
              </a:buClr>
              <a:buFont typeface="Arial"/>
              <a:buChar char="•"/>
              <a:tabLst>
                <a:tab pos="577850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2000" spc="3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acceptable</a:t>
            </a:r>
            <a:r>
              <a:rPr sz="2000" spc="3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–</a:t>
            </a:r>
            <a:r>
              <a:rPr sz="2000" spc="3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violates</a:t>
            </a:r>
            <a:r>
              <a:rPr sz="2000" spc="3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primary</a:t>
            </a:r>
            <a:r>
              <a:rPr sz="2000" b="1" spc="3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key</a:t>
            </a:r>
            <a:r>
              <a:rPr sz="2000" b="1" spc="3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constraint</a:t>
            </a:r>
            <a:r>
              <a:rPr sz="2000" b="1" spc="3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(‘987654321’</a:t>
            </a:r>
            <a:r>
              <a:rPr sz="2000" spc="3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3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3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SSN</a:t>
            </a:r>
            <a:r>
              <a:rPr sz="2000" spc="3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3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another</a:t>
            </a:r>
            <a:endParaRPr sz="2000">
              <a:latin typeface="Calibri"/>
              <a:cs typeface="Calibri"/>
            </a:endParaRPr>
          </a:p>
          <a:p>
            <a:pPr marL="579755">
              <a:lnSpc>
                <a:spcPts val="2280"/>
              </a:lnSpc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EMPLOYEE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tuple).</a:t>
            </a:r>
            <a:endParaRPr sz="2000">
              <a:latin typeface="Calibri"/>
              <a:cs typeface="Calibri"/>
            </a:endParaRPr>
          </a:p>
          <a:p>
            <a:pPr marL="578485" marR="5080" lvl="2" indent="-182245">
              <a:lnSpc>
                <a:spcPts val="2160"/>
              </a:lnSpc>
              <a:spcBef>
                <a:spcPts val="630"/>
              </a:spcBef>
              <a:buClr>
                <a:srgbClr val="1CACE3"/>
              </a:buClr>
              <a:buFont typeface="Arial"/>
              <a:buChar char="•"/>
              <a:tabLst>
                <a:tab pos="57975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2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addition,</a:t>
            </a:r>
            <a:r>
              <a:rPr sz="2000" spc="20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2000" spc="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violates</a:t>
            </a:r>
            <a:r>
              <a:rPr sz="2000" spc="2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referential</a:t>
            </a:r>
            <a:r>
              <a:rPr sz="2000" b="1" spc="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integrity</a:t>
            </a:r>
            <a:r>
              <a:rPr sz="2000" b="1" spc="1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constraints</a:t>
            </a:r>
            <a:r>
              <a:rPr sz="2000" b="1" spc="2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–</a:t>
            </a:r>
            <a:r>
              <a:rPr sz="2000" spc="2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there</a:t>
            </a:r>
            <a:r>
              <a:rPr sz="2000" spc="20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000" spc="2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other</a:t>
            </a:r>
            <a:r>
              <a:rPr sz="2000" spc="20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relations</a:t>
            </a:r>
            <a:r>
              <a:rPr sz="2000" spc="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that 	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refer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existing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value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Ssn.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44495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OPERATIONS:</a:t>
            </a:r>
            <a:r>
              <a:rPr spc="-165" dirty="0"/>
              <a:t> </a:t>
            </a:r>
            <a:r>
              <a:rPr spc="-30" dirty="0"/>
              <a:t>MODIFY</a:t>
            </a:r>
            <a:r>
              <a:rPr spc="-155" dirty="0"/>
              <a:t> </a:t>
            </a:r>
            <a:r>
              <a:rPr spc="-25" dirty="0"/>
              <a:t>(2)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26279" y="4319015"/>
            <a:ext cx="5285231" cy="180441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80904" y="2916935"/>
            <a:ext cx="1664207" cy="326745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4004" y="5227320"/>
            <a:ext cx="3249168" cy="908303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59507"/>
            <a:ext cx="8476615" cy="149733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Examples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Update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salary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EMPLOYEE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tuple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Ssn</a:t>
            </a:r>
            <a:r>
              <a:rPr sz="2200" i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200" i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‘999887777’</a:t>
            </a:r>
            <a:r>
              <a:rPr sz="2200" i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spc="-10" dirty="0">
                <a:solidFill>
                  <a:srgbClr val="404040"/>
                </a:solidFill>
                <a:latin typeface="Calibri"/>
                <a:cs typeface="Calibri"/>
              </a:rPr>
              <a:t>28000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09"/>
              </a:spcBef>
              <a:buClr>
                <a:srgbClr val="1CACE3"/>
              </a:buClr>
              <a:buFont typeface="Arial"/>
              <a:buChar char="•"/>
            </a:pPr>
            <a:endParaRPr sz="22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Update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Dno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EMPLOYEE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tuple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Ssn</a:t>
            </a:r>
            <a:r>
              <a:rPr sz="2200" i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200" i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‘999887777’</a:t>
            </a:r>
            <a:r>
              <a:rPr sz="2200" i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spc="-25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44495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OPERATIONS:</a:t>
            </a:r>
            <a:r>
              <a:rPr spc="-165" dirty="0"/>
              <a:t> </a:t>
            </a:r>
            <a:r>
              <a:rPr spc="-30" dirty="0"/>
              <a:t>MODIFY</a:t>
            </a:r>
            <a:r>
              <a:rPr spc="-155" dirty="0"/>
              <a:t> </a:t>
            </a:r>
            <a:r>
              <a:rPr spc="-25" dirty="0"/>
              <a:t>(3)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94376" y="2915411"/>
            <a:ext cx="5285232" cy="180441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62100" y="3823715"/>
            <a:ext cx="3249168" cy="90830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59507"/>
            <a:ext cx="8531225" cy="76835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Example</a:t>
            </a:r>
            <a:r>
              <a:rPr sz="2400" b="1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STUDENT</a:t>
            </a:r>
            <a:r>
              <a:rPr sz="2400" i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relation.</a:t>
            </a:r>
            <a:endParaRPr sz="24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Attributes</a:t>
            </a:r>
            <a:r>
              <a:rPr sz="22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-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Name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Ssn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Home_phone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Address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Office_phone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Age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spc="-20" dirty="0">
                <a:solidFill>
                  <a:srgbClr val="404040"/>
                </a:solidFill>
                <a:latin typeface="Calibri"/>
                <a:cs typeface="Calibri"/>
              </a:rPr>
              <a:t>Gpa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735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RELATIONAL</a:t>
            </a:r>
            <a:r>
              <a:rPr spc="-190" dirty="0"/>
              <a:t> </a:t>
            </a:r>
            <a:r>
              <a:rPr spc="-25" dirty="0"/>
              <a:t>MODEL</a:t>
            </a:r>
            <a:r>
              <a:rPr spc="-195" dirty="0"/>
              <a:t> </a:t>
            </a:r>
            <a:r>
              <a:rPr spc="-60" dirty="0"/>
              <a:t>CONCEPTS:</a:t>
            </a:r>
            <a:r>
              <a:rPr spc="-145" dirty="0"/>
              <a:t> </a:t>
            </a:r>
            <a:r>
              <a:rPr spc="-10" dirty="0"/>
              <a:t>EXAMPLE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2627" y="2107692"/>
            <a:ext cx="11279323" cy="314842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568190" y="5405120"/>
            <a:ext cx="30549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alibri"/>
                <a:cs typeface="Calibri"/>
              </a:rPr>
              <a:t>Attributes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tuples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STUDENT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relation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59507"/>
            <a:ext cx="8476615" cy="184912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Examples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Update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salary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EMPLOYEE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tuple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Ssn</a:t>
            </a:r>
            <a:r>
              <a:rPr sz="2200" i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200" i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‘999887777’</a:t>
            </a:r>
            <a:r>
              <a:rPr sz="2200" i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spc="-10" dirty="0">
                <a:solidFill>
                  <a:srgbClr val="404040"/>
                </a:solidFill>
                <a:latin typeface="Calibri"/>
                <a:cs typeface="Calibri"/>
              </a:rPr>
              <a:t>28000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365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Acceptable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330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Update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Dno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EMPLOYEE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tuple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Ssn</a:t>
            </a:r>
            <a:r>
              <a:rPr sz="2200" i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200" i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‘999887777’</a:t>
            </a:r>
            <a:r>
              <a:rPr sz="2200" i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spc="-25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577850" lvl="2" indent="-181610">
              <a:lnSpc>
                <a:spcPct val="100000"/>
              </a:lnSpc>
              <a:spcBef>
                <a:spcPts val="370"/>
              </a:spcBef>
              <a:buClr>
                <a:srgbClr val="1CACE3"/>
              </a:buClr>
              <a:buFont typeface="Arial"/>
              <a:buChar char="•"/>
              <a:tabLst>
                <a:tab pos="577850" algn="l"/>
              </a:tabLst>
            </a:pP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Acceptable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44495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OPERATIONS:</a:t>
            </a:r>
            <a:r>
              <a:rPr spc="-165" dirty="0"/>
              <a:t> </a:t>
            </a:r>
            <a:r>
              <a:rPr spc="-30" dirty="0"/>
              <a:t>MODIFY</a:t>
            </a:r>
            <a:r>
              <a:rPr spc="-155" dirty="0"/>
              <a:t> </a:t>
            </a:r>
            <a:r>
              <a:rPr spc="-25" dirty="0"/>
              <a:t>(3)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94376" y="2915411"/>
            <a:ext cx="5285232" cy="180441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62100" y="3823715"/>
            <a:ext cx="3249168" cy="908303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59507"/>
            <a:ext cx="8080375" cy="4154342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347345" indent="-342900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95833"/>
              <a:buFont typeface="Arial" panose="020B0604020202020204" pitchFamily="34" charset="0"/>
              <a:buChar char="•"/>
              <a:tabLst>
                <a:tab pos="118745" algn="l"/>
              </a:tabLst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Relation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model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concepts.</a:t>
            </a:r>
            <a:endParaRPr sz="2400" dirty="0">
              <a:latin typeface="Calibri"/>
              <a:cs typeface="Calibri"/>
            </a:endParaRPr>
          </a:p>
          <a:p>
            <a:pPr marL="556260" lvl="1" indent="-342900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 panose="020B0604020202020204" pitchFamily="34" charset="0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Relation,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attribute,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domain,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tuple,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schema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state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relation.</a:t>
            </a:r>
            <a:endParaRPr sz="2200" dirty="0">
              <a:latin typeface="Calibri"/>
              <a:cs typeface="Calibri"/>
            </a:endParaRPr>
          </a:p>
          <a:p>
            <a:pPr marL="347345" indent="-342900">
              <a:lnSpc>
                <a:spcPct val="100000"/>
              </a:lnSpc>
              <a:spcBef>
                <a:spcPts val="1300"/>
              </a:spcBef>
              <a:buClr>
                <a:srgbClr val="1CACE3"/>
              </a:buClr>
              <a:buSzPct val="95833"/>
              <a:buFont typeface="Arial" panose="020B0604020202020204" pitchFamily="34" charset="0"/>
              <a:buChar char="•"/>
              <a:tabLst>
                <a:tab pos="118745" algn="l"/>
              </a:tabLst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Characteristics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relations.</a:t>
            </a:r>
            <a:endParaRPr sz="2400" dirty="0">
              <a:latin typeface="Calibri"/>
              <a:cs typeface="Calibri"/>
            </a:endParaRPr>
          </a:p>
          <a:p>
            <a:pPr marL="556260" lvl="1" indent="-342900">
              <a:lnSpc>
                <a:spcPct val="100000"/>
              </a:lnSpc>
              <a:spcBef>
                <a:spcPts val="150"/>
              </a:spcBef>
              <a:buClr>
                <a:srgbClr val="1CACE3"/>
              </a:buClr>
              <a:buFont typeface="Arial" panose="020B0604020202020204" pitchFamily="34" charset="0"/>
              <a:buChar char="•"/>
              <a:tabLst>
                <a:tab pos="395605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Ordering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tuples,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ordering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attributes,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values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attributes.</a:t>
            </a:r>
            <a:endParaRPr sz="2200" dirty="0">
              <a:latin typeface="Calibri"/>
              <a:cs typeface="Calibri"/>
            </a:endParaRPr>
          </a:p>
          <a:p>
            <a:pPr marL="347345" indent="-342900">
              <a:lnSpc>
                <a:spcPct val="100000"/>
              </a:lnSpc>
              <a:spcBef>
                <a:spcPts val="1305"/>
              </a:spcBef>
              <a:buClr>
                <a:srgbClr val="1CACE3"/>
              </a:buClr>
              <a:buSzPct val="95833"/>
              <a:buFont typeface="Arial" panose="020B0604020202020204" pitchFamily="34" charset="0"/>
              <a:buChar char="•"/>
              <a:tabLst>
                <a:tab pos="118745" algn="l"/>
              </a:tabLst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Constraints,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schema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&amp;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state.</a:t>
            </a:r>
            <a:endParaRPr sz="2400" dirty="0">
              <a:latin typeface="Calibri"/>
              <a:cs typeface="Calibri"/>
            </a:endParaRPr>
          </a:p>
          <a:p>
            <a:pPr marL="556260" lvl="1" indent="-342900">
              <a:lnSpc>
                <a:spcPct val="100000"/>
              </a:lnSpc>
              <a:spcBef>
                <a:spcPts val="140"/>
              </a:spcBef>
              <a:buClr>
                <a:srgbClr val="1CACE3"/>
              </a:buClr>
              <a:buFont typeface="Arial" panose="020B0604020202020204" pitchFamily="34" charset="0"/>
              <a:buChar char="•"/>
              <a:tabLst>
                <a:tab pos="396240" algn="l"/>
              </a:tabLst>
            </a:pP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Schema-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based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constraints,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schema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state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relational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database.</a:t>
            </a:r>
            <a:endParaRPr sz="2200" dirty="0">
              <a:latin typeface="Calibri"/>
              <a:cs typeface="Calibri"/>
            </a:endParaRPr>
          </a:p>
          <a:p>
            <a:pPr marL="739140" lvl="2" indent="-342900">
              <a:lnSpc>
                <a:spcPct val="100000"/>
              </a:lnSpc>
              <a:spcBef>
                <a:spcPts val="380"/>
              </a:spcBef>
              <a:buClr>
                <a:srgbClr val="1CACE3"/>
              </a:buClr>
              <a:buFont typeface="Arial" panose="020B0604020202020204" pitchFamily="34" charset="0"/>
              <a:buChar char="•"/>
              <a:tabLst>
                <a:tab pos="57848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Domain,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key,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entity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integrity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&amp;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referential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integrity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constraints.</a:t>
            </a:r>
            <a:endParaRPr sz="2000" dirty="0">
              <a:latin typeface="Calibri"/>
              <a:cs typeface="Calibri"/>
            </a:endParaRPr>
          </a:p>
          <a:p>
            <a:pPr marL="347345" indent="-342900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5833"/>
              <a:buFont typeface="Arial" panose="020B0604020202020204" pitchFamily="34" charset="0"/>
              <a:buChar char="•"/>
              <a:tabLst>
                <a:tab pos="118745" algn="l"/>
              </a:tabLst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Operations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&amp;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constraints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violations.</a:t>
            </a:r>
            <a:endParaRPr sz="2400" dirty="0">
              <a:latin typeface="Calibri"/>
              <a:cs typeface="Calibri"/>
            </a:endParaRPr>
          </a:p>
          <a:p>
            <a:pPr marL="556260" lvl="1" indent="-342900">
              <a:lnSpc>
                <a:spcPct val="100000"/>
              </a:lnSpc>
              <a:spcBef>
                <a:spcPts val="150"/>
              </a:spcBef>
              <a:buClr>
                <a:srgbClr val="1CACE3"/>
              </a:buClr>
              <a:buFont typeface="Arial" panose="020B0604020202020204" pitchFamily="34" charset="0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Insert,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delete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&amp;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modify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operations.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84597" y="47625"/>
            <a:ext cx="26282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SUMMARY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2212" y="959507"/>
            <a:ext cx="10552430" cy="273431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44145" indent="-114300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441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Schema</a:t>
            </a:r>
            <a:r>
              <a:rPr sz="24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400" i="1" spc="-10" dirty="0">
                <a:solidFill>
                  <a:srgbClr val="404040"/>
                </a:solidFill>
                <a:latin typeface="Calibri"/>
                <a:cs typeface="Calibri"/>
              </a:rPr>
              <a:t>description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relation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enoted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R(A</a:t>
            </a:r>
            <a:r>
              <a:rPr sz="2175" i="1" baseline="-21072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200" i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175" i="1" baseline="-21072" dirty="0">
                <a:solidFill>
                  <a:srgbClr val="404040"/>
                </a:solidFill>
                <a:latin typeface="Calibri"/>
                <a:cs typeface="Calibri"/>
              </a:rPr>
              <a:t>2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200" i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...</a:t>
            </a:r>
            <a:r>
              <a:rPr sz="2200" i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200" i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175" i="1" baseline="-21072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where:</a:t>
            </a:r>
            <a:endParaRPr sz="2200">
              <a:latin typeface="Calibri"/>
              <a:cs typeface="Calibri"/>
            </a:endParaRPr>
          </a:p>
          <a:p>
            <a:pPr marL="421640" lvl="1" indent="-182880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4216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–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name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relation;</a:t>
            </a:r>
            <a:endParaRPr sz="2200">
              <a:latin typeface="Calibri"/>
              <a:cs typeface="Calibri"/>
            </a:endParaRPr>
          </a:p>
          <a:p>
            <a:pPr marL="421640" lvl="1" indent="-182880">
              <a:lnSpc>
                <a:spcPct val="100000"/>
              </a:lnSpc>
              <a:spcBef>
                <a:spcPts val="335"/>
              </a:spcBef>
              <a:buClr>
                <a:srgbClr val="1CACE3"/>
              </a:buClr>
              <a:buFont typeface="Arial"/>
              <a:buChar char="•"/>
              <a:tabLst>
                <a:tab pos="4216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175" baseline="-21072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175" baseline="-21072" dirty="0">
                <a:solidFill>
                  <a:srgbClr val="404040"/>
                </a:solidFill>
                <a:latin typeface="Calibri"/>
                <a:cs typeface="Calibri"/>
              </a:rPr>
              <a:t>2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...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175" baseline="-21072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175" spc="240" baseline="-21072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–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list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attributes</a:t>
            </a:r>
            <a:r>
              <a:rPr sz="2200" b="1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relation.</a:t>
            </a:r>
            <a:endParaRPr sz="2200">
              <a:latin typeface="Calibri"/>
              <a:cs typeface="Calibri"/>
            </a:endParaRPr>
          </a:p>
          <a:p>
            <a:pPr marL="603885" lvl="2" indent="-182245">
              <a:lnSpc>
                <a:spcPct val="100000"/>
              </a:lnSpc>
              <a:spcBef>
                <a:spcPts val="370"/>
              </a:spcBef>
              <a:buClr>
                <a:srgbClr val="1CACE3"/>
              </a:buClr>
              <a:buFont typeface="Arial"/>
              <a:buChar char="•"/>
              <a:tabLst>
                <a:tab pos="60388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950" baseline="-21367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950" spc="-30" baseline="-21367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–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name</a:t>
            </a:r>
            <a:r>
              <a:rPr sz="20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role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played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attribute</a:t>
            </a:r>
            <a:r>
              <a:rPr sz="20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relational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schema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R.</a:t>
            </a:r>
            <a:endParaRPr sz="2000">
              <a:latin typeface="Calibri"/>
              <a:cs typeface="Calibri"/>
            </a:endParaRPr>
          </a:p>
          <a:p>
            <a:pPr marL="144145" indent="-114300">
              <a:lnSpc>
                <a:spcPct val="100000"/>
              </a:lnSpc>
              <a:spcBef>
                <a:spcPts val="129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44145" algn="l"/>
              </a:tabLst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Example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421640" lvl="1" indent="-182880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421640" algn="l"/>
              </a:tabLst>
            </a:pP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CUSTOMER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(CID,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CName,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Address,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Phone#)</a:t>
            </a:r>
            <a:endParaRPr sz="2200">
              <a:latin typeface="Calibri"/>
              <a:cs typeface="Calibri"/>
            </a:endParaRPr>
          </a:p>
          <a:p>
            <a:pPr marL="603885" lvl="2" indent="-182245">
              <a:lnSpc>
                <a:spcPct val="100000"/>
              </a:lnSpc>
              <a:spcBef>
                <a:spcPts val="365"/>
              </a:spcBef>
              <a:buClr>
                <a:srgbClr val="1CACE3"/>
              </a:buClr>
              <a:buFont typeface="Arial"/>
              <a:buChar char="•"/>
              <a:tabLst>
                <a:tab pos="603885" algn="l"/>
              </a:tabLst>
            </a:pP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CUSTOMER</a:t>
            </a:r>
            <a:r>
              <a:rPr sz="2000" i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relation</a:t>
            </a:r>
            <a:r>
              <a:rPr sz="20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name</a:t>
            </a:r>
            <a:r>
              <a:rPr sz="20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defined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over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four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attributes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CID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CName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Address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0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-10" dirty="0">
                <a:solidFill>
                  <a:srgbClr val="404040"/>
                </a:solidFill>
                <a:latin typeface="Calibri"/>
                <a:cs typeface="Calibri"/>
              </a:rPr>
              <a:t>Phone#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2108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RELATIONAL</a:t>
            </a:r>
            <a:r>
              <a:rPr spc="-190" dirty="0"/>
              <a:t> </a:t>
            </a:r>
            <a:r>
              <a:rPr spc="-25" dirty="0"/>
              <a:t>MODEL</a:t>
            </a:r>
            <a:r>
              <a:rPr spc="-195" dirty="0"/>
              <a:t> </a:t>
            </a:r>
            <a:r>
              <a:rPr spc="-60" dirty="0"/>
              <a:t>CONCEPTS:</a:t>
            </a:r>
            <a:r>
              <a:rPr spc="-145" dirty="0"/>
              <a:t> </a:t>
            </a:r>
            <a:r>
              <a:rPr spc="-10" dirty="0"/>
              <a:t>SCHEMA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59507"/>
            <a:ext cx="8536305" cy="308610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06045" marR="4340860" indent="-106045" algn="r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85416"/>
              <a:buFont typeface="Arial"/>
              <a:buChar char="•"/>
              <a:tabLst>
                <a:tab pos="106045" algn="l"/>
              </a:tabLst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Tuple</a:t>
            </a:r>
            <a:r>
              <a:rPr sz="24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ordered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set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values.</a:t>
            </a:r>
            <a:endParaRPr sz="2400">
              <a:latin typeface="Calibri"/>
              <a:cs typeface="Calibri"/>
            </a:endParaRPr>
          </a:p>
          <a:p>
            <a:pPr marL="182880" marR="4293870" lvl="1" indent="-182880" algn="r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18288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Enclosed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angled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brackets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‘&lt;…&gt;’.</a:t>
            </a:r>
            <a:endParaRPr sz="22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33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value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derived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appropriate</a:t>
            </a:r>
            <a:r>
              <a:rPr sz="22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domain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33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Relation</a:t>
            </a:r>
            <a:r>
              <a:rPr sz="22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set</a:t>
            </a:r>
            <a:r>
              <a:rPr sz="22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tuples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118745" indent="-106045">
              <a:lnSpc>
                <a:spcPct val="100000"/>
              </a:lnSpc>
              <a:spcBef>
                <a:spcPts val="1305"/>
              </a:spcBef>
              <a:buClr>
                <a:srgbClr val="1CACE3"/>
              </a:buClr>
              <a:buSzPct val="85416"/>
              <a:buFont typeface="Arial"/>
              <a:buChar char="•"/>
              <a:tabLst>
                <a:tab pos="118745" algn="l"/>
              </a:tabLst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Example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0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row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spc="-10" dirty="0">
                <a:solidFill>
                  <a:srgbClr val="404040"/>
                </a:solidFill>
                <a:latin typeface="Calibri"/>
                <a:cs typeface="Calibri"/>
              </a:rPr>
              <a:t>CUSTOMER</a:t>
            </a:r>
            <a:r>
              <a:rPr sz="2200" i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relation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consists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four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values:</a:t>
            </a:r>
            <a:endParaRPr sz="220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370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&lt;632895,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"John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Smith",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"101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Main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St.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Atlanta,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GA</a:t>
            </a:r>
            <a:r>
              <a:rPr sz="2000" spc="3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30332",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"(404)894-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2000"&gt;</a:t>
            </a:r>
            <a:endParaRPr sz="2000">
              <a:latin typeface="Calibri"/>
              <a:cs typeface="Calibri"/>
            </a:endParaRPr>
          </a:p>
          <a:p>
            <a:pPr marL="762000" lvl="3" indent="-182245">
              <a:lnSpc>
                <a:spcPct val="100000"/>
              </a:lnSpc>
              <a:spcBef>
                <a:spcPts val="390"/>
              </a:spcBef>
              <a:buClr>
                <a:srgbClr val="1CACE3"/>
              </a:buClr>
              <a:buFont typeface="Arial"/>
              <a:buChar char="•"/>
              <a:tabLst>
                <a:tab pos="762000" algn="l"/>
              </a:tabLst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This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called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404040"/>
                </a:solidFill>
                <a:latin typeface="Calibri"/>
                <a:cs typeface="Calibri"/>
              </a:rPr>
              <a:t>4-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tuple</a:t>
            </a:r>
            <a:r>
              <a:rPr sz="18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404040"/>
                </a:solidFill>
                <a:latin typeface="Calibri"/>
                <a:cs typeface="Calibri"/>
              </a:rPr>
              <a:t>CUSTOMER</a:t>
            </a:r>
            <a:r>
              <a:rPr sz="1800" i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relation.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1318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RELATIONAL</a:t>
            </a:r>
            <a:r>
              <a:rPr spc="-190" dirty="0"/>
              <a:t> </a:t>
            </a:r>
            <a:r>
              <a:rPr spc="-25" dirty="0"/>
              <a:t>MODEL</a:t>
            </a:r>
            <a:r>
              <a:rPr spc="-195" dirty="0"/>
              <a:t> </a:t>
            </a:r>
            <a:r>
              <a:rPr spc="-60" dirty="0"/>
              <a:t>CONCEPTS:</a:t>
            </a:r>
            <a:r>
              <a:rPr spc="-145" dirty="0"/>
              <a:t> </a:t>
            </a:r>
            <a:r>
              <a:rPr spc="-10" dirty="0"/>
              <a:t>TUPLE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59507"/>
            <a:ext cx="11350625" cy="380174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Domain</a:t>
            </a:r>
            <a:r>
              <a:rPr sz="24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400" i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set</a:t>
            </a:r>
            <a:r>
              <a:rPr sz="24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atomic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values.</a:t>
            </a:r>
            <a:endParaRPr sz="24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Atomic</a:t>
            </a:r>
            <a:r>
              <a:rPr sz="22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values</a:t>
            </a:r>
            <a:r>
              <a:rPr sz="22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2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indivisible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30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Domain</a:t>
            </a:r>
            <a:r>
              <a:rPr sz="24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specifies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4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type</a:t>
            </a:r>
            <a:r>
              <a:rPr sz="24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format</a:t>
            </a:r>
            <a:r>
              <a:rPr sz="2400" b="1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4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attribute.</a:t>
            </a:r>
            <a:endParaRPr sz="2400">
              <a:latin typeface="Calibri"/>
              <a:cs typeface="Calibri"/>
            </a:endParaRPr>
          </a:p>
          <a:p>
            <a:pPr marL="395605" lvl="1" indent="-182245">
              <a:lnSpc>
                <a:spcPct val="100000"/>
              </a:lnSpc>
              <a:spcBef>
                <a:spcPts val="150"/>
              </a:spcBef>
              <a:buClr>
                <a:srgbClr val="1CACE3"/>
              </a:buClr>
              <a:buFont typeface="Arial"/>
              <a:buChar char="•"/>
              <a:tabLst>
                <a:tab pos="395605" algn="l"/>
              </a:tabLst>
            </a:pP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“Phone#”</a:t>
            </a:r>
            <a:r>
              <a:rPr sz="2200" i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has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format: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(ddd)ddd-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dddd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where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decimal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digit.</a:t>
            </a:r>
            <a:endParaRPr sz="22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30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addition,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domain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provides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logical</a:t>
            </a:r>
            <a:r>
              <a:rPr sz="2400" b="1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definition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40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“Phone#”</a:t>
            </a:r>
            <a:r>
              <a:rPr sz="2200" i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set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10-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digit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phone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numbers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valid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U.S.</a:t>
            </a:r>
            <a:endParaRPr sz="22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30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Domain</a:t>
            </a:r>
            <a:r>
              <a:rPr sz="24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role</a:t>
            </a:r>
            <a:r>
              <a:rPr sz="24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relation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designated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attribute</a:t>
            </a:r>
            <a:r>
              <a:rPr sz="24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name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0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Interprets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meaning</a:t>
            </a:r>
            <a:r>
              <a:rPr sz="22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elements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corresponding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attribute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340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domain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“Phone#”</a:t>
            </a:r>
            <a:r>
              <a:rPr sz="2200" i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may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define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two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attributes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-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“Home-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phone”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“Work-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phone”.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584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RELATIONAL</a:t>
            </a:r>
            <a:r>
              <a:rPr spc="-190" dirty="0"/>
              <a:t> </a:t>
            </a:r>
            <a:r>
              <a:rPr spc="-25" dirty="0"/>
              <a:t>MODEL</a:t>
            </a:r>
            <a:r>
              <a:rPr spc="-195" dirty="0"/>
              <a:t> </a:t>
            </a:r>
            <a:r>
              <a:rPr spc="-60" dirty="0"/>
              <a:t>CONCEPTS:</a:t>
            </a:r>
            <a:r>
              <a:rPr spc="-145" dirty="0"/>
              <a:t> </a:t>
            </a:r>
            <a:r>
              <a:rPr spc="-10" dirty="0"/>
              <a:t>DOMAIN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2212" y="959507"/>
            <a:ext cx="9260840" cy="1486946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44145" indent="-114300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441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Relation</a:t>
            </a:r>
            <a:r>
              <a:rPr sz="24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state</a:t>
            </a:r>
            <a:r>
              <a:rPr sz="24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400" i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relation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schema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R(A</a:t>
            </a:r>
            <a:r>
              <a:rPr sz="2400" i="1" baseline="-20833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400" i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i="1" baseline="-20833" dirty="0">
                <a:solidFill>
                  <a:srgbClr val="404040"/>
                </a:solidFill>
                <a:latin typeface="Calibri"/>
                <a:cs typeface="Calibri"/>
              </a:rPr>
              <a:t>2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400" i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…</a:t>
            </a:r>
            <a:r>
              <a:rPr sz="2400" i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400" i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i="1" baseline="-20833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r>
              <a:rPr sz="2400" i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denoted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spc="-10" dirty="0">
                <a:solidFill>
                  <a:srgbClr val="404040"/>
                </a:solidFill>
                <a:latin typeface="Calibri"/>
                <a:cs typeface="Calibri"/>
              </a:rPr>
              <a:t>r(R)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421640" lvl="1" indent="-182880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4216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Set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200" spc="-1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-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tuples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200" i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200" i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{t</a:t>
            </a:r>
            <a:r>
              <a:rPr sz="2175" i="1" baseline="-21072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200" i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175" i="1" baseline="-21072" dirty="0">
                <a:solidFill>
                  <a:srgbClr val="404040"/>
                </a:solidFill>
                <a:latin typeface="Calibri"/>
                <a:cs typeface="Calibri"/>
              </a:rPr>
              <a:t>2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, …</a:t>
            </a:r>
            <a:r>
              <a:rPr sz="2200" i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, </a:t>
            </a:r>
            <a:r>
              <a:rPr sz="2200" i="1" spc="-2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lang="en-US" sz="2175" i="1" spc="-30" baseline="-21072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200" i="1" spc="-20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 dirty="0">
              <a:latin typeface="Calibri"/>
              <a:cs typeface="Calibri"/>
            </a:endParaRPr>
          </a:p>
          <a:p>
            <a:pPr marL="603885" lvl="2" indent="-182245">
              <a:lnSpc>
                <a:spcPct val="100000"/>
              </a:lnSpc>
              <a:spcBef>
                <a:spcPts val="365"/>
              </a:spcBef>
              <a:buClr>
                <a:srgbClr val="1CACE3"/>
              </a:buClr>
              <a:buFont typeface="Arial"/>
              <a:buChar char="•"/>
              <a:tabLst>
                <a:tab pos="60388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n-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tuple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i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ordered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list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i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values,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i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i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&lt;v</a:t>
            </a:r>
            <a:r>
              <a:rPr sz="1950" i="1" baseline="-21367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000" i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v</a:t>
            </a:r>
            <a:r>
              <a:rPr sz="1950" i="1" baseline="-21367" dirty="0">
                <a:solidFill>
                  <a:srgbClr val="404040"/>
                </a:solidFill>
                <a:latin typeface="Calibri"/>
                <a:cs typeface="Calibri"/>
              </a:rPr>
              <a:t>2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000" i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…</a:t>
            </a:r>
            <a:r>
              <a:rPr sz="2000" i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000" i="1" spc="-20" dirty="0">
                <a:solidFill>
                  <a:srgbClr val="404040"/>
                </a:solidFill>
                <a:latin typeface="Calibri"/>
                <a:cs typeface="Calibri"/>
              </a:rPr>
              <a:t> v</a:t>
            </a:r>
            <a:r>
              <a:rPr sz="1950" i="1" spc="-30" baseline="-21367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i="1" spc="-20" dirty="0">
                <a:solidFill>
                  <a:srgbClr val="404040"/>
                </a:solidFill>
                <a:latin typeface="Calibri"/>
                <a:cs typeface="Calibri"/>
              </a:rPr>
              <a:t>&gt;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  <a:p>
            <a:pPr marL="603885" lvl="2" indent="-182245">
              <a:lnSpc>
                <a:spcPct val="100000"/>
              </a:lnSpc>
              <a:spcBef>
                <a:spcPts val="360"/>
              </a:spcBef>
              <a:buClr>
                <a:srgbClr val="1CACE3"/>
              </a:buClr>
              <a:buFont typeface="Arial"/>
              <a:buChar char="•"/>
              <a:tabLst>
                <a:tab pos="60388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value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v</a:t>
            </a:r>
            <a:r>
              <a:rPr sz="1950" i="1" baseline="-21367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950" i="1" spc="195" baseline="-21367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element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dom(A</a:t>
            </a:r>
            <a:r>
              <a:rPr sz="1950" i="1" baseline="-21367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r>
              <a:rPr sz="2000" i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NULL</a:t>
            </a:r>
            <a:r>
              <a:rPr sz="2000" i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value.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8176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RELATIONAL</a:t>
            </a:r>
            <a:r>
              <a:rPr spc="-190" dirty="0"/>
              <a:t> </a:t>
            </a:r>
            <a:r>
              <a:rPr spc="-25" dirty="0"/>
              <a:t>MODEL</a:t>
            </a:r>
            <a:r>
              <a:rPr spc="-195" dirty="0"/>
              <a:t> </a:t>
            </a:r>
            <a:r>
              <a:rPr spc="-60" dirty="0"/>
              <a:t>CONCEPTS:</a:t>
            </a:r>
            <a:r>
              <a:rPr spc="-145" dirty="0"/>
              <a:t> </a:t>
            </a:r>
            <a:r>
              <a:rPr spc="-135" dirty="0"/>
              <a:t>STATE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311" y="2686811"/>
            <a:ext cx="11279323" cy="314842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325492" y="5984544"/>
            <a:ext cx="30549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alibri"/>
                <a:cs typeface="Calibri"/>
              </a:rPr>
              <a:t>Attributes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tuples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STUDENT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relation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2212" y="959507"/>
            <a:ext cx="5377180" cy="241046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44145" indent="-114300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44145" algn="l"/>
              </a:tabLst>
            </a:pP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R(A</a:t>
            </a:r>
            <a:r>
              <a:rPr sz="2400" i="1" baseline="-20833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400" i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i="1" baseline="-20833" dirty="0">
                <a:solidFill>
                  <a:srgbClr val="404040"/>
                </a:solidFill>
                <a:latin typeface="Calibri"/>
                <a:cs typeface="Calibri"/>
              </a:rPr>
              <a:t>2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400" i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…</a:t>
            </a:r>
            <a:r>
              <a:rPr sz="2400" i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400" i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i="1" baseline="-20833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r>
              <a:rPr sz="2400" i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-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schema</a:t>
            </a:r>
            <a:r>
              <a:rPr sz="24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relation.</a:t>
            </a:r>
            <a:endParaRPr sz="2400" dirty="0">
              <a:latin typeface="Calibri"/>
              <a:cs typeface="Calibri"/>
            </a:endParaRPr>
          </a:p>
          <a:p>
            <a:pPr marL="421640" lvl="1" indent="-182880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421640" algn="l"/>
              </a:tabLst>
            </a:pP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200" i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-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name</a:t>
            </a:r>
            <a:r>
              <a:rPr sz="22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relation.</a:t>
            </a:r>
            <a:endParaRPr sz="2200" dirty="0">
              <a:latin typeface="Calibri"/>
              <a:cs typeface="Calibri"/>
            </a:endParaRPr>
          </a:p>
          <a:p>
            <a:pPr marL="421640" lvl="1" indent="-182880">
              <a:lnSpc>
                <a:spcPct val="100000"/>
              </a:lnSpc>
              <a:spcBef>
                <a:spcPts val="335"/>
              </a:spcBef>
              <a:buClr>
                <a:srgbClr val="1CACE3"/>
              </a:buClr>
              <a:buFont typeface="Arial"/>
              <a:buChar char="•"/>
              <a:tabLst>
                <a:tab pos="421640" algn="l"/>
              </a:tabLst>
            </a:pP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175" i="1" baseline="-21072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200" i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175" i="1" baseline="-21072" dirty="0">
                <a:solidFill>
                  <a:srgbClr val="404040"/>
                </a:solidFill>
                <a:latin typeface="Calibri"/>
                <a:cs typeface="Calibri"/>
              </a:rPr>
              <a:t>2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200" i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…</a:t>
            </a:r>
            <a:r>
              <a:rPr sz="2200" i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200" i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175" i="1" baseline="-21072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175" i="1" spc="217" baseline="-21072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-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attributes</a:t>
            </a:r>
            <a:r>
              <a:rPr sz="2200" b="1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relation.</a:t>
            </a:r>
            <a:endParaRPr sz="2200" dirty="0">
              <a:latin typeface="Calibri"/>
              <a:cs typeface="Calibri"/>
            </a:endParaRPr>
          </a:p>
          <a:p>
            <a:pPr marL="144145" indent="-114300">
              <a:lnSpc>
                <a:spcPct val="100000"/>
              </a:lnSpc>
              <a:spcBef>
                <a:spcPts val="130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44145" algn="l"/>
              </a:tabLst>
            </a:pP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r(R)</a:t>
            </a:r>
            <a:r>
              <a:rPr sz="2400" i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400" i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{t</a:t>
            </a:r>
            <a:r>
              <a:rPr sz="2400" i="1" baseline="-20833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400" i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400" i="1" baseline="-20833" dirty="0">
                <a:solidFill>
                  <a:srgbClr val="404040"/>
                </a:solidFill>
                <a:latin typeface="Calibri"/>
                <a:cs typeface="Calibri"/>
              </a:rPr>
              <a:t>2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400" i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…,</a:t>
            </a:r>
            <a:r>
              <a:rPr sz="2400" i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lang="en-US" sz="2400" i="1" baseline="-20833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r>
              <a:rPr sz="2400" i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-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state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relation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spc="-2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421640" lvl="1" indent="-182880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421640" algn="l"/>
              </a:tabLst>
            </a:pP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175" i="1" baseline="-21072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175" i="1" spc="240" baseline="-21072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200" i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&lt;v</a:t>
            </a:r>
            <a:r>
              <a:rPr sz="2175" i="1" baseline="-21072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200" i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v</a:t>
            </a:r>
            <a:r>
              <a:rPr sz="2175" i="1" baseline="-21072" dirty="0">
                <a:solidFill>
                  <a:srgbClr val="404040"/>
                </a:solidFill>
                <a:latin typeface="Calibri"/>
                <a:cs typeface="Calibri"/>
              </a:rPr>
              <a:t>2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200" i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…</a:t>
            </a:r>
            <a:r>
              <a:rPr sz="2200" i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200" i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v</a:t>
            </a:r>
            <a:r>
              <a:rPr sz="2175" i="1" baseline="-21072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&gt;</a:t>
            </a:r>
            <a:r>
              <a:rPr sz="2200" i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-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n-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tuple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state.</a:t>
            </a:r>
            <a:endParaRPr sz="2200" dirty="0">
              <a:latin typeface="Calibri"/>
              <a:cs typeface="Calibri"/>
            </a:endParaRPr>
          </a:p>
          <a:p>
            <a:pPr marL="421640" lvl="1" indent="-182880">
              <a:lnSpc>
                <a:spcPct val="100000"/>
              </a:lnSpc>
              <a:spcBef>
                <a:spcPts val="335"/>
              </a:spcBef>
              <a:buClr>
                <a:srgbClr val="1CACE3"/>
              </a:buClr>
              <a:buFont typeface="Arial"/>
              <a:buChar char="•"/>
              <a:tabLst>
                <a:tab pos="421640" algn="l"/>
              </a:tabLst>
            </a:pP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v</a:t>
            </a:r>
            <a:r>
              <a:rPr sz="2175" i="1" baseline="-21072" dirty="0">
                <a:solidFill>
                  <a:srgbClr val="404040"/>
                </a:solidFill>
                <a:latin typeface="Calibri"/>
                <a:cs typeface="Calibri"/>
              </a:rPr>
              <a:t>j</a:t>
            </a:r>
            <a:r>
              <a:rPr sz="2175" i="1" spc="187" baseline="-21072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-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element</a:t>
            </a:r>
            <a:r>
              <a:rPr sz="22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spc="-10" dirty="0">
                <a:solidFill>
                  <a:srgbClr val="404040"/>
                </a:solidFill>
                <a:latin typeface="Calibri"/>
                <a:cs typeface="Calibri"/>
              </a:rPr>
              <a:t>dom(A</a:t>
            </a:r>
            <a:r>
              <a:rPr sz="2175" i="1" spc="-15" baseline="-21072" dirty="0">
                <a:solidFill>
                  <a:srgbClr val="404040"/>
                </a:solidFill>
                <a:latin typeface="Calibri"/>
                <a:cs typeface="Calibri"/>
              </a:rPr>
              <a:t>j</a:t>
            </a:r>
            <a:r>
              <a:rPr sz="2200" i="1" spc="-10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2795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RELATIONAL</a:t>
            </a:r>
            <a:r>
              <a:rPr spc="-190" dirty="0"/>
              <a:t> </a:t>
            </a:r>
            <a:r>
              <a:rPr spc="-25" dirty="0"/>
              <a:t>MODEL</a:t>
            </a:r>
            <a:r>
              <a:rPr spc="-195" dirty="0"/>
              <a:t> </a:t>
            </a:r>
            <a:r>
              <a:rPr spc="-60" dirty="0"/>
              <a:t>CONCEPTS:</a:t>
            </a:r>
            <a:r>
              <a:rPr spc="-145" dirty="0"/>
              <a:t> </a:t>
            </a:r>
            <a:r>
              <a:rPr spc="-10" dirty="0"/>
              <a:t>SUMMARY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360415" y="3513709"/>
          <a:ext cx="6621779" cy="26758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02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05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0990">
                <a:tc>
                  <a:txBody>
                    <a:bodyPr/>
                    <a:lstStyle/>
                    <a:p>
                      <a:pPr marL="1270" algn="ctr">
                        <a:lnSpc>
                          <a:spcPts val="1905"/>
                        </a:lnSpc>
                      </a:pPr>
                      <a:r>
                        <a:rPr sz="2000" b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Informal</a:t>
                      </a:r>
                      <a:r>
                        <a:rPr sz="2000" b="1" u="sng" spc="-90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u="sng" spc="-20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Terms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905"/>
                        </a:lnSpc>
                      </a:pPr>
                      <a:r>
                        <a:rPr sz="2000" b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Formal</a:t>
                      </a:r>
                      <a:r>
                        <a:rPr sz="2000" b="1" u="sng" spc="-50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u="sng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Terms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Table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50" dirty="0">
                          <a:latin typeface="Calibri"/>
                          <a:cs typeface="Calibri"/>
                        </a:rPr>
                        <a:t>=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Relation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Column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Header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50" dirty="0">
                          <a:latin typeface="Calibri"/>
                          <a:cs typeface="Calibri"/>
                        </a:rPr>
                        <a:t>=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Attribute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All</a:t>
                      </a:r>
                      <a:r>
                        <a:rPr sz="20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possible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Column</a:t>
                      </a:r>
                      <a:r>
                        <a:rPr sz="20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Values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50" dirty="0">
                          <a:latin typeface="Calibri"/>
                          <a:cs typeface="Calibri"/>
                        </a:rPr>
                        <a:t>=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Domain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25" dirty="0">
                          <a:latin typeface="Calibri"/>
                          <a:cs typeface="Calibri"/>
                        </a:rPr>
                        <a:t>Row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50" dirty="0">
                          <a:latin typeface="Calibri"/>
                          <a:cs typeface="Calibri"/>
                        </a:rPr>
                        <a:t>=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Tuple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25" dirty="0">
                          <a:latin typeface="Calibri"/>
                          <a:cs typeface="Calibri"/>
                        </a:rPr>
                        <a:t>Table</a:t>
                      </a:r>
                      <a:r>
                        <a:rPr sz="20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Definition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50" dirty="0">
                          <a:latin typeface="Calibri"/>
                          <a:cs typeface="Calibri"/>
                        </a:rPr>
                        <a:t>=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Schema</a:t>
                      </a:r>
                      <a:r>
                        <a:rPr sz="20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20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20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Relation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Populated</a:t>
                      </a:r>
                      <a:r>
                        <a:rPr sz="20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Table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50" dirty="0">
                          <a:latin typeface="Calibri"/>
                          <a:cs typeface="Calibri"/>
                        </a:rPr>
                        <a:t>=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State</a:t>
                      </a:r>
                      <a:r>
                        <a:rPr sz="20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20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20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Relation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Words>2922</Words>
  <Application>Microsoft Office PowerPoint</Application>
  <PresentationFormat>Widescreen</PresentationFormat>
  <Paragraphs>329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Calibri Light</vt:lpstr>
      <vt:lpstr>Symbol</vt:lpstr>
      <vt:lpstr>Times New Roman</vt:lpstr>
      <vt:lpstr>Office Theme</vt:lpstr>
      <vt:lpstr>PowerPoint Presentation</vt:lpstr>
      <vt:lpstr>OUTLINE</vt:lpstr>
      <vt:lpstr>RELATIONAL MODEL CONCEPTS: INTRO</vt:lpstr>
      <vt:lpstr>RELATIONAL MODEL CONCEPTS: EXAMPLE</vt:lpstr>
      <vt:lpstr>RELATIONAL MODEL CONCEPTS: SCHEMA</vt:lpstr>
      <vt:lpstr>RELATIONAL MODEL CONCEPTS: TUPLE</vt:lpstr>
      <vt:lpstr>RELATIONAL MODEL CONCEPTS: DOMAIN</vt:lpstr>
      <vt:lpstr>RELATIONAL MODEL CONCEPTS: STATE</vt:lpstr>
      <vt:lpstr>RELATIONAL MODEL CONCEPTS: SUMMARY</vt:lpstr>
      <vt:lpstr>CHARACTERISTICS OF RELATIONS (1)</vt:lpstr>
      <vt:lpstr>CHARACTERISTICS OF RELATIONS (2)</vt:lpstr>
      <vt:lpstr>RELATIONAL MODEL CONSTRAINTS</vt:lpstr>
      <vt:lpstr>SCHEMA-BASED CONSTRAINTS</vt:lpstr>
      <vt:lpstr>SCHEMA-BASED CONSTRAINTS: DOMAIN</vt:lpstr>
      <vt:lpstr>SCHEMA-BASED CONSTRAINTS: KEY (1)</vt:lpstr>
      <vt:lpstr>SCHEMA-BASED CONSTRAINTS: KEY (2)</vt:lpstr>
      <vt:lpstr>SCHEMA-BASED CONSTRAINTS: KEY (3)</vt:lpstr>
      <vt:lpstr>RELATIONAL DATABASE SCHEMA</vt:lpstr>
      <vt:lpstr>RELATIONAL DATABASE STATE (1)</vt:lpstr>
      <vt:lpstr>RELATIONAL DATABASE STATE (2)</vt:lpstr>
      <vt:lpstr>SCHEMA-BASED CONSTRAINTS: ENTITY INTEGRITY</vt:lpstr>
      <vt:lpstr>SCHEMA-BASED CONSTRAINTS: REFERENTIAL INTEGRITY (1)</vt:lpstr>
      <vt:lpstr>SCHEMA-BASED CONSTRAINTS: REFERENTIAL INTEGRITY (2)</vt:lpstr>
      <vt:lpstr>OPERATIONS &amp; CONSTRAINTS VIOLATIONS</vt:lpstr>
      <vt:lpstr>OPERATIONS: INSERT (1)</vt:lpstr>
      <vt:lpstr>OPERATIONS: INSERT (2)</vt:lpstr>
      <vt:lpstr>OPERATIONS: INSERT (2)</vt:lpstr>
      <vt:lpstr>OPERATIONS: INSERT (3)</vt:lpstr>
      <vt:lpstr>OPERATIONS: INSERT (3)</vt:lpstr>
      <vt:lpstr>OPERATIONS: DELETE (1)</vt:lpstr>
      <vt:lpstr>OPERATIONS: DELETE (2)</vt:lpstr>
      <vt:lpstr>OPERATIONS: DELETE (2)</vt:lpstr>
      <vt:lpstr>OPERATIONS: DELETE (3)</vt:lpstr>
      <vt:lpstr>OPERATIONS: DELETE (3)</vt:lpstr>
      <vt:lpstr>OPERATIONS: MODIFY (1)</vt:lpstr>
      <vt:lpstr>OPERATIONS: MODIFY (2)</vt:lpstr>
      <vt:lpstr>OPERATIONS: MODIFY (2)</vt:lpstr>
      <vt:lpstr>OPERATIONS: MODIFY (2)</vt:lpstr>
      <vt:lpstr>OPERATIONS: MODIFY (3)</vt:lpstr>
      <vt:lpstr>OPERATIONS: MODIFY (3)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CSC430 - Database Management Systems</dc:title>
  <dc:creator/>
  <cp:lastModifiedBy>Kevin Cherry</cp:lastModifiedBy>
  <cp:revision>7</cp:revision>
  <dcterms:created xsi:type="dcterms:W3CDTF">2024-12-13T16:08:16Z</dcterms:created>
  <dcterms:modified xsi:type="dcterms:W3CDTF">2024-12-14T22:56:42Z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2022-01-18T00:00:00Z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2024-12-13T00:00:00Z</vt:filetime>
  </property>
  <property fmtid="{D5CDD505-2E9C-101B-9397-08002B2CF9AE}" pid="5" name="Producer">
    <vt:lpwstr>Microsoft® PowerPoint® for Microsoft 365</vt:lpwstr>
  </property>
</Properties>
</file>