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07"/>
    <a:srgbClr val="080806"/>
    <a:srgbClr val="5C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07" autoAdjust="0"/>
  </p:normalViewPr>
  <p:slideViewPr>
    <p:cSldViewPr>
      <p:cViewPr varScale="1">
        <p:scale>
          <a:sx n="122" d="100"/>
          <a:sy n="122" d="100"/>
        </p:scale>
        <p:origin x="114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15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9157" y="1498219"/>
            <a:ext cx="5923280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673" y="-48640"/>
            <a:ext cx="11982653" cy="869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9550" y="1097533"/>
            <a:ext cx="9232900" cy="388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 marR="5080" indent="1135380">
              <a:lnSpc>
                <a:spcPts val="6730"/>
              </a:lnSpc>
              <a:spcBef>
                <a:spcPts val="1315"/>
              </a:spcBef>
            </a:pPr>
            <a:r>
              <a:rPr sz="6600" spc="-80" dirty="0">
                <a:solidFill>
                  <a:srgbClr val="252525"/>
                </a:solidFill>
              </a:rPr>
              <a:t>Lesson</a:t>
            </a:r>
            <a:r>
              <a:rPr sz="6600" spc="-275" dirty="0">
                <a:solidFill>
                  <a:srgbClr val="252525"/>
                </a:solidFill>
              </a:rPr>
              <a:t> </a:t>
            </a:r>
            <a:r>
              <a:rPr sz="6600" spc="-20" dirty="0">
                <a:solidFill>
                  <a:srgbClr val="252525"/>
                </a:solidFill>
              </a:rPr>
              <a:t>5.1: </a:t>
            </a:r>
            <a:r>
              <a:rPr sz="6600" spc="-110" dirty="0">
                <a:solidFill>
                  <a:srgbClr val="252525"/>
                </a:solidFill>
              </a:rPr>
              <a:t>E/ER-</a:t>
            </a:r>
            <a:r>
              <a:rPr sz="6600" spc="-135" dirty="0">
                <a:solidFill>
                  <a:srgbClr val="252525"/>
                </a:solidFill>
              </a:rPr>
              <a:t>to-</a:t>
            </a:r>
            <a:r>
              <a:rPr sz="6600" spc="-120" dirty="0">
                <a:solidFill>
                  <a:srgbClr val="252525"/>
                </a:solidFill>
              </a:rPr>
              <a:t>Relational</a:t>
            </a:r>
            <a:endParaRPr sz="6600"/>
          </a:p>
          <a:p>
            <a:pPr marL="368935">
              <a:lnSpc>
                <a:spcPts val="6709"/>
              </a:lnSpc>
            </a:pPr>
            <a:r>
              <a:rPr sz="6600" spc="-85" dirty="0">
                <a:solidFill>
                  <a:srgbClr val="252525"/>
                </a:solidFill>
              </a:rPr>
              <a:t>Model</a:t>
            </a:r>
            <a:r>
              <a:rPr sz="6600" spc="-270" dirty="0">
                <a:solidFill>
                  <a:srgbClr val="252525"/>
                </a:solidFill>
              </a:rPr>
              <a:t> </a:t>
            </a:r>
            <a:r>
              <a:rPr sz="6600" spc="-10" dirty="0">
                <a:solidFill>
                  <a:srgbClr val="252525"/>
                </a:solidFill>
              </a:rPr>
              <a:t>Mapping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2524760" y="4403801"/>
            <a:ext cx="7179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40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9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282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STEP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3:</a:t>
            </a:r>
            <a:r>
              <a:rPr spc="-22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MAPPING</a:t>
            </a:r>
            <a:r>
              <a:rPr spc="-229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2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BINARY</a:t>
            </a:r>
            <a:r>
              <a:rPr spc="-2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1:1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1098803"/>
            <a:ext cx="5676900" cy="5006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9696" y="1219030"/>
            <a:ext cx="5787305" cy="520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9696" y="2014595"/>
            <a:ext cx="1924479" cy="485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8359" y="2802503"/>
            <a:ext cx="2908987" cy="485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8359" y="3588887"/>
            <a:ext cx="4977053" cy="48502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66894" y="6323482"/>
            <a:ext cx="24561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1:1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STEP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3: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MAPPING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BINARY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1:1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66894" y="6323482"/>
            <a:ext cx="24561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1:1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1098803"/>
            <a:ext cx="5676900" cy="50063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9696" y="1234270"/>
            <a:ext cx="5787305" cy="5201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4267" y="2134991"/>
            <a:ext cx="4436034" cy="485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8359" y="3025007"/>
            <a:ext cx="2908987" cy="485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8359" y="3916547"/>
            <a:ext cx="4977053" cy="4850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16715" cy="175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04" dirty="0"/>
              <a:t> </a:t>
            </a:r>
            <a:r>
              <a:rPr dirty="0"/>
              <a:t>4:</a:t>
            </a:r>
            <a:r>
              <a:rPr spc="-215" dirty="0"/>
              <a:t> </a:t>
            </a:r>
            <a:r>
              <a:rPr spc="-35" dirty="0"/>
              <a:t>MAPPING</a:t>
            </a:r>
            <a:r>
              <a:rPr spc="-220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spc="-40" dirty="0"/>
              <a:t>BINARY</a:t>
            </a:r>
            <a:r>
              <a:rPr spc="-210" dirty="0"/>
              <a:t> </a:t>
            </a:r>
            <a:r>
              <a:rPr dirty="0"/>
              <a:t>1:N</a:t>
            </a:r>
            <a:r>
              <a:rPr spc="-210" dirty="0"/>
              <a:t> </a:t>
            </a:r>
            <a:r>
              <a:rPr spc="-55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STEP</a:t>
            </a:r>
            <a:r>
              <a:rPr spc="-20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4: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MAPPING</a:t>
            </a:r>
            <a:r>
              <a:rPr spc="-2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BINARY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1:N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696" y="1234270"/>
            <a:ext cx="5787305" cy="5201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4267" y="2134991"/>
            <a:ext cx="4436034" cy="4850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8359" y="3025007"/>
            <a:ext cx="2908987" cy="485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8359" y="3916547"/>
            <a:ext cx="4977053" cy="4850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54702" y="6323482"/>
            <a:ext cx="24809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1:N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823" y="1249680"/>
            <a:ext cx="5160264" cy="45512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STEP</a:t>
            </a:r>
            <a:r>
              <a:rPr spc="-20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4: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MAPPING</a:t>
            </a:r>
            <a:r>
              <a:rPr spc="-2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BINARY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1:N</a:t>
            </a:r>
            <a:r>
              <a:rPr spc="-210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1249680"/>
            <a:ext cx="5160264" cy="45512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4702" y="6323482"/>
            <a:ext cx="24809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1:N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9" y="1908312"/>
            <a:ext cx="3882290" cy="424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959" y="1268233"/>
            <a:ext cx="6692547" cy="42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4959" y="2548393"/>
            <a:ext cx="3228494" cy="424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959" y="3188473"/>
            <a:ext cx="4354731" cy="424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2576"/>
            <a:ext cx="11852275" cy="196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82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M:N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8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04139" marR="5080" indent="-99695">
              <a:lnSpc>
                <a:spcPct val="80000"/>
              </a:lnSpc>
              <a:spcBef>
                <a:spcPts val="16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Include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19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Also,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M:N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04" dirty="0"/>
              <a:t> </a:t>
            </a:r>
            <a:r>
              <a:rPr dirty="0"/>
              <a:t>5:</a:t>
            </a:r>
            <a:r>
              <a:rPr spc="-210" dirty="0"/>
              <a:t> </a:t>
            </a:r>
            <a:r>
              <a:rPr spc="-35" dirty="0"/>
              <a:t>MAPPING</a:t>
            </a:r>
            <a:r>
              <a:rPr spc="-220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spc="-40" dirty="0"/>
              <a:t>BINARY</a:t>
            </a:r>
            <a:r>
              <a:rPr spc="-204" dirty="0"/>
              <a:t> </a:t>
            </a:r>
            <a:r>
              <a:rPr dirty="0"/>
              <a:t>M:N</a:t>
            </a:r>
            <a:r>
              <a:rPr spc="-215" dirty="0"/>
              <a:t> </a:t>
            </a:r>
            <a:r>
              <a:rPr spc="-55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04" dirty="0"/>
              <a:t> </a:t>
            </a:r>
            <a:r>
              <a:rPr dirty="0"/>
              <a:t>5:</a:t>
            </a:r>
            <a:r>
              <a:rPr spc="-210" dirty="0"/>
              <a:t> </a:t>
            </a:r>
            <a:r>
              <a:rPr spc="-35" dirty="0"/>
              <a:t>MAPPING</a:t>
            </a:r>
            <a:r>
              <a:rPr spc="-220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spc="-40" dirty="0"/>
              <a:t>BINARY</a:t>
            </a:r>
            <a:r>
              <a:rPr spc="-204" dirty="0"/>
              <a:t> </a:t>
            </a:r>
            <a:r>
              <a:rPr dirty="0"/>
              <a:t>M:N</a:t>
            </a:r>
            <a:r>
              <a:rPr spc="-215" dirty="0"/>
              <a:t> </a:t>
            </a:r>
            <a:r>
              <a:rPr spc="-55" dirty="0"/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1249680"/>
            <a:ext cx="5160264" cy="45512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9" y="1908312"/>
            <a:ext cx="3882290" cy="42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959" y="1268233"/>
            <a:ext cx="6692547" cy="424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4959" y="2548393"/>
            <a:ext cx="3228494" cy="42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959" y="3188473"/>
            <a:ext cx="4354731" cy="424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24221" y="6323482"/>
            <a:ext cx="25419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M:N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04" dirty="0"/>
              <a:t> </a:t>
            </a:r>
            <a:r>
              <a:rPr dirty="0"/>
              <a:t>5:</a:t>
            </a:r>
            <a:r>
              <a:rPr spc="-210" dirty="0"/>
              <a:t> </a:t>
            </a:r>
            <a:r>
              <a:rPr spc="-35" dirty="0"/>
              <a:t>MAPPING</a:t>
            </a:r>
            <a:r>
              <a:rPr spc="-220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spc="-40" dirty="0"/>
              <a:t>BINARY</a:t>
            </a:r>
            <a:r>
              <a:rPr spc="-204" dirty="0"/>
              <a:t> </a:t>
            </a:r>
            <a:r>
              <a:rPr dirty="0"/>
              <a:t>M:N</a:t>
            </a:r>
            <a:r>
              <a:rPr spc="-215" dirty="0"/>
              <a:t> </a:t>
            </a:r>
            <a:r>
              <a:rPr spc="-55" dirty="0"/>
              <a:t>RELATIONSHIPS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4221" y="6323482"/>
            <a:ext cx="25419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M:N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9" y="3828553"/>
            <a:ext cx="1753262" cy="42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9" y="1908312"/>
            <a:ext cx="3882290" cy="424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959" y="1268233"/>
            <a:ext cx="6692547" cy="42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4959" y="2548393"/>
            <a:ext cx="3228494" cy="424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959" y="3188473"/>
            <a:ext cx="4354731" cy="424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823" y="1249680"/>
            <a:ext cx="5160264" cy="455123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750040" cy="18002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multivalued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corresponding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plus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foreign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multivalued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components.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04" dirty="0"/>
              <a:t> </a:t>
            </a:r>
            <a:r>
              <a:rPr dirty="0"/>
              <a:t>6:</a:t>
            </a:r>
            <a:r>
              <a:rPr spc="-175" dirty="0"/>
              <a:t> </a:t>
            </a:r>
            <a:r>
              <a:rPr spc="-35" dirty="0"/>
              <a:t>MAPPING</a:t>
            </a:r>
            <a:r>
              <a:rPr spc="-185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120" dirty="0"/>
              <a:t>MULTIVALUED</a:t>
            </a:r>
            <a:r>
              <a:rPr spc="-150" dirty="0"/>
              <a:t> </a:t>
            </a:r>
            <a:r>
              <a:rPr spc="-50" dirty="0"/>
              <a:t>ATTRIBUTES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04" dirty="0"/>
              <a:t> </a:t>
            </a:r>
            <a:r>
              <a:rPr dirty="0"/>
              <a:t>6:</a:t>
            </a:r>
            <a:r>
              <a:rPr spc="-175" dirty="0"/>
              <a:t> </a:t>
            </a:r>
            <a:r>
              <a:rPr spc="-35" dirty="0"/>
              <a:t>MAPPING</a:t>
            </a:r>
            <a:r>
              <a:rPr spc="-185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120" dirty="0"/>
              <a:t>MULTIVALUED</a:t>
            </a:r>
            <a:r>
              <a:rPr spc="-150" dirty="0"/>
              <a:t> </a:t>
            </a:r>
            <a:r>
              <a:rPr spc="-5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1202436"/>
            <a:ext cx="5160264" cy="45512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9" y="3828553"/>
            <a:ext cx="1753262" cy="42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959" y="1908312"/>
            <a:ext cx="3882290" cy="424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4959" y="1268233"/>
            <a:ext cx="6692547" cy="42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959" y="2548393"/>
            <a:ext cx="3228494" cy="424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4959" y="3188473"/>
            <a:ext cx="4354731" cy="424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845558" y="6323482"/>
            <a:ext cx="24999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multivalued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68323"/>
            <a:ext cx="6983095" cy="42760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9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2: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weak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3: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1:1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4: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1:N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3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5: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M:N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6: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multivalued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7: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ary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3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specializations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generalizations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9: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categories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248793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MAPPING</a:t>
            </a:r>
            <a:r>
              <a:rPr spc="-200" dirty="0"/>
              <a:t> </a:t>
            </a:r>
            <a:r>
              <a:rPr spc="-60" dirty="0"/>
              <a:t>ALGORITHM</a:t>
            </a:r>
            <a:r>
              <a:rPr spc="-204" dirty="0"/>
              <a:t> </a:t>
            </a:r>
            <a:r>
              <a:rPr spc="-10" dirty="0"/>
              <a:t>STEPS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04" dirty="0"/>
              <a:t> </a:t>
            </a:r>
            <a:r>
              <a:rPr dirty="0"/>
              <a:t>6:</a:t>
            </a:r>
            <a:r>
              <a:rPr spc="-175" dirty="0"/>
              <a:t> </a:t>
            </a:r>
            <a:r>
              <a:rPr spc="-35" dirty="0"/>
              <a:t>MAPPING</a:t>
            </a:r>
            <a:r>
              <a:rPr spc="-185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120" dirty="0"/>
              <a:t>MULTIVALUED</a:t>
            </a:r>
            <a:r>
              <a:rPr spc="-150" dirty="0"/>
              <a:t> </a:t>
            </a:r>
            <a:r>
              <a:rPr spc="-50" dirty="0"/>
              <a:t>ATTRIBUTES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" y="1202436"/>
            <a:ext cx="5160264" cy="45512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45558" y="6323482"/>
            <a:ext cx="24999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multivalued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9" y="4468633"/>
            <a:ext cx="1850798" cy="424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4959" y="3828553"/>
            <a:ext cx="1753262" cy="42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4959" y="1908312"/>
            <a:ext cx="3882290" cy="424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4959" y="1268233"/>
            <a:ext cx="6692547" cy="424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4959" y="2548393"/>
            <a:ext cx="3228494" cy="4244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94959" y="3188473"/>
            <a:ext cx="4354731" cy="42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595100" cy="21285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ary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(n&gt;2),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Also,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ary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ts val="251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participating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types.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STEP</a:t>
            </a:r>
            <a:r>
              <a:rPr sz="5400" spc="-245" dirty="0"/>
              <a:t> </a:t>
            </a:r>
            <a:r>
              <a:rPr sz="5400" dirty="0"/>
              <a:t>7:</a:t>
            </a:r>
            <a:r>
              <a:rPr sz="5400" spc="-235" dirty="0"/>
              <a:t> </a:t>
            </a:r>
            <a:r>
              <a:rPr sz="5400" spc="-35" dirty="0"/>
              <a:t>MAPPING</a:t>
            </a:r>
            <a:r>
              <a:rPr sz="5400" spc="-250" dirty="0"/>
              <a:t> </a:t>
            </a:r>
            <a:r>
              <a:rPr sz="5400" dirty="0"/>
              <a:t>OF</a:t>
            </a:r>
            <a:r>
              <a:rPr sz="5400" spc="-225" dirty="0"/>
              <a:t> </a:t>
            </a:r>
            <a:r>
              <a:rPr sz="5400" spc="-75" dirty="0"/>
              <a:t>N-</a:t>
            </a:r>
            <a:r>
              <a:rPr sz="5400" spc="-20" dirty="0"/>
              <a:t>ARY</a:t>
            </a:r>
            <a:r>
              <a:rPr sz="5400" spc="-250" dirty="0"/>
              <a:t> </a:t>
            </a:r>
            <a:r>
              <a:rPr sz="5400" spc="-55" dirty="0"/>
              <a:t>RELATIONSHIPS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STEP</a:t>
            </a:r>
            <a:r>
              <a:rPr sz="5400" spc="-245" dirty="0"/>
              <a:t> </a:t>
            </a:r>
            <a:r>
              <a:rPr sz="5400" dirty="0"/>
              <a:t>7:</a:t>
            </a:r>
            <a:r>
              <a:rPr sz="5400" spc="-235" dirty="0"/>
              <a:t> </a:t>
            </a:r>
            <a:r>
              <a:rPr sz="5400" spc="-35" dirty="0"/>
              <a:t>MAPPING</a:t>
            </a:r>
            <a:r>
              <a:rPr sz="5400" spc="-250" dirty="0"/>
              <a:t> </a:t>
            </a:r>
            <a:r>
              <a:rPr sz="5400" dirty="0"/>
              <a:t>OF</a:t>
            </a:r>
            <a:r>
              <a:rPr sz="5400" spc="-225" dirty="0"/>
              <a:t> </a:t>
            </a:r>
            <a:r>
              <a:rPr sz="5400" spc="-75" dirty="0"/>
              <a:t>N-</a:t>
            </a:r>
            <a:r>
              <a:rPr sz="5400" spc="-20" dirty="0"/>
              <a:t>ARY</a:t>
            </a:r>
            <a:r>
              <a:rPr sz="5400" spc="-250" dirty="0"/>
              <a:t> </a:t>
            </a:r>
            <a:r>
              <a:rPr sz="5400" spc="-55" dirty="0"/>
              <a:t>RELATIONSHIPS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1192" y="1154476"/>
            <a:ext cx="5369456" cy="46821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202" y="2309295"/>
            <a:ext cx="5753376" cy="22468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92217" y="6323482"/>
            <a:ext cx="26066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n-ary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17650" y="1097533"/>
          <a:ext cx="9144000" cy="388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marL="1905" algn="ctr">
                        <a:lnSpc>
                          <a:spcPts val="2085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ER</a:t>
                      </a:r>
                      <a:r>
                        <a:rPr sz="2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Relational</a:t>
                      </a:r>
                      <a:r>
                        <a:rPr sz="2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1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1:1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1:N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relationship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(relationship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relation)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M:N</a:t>
                      </a:r>
                      <a:r>
                        <a:rPr sz="2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relationship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Relationship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relation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keys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relationship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Relationship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relation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keys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Simple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attribute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Attribute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Composite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attribute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simple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component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attributes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Multivalued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attributes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Relation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foreign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key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set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Domain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attribute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(or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secondary)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key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17" y="111378"/>
            <a:ext cx="115614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MAPPING</a:t>
            </a:r>
            <a:r>
              <a:rPr sz="4400" spc="-190" dirty="0"/>
              <a:t> </a:t>
            </a:r>
            <a:r>
              <a:rPr sz="4400" spc="-40" dirty="0"/>
              <a:t>BETWEEN</a:t>
            </a:r>
            <a:r>
              <a:rPr sz="4400" spc="-175" dirty="0"/>
              <a:t> </a:t>
            </a:r>
            <a:r>
              <a:rPr sz="4400" dirty="0"/>
              <a:t>ER</a:t>
            </a:r>
            <a:r>
              <a:rPr sz="4400" spc="-175" dirty="0"/>
              <a:t> </a:t>
            </a:r>
            <a:r>
              <a:rPr sz="4400" spc="-10" dirty="0"/>
              <a:t>AND</a:t>
            </a:r>
            <a:r>
              <a:rPr sz="4400" spc="-170" dirty="0"/>
              <a:t> </a:t>
            </a:r>
            <a:r>
              <a:rPr sz="4400" spc="-85" dirty="0"/>
              <a:t>RELATIONAL</a:t>
            </a:r>
            <a:r>
              <a:rPr sz="4400" spc="-165" dirty="0"/>
              <a:t> </a:t>
            </a:r>
            <a:r>
              <a:rPr sz="4400" spc="-10" dirty="0"/>
              <a:t>CONCEPTS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42509" y="5147894"/>
            <a:ext cx="25063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relational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concepts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1018108"/>
            <a:ext cx="11499215" cy="261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30480" indent="-9969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29539" algn="l"/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Convert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{S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{k,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schemas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options: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Option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8A: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relations.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62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Attrs(L)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{k,</a:t>
            </a:r>
            <a:r>
              <a:rPr sz="19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L[PK]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75" i="1" spc="157" baseline="-20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75" spc="135" baseline="-20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Attrs(L</a:t>
            </a:r>
            <a:r>
              <a:rPr sz="1875" i="1" spc="-15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{k}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{attributes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[PK]</a:t>
            </a:r>
            <a:r>
              <a:rPr sz="19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786765" lvl="3" indent="-18161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786765" algn="l"/>
              </a:tabLst>
            </a:pP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(total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partial,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disjoint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overlapping).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9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3800" spc="-40" dirty="0"/>
              <a:t>STEP</a:t>
            </a:r>
            <a:r>
              <a:rPr sz="3800" spc="-140" dirty="0"/>
              <a:t> </a:t>
            </a:r>
            <a:r>
              <a:rPr sz="3800" dirty="0"/>
              <a:t>8:</a:t>
            </a:r>
            <a:r>
              <a:rPr sz="3800" spc="-125" dirty="0"/>
              <a:t> </a:t>
            </a:r>
            <a:r>
              <a:rPr sz="3800" spc="-45" dirty="0"/>
              <a:t>MAPPING</a:t>
            </a:r>
            <a:r>
              <a:rPr sz="3800" spc="-155" dirty="0"/>
              <a:t> </a:t>
            </a:r>
            <a:r>
              <a:rPr sz="3800" dirty="0"/>
              <a:t>OF</a:t>
            </a:r>
            <a:r>
              <a:rPr sz="3800" spc="-105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10" dirty="0"/>
              <a:t> </a:t>
            </a:r>
            <a:r>
              <a:rPr sz="3800" spc="-80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(1)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9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3800" spc="-40" dirty="0"/>
              <a:t>STEP</a:t>
            </a:r>
            <a:r>
              <a:rPr sz="3800" spc="-130" dirty="0"/>
              <a:t> </a:t>
            </a:r>
            <a:r>
              <a:rPr sz="3800" dirty="0"/>
              <a:t>8:</a:t>
            </a:r>
            <a:r>
              <a:rPr sz="3800" spc="-125" dirty="0"/>
              <a:t> </a:t>
            </a:r>
            <a:r>
              <a:rPr sz="3800" spc="-45" dirty="0"/>
              <a:t>MAPPING</a:t>
            </a:r>
            <a:r>
              <a:rPr sz="3800" spc="-155" dirty="0"/>
              <a:t> </a:t>
            </a:r>
            <a:r>
              <a:rPr sz="3800" dirty="0"/>
              <a:t>OF</a:t>
            </a:r>
            <a:r>
              <a:rPr sz="3800" spc="-105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10" dirty="0"/>
              <a:t> </a:t>
            </a:r>
            <a:r>
              <a:rPr sz="3800" spc="-80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(1)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731" y="1524000"/>
            <a:ext cx="11986260" cy="4108450"/>
            <a:chOff x="141731" y="1524000"/>
            <a:chExt cx="11986260" cy="4108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" y="1524000"/>
              <a:ext cx="6578451" cy="4108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764" y="2651760"/>
              <a:ext cx="6396228" cy="1828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31764" y="2697480"/>
              <a:ext cx="304800" cy="334010"/>
            </a:xfrm>
            <a:custGeom>
              <a:avLst/>
              <a:gdLst/>
              <a:ahLst/>
              <a:cxnLst/>
              <a:rect l="l" t="t" r="r" b="b"/>
              <a:pathLst>
                <a:path w="304800" h="334010">
                  <a:moveTo>
                    <a:pt x="3048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04800" y="3337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88814" y="6323482"/>
            <a:ext cx="22129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(8A)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1018108"/>
            <a:ext cx="11666220" cy="224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197485" indent="-9969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29539" algn="l"/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Convert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{S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{k,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schemas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options: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Option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8B: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62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75" i="1" spc="172" baseline="-20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75" i="1" spc="-37" baseline="-20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Attr(L</a:t>
            </a:r>
            <a:r>
              <a:rPr sz="1875" i="1" spc="-15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{attributes</a:t>
            </a:r>
            <a:r>
              <a:rPr sz="19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{k,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[PK]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 k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786765" lvl="3" indent="-18161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786765" algn="l"/>
              </a:tabLst>
            </a:pP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disjoint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specialization.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9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3800" spc="-40" dirty="0"/>
              <a:t>STEP</a:t>
            </a:r>
            <a:r>
              <a:rPr sz="3800" spc="-140" dirty="0"/>
              <a:t> </a:t>
            </a:r>
            <a:r>
              <a:rPr sz="3800" dirty="0"/>
              <a:t>8:</a:t>
            </a:r>
            <a:r>
              <a:rPr sz="3800" spc="-125" dirty="0"/>
              <a:t> </a:t>
            </a:r>
            <a:r>
              <a:rPr sz="3800" spc="-45" dirty="0"/>
              <a:t>MAPPING</a:t>
            </a:r>
            <a:r>
              <a:rPr sz="3800" spc="-155" dirty="0"/>
              <a:t> </a:t>
            </a:r>
            <a:r>
              <a:rPr sz="3800" dirty="0"/>
              <a:t>OF</a:t>
            </a:r>
            <a:r>
              <a:rPr sz="3800" spc="-105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10" dirty="0"/>
              <a:t> </a:t>
            </a:r>
            <a:r>
              <a:rPr sz="3800" spc="-80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(2)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9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3800" spc="-40" dirty="0"/>
              <a:t>STEP</a:t>
            </a:r>
            <a:r>
              <a:rPr sz="3800" spc="-145" dirty="0"/>
              <a:t> </a:t>
            </a:r>
            <a:r>
              <a:rPr sz="3800" dirty="0"/>
              <a:t>8:</a:t>
            </a:r>
            <a:r>
              <a:rPr sz="3800" spc="-135" dirty="0"/>
              <a:t> </a:t>
            </a:r>
            <a:r>
              <a:rPr sz="3800" spc="-45" dirty="0"/>
              <a:t>MAPPING</a:t>
            </a:r>
            <a:r>
              <a:rPr sz="3800" spc="-165" dirty="0"/>
              <a:t> </a:t>
            </a:r>
            <a:r>
              <a:rPr sz="3800" dirty="0"/>
              <a:t>OF</a:t>
            </a:r>
            <a:r>
              <a:rPr sz="3800" spc="-120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20" dirty="0"/>
              <a:t> </a:t>
            </a:r>
            <a:r>
              <a:rPr sz="3800" spc="-75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(2)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1861" y="6389371"/>
            <a:ext cx="22066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(8B)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71244" y="1007829"/>
            <a:ext cx="8795385" cy="2935605"/>
            <a:chOff x="1571244" y="1007829"/>
            <a:chExt cx="8795385" cy="29356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244" y="1007829"/>
              <a:ext cx="8795228" cy="29351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0200" y="1051560"/>
              <a:ext cx="304800" cy="334010"/>
            </a:xfrm>
            <a:custGeom>
              <a:avLst/>
              <a:gdLst/>
              <a:ahLst/>
              <a:cxnLst/>
              <a:rect l="l" t="t" r="r" b="b"/>
              <a:pathLst>
                <a:path w="304800" h="334009">
                  <a:moveTo>
                    <a:pt x="3048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04800" y="3337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060448" y="4154423"/>
            <a:ext cx="7992109" cy="1652270"/>
            <a:chOff x="2060448" y="4154423"/>
            <a:chExt cx="7992109" cy="16522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448" y="4155919"/>
              <a:ext cx="7991820" cy="16507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04644" y="4154423"/>
              <a:ext cx="304800" cy="334010"/>
            </a:xfrm>
            <a:custGeom>
              <a:avLst/>
              <a:gdLst/>
              <a:ahLst/>
              <a:cxnLst/>
              <a:rect l="l" t="t" r="r" b="b"/>
              <a:pathLst>
                <a:path w="304800" h="334010">
                  <a:moveTo>
                    <a:pt x="3048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04800" y="3337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1018108"/>
            <a:ext cx="11809730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340360" indent="-9969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29539" algn="l"/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Convert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{S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{k,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schemas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options: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Option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8C: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ts val="2275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Attrs(L)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{k,a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,…a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{attributes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dirty="0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 {attributes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{t}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L="605155">
              <a:lnSpc>
                <a:spcPts val="2275"/>
              </a:lnSpc>
            </a:pP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L[PK]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discriminating)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belongs.</a:t>
            </a:r>
            <a:endParaRPr sz="1900">
              <a:latin typeface="Calibri"/>
              <a:cs typeface="Calibri"/>
            </a:endParaRPr>
          </a:p>
          <a:p>
            <a:pPr marL="786765" lvl="3" indent="-18161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786765" algn="l"/>
              </a:tabLst>
            </a:pP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disjoint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specialization.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9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3800" spc="-40" dirty="0"/>
              <a:t>STEP</a:t>
            </a:r>
            <a:r>
              <a:rPr sz="3800" spc="-140" dirty="0"/>
              <a:t> </a:t>
            </a:r>
            <a:r>
              <a:rPr sz="3800" dirty="0"/>
              <a:t>8:</a:t>
            </a:r>
            <a:r>
              <a:rPr sz="3800" spc="-125" dirty="0"/>
              <a:t> </a:t>
            </a:r>
            <a:r>
              <a:rPr sz="3800" spc="-45" dirty="0"/>
              <a:t>MAPPING</a:t>
            </a:r>
            <a:r>
              <a:rPr sz="3800" spc="-155" dirty="0"/>
              <a:t> </a:t>
            </a:r>
            <a:r>
              <a:rPr sz="3800" dirty="0"/>
              <a:t>OF</a:t>
            </a:r>
            <a:r>
              <a:rPr sz="3800" spc="-105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10" dirty="0"/>
              <a:t> </a:t>
            </a:r>
            <a:r>
              <a:rPr sz="3800" spc="-80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(3)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9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3800" spc="-40" dirty="0"/>
              <a:t>STEP</a:t>
            </a:r>
            <a:r>
              <a:rPr sz="3800" spc="-145" dirty="0"/>
              <a:t> </a:t>
            </a:r>
            <a:r>
              <a:rPr sz="3800" dirty="0"/>
              <a:t>8:</a:t>
            </a:r>
            <a:r>
              <a:rPr sz="3800" spc="-135" dirty="0"/>
              <a:t> </a:t>
            </a:r>
            <a:r>
              <a:rPr sz="3800" spc="-45" dirty="0"/>
              <a:t>MAPPING</a:t>
            </a:r>
            <a:r>
              <a:rPr sz="3800" spc="-165" dirty="0"/>
              <a:t> </a:t>
            </a:r>
            <a:r>
              <a:rPr sz="3800" dirty="0"/>
              <a:t>OF</a:t>
            </a:r>
            <a:r>
              <a:rPr sz="3800" spc="-120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20" dirty="0"/>
              <a:t> </a:t>
            </a:r>
            <a:r>
              <a:rPr sz="3800" spc="-75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(3)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416" y="938783"/>
            <a:ext cx="6284892" cy="39257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93385" y="6323482"/>
            <a:ext cx="22098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 of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(8C)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12163" y="4957571"/>
            <a:ext cx="9497060" cy="681355"/>
            <a:chOff x="1312163" y="4957571"/>
            <a:chExt cx="9497060" cy="6813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2163" y="4978855"/>
              <a:ext cx="9496589" cy="6597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2163" y="4957571"/>
              <a:ext cx="304800" cy="334010"/>
            </a:xfrm>
            <a:custGeom>
              <a:avLst/>
              <a:gdLst/>
              <a:ahLst/>
              <a:cxnLst/>
              <a:rect l="l" t="t" r="r" b="b"/>
              <a:pathLst>
                <a:path w="304800" h="334010">
                  <a:moveTo>
                    <a:pt x="304800" y="0"/>
                  </a:moveTo>
                  <a:lnTo>
                    <a:pt x="0" y="0"/>
                  </a:lnTo>
                  <a:lnTo>
                    <a:pt x="0" y="333755"/>
                  </a:lnTo>
                  <a:lnTo>
                    <a:pt x="304800" y="33375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2576"/>
            <a:ext cx="11671300" cy="1743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595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strong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59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820"/>
              </a:lnSpc>
              <a:spcBef>
                <a:spcPts val="83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Choose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315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(that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it)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together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375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STEP</a:t>
            </a:r>
            <a:r>
              <a:rPr sz="5000" spc="-220" dirty="0"/>
              <a:t> </a:t>
            </a:r>
            <a:r>
              <a:rPr sz="5000" dirty="0"/>
              <a:t>1:</a:t>
            </a:r>
            <a:r>
              <a:rPr sz="5000" spc="-200" dirty="0"/>
              <a:t> </a:t>
            </a:r>
            <a:r>
              <a:rPr sz="5000" spc="-30" dirty="0"/>
              <a:t>MAPPING</a:t>
            </a:r>
            <a:r>
              <a:rPr sz="5000" spc="-229" dirty="0"/>
              <a:t> </a:t>
            </a:r>
            <a:r>
              <a:rPr sz="5000" dirty="0"/>
              <a:t>OF</a:t>
            </a:r>
            <a:r>
              <a:rPr sz="5000" spc="-200" dirty="0"/>
              <a:t> </a:t>
            </a:r>
            <a:r>
              <a:rPr sz="5000" spc="-40" dirty="0"/>
              <a:t>REGULAR</a:t>
            </a:r>
            <a:r>
              <a:rPr sz="5000" spc="-220" dirty="0"/>
              <a:t> </a:t>
            </a:r>
            <a:r>
              <a:rPr sz="5000" spc="-35" dirty="0"/>
              <a:t>ENTITY</a:t>
            </a:r>
            <a:r>
              <a:rPr sz="5000" spc="-229" dirty="0"/>
              <a:t> </a:t>
            </a:r>
            <a:r>
              <a:rPr sz="5000" spc="-10" dirty="0"/>
              <a:t>TYPES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35813" y="862774"/>
            <a:ext cx="12156440" cy="28575"/>
          </a:xfrm>
          <a:custGeom>
            <a:avLst/>
            <a:gdLst/>
            <a:ahLst/>
            <a:cxnLst/>
            <a:rect l="l" t="t" r="r" b="b"/>
            <a:pathLst>
              <a:path w="12156440" h="28575">
                <a:moveTo>
                  <a:pt x="12156186" y="0"/>
                </a:moveTo>
                <a:lnTo>
                  <a:pt x="0" y="0"/>
                </a:lnTo>
                <a:lnTo>
                  <a:pt x="0" y="28575"/>
                </a:lnTo>
                <a:lnTo>
                  <a:pt x="12156185" y="28575"/>
                </a:lnTo>
                <a:lnTo>
                  <a:pt x="1215618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1" y="1018108"/>
            <a:ext cx="1163129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marR="161925" indent="-9969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29539" algn="l"/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Convert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{S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{k,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schemas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options: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Option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8D: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200" dirty="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62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Attrs(L)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{k,a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,…a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{attributes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U…U</a:t>
            </a:r>
            <a:r>
              <a:rPr sz="19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10" dirty="0">
                <a:solidFill>
                  <a:srgbClr val="404040"/>
                </a:solidFill>
                <a:latin typeface="Calibri"/>
                <a:cs typeface="Calibri"/>
              </a:rPr>
              <a:t>{attributes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5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endParaRPr sz="1900" dirty="0">
              <a:latin typeface="Calibri"/>
              <a:cs typeface="Calibri"/>
            </a:endParaRPr>
          </a:p>
          <a:p>
            <a:pPr marL="605155">
              <a:lnSpc>
                <a:spcPct val="100000"/>
              </a:lnSpc>
              <a:spcBef>
                <a:spcPts val="15"/>
              </a:spcBef>
            </a:pP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{t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dirty="0">
                <a:solidFill>
                  <a:srgbClr val="404040"/>
                </a:solidFill>
                <a:latin typeface="Times New Roman"/>
                <a:cs typeface="Times New Roman"/>
              </a:rPr>
              <a:t>…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,t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L[PK]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58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75" i="1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75" i="1" spc="127" baseline="-20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Boolean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indicating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belongs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75" i="1" spc="-37" baseline="-200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786765" lvl="3" indent="-18161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786765" algn="l"/>
              </a:tabLst>
            </a:pPr>
            <a:r>
              <a:rPr sz="1900" spc="-2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sz="1900" spc="-5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900" spc="-6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sz="1900" spc="-3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overlapping</a:t>
            </a:r>
            <a:r>
              <a:rPr sz="190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900" spc="-45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disjoint</a:t>
            </a:r>
            <a:r>
              <a:rPr sz="1900" spc="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specialization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62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z="3800" spc="-40" dirty="0"/>
              <a:t>STEP</a:t>
            </a:r>
            <a:r>
              <a:rPr sz="3800" spc="-140" dirty="0"/>
              <a:t> </a:t>
            </a:r>
            <a:r>
              <a:rPr sz="3800" dirty="0"/>
              <a:t>8:</a:t>
            </a:r>
            <a:r>
              <a:rPr sz="3800" spc="-125" dirty="0"/>
              <a:t> </a:t>
            </a:r>
            <a:r>
              <a:rPr sz="3800" spc="-45" dirty="0"/>
              <a:t>MAPPING</a:t>
            </a:r>
            <a:r>
              <a:rPr sz="3800" spc="-155" dirty="0"/>
              <a:t> </a:t>
            </a:r>
            <a:r>
              <a:rPr sz="3800" dirty="0"/>
              <a:t>OF</a:t>
            </a:r>
            <a:r>
              <a:rPr sz="3800" spc="-105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10" dirty="0"/>
              <a:t> </a:t>
            </a:r>
            <a:r>
              <a:rPr sz="3800" spc="-80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(4)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1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9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3800" spc="-40" dirty="0"/>
              <a:t>STEP</a:t>
            </a:r>
            <a:r>
              <a:rPr sz="3800" spc="-145" dirty="0"/>
              <a:t> </a:t>
            </a:r>
            <a:r>
              <a:rPr sz="3800" dirty="0"/>
              <a:t>8:</a:t>
            </a:r>
            <a:r>
              <a:rPr sz="3800" spc="-135" dirty="0"/>
              <a:t> </a:t>
            </a:r>
            <a:r>
              <a:rPr sz="3800" spc="-45" dirty="0"/>
              <a:t>MAPPING</a:t>
            </a:r>
            <a:r>
              <a:rPr sz="3800" spc="-165" dirty="0"/>
              <a:t> </a:t>
            </a:r>
            <a:r>
              <a:rPr sz="3800" dirty="0"/>
              <a:t>OF</a:t>
            </a:r>
            <a:r>
              <a:rPr sz="3800" spc="-120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20" dirty="0"/>
              <a:t> </a:t>
            </a:r>
            <a:r>
              <a:rPr sz="3800" spc="-75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(4)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235" y="1184147"/>
            <a:ext cx="8394541" cy="2687216"/>
          </a:xfrm>
          <a:prstGeom prst="rect">
            <a:avLst/>
          </a:prstGeom>
          <a:ln>
            <a:solidFill>
              <a:srgbClr val="080806"/>
            </a:solidFill>
          </a:ln>
        </p:spPr>
      </p:pic>
      <p:sp>
        <p:nvSpPr>
          <p:cNvPr id="5" name="object 5"/>
          <p:cNvSpPr txBox="1"/>
          <p:nvPr/>
        </p:nvSpPr>
        <p:spPr>
          <a:xfrm>
            <a:off x="4985765" y="6323482"/>
            <a:ext cx="22199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(8D)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411" y="4282440"/>
            <a:ext cx="11706225" cy="766445"/>
            <a:chOff x="248411" y="4282440"/>
            <a:chExt cx="11706225" cy="7664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66" y="4296373"/>
              <a:ext cx="11697090" cy="7524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8411" y="4282440"/>
              <a:ext cx="304800" cy="334010"/>
            </a:xfrm>
            <a:custGeom>
              <a:avLst/>
              <a:gdLst/>
              <a:ahLst/>
              <a:cxnLst/>
              <a:rect l="l" t="t" r="r" b="b"/>
              <a:pathLst>
                <a:path w="304800" h="334010">
                  <a:moveTo>
                    <a:pt x="3048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304800" y="3337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9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3800" spc="-40" dirty="0"/>
              <a:t>STEP</a:t>
            </a:r>
            <a:r>
              <a:rPr sz="3800" spc="-145" dirty="0"/>
              <a:t> </a:t>
            </a:r>
            <a:r>
              <a:rPr sz="3800" dirty="0"/>
              <a:t>8:</a:t>
            </a:r>
            <a:r>
              <a:rPr sz="3800" spc="-135" dirty="0"/>
              <a:t> </a:t>
            </a:r>
            <a:r>
              <a:rPr sz="3800" spc="-45" dirty="0"/>
              <a:t>MAPPING</a:t>
            </a:r>
            <a:r>
              <a:rPr sz="3800" spc="-165" dirty="0"/>
              <a:t> </a:t>
            </a:r>
            <a:r>
              <a:rPr sz="3800" dirty="0"/>
              <a:t>OF</a:t>
            </a:r>
            <a:r>
              <a:rPr sz="3800" spc="-120" dirty="0"/>
              <a:t> </a:t>
            </a:r>
            <a:r>
              <a:rPr sz="3800" spc="-80" dirty="0"/>
              <a:t>SPECIALIZATIONS</a:t>
            </a:r>
            <a:r>
              <a:rPr sz="3800" spc="-135" dirty="0"/>
              <a:t> </a:t>
            </a:r>
            <a:r>
              <a:rPr sz="3800" dirty="0"/>
              <a:t>&amp;</a:t>
            </a:r>
            <a:r>
              <a:rPr sz="3800" spc="-120" dirty="0"/>
              <a:t> </a:t>
            </a:r>
            <a:r>
              <a:rPr sz="3800" spc="-75" dirty="0"/>
              <a:t>GENERALIZATIONS</a:t>
            </a:r>
            <a:r>
              <a:rPr sz="3800" spc="-135" dirty="0"/>
              <a:t> </a:t>
            </a:r>
            <a:r>
              <a:rPr sz="3800" spc="-25" dirty="0"/>
              <a:t>(5)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2118" y="960119"/>
            <a:ext cx="12004675" cy="5015865"/>
            <a:chOff x="102118" y="960119"/>
            <a:chExt cx="12004675" cy="5015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18" y="960119"/>
              <a:ext cx="6344388" cy="50154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576" y="998219"/>
              <a:ext cx="7117080" cy="30175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86121" y="6389371"/>
            <a:ext cx="2618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 (multiple)</a:t>
            </a:r>
            <a:endParaRPr sz="1400" dirty="0">
              <a:latin typeface="Calibri"/>
              <a:cs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6E2216-8CE3-1EFE-E316-5989BBC3E4E4}"/>
              </a:ext>
            </a:extLst>
          </p:cNvPr>
          <p:cNvCxnSpPr/>
          <p:nvPr/>
        </p:nvCxnSpPr>
        <p:spPr>
          <a:xfrm>
            <a:off x="2057400" y="1600200"/>
            <a:ext cx="228600" cy="0"/>
          </a:xfrm>
          <a:prstGeom prst="line">
            <a:avLst/>
          </a:prstGeom>
          <a:ln w="12700">
            <a:solidFill>
              <a:srgbClr val="090907"/>
            </a:solidFill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6688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04139" marR="5080" indent="-99695" algn="l">
              <a:lnSpc>
                <a:spcPct val="90100"/>
              </a:lnSpc>
              <a:spcBef>
                <a:spcPts val="38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For</a:t>
            </a:r>
            <a:r>
              <a:rPr lang="en-US" sz="2400" spc="4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lang="en-US" sz="2400" spc="4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category</a:t>
            </a:r>
            <a:r>
              <a:rPr sz="2400" b="1" spc="4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400" spc="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defining</a:t>
            </a:r>
            <a:r>
              <a:rPr sz="2400" b="1" spc="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b="1" spc="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45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b="1" spc="4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4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4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45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customary</a:t>
            </a:r>
            <a:r>
              <a:rPr sz="2400" spc="45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surrogate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creating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correspond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category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190" dirty="0"/>
              <a:t> </a:t>
            </a:r>
            <a:r>
              <a:rPr dirty="0"/>
              <a:t>9:</a:t>
            </a:r>
            <a:r>
              <a:rPr spc="-204" dirty="0"/>
              <a:t> </a:t>
            </a:r>
            <a:r>
              <a:rPr spc="-35" dirty="0"/>
              <a:t>MAPPING</a:t>
            </a:r>
            <a:r>
              <a:rPr spc="-215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spc="-20" dirty="0"/>
              <a:t>UNION</a:t>
            </a:r>
            <a:r>
              <a:rPr spc="-210" dirty="0"/>
              <a:t> </a:t>
            </a:r>
            <a:r>
              <a:rPr spc="-45" dirty="0"/>
              <a:t>TYPES</a:t>
            </a:r>
            <a:r>
              <a:rPr spc="-204" dirty="0"/>
              <a:t> </a:t>
            </a:r>
            <a:r>
              <a:rPr spc="-65" dirty="0"/>
              <a:t>(CATEGORIES)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00" dirty="0"/>
              <a:t> </a:t>
            </a:r>
            <a:r>
              <a:rPr dirty="0"/>
              <a:t>9:</a:t>
            </a:r>
            <a:r>
              <a:rPr spc="-204" dirty="0"/>
              <a:t> </a:t>
            </a:r>
            <a:r>
              <a:rPr spc="-35" dirty="0"/>
              <a:t>MAPPING</a:t>
            </a:r>
            <a:r>
              <a:rPr spc="-215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spc="-20" dirty="0"/>
              <a:t>UNION</a:t>
            </a:r>
            <a:r>
              <a:rPr spc="-210" dirty="0"/>
              <a:t> </a:t>
            </a:r>
            <a:r>
              <a:rPr spc="-45" dirty="0"/>
              <a:t>TYPES</a:t>
            </a:r>
            <a:r>
              <a:rPr spc="-204" dirty="0"/>
              <a:t> </a:t>
            </a:r>
            <a:r>
              <a:rPr spc="-65" dirty="0"/>
              <a:t>(CATEGORIES)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319" y="967256"/>
            <a:ext cx="4224464" cy="5244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39" y="963209"/>
            <a:ext cx="3775508" cy="5264039"/>
          </a:xfrm>
          <a:prstGeom prst="rect">
            <a:avLst/>
          </a:prstGeom>
          <a:ln>
            <a:solidFill>
              <a:srgbClr val="090907"/>
            </a:solidFill>
          </a:ln>
        </p:spPr>
      </p:pic>
      <p:sp>
        <p:nvSpPr>
          <p:cNvPr id="6" name="object 6"/>
          <p:cNvSpPr txBox="1"/>
          <p:nvPr/>
        </p:nvSpPr>
        <p:spPr>
          <a:xfrm>
            <a:off x="4778502" y="6389371"/>
            <a:ext cx="26339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union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(categories)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STEP</a:t>
            </a:r>
            <a:r>
              <a:rPr sz="5000" spc="-220" dirty="0"/>
              <a:t> </a:t>
            </a:r>
            <a:r>
              <a:rPr sz="5000" dirty="0"/>
              <a:t>1:</a:t>
            </a:r>
            <a:r>
              <a:rPr sz="5000" spc="-200" dirty="0"/>
              <a:t> </a:t>
            </a:r>
            <a:r>
              <a:rPr sz="5000" spc="-30" dirty="0"/>
              <a:t>MAPPING</a:t>
            </a:r>
            <a:r>
              <a:rPr sz="5000" spc="-229" dirty="0"/>
              <a:t> </a:t>
            </a:r>
            <a:r>
              <a:rPr sz="5000" dirty="0"/>
              <a:t>OF</a:t>
            </a:r>
            <a:r>
              <a:rPr sz="5000" spc="-200" dirty="0"/>
              <a:t> </a:t>
            </a:r>
            <a:r>
              <a:rPr sz="5000" spc="-40" dirty="0"/>
              <a:t>REGULAR</a:t>
            </a:r>
            <a:r>
              <a:rPr sz="5000" spc="-220" dirty="0"/>
              <a:t> </a:t>
            </a:r>
            <a:r>
              <a:rPr sz="5000" spc="-35" dirty="0"/>
              <a:t>ENTITY</a:t>
            </a:r>
            <a:r>
              <a:rPr sz="5000" spc="-229" dirty="0"/>
              <a:t> </a:t>
            </a:r>
            <a:r>
              <a:rPr sz="5000" spc="-10" dirty="0"/>
              <a:t>TYPES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1098803"/>
            <a:ext cx="5676900" cy="5006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3094" y="6323482"/>
            <a:ext cx="2305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STEP</a:t>
            </a:r>
            <a:r>
              <a:rPr sz="5000" spc="-220" dirty="0"/>
              <a:t> </a:t>
            </a:r>
            <a:r>
              <a:rPr sz="5000" dirty="0"/>
              <a:t>1:</a:t>
            </a:r>
            <a:r>
              <a:rPr sz="5000" spc="-200" dirty="0"/>
              <a:t> </a:t>
            </a:r>
            <a:r>
              <a:rPr sz="5000" spc="-30" dirty="0"/>
              <a:t>MAPPING</a:t>
            </a:r>
            <a:r>
              <a:rPr sz="5000" spc="-229" dirty="0"/>
              <a:t> </a:t>
            </a:r>
            <a:r>
              <a:rPr sz="5000" dirty="0"/>
              <a:t>OF</a:t>
            </a:r>
            <a:r>
              <a:rPr sz="5000" spc="-200" dirty="0"/>
              <a:t> </a:t>
            </a:r>
            <a:r>
              <a:rPr sz="5000" spc="-40" dirty="0"/>
              <a:t>REGULAR</a:t>
            </a:r>
            <a:r>
              <a:rPr sz="5000" spc="-220" dirty="0"/>
              <a:t> </a:t>
            </a:r>
            <a:r>
              <a:rPr sz="5000" spc="-35" dirty="0"/>
              <a:t>ENTITY</a:t>
            </a:r>
            <a:r>
              <a:rPr sz="5000" spc="-229" dirty="0"/>
              <a:t> </a:t>
            </a:r>
            <a:r>
              <a:rPr sz="5000" spc="-10" dirty="0"/>
              <a:t>TYPES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1098803"/>
            <a:ext cx="5676900" cy="5006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9696" y="1234270"/>
            <a:ext cx="5787305" cy="520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9696" y="2128895"/>
            <a:ext cx="1924479" cy="485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9696" y="3015863"/>
            <a:ext cx="2910507" cy="4850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43094" y="6323482"/>
            <a:ext cx="23056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regular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2576"/>
            <a:ext cx="11723370" cy="221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595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weak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owner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59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04139" marR="365125" indent="-99695">
              <a:lnSpc>
                <a:spcPts val="2300"/>
              </a:lnSpc>
              <a:spcBef>
                <a:spcPts val="13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Also,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attribute(s)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correspond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owner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595"/>
              </a:lnSpc>
              <a:spcBef>
                <a:spcPts val="84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key(s)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owner(s)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595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weak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any.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STEP</a:t>
            </a:r>
            <a:r>
              <a:rPr sz="5000" spc="-220" dirty="0"/>
              <a:t> </a:t>
            </a:r>
            <a:r>
              <a:rPr sz="5000" dirty="0"/>
              <a:t>2:</a:t>
            </a:r>
            <a:r>
              <a:rPr sz="5000" spc="-204" dirty="0"/>
              <a:t> </a:t>
            </a:r>
            <a:r>
              <a:rPr sz="5000" spc="-30" dirty="0"/>
              <a:t>MAPPING</a:t>
            </a:r>
            <a:r>
              <a:rPr sz="5000" spc="-229" dirty="0"/>
              <a:t> </a:t>
            </a:r>
            <a:r>
              <a:rPr sz="5000" dirty="0"/>
              <a:t>OF</a:t>
            </a:r>
            <a:r>
              <a:rPr sz="5000" spc="-204" dirty="0"/>
              <a:t> </a:t>
            </a:r>
            <a:r>
              <a:rPr sz="5000" spc="-40" dirty="0"/>
              <a:t>WEAK</a:t>
            </a:r>
            <a:r>
              <a:rPr sz="5000" spc="-220" dirty="0"/>
              <a:t> </a:t>
            </a:r>
            <a:r>
              <a:rPr sz="5000" spc="-35" dirty="0"/>
              <a:t>ENTITY</a:t>
            </a:r>
            <a:r>
              <a:rPr sz="5000" spc="-220" dirty="0"/>
              <a:t> </a:t>
            </a:r>
            <a:r>
              <a:rPr sz="5000" spc="-10" dirty="0"/>
              <a:t>TYPES</a:t>
            </a:r>
            <a:endParaRPr sz="50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STEP</a:t>
            </a:r>
            <a:r>
              <a:rPr sz="5000" spc="-220" dirty="0"/>
              <a:t> </a:t>
            </a:r>
            <a:r>
              <a:rPr sz="5000" dirty="0"/>
              <a:t>2:</a:t>
            </a:r>
            <a:r>
              <a:rPr sz="5000" spc="-204" dirty="0"/>
              <a:t> </a:t>
            </a:r>
            <a:r>
              <a:rPr sz="5000" spc="-30" dirty="0"/>
              <a:t>MAPPING</a:t>
            </a:r>
            <a:r>
              <a:rPr sz="5000" spc="-229" dirty="0"/>
              <a:t> </a:t>
            </a:r>
            <a:r>
              <a:rPr sz="5000" dirty="0"/>
              <a:t>OF</a:t>
            </a:r>
            <a:r>
              <a:rPr sz="5000" spc="-204" dirty="0"/>
              <a:t> </a:t>
            </a:r>
            <a:r>
              <a:rPr sz="5000" spc="-40" dirty="0"/>
              <a:t>WEAK</a:t>
            </a:r>
            <a:r>
              <a:rPr sz="5000" spc="-220" dirty="0"/>
              <a:t> </a:t>
            </a:r>
            <a:r>
              <a:rPr sz="5000" spc="-35" dirty="0"/>
              <a:t>ENTITY</a:t>
            </a:r>
            <a:r>
              <a:rPr sz="5000" spc="-220" dirty="0"/>
              <a:t> </a:t>
            </a:r>
            <a:r>
              <a:rPr sz="5000" spc="-10" dirty="0"/>
              <a:t>TYPES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1098803"/>
            <a:ext cx="5676900" cy="5006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9696" y="1234270"/>
            <a:ext cx="5787305" cy="520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9696" y="2128895"/>
            <a:ext cx="1924479" cy="4850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9696" y="3015863"/>
            <a:ext cx="2910507" cy="4850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10150" y="6323482"/>
            <a:ext cx="21774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weak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707" rIns="0" bIns="0" rtlCol="0">
            <a:spAutoFit/>
          </a:bodyPr>
          <a:lstStyle/>
          <a:p>
            <a:pPr marL="79375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STEP</a:t>
            </a:r>
            <a:r>
              <a:rPr sz="5000" spc="-220" dirty="0"/>
              <a:t> </a:t>
            </a:r>
            <a:r>
              <a:rPr sz="5000" dirty="0"/>
              <a:t>2:</a:t>
            </a:r>
            <a:r>
              <a:rPr sz="5000" spc="-204" dirty="0"/>
              <a:t> </a:t>
            </a:r>
            <a:r>
              <a:rPr sz="5000" spc="-30" dirty="0"/>
              <a:t>MAPPING</a:t>
            </a:r>
            <a:r>
              <a:rPr sz="5000" spc="-229" dirty="0"/>
              <a:t> </a:t>
            </a:r>
            <a:r>
              <a:rPr sz="5000" dirty="0"/>
              <a:t>OF</a:t>
            </a:r>
            <a:r>
              <a:rPr sz="5000" spc="-204" dirty="0"/>
              <a:t> </a:t>
            </a:r>
            <a:r>
              <a:rPr sz="5000" spc="-40" dirty="0"/>
              <a:t>WEAK</a:t>
            </a:r>
            <a:r>
              <a:rPr sz="5000" spc="-220" dirty="0"/>
              <a:t> </a:t>
            </a:r>
            <a:r>
              <a:rPr sz="5000" spc="-35" dirty="0"/>
              <a:t>ENTITY</a:t>
            </a:r>
            <a:r>
              <a:rPr sz="5000" spc="-220" dirty="0"/>
              <a:t> </a:t>
            </a:r>
            <a:r>
              <a:rPr sz="5000" spc="-10" dirty="0"/>
              <a:t>TYPES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" y="1098803"/>
            <a:ext cx="5676900" cy="50063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87290" y="6323482"/>
            <a:ext cx="2218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Mapping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Weak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Entity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Types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9696" y="1219030"/>
            <a:ext cx="5787305" cy="5201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9696" y="2014595"/>
            <a:ext cx="1924479" cy="4850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8359" y="2802503"/>
            <a:ext cx="2908987" cy="4850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8359" y="3588887"/>
            <a:ext cx="4977053" cy="4850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46994"/>
            <a:ext cx="11802110" cy="44672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93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options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ts val="2820"/>
              </a:lnSpc>
              <a:spcBef>
                <a:spcPts val="83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S,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8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Choose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choose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participation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ts val="2825"/>
              </a:lnSpc>
              <a:spcBef>
                <a:spcPts val="10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Merged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i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85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Merging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participations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ts val="2820"/>
              </a:lnSpc>
              <a:spcBef>
                <a:spcPts val="10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Cross-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reference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R,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S,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315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cross-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referencing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37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6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STEP</a:t>
            </a:r>
            <a:r>
              <a:rPr spc="-210" dirty="0"/>
              <a:t> </a:t>
            </a:r>
            <a:r>
              <a:rPr dirty="0"/>
              <a:t>3:</a:t>
            </a:r>
            <a:r>
              <a:rPr spc="-215" dirty="0"/>
              <a:t> </a:t>
            </a:r>
            <a:r>
              <a:rPr spc="-35" dirty="0"/>
              <a:t>MAPPING</a:t>
            </a:r>
            <a:r>
              <a:rPr spc="-225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spc="-40" dirty="0"/>
              <a:t>BINARY</a:t>
            </a:r>
            <a:r>
              <a:rPr spc="-215" dirty="0"/>
              <a:t> </a:t>
            </a:r>
            <a:r>
              <a:rPr dirty="0"/>
              <a:t>1:1</a:t>
            </a:r>
            <a:r>
              <a:rPr spc="-210" dirty="0"/>
              <a:t> </a:t>
            </a:r>
            <a:r>
              <a:rPr spc="-55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1773</Words>
  <Application>Microsoft Office PowerPoint</Application>
  <PresentationFormat>Widescreen</PresentationFormat>
  <Paragraphs>148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Lesson 5.1: E/ER-to-Relational Model Mapping</vt:lpstr>
      <vt:lpstr>MAPPING ALGORITHM STEPS</vt:lpstr>
      <vt:lpstr>STEP 1: MAPPING OF REGULAR ENTITY TYPES</vt:lpstr>
      <vt:lpstr>STEP 1: MAPPING OF REGULAR ENTITY TYPES</vt:lpstr>
      <vt:lpstr>STEP 1: MAPPING OF REGULAR ENTITY TYPES</vt:lpstr>
      <vt:lpstr>STEP 2: MAPPING OF WEAK ENTITY TYPES</vt:lpstr>
      <vt:lpstr>STEP 2: MAPPING OF WEAK ENTITY TYPES</vt:lpstr>
      <vt:lpstr>STEP 2: MAPPING OF WEAK ENTITY TYPES</vt:lpstr>
      <vt:lpstr>STEP 3: MAPPING OF BINARY 1:1 RELATIONSHIPS</vt:lpstr>
      <vt:lpstr>STEP 3: MAPPING OF BINARY 1:1 RELATIONSHIPS</vt:lpstr>
      <vt:lpstr>STEP 3: MAPPING OF BINARY 1:1 RELATIONSHIPS</vt:lpstr>
      <vt:lpstr>STEP 4: MAPPING OF BINARY 1:N RELATIONSHIPS</vt:lpstr>
      <vt:lpstr>STEP 4: MAPPING OF BINARY 1:N RELATIONSHIPS</vt:lpstr>
      <vt:lpstr>STEP 4: MAPPING OF BINARY 1:N RELATIONSHIPS</vt:lpstr>
      <vt:lpstr>STEP 5: MAPPING OF BINARY M:N RELATIONSHIPS</vt:lpstr>
      <vt:lpstr>STEP 5: MAPPING OF BINARY M:N RELATIONSHIPS</vt:lpstr>
      <vt:lpstr>STEP 5: MAPPING OF BINARY M:N RELATIONSHIPS</vt:lpstr>
      <vt:lpstr>STEP 6: MAPPING OF MULTIVALUED ATTRIBUTES</vt:lpstr>
      <vt:lpstr>STEP 6: MAPPING OF MULTIVALUED ATTRIBUTES</vt:lpstr>
      <vt:lpstr>STEP 6: MAPPING OF MULTIVALUED ATTRIBUTES</vt:lpstr>
      <vt:lpstr>STEP 7: MAPPING OF N-ARY RELATIONSHIPS</vt:lpstr>
      <vt:lpstr>STEP 7: MAPPING OF N-ARY RELATIONSHIPS</vt:lpstr>
      <vt:lpstr>MAPPING BETWEEN ER AND RELATIONAL CONCEPTS</vt:lpstr>
      <vt:lpstr>STEP 8: MAPPING OF SPECIALIZATIONS &amp; GENERALIZATIONS (1)</vt:lpstr>
      <vt:lpstr>STEP 8: MAPPING OF SPECIALIZATIONS &amp; GENERALIZATIONS (1)</vt:lpstr>
      <vt:lpstr>STEP 8: MAPPING OF SPECIALIZATIONS &amp; GENERALIZATIONS (2)</vt:lpstr>
      <vt:lpstr>STEP 8: MAPPING OF SPECIALIZATIONS &amp; GENERALIZATIONS (2)</vt:lpstr>
      <vt:lpstr>STEP 8: MAPPING OF SPECIALIZATIONS &amp; GENERALIZATIONS (3)</vt:lpstr>
      <vt:lpstr>STEP 8: MAPPING OF SPECIALIZATIONS &amp; GENERALIZATIONS (3)</vt:lpstr>
      <vt:lpstr>STEP 8: MAPPING OF SPECIALIZATIONS &amp; GENERALIZATIONS (4)</vt:lpstr>
      <vt:lpstr>STEP 8: MAPPING OF SPECIALIZATIONS &amp; GENERALIZATIONS (4)</vt:lpstr>
      <vt:lpstr>STEP 8: MAPPING OF SPECIALIZATIONS &amp; GENERALIZATIONS (5)</vt:lpstr>
      <vt:lpstr>STEP 9: MAPPING OF UNION TYPES (CATEGORIES)</vt:lpstr>
      <vt:lpstr>STEP 9: MAPPING OF UNION TYPES (CATEGORIES)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/>
  <cp:lastModifiedBy>Kevin Cherry</cp:lastModifiedBy>
  <cp:revision>2</cp:revision>
  <dcterms:created xsi:type="dcterms:W3CDTF">2024-12-13T16:06:32Z</dcterms:created>
  <dcterms:modified xsi:type="dcterms:W3CDTF">2024-12-13T17:47:42Z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