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301" r:id="rId35"/>
    <p:sldId id="289" r:id="rId36"/>
    <p:sldId id="290" r:id="rId37"/>
    <p:sldId id="302" r:id="rId38"/>
    <p:sldId id="291" r:id="rId39"/>
    <p:sldId id="292" r:id="rId40"/>
    <p:sldId id="303" r:id="rId41"/>
    <p:sldId id="293" r:id="rId42"/>
    <p:sldId id="294" r:id="rId43"/>
    <p:sldId id="295" r:id="rId44"/>
    <p:sldId id="304" r:id="rId45"/>
    <p:sldId id="296" r:id="rId46"/>
    <p:sldId id="297" r:id="rId47"/>
    <p:sldId id="305" r:id="rId48"/>
    <p:sldId id="298" r:id="rId49"/>
    <p:sldId id="299" r:id="rId50"/>
    <p:sldId id="306" r:id="rId51"/>
    <p:sldId id="300" r:id="rId5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156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41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9"/>
            <a:ext cx="12189460" cy="457200"/>
          </a:xfrm>
          <a:custGeom>
            <a:avLst/>
            <a:gdLst/>
            <a:ahLst/>
            <a:cxnLst/>
            <a:rect l="l" t="t" r="r" b="b"/>
            <a:pathLst>
              <a:path w="12189460" h="457200">
                <a:moveTo>
                  <a:pt x="12188952" y="0"/>
                </a:moveTo>
                <a:lnTo>
                  <a:pt x="0" y="0"/>
                </a:lnTo>
                <a:lnTo>
                  <a:pt x="0" y="457199"/>
                </a:lnTo>
                <a:lnTo>
                  <a:pt x="12188952" y="457199"/>
                </a:lnTo>
                <a:lnTo>
                  <a:pt x="12188952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89460" cy="64135"/>
          </a:xfrm>
          <a:custGeom>
            <a:avLst/>
            <a:gdLst/>
            <a:ahLst/>
            <a:cxnLst/>
            <a:rect l="l" t="t" r="r" b="b"/>
            <a:pathLst>
              <a:path w="12189460" h="64135">
                <a:moveTo>
                  <a:pt x="12188952" y="0"/>
                </a:moveTo>
                <a:lnTo>
                  <a:pt x="0" y="0"/>
                </a:lnTo>
                <a:lnTo>
                  <a:pt x="0" y="64007"/>
                </a:lnTo>
                <a:lnTo>
                  <a:pt x="12188952" y="64007"/>
                </a:lnTo>
                <a:lnTo>
                  <a:pt x="12188952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9973" y="47625"/>
            <a:ext cx="11210290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657" y="1482293"/>
            <a:ext cx="8613140" cy="273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600" b="0" i="0">
                <a:solidFill>
                  <a:srgbClr val="252525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18.jp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25.jp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38.jp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4"/>
            <a:ext cx="12192000" cy="524510"/>
            <a:chOff x="0" y="6333744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0" y="6400799"/>
              <a:ext cx="12192000" cy="457200"/>
            </a:xfrm>
            <a:custGeom>
              <a:avLst/>
              <a:gdLst/>
              <a:ahLst/>
              <a:cxnLst/>
              <a:rect l="l" t="t" r="r" b="b"/>
              <a:pathLst>
                <a:path w="12192000" h="457200">
                  <a:moveTo>
                    <a:pt x="121920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92000" y="45719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4"/>
              <a:ext cx="12192000" cy="67310"/>
            </a:xfrm>
            <a:custGeom>
              <a:avLst/>
              <a:gdLst/>
              <a:ahLst/>
              <a:cxnLst/>
              <a:rect l="l" t="t" r="r" b="b"/>
              <a:pathLst>
                <a:path w="12192000" h="67310">
                  <a:moveTo>
                    <a:pt x="12192000" y="0"/>
                  </a:moveTo>
                  <a:lnTo>
                    <a:pt x="0" y="0"/>
                  </a:lnTo>
                  <a:lnTo>
                    <a:pt x="0" y="67055"/>
                  </a:lnTo>
                  <a:lnTo>
                    <a:pt x="12192000" y="67055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350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6220" rIns="0" bIns="0" rtlCol="0">
            <a:spAutoFit/>
          </a:bodyPr>
          <a:lstStyle/>
          <a:p>
            <a:pPr marL="12700" marR="5080" indent="2083435">
              <a:lnSpc>
                <a:spcPts val="9800"/>
              </a:lnSpc>
              <a:spcBef>
                <a:spcPts val="1860"/>
              </a:spcBef>
            </a:pPr>
            <a:r>
              <a:rPr spc="-95" dirty="0"/>
              <a:t>Lesson</a:t>
            </a:r>
            <a:r>
              <a:rPr spc="-440" dirty="0"/>
              <a:t> </a:t>
            </a:r>
            <a:r>
              <a:rPr spc="-25" dirty="0"/>
              <a:t>6: </a:t>
            </a:r>
            <a:r>
              <a:rPr spc="-155" dirty="0"/>
              <a:t>Relational</a:t>
            </a:r>
            <a:r>
              <a:rPr spc="-345" dirty="0"/>
              <a:t> </a:t>
            </a:r>
            <a:r>
              <a:rPr spc="-114" dirty="0"/>
              <a:t>Algebra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524760" y="4403801"/>
            <a:ext cx="71755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CSC430/530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dirty="0">
                <a:solidFill>
                  <a:srgbClr val="344068"/>
                </a:solidFill>
                <a:latin typeface="Calibri Light"/>
                <a:cs typeface="Calibri Light"/>
              </a:rPr>
              <a:t>–</a:t>
            </a:r>
            <a:r>
              <a:rPr sz="2400" b="0" spc="39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10" dirty="0">
                <a:solidFill>
                  <a:srgbClr val="344068"/>
                </a:solidFill>
                <a:latin typeface="Calibri Light"/>
                <a:cs typeface="Calibri Light"/>
              </a:rPr>
              <a:t>DATABASE</a:t>
            </a:r>
            <a:r>
              <a:rPr sz="2400" b="0" spc="38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70" dirty="0">
                <a:solidFill>
                  <a:srgbClr val="344068"/>
                </a:solidFill>
                <a:latin typeface="Calibri Light"/>
                <a:cs typeface="Calibri Light"/>
              </a:rPr>
              <a:t>MANAGEMENT</a:t>
            </a:r>
            <a:r>
              <a:rPr sz="2400" b="0" spc="355" dirty="0">
                <a:solidFill>
                  <a:srgbClr val="344068"/>
                </a:solidFill>
                <a:latin typeface="Calibri Light"/>
                <a:cs typeface="Calibri Light"/>
              </a:rPr>
              <a:t> </a:t>
            </a:r>
            <a:r>
              <a:rPr sz="2400" b="0" spc="150" dirty="0">
                <a:solidFill>
                  <a:srgbClr val="344068"/>
                </a:solidFill>
                <a:latin typeface="Calibri Light"/>
                <a:cs typeface="Calibri Light"/>
              </a:rPr>
              <a:t>SYSTEMS</a:t>
            </a:r>
            <a:endParaRPr sz="2400" dirty="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916410" cy="41408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nested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arbitrary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depth.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20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3600" b="1" baseline="13888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3600" spc="-67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Fname, Lname,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600" b="1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42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(EMPLOYEE))</a:t>
            </a:r>
            <a:endParaRPr sz="3600" baseline="13888">
              <a:latin typeface="Calibri"/>
              <a:cs typeface="Calibri"/>
            </a:endParaRPr>
          </a:p>
          <a:p>
            <a:pPr marL="144145" indent="-114300">
              <a:lnSpc>
                <a:spcPts val="2735"/>
              </a:lnSpc>
              <a:spcBef>
                <a:spcPts val="6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Alternatively,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rewritten</a:t>
            </a:r>
            <a:r>
              <a:rPr sz="24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sequence</a:t>
            </a:r>
            <a:r>
              <a:rPr sz="2400" b="1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operation,</a:t>
            </a:r>
            <a:r>
              <a:rPr sz="2400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giving</a:t>
            </a:r>
            <a:r>
              <a:rPr sz="24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b="1" spc="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129539">
              <a:lnSpc>
                <a:spcPts val="2735"/>
              </a:lnSpc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intermediate</a:t>
            </a:r>
            <a:r>
              <a:rPr sz="24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40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400" dirty="0">
                <a:latin typeface="Calibri"/>
                <a:cs typeface="Calibri"/>
              </a:rPr>
              <a:t>DEP5_EMPS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400" spc="-3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400">
              <a:latin typeface="Calibri"/>
              <a:cs typeface="Calibri"/>
            </a:endParaRPr>
          </a:p>
          <a:p>
            <a:pPr marL="443230">
              <a:lnSpc>
                <a:spcPct val="100000"/>
              </a:lnSpc>
              <a:spcBef>
                <a:spcPts val="310"/>
              </a:spcBef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2400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400" spc="-3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400" spc="21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DEP5_EMPS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also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renamed</a:t>
            </a:r>
            <a:r>
              <a:rPr sz="24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needed.</a:t>
            </a:r>
            <a:endParaRPr sz="240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13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400" spc="-2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400">
              <a:latin typeface="Calibri"/>
              <a:cs typeface="Calibri"/>
            </a:endParaRPr>
          </a:p>
          <a:p>
            <a:pPr marL="443230">
              <a:lnSpc>
                <a:spcPct val="100000"/>
              </a:lnSpc>
              <a:spcBef>
                <a:spcPts val="310"/>
              </a:spcBef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R(First_name,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Last_name,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Salary)</a:t>
            </a:r>
            <a:r>
              <a:rPr sz="24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4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400" spc="-2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400" spc="20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spc="-10" dirty="0">
                <a:latin typeface="Calibri"/>
                <a:cs typeface="Calibri"/>
              </a:rPr>
              <a:t>TEMP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190" dirty="0"/>
              <a:t> </a:t>
            </a:r>
            <a:r>
              <a:rPr spc="-90" dirty="0"/>
              <a:t>RELATIONAL</a:t>
            </a:r>
            <a:r>
              <a:rPr spc="-180" dirty="0"/>
              <a:t> </a:t>
            </a:r>
            <a:r>
              <a:rPr spc="-80" dirty="0"/>
              <a:t>OPERATIONS:</a:t>
            </a:r>
            <a:r>
              <a:rPr spc="-190" dirty="0"/>
              <a:t> </a:t>
            </a:r>
            <a:r>
              <a:rPr spc="-30" dirty="0"/>
              <a:t>RENAME</a:t>
            </a:r>
            <a:r>
              <a:rPr spc="-18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62555"/>
            <a:ext cx="10473055" cy="29248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RENAME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</a:t>
            </a:r>
            <a:r>
              <a:rPr sz="24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rho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forms: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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 (B1, B2,</a:t>
            </a:r>
            <a:r>
              <a:rPr sz="2175" spc="-1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Bn)</a:t>
            </a:r>
            <a:r>
              <a:rPr sz="2175" spc="30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(R) changes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both: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endParaRPr sz="20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(attribute)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B</a:t>
            </a:r>
            <a:r>
              <a:rPr sz="1950" spc="-37" baseline="-21367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35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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175" spc="-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(R)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changes: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only,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S.</a:t>
            </a:r>
            <a:endParaRPr sz="20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</a:t>
            </a:r>
            <a:r>
              <a:rPr sz="22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(B1,</a:t>
            </a:r>
            <a:r>
              <a:rPr sz="2175" spc="1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B2,</a:t>
            </a:r>
            <a:r>
              <a:rPr sz="2175" spc="-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Bn</a:t>
            </a:r>
            <a:r>
              <a:rPr sz="2175" spc="1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175" spc="30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(R)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changes: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(attribute)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only,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1950" baseline="-21367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B</a:t>
            </a:r>
            <a:r>
              <a:rPr sz="1950" spc="-37" baseline="-21367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190" dirty="0"/>
              <a:t> </a:t>
            </a:r>
            <a:r>
              <a:rPr spc="-90" dirty="0"/>
              <a:t>RELATIONAL</a:t>
            </a:r>
            <a:r>
              <a:rPr spc="-180" dirty="0"/>
              <a:t> </a:t>
            </a:r>
            <a:r>
              <a:rPr spc="-80" dirty="0"/>
              <a:t>OPERATIONS:</a:t>
            </a:r>
            <a:r>
              <a:rPr spc="-190" dirty="0"/>
              <a:t> </a:t>
            </a:r>
            <a:r>
              <a:rPr spc="-30" dirty="0"/>
              <a:t>RENAME</a:t>
            </a:r>
            <a:r>
              <a:rPr spc="-18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881147"/>
            <a:ext cx="10812145" cy="918844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89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7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3300" b="1" baseline="13888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3300" spc="-7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145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14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14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baseline="13888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300" b="1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300" spc="-104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Dno=5</a:t>
            </a:r>
            <a:r>
              <a:rPr sz="14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(EMPLOYEE))</a:t>
            </a:r>
            <a:endParaRPr sz="3300" baseline="1388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79" y="4159656"/>
            <a:ext cx="7201534" cy="7816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434"/>
              </a:spcBef>
              <a:buClr>
                <a:srgbClr val="1CACE3"/>
              </a:buClr>
              <a:buFont typeface="Arial"/>
              <a:buChar char="•"/>
              <a:tabLst>
                <a:tab pos="220979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TEMP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200" spc="-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Dno = 5</a:t>
            </a:r>
            <a:r>
              <a:rPr sz="2175" spc="-1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200">
              <a:latin typeface="Calibri"/>
              <a:cs typeface="Calibri"/>
            </a:endParaRPr>
          </a:p>
          <a:p>
            <a:pPr marL="228600">
              <a:lnSpc>
                <a:spcPct val="100000"/>
              </a:lnSpc>
              <a:spcBef>
                <a:spcPts val="33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R(First_name,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Last_name,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Salary)</a:t>
            </a:r>
            <a:r>
              <a:rPr sz="2200" spc="-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Fname, Lname, Salary</a:t>
            </a:r>
            <a:r>
              <a:rPr sz="2175" spc="209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spc="-10" dirty="0">
                <a:latin typeface="Calibri"/>
                <a:cs typeface="Calibri"/>
              </a:rPr>
              <a:t>TEMP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190" dirty="0"/>
              <a:t> </a:t>
            </a:r>
            <a:r>
              <a:rPr spc="-90" dirty="0"/>
              <a:t>RELATIONAL</a:t>
            </a:r>
            <a:r>
              <a:rPr spc="-180" dirty="0"/>
              <a:t> </a:t>
            </a:r>
            <a:r>
              <a:rPr spc="-80" dirty="0"/>
              <a:t>OPERATIONS:</a:t>
            </a:r>
            <a:r>
              <a:rPr spc="-190" dirty="0"/>
              <a:t> </a:t>
            </a:r>
            <a:r>
              <a:rPr spc="-30" dirty="0"/>
              <a:t>RENAME</a:t>
            </a:r>
            <a:r>
              <a:rPr spc="-185" dirty="0"/>
              <a:t> </a:t>
            </a:r>
            <a:r>
              <a:rPr spc="-25" dirty="0"/>
              <a:t>(3)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472290" y="1876970"/>
            <a:ext cx="10075545" cy="2196465"/>
            <a:chOff x="472290" y="1876970"/>
            <a:chExt cx="10075545" cy="219646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0227" y="2395727"/>
              <a:ext cx="2127534" cy="115001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2290" y="1876970"/>
              <a:ext cx="6469678" cy="219635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950201" y="2933700"/>
              <a:ext cx="1426845" cy="114300"/>
            </a:xfrm>
            <a:custGeom>
              <a:avLst/>
              <a:gdLst/>
              <a:ahLst/>
              <a:cxnLst/>
              <a:rect l="l" t="t" r="r" b="b"/>
              <a:pathLst>
                <a:path w="1426845" h="114300">
                  <a:moveTo>
                    <a:pt x="1312164" y="0"/>
                  </a:moveTo>
                  <a:lnTo>
                    <a:pt x="1312164" y="114300"/>
                  </a:lnTo>
                  <a:lnTo>
                    <a:pt x="1388364" y="76200"/>
                  </a:lnTo>
                  <a:lnTo>
                    <a:pt x="1331214" y="76200"/>
                  </a:lnTo>
                  <a:lnTo>
                    <a:pt x="1331214" y="38100"/>
                  </a:lnTo>
                  <a:lnTo>
                    <a:pt x="1388364" y="38100"/>
                  </a:lnTo>
                  <a:lnTo>
                    <a:pt x="1312164" y="0"/>
                  </a:lnTo>
                  <a:close/>
                </a:path>
                <a:path w="1426845" h="114300">
                  <a:moveTo>
                    <a:pt x="1312164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1312164" y="76200"/>
                  </a:lnTo>
                  <a:lnTo>
                    <a:pt x="1312164" y="38100"/>
                  </a:lnTo>
                  <a:close/>
                </a:path>
                <a:path w="1426845" h="114300">
                  <a:moveTo>
                    <a:pt x="1388364" y="38100"/>
                  </a:moveTo>
                  <a:lnTo>
                    <a:pt x="1331214" y="38100"/>
                  </a:lnTo>
                  <a:lnTo>
                    <a:pt x="1331214" y="76200"/>
                  </a:lnTo>
                  <a:lnTo>
                    <a:pt x="1388364" y="76200"/>
                  </a:lnTo>
                  <a:lnTo>
                    <a:pt x="1426464" y="57150"/>
                  </a:lnTo>
                  <a:lnTo>
                    <a:pt x="1388364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9412" y="5073396"/>
            <a:ext cx="6217920" cy="10302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27392" y="5093208"/>
            <a:ext cx="1877568" cy="10241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5890"/>
            <a:ext cx="9298940" cy="523176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lang="en-US" sz="2400" spc="-15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4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endParaRPr sz="2200" dirty="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eliminated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Intersection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B.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b="1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but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will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A.</a:t>
            </a:r>
            <a:endParaRPr sz="2200" dirty="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operand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type</a:t>
            </a:r>
            <a:r>
              <a:rPr sz="24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compatible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attributes.</a:t>
            </a:r>
            <a:endParaRPr sz="2200" dirty="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Pair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compatible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domain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UNION,</a:t>
            </a:r>
            <a:r>
              <a:rPr spc="-204" dirty="0"/>
              <a:t> </a:t>
            </a:r>
            <a:r>
              <a:rPr spc="-60" dirty="0"/>
              <a:t>INTERSECTION</a:t>
            </a:r>
            <a:r>
              <a:rPr spc="-200" dirty="0"/>
              <a:t> </a:t>
            </a:r>
            <a:r>
              <a:rPr dirty="0"/>
              <a:t>&amp;</a:t>
            </a:r>
            <a:r>
              <a:rPr spc="-195" dirty="0"/>
              <a:t> </a:t>
            </a:r>
            <a:r>
              <a:rPr dirty="0"/>
              <a:t>SET</a:t>
            </a:r>
            <a:r>
              <a:rPr spc="-190" dirty="0"/>
              <a:t> </a:t>
            </a:r>
            <a:r>
              <a:rPr spc="-50" dirty="0"/>
              <a:t>DIFFERENCE</a:t>
            </a:r>
            <a:r>
              <a:rPr spc="-19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7983" y="2814827"/>
            <a:ext cx="2267712" cy="164591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77983" y="1005839"/>
            <a:ext cx="2255520" cy="15666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77983" y="4655820"/>
            <a:ext cx="2255520" cy="15666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937260"/>
            <a:ext cx="6816418" cy="53619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82067" y="959507"/>
            <a:ext cx="3723640" cy="22809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(a)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compatible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(b)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200" spc="-9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INSTRUCTOR.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(c)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2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INSTRUCTOR.</a:t>
            </a:r>
            <a:endParaRPr sz="22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31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(d)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STUDENT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INSTRUCTOR.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(e)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INSTRUCTOR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STUDENT.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UNION,</a:t>
            </a:r>
            <a:r>
              <a:rPr spc="-204" dirty="0"/>
              <a:t> </a:t>
            </a:r>
            <a:r>
              <a:rPr spc="-60" dirty="0"/>
              <a:t>INTERSECTION</a:t>
            </a:r>
            <a:r>
              <a:rPr spc="-200" dirty="0"/>
              <a:t> </a:t>
            </a:r>
            <a:r>
              <a:rPr dirty="0"/>
              <a:t>&amp;</a:t>
            </a:r>
            <a:r>
              <a:rPr spc="-195" dirty="0"/>
              <a:t> </a:t>
            </a:r>
            <a:r>
              <a:rPr dirty="0"/>
              <a:t>SET</a:t>
            </a:r>
            <a:r>
              <a:rPr spc="-190" dirty="0"/>
              <a:t> </a:t>
            </a:r>
            <a:r>
              <a:rPr spc="-50" dirty="0"/>
              <a:t>DIFFERENCE</a:t>
            </a:r>
            <a:r>
              <a:rPr spc="-195" dirty="0"/>
              <a:t> </a:t>
            </a:r>
            <a:r>
              <a:rPr spc="-25" dirty="0"/>
              <a:t>(2)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9088755" cy="292798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intersection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commutative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0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0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Union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&amp;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intersection</a:t>
            </a:r>
            <a:r>
              <a:rPr sz="2200" b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associative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treated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n-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ary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9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(B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C)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B)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0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(B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000" spc="-5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C)</a:t>
            </a:r>
            <a:endParaRPr sz="20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0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difference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commutative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≠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UNION,</a:t>
            </a:r>
            <a:r>
              <a:rPr spc="-204" dirty="0"/>
              <a:t> </a:t>
            </a:r>
            <a:r>
              <a:rPr spc="-60" dirty="0"/>
              <a:t>INTERSECTION</a:t>
            </a:r>
            <a:r>
              <a:rPr spc="-200" dirty="0"/>
              <a:t> </a:t>
            </a:r>
            <a:r>
              <a:rPr dirty="0"/>
              <a:t>&amp;</a:t>
            </a:r>
            <a:r>
              <a:rPr spc="-195" dirty="0"/>
              <a:t> </a:t>
            </a:r>
            <a:r>
              <a:rPr dirty="0"/>
              <a:t>SET</a:t>
            </a:r>
            <a:r>
              <a:rPr spc="-190" dirty="0"/>
              <a:t> </a:t>
            </a:r>
            <a:r>
              <a:rPr spc="-50" dirty="0"/>
              <a:t>DIFFERENCE</a:t>
            </a:r>
            <a:r>
              <a:rPr spc="-19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838305" cy="218503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combine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combinatorial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fashion.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R(A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…,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S(B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175" spc="-37" baseline="-21072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+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Q(A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n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1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2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...,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order.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State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CARTESIAN</a:t>
            </a:r>
            <a:r>
              <a:rPr spc="-225" dirty="0"/>
              <a:t> </a:t>
            </a:r>
            <a:r>
              <a:rPr spc="-35" dirty="0"/>
              <a:t>PRODUCT</a:t>
            </a:r>
            <a:r>
              <a:rPr spc="-21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7775575" cy="2411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Generally,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Cartesian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female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FEMALE_EMPS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Sex</a:t>
            </a:r>
            <a:r>
              <a:rPr sz="2175" spc="232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= ’F’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200">
              <a:latin typeface="Calibri"/>
              <a:cs typeface="Calibri"/>
            </a:endParaRPr>
          </a:p>
          <a:p>
            <a:pPr marL="429259" marR="1750695">
              <a:lnSpc>
                <a:spcPct val="11270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EMPNAMES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(FEMALE_EMPS) EMP_DEPENDENTS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CARTESIAN</a:t>
            </a:r>
            <a:r>
              <a:rPr spc="-225" dirty="0"/>
              <a:t> </a:t>
            </a:r>
            <a:r>
              <a:rPr spc="-35" dirty="0"/>
              <a:t>PRODUCT</a:t>
            </a:r>
            <a:r>
              <a:rPr spc="-21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591346" y="1627632"/>
            <a:ext cx="11390630" cy="4519295"/>
            <a:chOff x="591346" y="1627632"/>
            <a:chExt cx="11390630" cy="451929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346" y="3501981"/>
              <a:ext cx="7810098" cy="26446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81187" y="1627632"/>
              <a:ext cx="4000500" cy="191414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7775575" cy="241173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Generally,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Cartesian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 names of female employees and their dependents.</a:t>
            </a:r>
            <a:endParaRPr sz="22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FEMALE_EMPS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Sex</a:t>
            </a:r>
            <a:r>
              <a:rPr sz="2175" spc="232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= ’F’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200" dirty="0">
              <a:latin typeface="Calibri"/>
              <a:cs typeface="Calibri"/>
            </a:endParaRPr>
          </a:p>
          <a:p>
            <a:pPr marL="429259" marR="1750695">
              <a:lnSpc>
                <a:spcPct val="11270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EMPNAMES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(FEMALE_EMPS) EMP_DEPENDENTS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CARTESIAN</a:t>
            </a:r>
            <a:r>
              <a:rPr spc="-225" dirty="0"/>
              <a:t> </a:t>
            </a:r>
            <a:r>
              <a:rPr spc="-35" dirty="0"/>
              <a:t>PRODUCT</a:t>
            </a:r>
            <a:r>
              <a:rPr spc="-21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05828" y="2416823"/>
            <a:ext cx="4661037" cy="37947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7775575" cy="3957622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Generally,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Cartesian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product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becomes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followed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 names of female employees and their dependents.</a:t>
            </a:r>
            <a:endParaRPr sz="2200" dirty="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FEMALE_EMPS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Sex</a:t>
            </a:r>
            <a:r>
              <a:rPr sz="2175" spc="232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= ’F’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200" dirty="0">
              <a:latin typeface="Calibri"/>
              <a:cs typeface="Calibri"/>
            </a:endParaRPr>
          </a:p>
          <a:p>
            <a:pPr marL="429259" marR="1750695">
              <a:lnSpc>
                <a:spcPct val="11270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EMPNAMES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200" spc="-8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(FEMALE_EMPS) EMP_DEPENDENTS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10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ts val="251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meaningful,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Select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endParaRPr sz="2200" dirty="0">
              <a:latin typeface="Calibri"/>
              <a:cs typeface="Calibri"/>
            </a:endParaRPr>
          </a:p>
          <a:p>
            <a:pPr marL="421640">
              <a:lnSpc>
                <a:spcPts val="2510"/>
              </a:lnSpc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 dirty="0">
              <a:latin typeface="Calibri"/>
              <a:cs typeface="Calibri"/>
            </a:endParaRPr>
          </a:p>
          <a:p>
            <a:pPr marL="593090">
              <a:lnSpc>
                <a:spcPct val="100000"/>
              </a:lnSpc>
              <a:spcBef>
                <a:spcPts val="350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ACTUAL_DEPS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175" spc="1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175" spc="-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Essn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(EMP_DEPENDENTS)</a:t>
            </a:r>
            <a:endParaRPr sz="2200" dirty="0">
              <a:latin typeface="Calibri"/>
              <a:cs typeface="Calibri"/>
            </a:endParaRPr>
          </a:p>
          <a:p>
            <a:pPr marL="612775">
              <a:lnSpc>
                <a:spcPct val="100000"/>
              </a:lnSpc>
              <a:spcBef>
                <a:spcPts val="875"/>
              </a:spcBef>
            </a:pPr>
            <a:r>
              <a:rPr sz="3300" spc="-37" baseline="13888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3300" spc="-22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baseline="13888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3300" spc="-15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300" b="1" baseline="13888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3300" spc="-157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145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145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Dependent_name</a:t>
            </a:r>
            <a:r>
              <a:rPr sz="145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15" baseline="13888" dirty="0">
                <a:solidFill>
                  <a:srgbClr val="404040"/>
                </a:solidFill>
                <a:latin typeface="Calibri"/>
                <a:cs typeface="Calibri"/>
              </a:rPr>
              <a:t>(ACTUAL_DEPS)</a:t>
            </a:r>
            <a:endParaRPr sz="3300" baseline="13888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62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CARTESIAN</a:t>
            </a:r>
            <a:r>
              <a:rPr spc="-225" dirty="0"/>
              <a:t> </a:t>
            </a:r>
            <a:r>
              <a:rPr spc="-35" dirty="0"/>
              <a:t>PRODUCT</a:t>
            </a:r>
            <a:r>
              <a:rPr spc="-215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82963" y="2416823"/>
            <a:ext cx="10984230" cy="3890010"/>
            <a:chOff x="682963" y="2416823"/>
            <a:chExt cx="10984230" cy="389001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963" y="4934712"/>
              <a:ext cx="6114475" cy="13716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5828" y="2416823"/>
              <a:ext cx="4661037" cy="3794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839338"/>
            <a:ext cx="7615555" cy="4051935"/>
          </a:xfrm>
          <a:prstGeom prst="rect">
            <a:avLst/>
          </a:prstGeom>
        </p:spPr>
        <p:txBody>
          <a:bodyPr vert="horz" wrap="square" lIns="0" tIns="15494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2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Introduction.</a:t>
            </a:r>
            <a:endParaRPr sz="24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12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Unary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SELECT,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RENAME.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theory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UNION,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INTERSECTION,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DIFFERENCE,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CARTESIAN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PRODUCT.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JOIN,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DIVISION.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Aggregation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grouping.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53009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OUTLINE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561445" cy="4208203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938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Combines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related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“longer”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Allows</a:t>
            </a:r>
            <a:r>
              <a:rPr sz="2200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processing</a:t>
            </a:r>
            <a:r>
              <a:rPr sz="22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relationships</a:t>
            </a:r>
            <a:r>
              <a:rPr sz="22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among</a:t>
            </a:r>
            <a:r>
              <a:rPr sz="22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60" dirty="0">
                <a:solidFill>
                  <a:srgbClr val="404040"/>
                </a:solidFill>
                <a:latin typeface="Cambria Math"/>
                <a:cs typeface="Cambria Math"/>
              </a:rPr>
              <a:t>⋈</a:t>
            </a:r>
            <a:endParaRPr sz="2400" dirty="0">
              <a:latin typeface="Cambria Math"/>
              <a:cs typeface="Cambria Math"/>
            </a:endParaRPr>
          </a:p>
          <a:p>
            <a:pPr marL="180975" indent="-155575">
              <a:lnSpc>
                <a:spcPts val="3554"/>
              </a:lnSpc>
              <a:spcBef>
                <a:spcPts val="1960"/>
              </a:spcBef>
              <a:buClr>
                <a:srgbClr val="1CACE3"/>
              </a:buClr>
              <a:buSzPct val="96875"/>
              <a:buFont typeface="Arial"/>
              <a:buChar char="•"/>
              <a:tabLst>
                <a:tab pos="180975" algn="l"/>
              </a:tabLst>
            </a:pPr>
            <a:r>
              <a:rPr sz="4800" baseline="13888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4800" baseline="13888" dirty="0">
                <a:solidFill>
                  <a:srgbClr val="404040"/>
                </a:solidFill>
                <a:latin typeface="Cambria Math"/>
                <a:cs typeface="Cambria Math"/>
              </a:rPr>
              <a:t>⋈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&lt;join</a:t>
            </a:r>
            <a:r>
              <a:rPr sz="2100" spc="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condition&gt;</a:t>
            </a:r>
            <a:r>
              <a:rPr sz="2100" spc="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75" baseline="13888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endParaRPr sz="4800" baseline="13888" dirty="0">
              <a:latin typeface="Calibri"/>
              <a:cs typeface="Calibri"/>
            </a:endParaRPr>
          </a:p>
          <a:p>
            <a:pPr marL="420370" lvl="1" indent="-181610">
              <a:lnSpc>
                <a:spcPts val="2115"/>
              </a:lnSpc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evaluated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0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20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True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included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resulting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combined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tuple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44145" indent="-119380">
              <a:lnSpc>
                <a:spcPct val="100000"/>
              </a:lnSpc>
              <a:spcBef>
                <a:spcPts val="12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general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form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400" i="1" spc="19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600" i="1" dirty="0">
                <a:solidFill>
                  <a:srgbClr val="404040"/>
                </a:solidFill>
                <a:latin typeface="Calibri"/>
                <a:cs typeface="Calibri"/>
              </a:rPr>
              <a:t>Θ</a:t>
            </a:r>
            <a:r>
              <a:rPr sz="2600" i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400" i="1" baseline="-20833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where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6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2175" spc="209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R.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175" spc="209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S.</a:t>
            </a:r>
            <a:endParaRPr sz="22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  <a:tab pos="687959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Θ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(theta)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comparisons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operators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(=,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&gt;,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≥,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&lt;,</a:t>
            </a:r>
            <a:r>
              <a:rPr lang="en-US"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≤,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≠).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BINARY</a:t>
            </a:r>
            <a:r>
              <a:rPr spc="-145" dirty="0"/>
              <a:t> </a:t>
            </a:r>
            <a:r>
              <a:rPr spc="-95" dirty="0"/>
              <a:t>RELATIONAL</a:t>
            </a:r>
            <a:r>
              <a:rPr spc="-155" dirty="0"/>
              <a:t> </a:t>
            </a:r>
            <a:r>
              <a:rPr spc="-90" dirty="0"/>
              <a:t>OPERATIONS:</a:t>
            </a:r>
            <a:r>
              <a:rPr spc="-160" dirty="0"/>
              <a:t> </a:t>
            </a:r>
            <a:r>
              <a:rPr spc="-10" dirty="0"/>
              <a:t>JOIN</a:t>
            </a:r>
            <a:r>
              <a:rPr spc="-15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6173"/>
            <a:ext cx="6428740" cy="77533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managers.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8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DEPT_MGR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2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mbria Math"/>
                <a:cs typeface="Cambria Math"/>
              </a:rPr>
              <a:t>⋈</a:t>
            </a:r>
            <a:r>
              <a:rPr sz="2200" spc="-10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Mgr_ssn</a:t>
            </a:r>
            <a:r>
              <a:rPr sz="2175" spc="-15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175" spc="-3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2175" spc="-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BINARY</a:t>
            </a:r>
            <a:r>
              <a:rPr spc="-145" dirty="0"/>
              <a:t> </a:t>
            </a:r>
            <a:r>
              <a:rPr spc="-95" dirty="0"/>
              <a:t>RELATIONAL</a:t>
            </a:r>
            <a:r>
              <a:rPr spc="-155" dirty="0"/>
              <a:t> </a:t>
            </a:r>
            <a:r>
              <a:rPr spc="-90" dirty="0"/>
              <a:t>OPERATIONS:</a:t>
            </a:r>
            <a:r>
              <a:rPr spc="-160" dirty="0"/>
              <a:t> </a:t>
            </a:r>
            <a:r>
              <a:rPr spc="-10" dirty="0"/>
              <a:t>JOIN</a:t>
            </a:r>
            <a:r>
              <a:rPr spc="-15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30399" y="4234434"/>
            <a:ext cx="6915784" cy="1747520"/>
            <a:chOff x="2830399" y="4234434"/>
            <a:chExt cx="6915784" cy="17475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30399" y="4830127"/>
              <a:ext cx="6915580" cy="11515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219444" y="4234434"/>
              <a:ext cx="114300" cy="560070"/>
            </a:xfrm>
            <a:custGeom>
              <a:avLst/>
              <a:gdLst/>
              <a:ahLst/>
              <a:cxnLst/>
              <a:rect l="l" t="t" r="r" b="b"/>
              <a:pathLst>
                <a:path w="114300" h="560070">
                  <a:moveTo>
                    <a:pt x="38100" y="445516"/>
                  </a:moveTo>
                  <a:lnTo>
                    <a:pt x="0" y="445516"/>
                  </a:lnTo>
                  <a:lnTo>
                    <a:pt x="57150" y="559816"/>
                  </a:lnTo>
                  <a:lnTo>
                    <a:pt x="104775" y="464566"/>
                  </a:lnTo>
                  <a:lnTo>
                    <a:pt x="38100" y="464566"/>
                  </a:lnTo>
                  <a:lnTo>
                    <a:pt x="38100" y="445516"/>
                  </a:lnTo>
                  <a:close/>
                </a:path>
                <a:path w="114300" h="560070">
                  <a:moveTo>
                    <a:pt x="76200" y="0"/>
                  </a:moveTo>
                  <a:lnTo>
                    <a:pt x="38100" y="0"/>
                  </a:lnTo>
                  <a:lnTo>
                    <a:pt x="38100" y="464566"/>
                  </a:lnTo>
                  <a:lnTo>
                    <a:pt x="76200" y="464566"/>
                  </a:lnTo>
                  <a:lnTo>
                    <a:pt x="76200" y="0"/>
                  </a:lnTo>
                  <a:close/>
                </a:path>
                <a:path w="114300" h="560070">
                  <a:moveTo>
                    <a:pt x="114300" y="445516"/>
                  </a:moveTo>
                  <a:lnTo>
                    <a:pt x="76200" y="445516"/>
                  </a:lnTo>
                  <a:lnTo>
                    <a:pt x="76200" y="464566"/>
                  </a:lnTo>
                  <a:lnTo>
                    <a:pt x="104775" y="464566"/>
                  </a:lnTo>
                  <a:lnTo>
                    <a:pt x="114300" y="445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7686" y="1977168"/>
            <a:ext cx="6393671" cy="218276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46293" y="2487003"/>
            <a:ext cx="4377937" cy="122376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81532"/>
            <a:ext cx="9063355" cy="36856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Special</a:t>
            </a:r>
            <a:r>
              <a:rPr sz="24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cases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operation:</a:t>
            </a:r>
            <a:endParaRPr sz="24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2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EQUIJOIN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“=“</a:t>
            </a:r>
            <a:r>
              <a:rPr sz="20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comparison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operator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used.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common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2000" dirty="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pairs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identical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sz="20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000" dirty="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NATURAL</a:t>
            </a:r>
            <a:r>
              <a:rPr sz="2400" b="1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5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Removes</a:t>
            </a:r>
            <a:r>
              <a:rPr sz="2000" b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second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superfluous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EQUI</a:t>
            </a:r>
            <a:r>
              <a:rPr lang="en-US" sz="2000" spc="-10" dirty="0">
                <a:solidFill>
                  <a:srgbClr val="404040"/>
                </a:solidFill>
                <a:latin typeface="Calibri"/>
                <a:cs typeface="Calibri"/>
              </a:rPr>
              <a:t>J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OIN.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join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must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relations.</a:t>
            </a:r>
            <a:endParaRPr sz="2000" dirty="0">
              <a:latin typeface="Calibri"/>
              <a:cs typeface="Calibri"/>
            </a:endParaRPr>
          </a:p>
          <a:p>
            <a:pPr marL="761365" lvl="3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6136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renaming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might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first.</a:t>
            </a:r>
            <a:endParaRPr sz="2000" dirty="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Calibri"/>
                <a:cs typeface="Calibri"/>
              </a:rPr>
              <a:t>*.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BINARY</a:t>
            </a:r>
            <a:r>
              <a:rPr spc="-145" dirty="0"/>
              <a:t> </a:t>
            </a:r>
            <a:r>
              <a:rPr spc="-95" dirty="0"/>
              <a:t>RELATIONAL</a:t>
            </a:r>
            <a:r>
              <a:rPr spc="-155" dirty="0"/>
              <a:t> </a:t>
            </a:r>
            <a:r>
              <a:rPr spc="-90" dirty="0"/>
              <a:t>OPERATIONS:</a:t>
            </a:r>
            <a:r>
              <a:rPr spc="-160" dirty="0"/>
              <a:t> </a:t>
            </a:r>
            <a:r>
              <a:rPr spc="-10" dirty="0"/>
              <a:t>JOIN</a:t>
            </a:r>
            <a:r>
              <a:rPr spc="-15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62905"/>
            <a:ext cx="6463030" cy="79502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departments’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locations.</a:t>
            </a:r>
            <a:endParaRPr sz="2200">
              <a:latin typeface="Calibri"/>
              <a:cs typeface="Calibri"/>
            </a:endParaRPr>
          </a:p>
          <a:p>
            <a:pPr marL="394970" lvl="1" indent="-18161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3949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DEPT_LOCS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400" spc="-9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DEPT_LOCATIONS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BINARY</a:t>
            </a:r>
            <a:r>
              <a:rPr spc="-145" dirty="0"/>
              <a:t> </a:t>
            </a:r>
            <a:r>
              <a:rPr spc="-95" dirty="0"/>
              <a:t>RELATIONAL</a:t>
            </a:r>
            <a:r>
              <a:rPr spc="-155" dirty="0"/>
              <a:t> </a:t>
            </a:r>
            <a:r>
              <a:rPr spc="-90" dirty="0"/>
              <a:t>OPERATIONS:</a:t>
            </a:r>
            <a:r>
              <a:rPr spc="-160" dirty="0"/>
              <a:t> </a:t>
            </a:r>
            <a:r>
              <a:rPr spc="-10" dirty="0"/>
              <a:t>JOIN</a:t>
            </a:r>
            <a:r>
              <a:rPr spc="-155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686" y="4409059"/>
            <a:ext cx="6215566" cy="18685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9344" y="1994916"/>
            <a:ext cx="5023104" cy="136550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69123" y="1717548"/>
            <a:ext cx="2097024" cy="1962912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6039611" y="3784853"/>
            <a:ext cx="114300" cy="560070"/>
          </a:xfrm>
          <a:custGeom>
            <a:avLst/>
            <a:gdLst/>
            <a:ahLst/>
            <a:cxnLst/>
            <a:rect l="l" t="t" r="r" b="b"/>
            <a:pathLst>
              <a:path w="114300" h="560070">
                <a:moveTo>
                  <a:pt x="38100" y="445516"/>
                </a:moveTo>
                <a:lnTo>
                  <a:pt x="0" y="445516"/>
                </a:lnTo>
                <a:lnTo>
                  <a:pt x="57150" y="559816"/>
                </a:lnTo>
                <a:lnTo>
                  <a:pt x="104775" y="464566"/>
                </a:lnTo>
                <a:lnTo>
                  <a:pt x="38100" y="464566"/>
                </a:lnTo>
                <a:lnTo>
                  <a:pt x="38100" y="445516"/>
                </a:lnTo>
                <a:close/>
              </a:path>
              <a:path w="114300" h="560070">
                <a:moveTo>
                  <a:pt x="76200" y="0"/>
                </a:moveTo>
                <a:lnTo>
                  <a:pt x="38100" y="0"/>
                </a:lnTo>
                <a:lnTo>
                  <a:pt x="38100" y="464566"/>
                </a:lnTo>
                <a:lnTo>
                  <a:pt x="76200" y="464566"/>
                </a:lnTo>
                <a:lnTo>
                  <a:pt x="76200" y="0"/>
                </a:lnTo>
                <a:close/>
              </a:path>
              <a:path w="114300" h="560070">
                <a:moveTo>
                  <a:pt x="114300" y="445516"/>
                </a:moveTo>
                <a:lnTo>
                  <a:pt x="76200" y="445516"/>
                </a:lnTo>
                <a:lnTo>
                  <a:pt x="76200" y="464566"/>
                </a:lnTo>
                <a:lnTo>
                  <a:pt x="104775" y="464566"/>
                </a:lnTo>
                <a:lnTo>
                  <a:pt x="114300" y="4455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888154"/>
            <a:ext cx="9278620" cy="944244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83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projects’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departments.</a:t>
            </a:r>
            <a:endParaRPr sz="22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73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PROJ_DEPT</a:t>
            </a:r>
            <a:r>
              <a:rPr sz="3600" spc="-112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3600" spc="-179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3600" spc="-104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3600" spc="-75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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(Dname,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Dnum,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Mgr_ssn,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 err="1">
                <a:solidFill>
                  <a:srgbClr val="404040"/>
                </a:solidFill>
                <a:latin typeface="Calibri"/>
                <a:cs typeface="Calibri"/>
              </a:rPr>
              <a:t>Mgr_sta</a:t>
            </a:r>
            <a:r>
              <a:rPr lang="en-US" sz="1600" spc="-10" dirty="0" err="1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600" spc="-10" dirty="0" err="1">
                <a:solidFill>
                  <a:srgbClr val="404040"/>
                </a:solidFill>
                <a:latin typeface="Calibri"/>
                <a:cs typeface="Calibri"/>
              </a:rPr>
              <a:t>t_date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(DEPARTMENT)</a:t>
            </a:r>
            <a:endParaRPr sz="3600" baseline="13888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51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BINARY</a:t>
            </a:r>
            <a:r>
              <a:rPr spc="-145" dirty="0"/>
              <a:t> </a:t>
            </a:r>
            <a:r>
              <a:rPr spc="-95" dirty="0"/>
              <a:t>RELATIONAL</a:t>
            </a:r>
            <a:r>
              <a:rPr spc="-155" dirty="0"/>
              <a:t> </a:t>
            </a:r>
            <a:r>
              <a:rPr spc="-90" dirty="0"/>
              <a:t>OPERATIONS:</a:t>
            </a:r>
            <a:r>
              <a:rPr spc="-160" dirty="0"/>
              <a:t> </a:t>
            </a:r>
            <a:r>
              <a:rPr spc="-10" dirty="0"/>
              <a:t>JOIN</a:t>
            </a:r>
            <a:r>
              <a:rPr spc="-155" dirty="0"/>
              <a:t> </a:t>
            </a:r>
            <a:r>
              <a:rPr spc="-25" dirty="0"/>
              <a:t>(4)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364897" y="3868673"/>
            <a:ext cx="7547609" cy="2401570"/>
            <a:chOff x="2364897" y="3868673"/>
            <a:chExt cx="7547609" cy="24015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64897" y="4349495"/>
              <a:ext cx="7547607" cy="192023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39611" y="3868673"/>
              <a:ext cx="114300" cy="560070"/>
            </a:xfrm>
            <a:custGeom>
              <a:avLst/>
              <a:gdLst/>
              <a:ahLst/>
              <a:cxnLst/>
              <a:rect l="l" t="t" r="r" b="b"/>
              <a:pathLst>
                <a:path w="114300" h="560070">
                  <a:moveTo>
                    <a:pt x="38100" y="445515"/>
                  </a:moveTo>
                  <a:lnTo>
                    <a:pt x="0" y="445515"/>
                  </a:lnTo>
                  <a:lnTo>
                    <a:pt x="57150" y="559815"/>
                  </a:lnTo>
                  <a:lnTo>
                    <a:pt x="104775" y="464565"/>
                  </a:lnTo>
                  <a:lnTo>
                    <a:pt x="38100" y="464565"/>
                  </a:lnTo>
                  <a:lnTo>
                    <a:pt x="38100" y="445515"/>
                  </a:lnTo>
                  <a:close/>
                </a:path>
                <a:path w="114300" h="560070">
                  <a:moveTo>
                    <a:pt x="76200" y="0"/>
                  </a:moveTo>
                  <a:lnTo>
                    <a:pt x="38100" y="0"/>
                  </a:lnTo>
                  <a:lnTo>
                    <a:pt x="38100" y="464565"/>
                  </a:lnTo>
                  <a:lnTo>
                    <a:pt x="76200" y="464565"/>
                  </a:lnTo>
                  <a:lnTo>
                    <a:pt x="76200" y="0"/>
                  </a:lnTo>
                  <a:close/>
                </a:path>
                <a:path w="114300" h="560070">
                  <a:moveTo>
                    <a:pt x="114300" y="445515"/>
                  </a:moveTo>
                  <a:lnTo>
                    <a:pt x="76200" y="445515"/>
                  </a:lnTo>
                  <a:lnTo>
                    <a:pt x="76200" y="464565"/>
                  </a:lnTo>
                  <a:lnTo>
                    <a:pt x="104775" y="464565"/>
                  </a:lnTo>
                  <a:lnTo>
                    <a:pt x="114300" y="4455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7583" y="2240638"/>
            <a:ext cx="4728142" cy="128518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74109" y="1874520"/>
            <a:ext cx="3345153" cy="196009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65890"/>
            <a:ext cx="11325225" cy="209613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{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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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x}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called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complete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3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algebra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combination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these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200">
              <a:latin typeface="Calibri"/>
              <a:cs typeface="Calibri"/>
            </a:endParaRPr>
          </a:p>
          <a:p>
            <a:pPr marL="1441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421005" lvl="1" indent="-182245">
              <a:lnSpc>
                <a:spcPct val="100000"/>
              </a:lnSpc>
              <a:spcBef>
                <a:spcPts val="165"/>
              </a:spcBef>
              <a:buClr>
                <a:srgbClr val="1CACE3"/>
              </a:buClr>
              <a:buFont typeface="Arial"/>
              <a:buChar char="•"/>
              <a:tabLst>
                <a:tab pos="4210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</a:t>
            </a:r>
            <a:r>
              <a:rPr sz="2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= (R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((R</a:t>
            </a:r>
            <a:r>
              <a:rPr sz="220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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</a:t>
            </a:r>
            <a:r>
              <a:rPr sz="2200" spc="-6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</a:t>
            </a:r>
            <a:r>
              <a:rPr sz="22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R))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87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3300" baseline="13888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3300" spc="-7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000" baseline="15277" dirty="0">
                <a:solidFill>
                  <a:srgbClr val="404040"/>
                </a:solidFill>
                <a:latin typeface="Cambria Math"/>
                <a:cs typeface="Cambria Math"/>
              </a:rPr>
              <a:t>⋈</a:t>
            </a:r>
            <a:r>
              <a:rPr sz="3000" spc="-15" baseline="15277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&lt;join condition&gt;</a:t>
            </a:r>
            <a:r>
              <a:rPr sz="3300" baseline="13888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3300" spc="7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baseline="13888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3300" spc="-15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300" spc="-112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&lt;join</a:t>
            </a:r>
            <a:r>
              <a:rPr sz="14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condition&gt;</a:t>
            </a:r>
            <a:r>
              <a:rPr sz="145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baseline="13888" dirty="0">
                <a:solidFill>
                  <a:srgbClr val="404040"/>
                </a:solidFill>
                <a:latin typeface="Calibri"/>
                <a:cs typeface="Calibri"/>
              </a:rPr>
              <a:t>(R</a:t>
            </a:r>
            <a:r>
              <a:rPr sz="3300" spc="-15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baseline="13888" dirty="0">
                <a:solidFill>
                  <a:srgbClr val="404040"/>
                </a:solidFill>
                <a:latin typeface="Calibri"/>
                <a:cs typeface="Calibri"/>
              </a:rPr>
              <a:t>x</a:t>
            </a:r>
            <a:r>
              <a:rPr sz="3300" spc="-30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300" spc="-37" baseline="13888" dirty="0">
                <a:solidFill>
                  <a:srgbClr val="404040"/>
                </a:solidFill>
                <a:latin typeface="Calibri"/>
                <a:cs typeface="Calibri"/>
              </a:rPr>
              <a:t>S)</a:t>
            </a:r>
            <a:endParaRPr sz="3300" baseline="1388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745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COMPLETE</a:t>
            </a:r>
            <a:r>
              <a:rPr spc="-225" dirty="0"/>
              <a:t> </a:t>
            </a:r>
            <a:r>
              <a:rPr dirty="0"/>
              <a:t>SET</a:t>
            </a:r>
            <a:r>
              <a:rPr spc="-180" dirty="0"/>
              <a:t> </a:t>
            </a:r>
            <a:r>
              <a:rPr dirty="0"/>
              <a:t>OF</a:t>
            </a:r>
            <a:r>
              <a:rPr spc="-185" dirty="0"/>
              <a:t> </a:t>
            </a:r>
            <a:r>
              <a:rPr spc="-95" dirty="0"/>
              <a:t>RELATIONAL</a:t>
            </a:r>
            <a:r>
              <a:rPr spc="-180" dirty="0"/>
              <a:t> </a:t>
            </a:r>
            <a:r>
              <a:rPr spc="-50" dirty="0"/>
              <a:t>OPERATIONS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2" y="959507"/>
            <a:ext cx="8399780" cy="49034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695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695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÷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R(Z)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÷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S(X)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T(Y)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470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470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447040" marR="57150" lvl="1" indent="-182880">
              <a:lnSpc>
                <a:spcPts val="2380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•"/>
              <a:tabLst>
                <a:tab pos="4470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restrict</a:t>
            </a:r>
            <a:r>
              <a:rPr sz="2200" b="1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selecting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match</a:t>
            </a:r>
            <a:r>
              <a:rPr sz="2200" b="1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11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S.</a:t>
            </a:r>
            <a:endParaRPr sz="2200" dirty="0">
              <a:latin typeface="Calibri"/>
              <a:cs typeface="Calibri"/>
            </a:endParaRPr>
          </a:p>
          <a:p>
            <a:pPr marL="169545" indent="-11430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695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47040" marR="55880" lvl="1" indent="-182880">
              <a:lnSpc>
                <a:spcPts val="2380"/>
              </a:lnSpc>
              <a:spcBef>
                <a:spcPts val="445"/>
              </a:spcBef>
              <a:buClr>
                <a:srgbClr val="1CACE3"/>
              </a:buClr>
              <a:buFont typeface="Arial"/>
              <a:buChar char="•"/>
              <a:tabLst>
                <a:tab pos="4470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i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John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Smith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2200" dirty="0">
              <a:latin typeface="Calibri"/>
              <a:cs typeface="Calibri"/>
            </a:endParaRPr>
          </a:p>
          <a:p>
            <a:pPr marL="629920" lvl="2" indent="-182880">
              <a:lnSpc>
                <a:spcPts val="2130"/>
              </a:lnSpc>
              <a:spcBef>
                <a:spcPts val="830"/>
              </a:spcBef>
              <a:buClr>
                <a:srgbClr val="1CACE3"/>
              </a:buClr>
              <a:buFont typeface="Arial"/>
              <a:buChar char="•"/>
              <a:tabLst>
                <a:tab pos="629920" algn="l"/>
              </a:tabLst>
            </a:pPr>
            <a:r>
              <a:rPr sz="2700" baseline="13888" dirty="0">
                <a:solidFill>
                  <a:srgbClr val="404040"/>
                </a:solidFill>
                <a:latin typeface="Calibri"/>
                <a:cs typeface="Calibri"/>
              </a:rPr>
              <a:t>SMITH</a:t>
            </a:r>
            <a:r>
              <a:rPr sz="2700" spc="-44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700" spc="-75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b="1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700" spc="-89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Fname</a:t>
            </a:r>
            <a:r>
              <a:rPr sz="1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Calibri"/>
                <a:cs typeface="Calibri"/>
              </a:rPr>
              <a:t>‘John”</a:t>
            </a:r>
            <a:r>
              <a:rPr sz="1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AND Lname</a:t>
            </a:r>
            <a:r>
              <a:rPr sz="1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‘Smith’</a:t>
            </a:r>
            <a:r>
              <a:rPr sz="1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700" baseline="13888" dirty="0">
              <a:latin typeface="Calibri"/>
              <a:cs typeface="Calibri"/>
            </a:endParaRPr>
          </a:p>
          <a:p>
            <a:pPr marL="604520">
              <a:lnSpc>
                <a:spcPts val="213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SMITH_PNOS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Pno</a:t>
            </a:r>
            <a:r>
              <a:rPr sz="1800" spc="-3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(WORKS_ON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⋈</a:t>
            </a:r>
            <a:r>
              <a:rPr sz="1800" spc="-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Essn</a:t>
            </a:r>
            <a:r>
              <a:rPr sz="1800" spc="-2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SMITH)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800" dirty="0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SSN_PNOS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Essn,</a:t>
            </a:r>
            <a:r>
              <a:rPr sz="1800" spc="-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Pno</a:t>
            </a:r>
            <a:r>
              <a:rPr sz="1800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(WORKS_ON)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800" dirty="0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SSNS(Ssn)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SSN_PNOS</a:t>
            </a:r>
            <a:r>
              <a:rPr sz="18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÷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SMITH_PNOS</a:t>
            </a:r>
            <a:endParaRPr sz="1800" dirty="0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  <a:spcBef>
                <a:spcPts val="385"/>
              </a:spcBef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1800" spc="-3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Lname</a:t>
            </a:r>
            <a:r>
              <a:rPr sz="1800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(SSNS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EMPLOYEE)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BINARY</a:t>
            </a:r>
            <a:r>
              <a:rPr spc="-145" dirty="0"/>
              <a:t> </a:t>
            </a:r>
            <a:r>
              <a:rPr spc="-90" dirty="0"/>
              <a:t>RELATIONAL</a:t>
            </a:r>
            <a:r>
              <a:rPr spc="-150" dirty="0"/>
              <a:t> </a:t>
            </a:r>
            <a:r>
              <a:rPr spc="-80" dirty="0"/>
              <a:t>OPERATIONS:</a:t>
            </a:r>
            <a:r>
              <a:rPr spc="-155" dirty="0"/>
              <a:t> </a:t>
            </a:r>
            <a:r>
              <a:rPr spc="-10" dirty="0"/>
              <a:t>DIVISION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83740" y="3208020"/>
            <a:ext cx="899398" cy="85216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803746" y="4403229"/>
            <a:ext cx="5370379" cy="18335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254995" y="2598420"/>
            <a:ext cx="1860315" cy="364513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6812" y="959507"/>
            <a:ext cx="8399780" cy="49034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695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695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÷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relations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R(Z)</a:t>
            </a:r>
            <a:r>
              <a:rPr sz="24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÷</a:t>
            </a:r>
            <a:r>
              <a:rPr sz="24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S(X)</a:t>
            </a:r>
            <a:r>
              <a:rPr sz="24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i="1" spc="-10" dirty="0">
                <a:solidFill>
                  <a:srgbClr val="404040"/>
                </a:solidFill>
                <a:latin typeface="Calibri"/>
                <a:cs typeface="Calibri"/>
              </a:rPr>
              <a:t>T(Y)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4470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47040" algn="l"/>
              </a:tabLst>
            </a:pP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2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447040" marR="57150" lvl="1" indent="-182880">
              <a:lnSpc>
                <a:spcPts val="2380"/>
              </a:lnSpc>
              <a:spcBef>
                <a:spcPts val="630"/>
              </a:spcBef>
              <a:buClr>
                <a:srgbClr val="1CACE3"/>
              </a:buClr>
              <a:buFont typeface="Arial"/>
              <a:buChar char="•"/>
              <a:tabLst>
                <a:tab pos="4470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2200" i="1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restrict</a:t>
            </a:r>
            <a:r>
              <a:rPr sz="2200" b="1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2200" i="1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selecting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match</a:t>
            </a:r>
            <a:r>
              <a:rPr sz="2200" b="1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1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values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present</a:t>
            </a:r>
            <a:r>
              <a:rPr sz="22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spc="-110" dirty="0">
                <a:solidFill>
                  <a:srgbClr val="404040"/>
                </a:solidFill>
                <a:latin typeface="Calibri"/>
                <a:cs typeface="Calibri"/>
              </a:rPr>
              <a:t>in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S.</a:t>
            </a:r>
            <a:endParaRPr sz="2200" b="1" dirty="0">
              <a:solidFill>
                <a:srgbClr val="FF0000"/>
              </a:solidFill>
              <a:latin typeface="Calibri"/>
              <a:cs typeface="Calibri"/>
            </a:endParaRPr>
          </a:p>
          <a:p>
            <a:pPr marL="169545" indent="-114300">
              <a:lnSpc>
                <a:spcPct val="100000"/>
              </a:lnSpc>
              <a:spcBef>
                <a:spcPts val="126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695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47040" marR="55880" lvl="1" indent="-182880">
              <a:lnSpc>
                <a:spcPts val="2380"/>
              </a:lnSpc>
              <a:spcBef>
                <a:spcPts val="445"/>
              </a:spcBef>
              <a:buClr>
                <a:srgbClr val="1CACE3"/>
              </a:buClr>
              <a:buFont typeface="Arial"/>
              <a:buChar char="•"/>
              <a:tabLst>
                <a:tab pos="4470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i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that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John</a:t>
            </a:r>
            <a:r>
              <a:rPr sz="22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Smith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works</a:t>
            </a:r>
            <a:r>
              <a:rPr sz="22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on.</a:t>
            </a:r>
            <a:endParaRPr sz="2200" dirty="0">
              <a:latin typeface="Calibri"/>
              <a:cs typeface="Calibri"/>
            </a:endParaRPr>
          </a:p>
          <a:p>
            <a:pPr marL="629920" lvl="2" indent="-182880">
              <a:lnSpc>
                <a:spcPts val="2130"/>
              </a:lnSpc>
              <a:spcBef>
                <a:spcPts val="830"/>
              </a:spcBef>
              <a:buClr>
                <a:srgbClr val="1CACE3"/>
              </a:buClr>
              <a:buFont typeface="Arial"/>
              <a:buChar char="•"/>
              <a:tabLst>
                <a:tab pos="629920" algn="l"/>
              </a:tabLst>
            </a:pPr>
            <a:r>
              <a:rPr sz="2700" baseline="13888" dirty="0">
                <a:solidFill>
                  <a:srgbClr val="404040"/>
                </a:solidFill>
                <a:latin typeface="Calibri"/>
                <a:cs typeface="Calibri"/>
              </a:rPr>
              <a:t>SMITH</a:t>
            </a:r>
            <a:r>
              <a:rPr sz="2700" spc="-44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baseline="13888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2700" spc="-75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700" b="1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700" spc="-89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Fname</a:t>
            </a:r>
            <a:r>
              <a:rPr sz="1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404040"/>
                </a:solidFill>
                <a:latin typeface="Calibri"/>
                <a:cs typeface="Calibri"/>
              </a:rPr>
              <a:t>‘John”</a:t>
            </a:r>
            <a:r>
              <a:rPr sz="1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AND Lname</a:t>
            </a:r>
            <a:r>
              <a:rPr sz="1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2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404040"/>
                </a:solidFill>
                <a:latin typeface="Calibri"/>
                <a:cs typeface="Calibri"/>
              </a:rPr>
              <a:t>‘Smith’</a:t>
            </a:r>
            <a:r>
              <a:rPr sz="1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7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700" baseline="13888" dirty="0">
              <a:latin typeface="Calibri"/>
              <a:cs typeface="Calibri"/>
            </a:endParaRPr>
          </a:p>
          <a:p>
            <a:pPr marL="604520">
              <a:lnSpc>
                <a:spcPts val="213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SMITH_PNOS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Pno</a:t>
            </a:r>
            <a:r>
              <a:rPr sz="1800" spc="-3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(WORKS_ON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mbria Math"/>
                <a:cs typeface="Cambria Math"/>
              </a:rPr>
              <a:t>⋈</a:t>
            </a:r>
            <a:r>
              <a:rPr sz="1800" spc="-25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Essn</a:t>
            </a:r>
            <a:r>
              <a:rPr sz="1800" spc="-2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800" spc="-2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Ssn</a:t>
            </a:r>
            <a:r>
              <a:rPr sz="18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SMITH)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800" dirty="0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SSN_PNOS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1800" spc="-5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Essn,</a:t>
            </a:r>
            <a:r>
              <a:rPr sz="1800" spc="-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Pno</a:t>
            </a:r>
            <a:r>
              <a:rPr sz="1800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(WORKS_ON)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sz="1800" dirty="0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SSNS(Ssn)</a:t>
            </a: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7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SSN_PNOS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÷</a:t>
            </a:r>
            <a:r>
              <a:rPr sz="18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SMITH_PNOS</a:t>
            </a:r>
            <a:endParaRPr sz="1800" dirty="0">
              <a:latin typeface="Calibri"/>
              <a:cs typeface="Calibri"/>
            </a:endParaRPr>
          </a:p>
          <a:p>
            <a:pPr marL="604520">
              <a:lnSpc>
                <a:spcPct val="100000"/>
              </a:lnSpc>
              <a:spcBef>
                <a:spcPts val="385"/>
              </a:spcBef>
            </a:pPr>
            <a:r>
              <a:rPr sz="1800" spc="-2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18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Symbol"/>
                <a:cs typeface="Symbol"/>
              </a:rPr>
              <a:t></a:t>
            </a:r>
            <a:r>
              <a:rPr sz="1800" spc="-6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1800" spc="-7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1800" spc="-3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baseline="-20833" dirty="0">
                <a:solidFill>
                  <a:srgbClr val="404040"/>
                </a:solidFill>
                <a:latin typeface="Calibri"/>
                <a:cs typeface="Calibri"/>
              </a:rPr>
              <a:t>Lname</a:t>
            </a:r>
            <a:r>
              <a:rPr sz="1800" spc="-30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(SSNS</a:t>
            </a:r>
            <a:r>
              <a:rPr sz="18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404040"/>
                </a:solidFill>
                <a:latin typeface="Calibri"/>
                <a:cs typeface="Calibri"/>
              </a:rPr>
              <a:t>*</a:t>
            </a:r>
            <a:r>
              <a:rPr sz="1800" spc="-10" dirty="0">
                <a:solidFill>
                  <a:srgbClr val="404040"/>
                </a:solidFill>
                <a:latin typeface="Calibri"/>
                <a:cs typeface="Calibri"/>
              </a:rPr>
              <a:t> EMPLOYEE)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BINARY</a:t>
            </a:r>
            <a:r>
              <a:rPr spc="-145" dirty="0"/>
              <a:t> </a:t>
            </a:r>
            <a:r>
              <a:rPr spc="-90" dirty="0"/>
              <a:t>RELATIONAL</a:t>
            </a:r>
            <a:r>
              <a:rPr spc="-150" dirty="0"/>
              <a:t> </a:t>
            </a:r>
            <a:r>
              <a:rPr spc="-80" dirty="0"/>
              <a:t>OPERATIONS:</a:t>
            </a:r>
            <a:r>
              <a:rPr spc="-155" dirty="0"/>
              <a:t> </a:t>
            </a:r>
            <a:r>
              <a:rPr spc="-10" dirty="0"/>
              <a:t>DIVISION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30605" y="1231391"/>
            <a:ext cx="3304549" cy="4800456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E5FA467-5BFB-4641-2B54-253052399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159421"/>
              </p:ext>
            </p:extLst>
          </p:nvPr>
        </p:nvGraphicFramePr>
        <p:xfrm>
          <a:off x="6553200" y="4876800"/>
          <a:ext cx="1463040" cy="914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326336089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644984266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Fname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/>
                        <a:t>Lname</a:t>
                      </a:r>
                      <a:endParaRPr lang="en-US" sz="14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73141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John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Smith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63627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Joyce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English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7083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A92200B-3F8F-A89F-795F-8F8F39E7F89A}"/>
              </a:ext>
            </a:extLst>
          </p:cNvPr>
          <p:cNvSpPr txBox="1"/>
          <p:nvPr/>
        </p:nvSpPr>
        <p:spPr>
          <a:xfrm>
            <a:off x="6477000" y="4569023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RESULT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SUMMARY</a:t>
            </a:r>
            <a:r>
              <a:rPr spc="-17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95" dirty="0"/>
              <a:t>RELATIONAL</a:t>
            </a:r>
            <a:r>
              <a:rPr spc="-175" dirty="0"/>
              <a:t> </a:t>
            </a:r>
            <a:r>
              <a:rPr spc="-85" dirty="0"/>
              <a:t>OPERATIONS</a:t>
            </a:r>
            <a:r>
              <a:rPr spc="-175" dirty="0"/>
              <a:t> </a:t>
            </a:r>
            <a:r>
              <a:rPr spc="-25" dirty="0"/>
              <a:t>(1)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9119" y="970788"/>
            <a:ext cx="10443719" cy="464662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57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SUMMARY</a:t>
            </a:r>
            <a:r>
              <a:rPr spc="-17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spc="-95" dirty="0"/>
              <a:t>RELATIONAL</a:t>
            </a:r>
            <a:r>
              <a:rPr spc="-175" dirty="0"/>
              <a:t> </a:t>
            </a:r>
            <a:r>
              <a:rPr spc="-85" dirty="0"/>
              <a:t>OPERATIONS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  <p:sp>
        <p:nvSpPr>
          <p:cNvPr id="3" name="object 3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1976" y="970788"/>
            <a:ext cx="10804301" cy="50764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283950" cy="311277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Why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11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algebra?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Formal</a:t>
            </a:r>
            <a:r>
              <a:rPr sz="2200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foundation</a:t>
            </a:r>
            <a:r>
              <a:rPr sz="22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model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Basis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200" b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implementation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optimization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Many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concepts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incorporated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SQL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algebra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defines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model.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allow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user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specify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retrieval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request.</a:t>
            </a:r>
            <a:endParaRPr sz="2200">
              <a:latin typeface="Calibri"/>
              <a:cs typeface="Calibri"/>
            </a:endParaRPr>
          </a:p>
          <a:p>
            <a:pPr marL="578485" lvl="2" indent="-182245">
              <a:lnSpc>
                <a:spcPct val="100000"/>
              </a:lnSpc>
              <a:spcBef>
                <a:spcPts val="370"/>
              </a:spcBef>
              <a:buClr>
                <a:srgbClr val="1CACE3"/>
              </a:buClr>
              <a:buFont typeface="Arial"/>
              <a:buChar char="•"/>
              <a:tabLst>
                <a:tab pos="5784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retrieval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 marL="577850" lvl="2" indent="-181610">
              <a:lnSpc>
                <a:spcPct val="100000"/>
              </a:lnSpc>
              <a:spcBef>
                <a:spcPts val="359"/>
              </a:spcBef>
              <a:buClr>
                <a:srgbClr val="1CACE3"/>
              </a:buClr>
              <a:buFont typeface="Arial"/>
              <a:buChar char="•"/>
              <a:tabLst>
                <a:tab pos="5778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000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0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further</a:t>
            </a:r>
            <a:r>
              <a:rPr sz="20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manipulated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using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operations,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forming</a:t>
            </a:r>
            <a:r>
              <a:rPr sz="20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0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algebra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98240">
              <a:lnSpc>
                <a:spcPct val="100000"/>
              </a:lnSpc>
              <a:spcBef>
                <a:spcPts val="100"/>
              </a:spcBef>
            </a:pPr>
            <a:r>
              <a:rPr spc="-50" dirty="0"/>
              <a:t>INTRODUCTION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12" y="981532"/>
            <a:ext cx="11932285" cy="31829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indent="-114300" algn="l">
              <a:lnSpc>
                <a:spcPts val="274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56845" algn="l"/>
                <a:tab pos="1598930" algn="l"/>
                <a:tab pos="2595880" algn="l"/>
                <a:tab pos="4525645" algn="l"/>
                <a:tab pos="5953760" algn="l"/>
                <a:tab pos="7290434" algn="l"/>
                <a:tab pos="7793355" algn="l"/>
                <a:tab pos="9294495" algn="l"/>
                <a:tab pos="9732645" algn="l"/>
                <a:tab pos="10697210" algn="l"/>
                <a:tab pos="1147889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Specifying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simple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mathematical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lang="en-US" sz="2400" b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collections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values</a:t>
            </a:r>
            <a:r>
              <a:rPr lang="en-US" sz="24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lang="en-US"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lang="en-US" sz="24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database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cannot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directly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expressed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basic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algebra.</a:t>
            </a:r>
            <a:endParaRPr sz="2400" dirty="0">
              <a:latin typeface="Calibri"/>
              <a:cs typeface="Calibri"/>
            </a:endParaRPr>
          </a:p>
          <a:p>
            <a:pPr marL="4343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343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get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total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2200" dirty="0">
              <a:latin typeface="Calibri"/>
              <a:cs typeface="Calibri"/>
            </a:endParaRPr>
          </a:p>
          <a:p>
            <a:pPr marL="6165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165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SUM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MINIMUM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COUNT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156845" indent="-11430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568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aggregate</a:t>
            </a:r>
            <a:r>
              <a:rPr sz="2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r>
              <a:rPr sz="24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this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purpose.</a:t>
            </a:r>
            <a:endParaRPr sz="2400" dirty="0">
              <a:latin typeface="Calibri"/>
              <a:cs typeface="Calibri"/>
            </a:endParaRPr>
          </a:p>
          <a:p>
            <a:pPr marL="433070" lvl="1" indent="-181610">
              <a:lnSpc>
                <a:spcPts val="3650"/>
              </a:lnSpc>
              <a:spcBef>
                <a:spcPts val="785"/>
              </a:spcBef>
              <a:buClr>
                <a:srgbClr val="1CACE3"/>
              </a:buClr>
              <a:buSzPct val="152380"/>
              <a:buFont typeface="Arial"/>
              <a:buChar char="•"/>
              <a:tabLst>
                <a:tab pos="433070" algn="l"/>
              </a:tabLst>
            </a:pP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&lt;grouping</a:t>
            </a:r>
            <a:r>
              <a:rPr sz="21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attributes&gt;</a:t>
            </a:r>
            <a:r>
              <a:rPr sz="2100" spc="25" dirty="0">
                <a:solidFill>
                  <a:srgbClr val="404040"/>
                </a:solidFill>
                <a:latin typeface="Calibri"/>
                <a:cs typeface="Calibri"/>
              </a:rPr>
              <a:t>  </a:t>
            </a:r>
            <a:r>
              <a:rPr sz="4800" baseline="13888" dirty="0">
                <a:solidFill>
                  <a:srgbClr val="404040"/>
                </a:solidFill>
                <a:latin typeface="Cambria Math"/>
                <a:cs typeface="Cambria Math"/>
              </a:rPr>
              <a:t>ℑ</a:t>
            </a:r>
            <a:r>
              <a:rPr sz="4800" spc="89" baseline="13888" dirty="0">
                <a:solidFill>
                  <a:srgbClr val="404040"/>
                </a:solidFill>
                <a:latin typeface="Cambria Math"/>
                <a:cs typeface="Cambria Math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&lt;function</a:t>
            </a:r>
            <a:r>
              <a:rPr sz="2100" spc="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list&gt;</a:t>
            </a:r>
            <a:r>
              <a:rPr sz="21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4800" spc="-37" baseline="13888" dirty="0">
                <a:solidFill>
                  <a:srgbClr val="404040"/>
                </a:solidFill>
                <a:latin typeface="Calibri"/>
                <a:cs typeface="Calibri"/>
              </a:rPr>
              <a:t>(R)</a:t>
            </a:r>
            <a:endParaRPr sz="4800" baseline="13888" dirty="0">
              <a:latin typeface="Calibri"/>
              <a:cs typeface="Calibri"/>
            </a:endParaRPr>
          </a:p>
          <a:p>
            <a:pPr marL="616585" lvl="2" indent="-182245">
              <a:lnSpc>
                <a:spcPts val="2210"/>
              </a:lnSpc>
              <a:buClr>
                <a:srgbClr val="1CACE3"/>
              </a:buClr>
              <a:buFont typeface="Arial"/>
              <a:buChar char="•"/>
              <a:tabLst>
                <a:tab pos="6165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Grouping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000" dirty="0">
              <a:latin typeface="Calibri"/>
              <a:cs typeface="Calibri"/>
            </a:endParaRPr>
          </a:p>
          <a:p>
            <a:pPr marL="615950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615950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Function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&lt;function&gt;</a:t>
            </a:r>
            <a:r>
              <a:rPr sz="2000" i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&lt;attribute&gt;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pairs.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AGGREGATION</a:t>
            </a:r>
            <a:r>
              <a:rPr spc="-130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55" dirty="0"/>
              <a:t>GROUPING</a:t>
            </a:r>
            <a:r>
              <a:rPr spc="-10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81532"/>
            <a:ext cx="11918315" cy="1118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14300">
              <a:lnSpc>
                <a:spcPts val="276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i="1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i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i="1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i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1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department,</a:t>
            </a:r>
            <a:r>
              <a:rPr sz="2200" i="1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1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their</a:t>
            </a:r>
            <a:endParaRPr sz="2200">
              <a:latin typeface="Calibri"/>
              <a:cs typeface="Calibri"/>
            </a:endParaRPr>
          </a:p>
          <a:p>
            <a:pPr marL="129539">
              <a:lnSpc>
                <a:spcPts val="2520"/>
              </a:lnSpc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salary.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68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3300" baseline="13888" dirty="0">
                <a:latin typeface="Calibri"/>
                <a:cs typeface="Calibri"/>
              </a:rPr>
              <a:t>ρ</a:t>
            </a:r>
            <a:r>
              <a:rPr sz="1450" dirty="0">
                <a:latin typeface="Calibri"/>
                <a:cs typeface="Calibri"/>
              </a:rPr>
              <a:t>R(Dno,</a:t>
            </a:r>
            <a:r>
              <a:rPr sz="1450" spc="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No_of_employees,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Average_sal)</a:t>
            </a:r>
            <a:r>
              <a:rPr sz="3300" baseline="13888" dirty="0">
                <a:latin typeface="Calibri"/>
                <a:cs typeface="Calibri"/>
              </a:rPr>
              <a:t>(</a:t>
            </a:r>
            <a:r>
              <a:rPr sz="1450" dirty="0">
                <a:latin typeface="Calibri"/>
                <a:cs typeface="Calibri"/>
              </a:rPr>
              <a:t>Dno</a:t>
            </a:r>
            <a:r>
              <a:rPr sz="1450" spc="125" dirty="0">
                <a:latin typeface="Calibri"/>
                <a:cs typeface="Calibri"/>
              </a:rPr>
              <a:t> </a:t>
            </a:r>
            <a:r>
              <a:rPr sz="3300" baseline="13888" dirty="0">
                <a:latin typeface="Cambria Math"/>
                <a:cs typeface="Cambria Math"/>
              </a:rPr>
              <a:t>ℑ</a:t>
            </a:r>
            <a:r>
              <a:rPr sz="3300" spc="-15" baseline="13888" dirty="0">
                <a:latin typeface="Cambria Math"/>
                <a:cs typeface="Cambria Math"/>
              </a:rPr>
              <a:t> </a:t>
            </a:r>
            <a:r>
              <a:rPr sz="1450" dirty="0">
                <a:latin typeface="Calibri"/>
                <a:cs typeface="Calibri"/>
              </a:rPr>
              <a:t>COUNT</a:t>
            </a:r>
            <a:r>
              <a:rPr sz="1450" spc="-10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Ssn,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AVERAGE</a:t>
            </a:r>
            <a:r>
              <a:rPr sz="1450" spc="-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Salary</a:t>
            </a:r>
            <a:r>
              <a:rPr sz="1450" spc="145" dirty="0">
                <a:latin typeface="Calibri"/>
                <a:cs typeface="Calibri"/>
              </a:rPr>
              <a:t> </a:t>
            </a:r>
            <a:r>
              <a:rPr sz="3300" spc="-15" baseline="13888" dirty="0">
                <a:latin typeface="Calibri"/>
                <a:cs typeface="Calibri"/>
              </a:rPr>
              <a:t>(EMPLOYEE))</a:t>
            </a:r>
            <a:endParaRPr sz="3300" baseline="13888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79" y="3629659"/>
            <a:ext cx="44602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SzPct val="151724"/>
              <a:buFont typeface="Arial"/>
              <a:buChar char="•"/>
              <a:tabLst>
                <a:tab pos="220979" algn="l"/>
              </a:tabLst>
            </a:pPr>
            <a:r>
              <a:rPr sz="1450" dirty="0">
                <a:latin typeface="Calibri"/>
                <a:cs typeface="Calibri"/>
              </a:rPr>
              <a:t>Dno</a:t>
            </a:r>
            <a:r>
              <a:rPr sz="1450" spc="160" dirty="0">
                <a:latin typeface="Calibri"/>
                <a:cs typeface="Calibri"/>
              </a:rPr>
              <a:t> </a:t>
            </a:r>
            <a:r>
              <a:rPr sz="3300" baseline="13888" dirty="0">
                <a:latin typeface="Cambria Math"/>
                <a:cs typeface="Cambria Math"/>
              </a:rPr>
              <a:t>ℑ</a:t>
            </a:r>
            <a:r>
              <a:rPr sz="3300" spc="7" baseline="13888" dirty="0">
                <a:latin typeface="Cambria Math"/>
                <a:cs typeface="Cambria Math"/>
              </a:rPr>
              <a:t> </a:t>
            </a:r>
            <a:r>
              <a:rPr sz="1450" dirty="0">
                <a:latin typeface="Calibri"/>
                <a:cs typeface="Calibri"/>
              </a:rPr>
              <a:t>COUNT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Ssn,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AVERAGE Salary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3300" spc="-15" baseline="13888" dirty="0">
                <a:latin typeface="Calibri"/>
                <a:cs typeface="Calibri"/>
              </a:rPr>
              <a:t>(EMPLOYEE)</a:t>
            </a:r>
            <a:endParaRPr sz="3300" baseline="13888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79" y="5242001"/>
            <a:ext cx="40868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345" indent="-182245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20345" algn="l"/>
              </a:tabLst>
            </a:pPr>
            <a:r>
              <a:rPr sz="3300" baseline="13888" dirty="0">
                <a:latin typeface="Cambria Math"/>
                <a:cs typeface="Cambria Math"/>
              </a:rPr>
              <a:t>ℑ </a:t>
            </a:r>
            <a:r>
              <a:rPr sz="1450" dirty="0">
                <a:latin typeface="Calibri"/>
                <a:cs typeface="Calibri"/>
              </a:rPr>
              <a:t>COUNT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Ssn,</a:t>
            </a:r>
            <a:r>
              <a:rPr sz="1450" spc="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AVERAGE</a:t>
            </a:r>
            <a:r>
              <a:rPr sz="1450" spc="-5" dirty="0">
                <a:latin typeface="Calibri"/>
                <a:cs typeface="Calibri"/>
              </a:rPr>
              <a:t> </a:t>
            </a:r>
            <a:r>
              <a:rPr sz="1450" dirty="0">
                <a:latin typeface="Calibri"/>
                <a:cs typeface="Calibri"/>
              </a:rPr>
              <a:t>Salary</a:t>
            </a:r>
            <a:r>
              <a:rPr sz="1450" spc="15" dirty="0">
                <a:latin typeface="Calibri"/>
                <a:cs typeface="Calibri"/>
              </a:rPr>
              <a:t> </a:t>
            </a:r>
            <a:r>
              <a:rPr sz="3300" spc="-15" baseline="13888" dirty="0">
                <a:latin typeface="Calibri"/>
                <a:cs typeface="Calibri"/>
              </a:rPr>
              <a:t>(EMPLOYEE)</a:t>
            </a:r>
            <a:endParaRPr sz="3300" baseline="13888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54505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AGGREGATION</a:t>
            </a:r>
            <a:r>
              <a:rPr spc="-130" dirty="0"/>
              <a:t> </a:t>
            </a:r>
            <a:r>
              <a:rPr dirty="0"/>
              <a:t>&amp;</a:t>
            </a:r>
            <a:r>
              <a:rPr spc="-95" dirty="0"/>
              <a:t> </a:t>
            </a:r>
            <a:r>
              <a:rPr spc="-55" dirty="0"/>
              <a:t>GROUPING</a:t>
            </a:r>
            <a:r>
              <a:rPr spc="-105" dirty="0"/>
              <a:t> </a:t>
            </a:r>
            <a:r>
              <a:rPr spc="-25" dirty="0"/>
              <a:t>(2)</a:t>
            </a: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9512" y="2164257"/>
            <a:ext cx="3351628" cy="121015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0200" y="4133184"/>
            <a:ext cx="3252161" cy="99301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7137" y="5658611"/>
            <a:ext cx="2415458" cy="475488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3791" y="2668022"/>
            <a:ext cx="6843898" cy="2293474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6478270" cy="34239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Unary</a:t>
            </a:r>
            <a:r>
              <a:rPr sz="24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Select,</a:t>
            </a:r>
            <a:r>
              <a:rPr sz="22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project,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rename.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theory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5605" lvl="1" indent="-182245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5605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Union,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intersection,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difference,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Cartesian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product.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Binary</a:t>
            </a:r>
            <a:r>
              <a:rPr sz="24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Joins,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division.</a:t>
            </a:r>
            <a:endParaRPr sz="2200">
              <a:latin typeface="Calibri"/>
              <a:cs typeface="Calibri"/>
            </a:endParaRPr>
          </a:p>
          <a:p>
            <a:pPr marL="118745" indent="-11430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Additional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relational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operations.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Aggregation,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grouping.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784597" y="47625"/>
            <a:ext cx="2628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SUMMARY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58418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‘Research’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052" y="3595656"/>
            <a:ext cx="6392150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23653" y="4105491"/>
            <a:ext cx="4376430" cy="1223762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58418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‘Research’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6793" y="1974223"/>
            <a:ext cx="8411103" cy="105946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5052" y="3595656"/>
            <a:ext cx="6392150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23653" y="4105491"/>
            <a:ext cx="4376430" cy="122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9529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058418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1.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‘Research’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3266948"/>
            <a:ext cx="261493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in-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line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version: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8779" y="4788154"/>
            <a:ext cx="11664950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4945" marR="5080" indent="-182880" algn="just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query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could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1800" u="none" spc="1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specified</a:t>
            </a:r>
            <a:r>
              <a:rPr sz="1800" u="none" spc="1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other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ways.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example,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order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SELECT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operations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could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be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reversed,</a:t>
            </a:r>
            <a:r>
              <a:rPr sz="18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or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could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replaced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by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NATURAL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after</a:t>
            </a:r>
            <a:r>
              <a:rPr sz="1800" u="none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renaming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attributes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u="none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match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other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attribute</a:t>
            </a:r>
            <a:r>
              <a:rPr sz="1800" u="none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name.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6" name="object 6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96793" y="1974223"/>
            <a:ext cx="8411103" cy="10594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841376" y="3918108"/>
            <a:ext cx="8989883" cy="29805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1070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located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‘Stafford’,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controlling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 manager’s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776" y="4002564"/>
            <a:ext cx="6392150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92241" y="4893399"/>
            <a:ext cx="4377937" cy="12237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33438" y="2868167"/>
            <a:ext cx="3346638" cy="196009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1070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located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‘Stafford’,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controlling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 manager’s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07209" y="2293098"/>
            <a:ext cx="8085753" cy="133868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2776" y="4002564"/>
            <a:ext cx="6392150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92241" y="4893399"/>
            <a:ext cx="4377937" cy="122376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33438" y="2868167"/>
            <a:ext cx="3346638" cy="1960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9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1070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2.</a:t>
            </a:r>
            <a:endParaRPr sz="2400">
              <a:latin typeface="Calibri"/>
              <a:cs typeface="Calibri"/>
            </a:endParaRPr>
          </a:p>
          <a:p>
            <a:pPr marL="396240" marR="5080" lvl="1" indent="-182880">
              <a:lnSpc>
                <a:spcPts val="2380"/>
              </a:lnSpc>
              <a:spcBef>
                <a:spcPts val="450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every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located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‘Stafford’,</a:t>
            </a:r>
            <a:r>
              <a:rPr sz="2200" spc="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number,</a:t>
            </a:r>
            <a:r>
              <a:rPr sz="2200" spc="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controlling</a:t>
            </a:r>
            <a:r>
              <a:rPr sz="22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number,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 manager’s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address,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birth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date.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4324857"/>
            <a:ext cx="11669395" cy="54673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4945" marR="5080" indent="-182880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example,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first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select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projects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located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Stafford,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1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them</a:t>
            </a:r>
            <a:r>
              <a:rPr sz="1800" u="none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their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controlling</a:t>
            </a:r>
            <a:r>
              <a:rPr sz="1800" u="none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departments,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result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managers.</a:t>
            </a:r>
            <a:r>
              <a:rPr sz="1800" u="none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Finally,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apply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</a:t>
            </a:r>
            <a:r>
              <a:rPr sz="1800" u="none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on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desired</a:t>
            </a:r>
            <a:r>
              <a:rPr sz="1800" u="none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attributes.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60676" y="2238287"/>
            <a:ext cx="9882587" cy="163616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24585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6329" y="3866388"/>
            <a:ext cx="3040778" cy="17819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87711" y="1944623"/>
            <a:ext cx="2186274" cy="42830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83034" y="3667284"/>
            <a:ext cx="6393671" cy="218276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62905"/>
            <a:ext cx="11871960" cy="524256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44145" indent="-119380">
              <a:lnSpc>
                <a:spcPct val="100000"/>
              </a:lnSpc>
              <a:spcBef>
                <a:spcPts val="25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Selects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subset</a:t>
            </a:r>
            <a:r>
              <a:rPr sz="2400" b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r>
              <a:rPr sz="24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4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sigma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Acts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filter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keeps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those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satisfy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condition.</a:t>
            </a:r>
            <a:endParaRPr sz="2200">
              <a:latin typeface="Calibri"/>
              <a:cs typeface="Calibri"/>
            </a:endParaRPr>
          </a:p>
          <a:p>
            <a:pPr marL="180975" indent="-155575">
              <a:lnSpc>
                <a:spcPts val="3545"/>
              </a:lnSpc>
              <a:spcBef>
                <a:spcPts val="1975"/>
              </a:spcBef>
              <a:buClr>
                <a:srgbClr val="1CACE3"/>
              </a:buClr>
              <a:buSzPct val="96875"/>
              <a:buFont typeface="Arial"/>
              <a:buChar char="•"/>
              <a:tabLst>
                <a:tab pos="180975" algn="l"/>
              </a:tabLst>
            </a:pPr>
            <a:r>
              <a:rPr sz="480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&lt;selection</a:t>
            </a:r>
            <a:r>
              <a:rPr sz="2100" spc="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condition&gt;</a:t>
            </a:r>
            <a:r>
              <a:rPr sz="4800" spc="-15" baseline="13888" dirty="0">
                <a:solidFill>
                  <a:srgbClr val="404040"/>
                </a:solidFill>
                <a:latin typeface="Calibri"/>
                <a:cs typeface="Calibri"/>
              </a:rPr>
              <a:t>(R)</a:t>
            </a:r>
            <a:endParaRPr sz="4800" baseline="13888">
              <a:latin typeface="Calibri"/>
              <a:cs typeface="Calibri"/>
            </a:endParaRPr>
          </a:p>
          <a:p>
            <a:pPr marL="603885" lvl="1" indent="-182245">
              <a:lnSpc>
                <a:spcPts val="2105"/>
              </a:lnSpc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Selection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condition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Boolean</a:t>
            </a:r>
            <a:r>
              <a:rPr sz="2000" b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Calibri"/>
                <a:cs typeface="Calibri"/>
              </a:rPr>
              <a:t>expression</a:t>
            </a:r>
            <a:r>
              <a:rPr sz="20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0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000">
              <a:latin typeface="Calibri"/>
              <a:cs typeface="Calibri"/>
            </a:endParaRPr>
          </a:p>
          <a:p>
            <a:pPr marL="786765" lvl="2" indent="-181610">
              <a:lnSpc>
                <a:spcPct val="100000"/>
              </a:lnSpc>
              <a:spcBef>
                <a:spcPts val="360"/>
              </a:spcBef>
              <a:buClr>
                <a:srgbClr val="1CACE3"/>
              </a:buClr>
              <a:buFont typeface="Arial"/>
              <a:buChar char="•"/>
              <a:tabLst>
                <a:tab pos="786765" algn="l"/>
              </a:tabLst>
            </a:pP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&lt;attribute</a:t>
            </a:r>
            <a:r>
              <a:rPr sz="2000" i="1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name&gt;&lt;comparison</a:t>
            </a:r>
            <a:r>
              <a:rPr sz="2000" i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op&gt;&lt;constant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value&gt;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0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&lt;attribute</a:t>
            </a:r>
            <a:r>
              <a:rPr sz="2000" i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name&gt;&lt;comparison</a:t>
            </a:r>
            <a:r>
              <a:rPr sz="2000" i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04040"/>
                </a:solidFill>
                <a:latin typeface="Calibri"/>
                <a:cs typeface="Calibri"/>
              </a:rPr>
              <a:t>op&gt;&lt;attribute</a:t>
            </a:r>
            <a:r>
              <a:rPr sz="2000" i="1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04040"/>
                </a:solidFill>
                <a:latin typeface="Calibri"/>
                <a:cs typeface="Calibri"/>
              </a:rPr>
              <a:t>name&gt;</a:t>
            </a:r>
            <a:endParaRPr sz="2000">
              <a:latin typeface="Calibri"/>
              <a:cs typeface="Calibri"/>
            </a:endParaRPr>
          </a:p>
          <a:p>
            <a:pPr marL="144145" indent="-119380">
              <a:lnSpc>
                <a:spcPct val="100000"/>
              </a:lnSpc>
              <a:spcBef>
                <a:spcPts val="12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21640" marR="5861050" lvl="1" indent="-182880">
              <a:lnSpc>
                <a:spcPts val="2380"/>
              </a:lnSpc>
              <a:spcBef>
                <a:spcPts val="434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i="1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department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i="1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4:</a:t>
            </a:r>
            <a:endParaRPr sz="22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290"/>
              </a:spcBef>
            </a:pP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2400" spc="-8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Dno</a:t>
            </a:r>
            <a:r>
              <a:rPr sz="2400" spc="-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15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400" spc="232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ts val="2510"/>
              </a:lnSpc>
              <a:spcBef>
                <a:spcPts val="32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200" i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endParaRPr sz="2200">
              <a:latin typeface="Calibri"/>
              <a:cs typeface="Calibri"/>
            </a:endParaRPr>
          </a:p>
          <a:p>
            <a:pPr marL="421640">
              <a:lnSpc>
                <a:spcPts val="2510"/>
              </a:lnSpc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greater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$30,000:</a:t>
            </a:r>
            <a:endParaRPr sz="220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915"/>
              </a:spcBef>
            </a:pPr>
            <a:r>
              <a:rPr sz="3600" b="1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35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30000</a:t>
            </a:r>
            <a:r>
              <a:rPr sz="16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3600" baseline="1388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195" dirty="0"/>
              <a:t> </a:t>
            </a:r>
            <a:r>
              <a:rPr spc="-90" dirty="0"/>
              <a:t>RELATIONAL</a:t>
            </a:r>
            <a:r>
              <a:rPr spc="-180" dirty="0"/>
              <a:t> </a:t>
            </a:r>
            <a:r>
              <a:rPr spc="-80" dirty="0"/>
              <a:t>OPERATIONS:</a:t>
            </a:r>
            <a:r>
              <a:rPr spc="-190" dirty="0"/>
              <a:t> </a:t>
            </a:r>
            <a:r>
              <a:rPr spc="-45" dirty="0"/>
              <a:t>SELECT</a:t>
            </a:r>
            <a:r>
              <a:rPr spc="-175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3320" y="4004444"/>
            <a:ext cx="5473758" cy="1858114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24585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69951" y="1901560"/>
            <a:ext cx="7842426" cy="150011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6329" y="3866388"/>
            <a:ext cx="3040778" cy="178190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87711" y="1944623"/>
            <a:ext cx="2186274" cy="428302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383034" y="3667284"/>
            <a:ext cx="6393671" cy="218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060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245850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3.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Find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controlled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4401057"/>
            <a:ext cx="11669395" cy="104076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4945" marR="5080" indent="-182880" algn="just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1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1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1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query,</a:t>
            </a:r>
            <a:r>
              <a:rPr sz="1800" u="none" spc="1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first</a:t>
            </a:r>
            <a:r>
              <a:rPr sz="1800" u="none" spc="1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1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DEPT5_PROJS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u="none" spc="1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contains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</a:t>
            </a:r>
            <a:r>
              <a:rPr sz="1800" u="none" spc="1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numbers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all</a:t>
            </a:r>
            <a:r>
              <a:rPr sz="1800" u="none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projects</a:t>
            </a:r>
            <a:r>
              <a:rPr sz="1800" u="none" spc="1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controlled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by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5.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EMP_PROJ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holds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(Ssn,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Pno)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tuples,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apply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division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operation.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Notice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that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renamed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attributes</a:t>
            </a:r>
            <a:r>
              <a:rPr sz="1800" u="none" spc="1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so</a:t>
            </a:r>
            <a:r>
              <a:rPr sz="1800" u="none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u="none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they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will</a:t>
            </a:r>
            <a:r>
              <a:rPr sz="1800" u="none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be</a:t>
            </a:r>
            <a:r>
              <a:rPr sz="1800" u="none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correctly</a:t>
            </a:r>
            <a:r>
              <a:rPr sz="1800" u="none" spc="10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used</a:t>
            </a:r>
            <a:r>
              <a:rPr sz="1800" u="none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division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operation.</a:t>
            </a:r>
            <a:r>
              <a:rPr sz="1800" u="none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Finally,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1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result</a:t>
            </a:r>
            <a:r>
              <a:rPr sz="1800" u="none" spc="11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the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division,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which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holds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only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</a:t>
            </a:r>
            <a:r>
              <a:rPr sz="1800" u="none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values,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u="none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u="none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retrieve</a:t>
            </a:r>
            <a:r>
              <a:rPr sz="1800" u="none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Fname,</a:t>
            </a:r>
            <a:r>
              <a:rPr sz="1800" u="none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Lname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attributes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from</a:t>
            </a:r>
            <a:r>
              <a:rPr sz="1800" u="none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EMPLOYEE.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621256" y="2032184"/>
            <a:ext cx="9050693" cy="173104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11866245" cy="107061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4.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numbers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projects</a:t>
            </a:r>
            <a:r>
              <a:rPr sz="22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involve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an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whose</a:t>
            </a:r>
            <a:r>
              <a:rPr sz="22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‘Smith’,</a:t>
            </a:r>
            <a:endParaRPr sz="2200">
              <a:latin typeface="Calibri"/>
              <a:cs typeface="Calibri"/>
            </a:endParaRPr>
          </a:p>
          <a:p>
            <a:pPr marL="3962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worker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manager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department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controls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project.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5080761"/>
            <a:ext cx="11668125" cy="10407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4945" marR="5080" indent="-182880" algn="just">
              <a:lnSpc>
                <a:spcPct val="9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query,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retrieved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numbers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projects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involve</a:t>
            </a:r>
            <a:r>
              <a:rPr sz="1800" u="none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named</a:t>
            </a:r>
            <a:r>
              <a:rPr sz="1800" u="none" spc="10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Smith</a:t>
            </a:r>
            <a:r>
              <a:rPr sz="1800" u="none" spc="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as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worker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SMITH_WORKER_PROJS.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retrieved</a:t>
            </a:r>
            <a:r>
              <a:rPr sz="1800" u="none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numbers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00" u="none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projects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u="none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involve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named</a:t>
            </a:r>
            <a:r>
              <a:rPr sz="1800" u="none" spc="1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Smith</a:t>
            </a:r>
            <a:r>
              <a:rPr sz="1800" u="none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as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manager</a:t>
            </a:r>
            <a:r>
              <a:rPr sz="1800" u="none" spc="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department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u="none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controls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project</a:t>
            </a:r>
            <a:r>
              <a:rPr sz="1800" u="none" spc="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SMITH_MGR_PROJS.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Finally,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applied</a:t>
            </a:r>
            <a:r>
              <a:rPr sz="1800" u="none" spc="9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8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UNION</a:t>
            </a:r>
            <a:r>
              <a:rPr sz="1800" u="none" spc="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r>
              <a:rPr sz="1800" u="none" spc="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on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SMITH_WORKER_PROJS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none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SMITH_MGR_PROJS.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801" y="2295489"/>
            <a:ext cx="10829925" cy="236455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76795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514" y="3458496"/>
            <a:ext cx="6393671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62088" y="3654552"/>
            <a:ext cx="3913631" cy="1834896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76795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600" y="1959047"/>
            <a:ext cx="10877004" cy="131134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514" y="3458496"/>
            <a:ext cx="6393671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62088" y="3654552"/>
            <a:ext cx="3913631" cy="183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5378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76795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all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two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3644900"/>
            <a:ext cx="11666220" cy="546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4945" indent="-182245">
              <a:lnSpc>
                <a:spcPts val="2050"/>
              </a:lnSpc>
              <a:spcBef>
                <a:spcPts val="100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For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query,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use</a:t>
            </a:r>
            <a:r>
              <a:rPr sz="1800" u="none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AGGREGATE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r>
              <a:rPr sz="1800" u="none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COUNT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aggregate</a:t>
            </a:r>
            <a:r>
              <a:rPr sz="1800" u="none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function.</a:t>
            </a:r>
            <a:r>
              <a:rPr sz="1800" u="none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assume</a:t>
            </a:r>
            <a:endParaRPr sz="1800">
              <a:latin typeface="Calibri"/>
              <a:cs typeface="Calibri"/>
            </a:endParaRPr>
          </a:p>
          <a:p>
            <a:pPr marL="194945">
              <a:lnSpc>
                <a:spcPts val="2050"/>
              </a:lnSpc>
            </a:pP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that</a:t>
            </a:r>
            <a:r>
              <a:rPr sz="1800" spc="-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dependents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same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1800" spc="-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00AF50"/>
                </a:solidFill>
                <a:latin typeface="Calibri"/>
                <a:cs typeface="Calibri"/>
              </a:rPr>
              <a:t>distinct</a:t>
            </a:r>
            <a:r>
              <a:rPr sz="1800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00AF50"/>
                </a:solidFill>
                <a:latin typeface="Calibri"/>
                <a:cs typeface="Calibri"/>
              </a:rPr>
              <a:t>Dependent_name values.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60600" y="1959047"/>
            <a:ext cx="10877004" cy="131134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19899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6.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8874" y="3805968"/>
            <a:ext cx="6393671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94447" y="4003547"/>
            <a:ext cx="3913631" cy="183489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19899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6.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8357" y="1987546"/>
            <a:ext cx="8996929" cy="163151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8874" y="3805968"/>
            <a:ext cx="6393671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394447" y="4003547"/>
            <a:ext cx="3913631" cy="183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607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19899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6.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3967683"/>
            <a:ext cx="11666855" cy="104140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94945" marR="5080" indent="-182880" algn="just">
              <a:lnSpc>
                <a:spcPct val="90000"/>
              </a:lnSpc>
              <a:spcBef>
                <a:spcPts val="31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first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retrieve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relation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all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Ssns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ALL_EMPS.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create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table</a:t>
            </a:r>
            <a:r>
              <a:rPr sz="18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Ssns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employees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who</a:t>
            </a:r>
            <a:r>
              <a:rPr sz="1800" u="none" spc="4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1800" u="none" spc="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at</a:t>
            </a:r>
            <a:r>
              <a:rPr sz="1800" u="none" spc="4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least</a:t>
            </a:r>
            <a:r>
              <a:rPr sz="1800" u="none" spc="4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1800" u="none" spc="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dependent</a:t>
            </a:r>
            <a:r>
              <a:rPr sz="1800" u="none" spc="4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EMPS_WITH_DEPS.</a:t>
            </a:r>
            <a:r>
              <a:rPr sz="1800" u="none" spc="4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apply</a:t>
            </a:r>
            <a:r>
              <a:rPr sz="1800" u="none" spc="4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434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SET</a:t>
            </a:r>
            <a:r>
              <a:rPr sz="1800" u="none" spc="4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DIFFERENCE</a:t>
            </a:r>
            <a:r>
              <a:rPr sz="1800" u="none" spc="4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r>
              <a:rPr sz="1800" u="none" spc="4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u="none" spc="4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retrieve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employees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Ssns</a:t>
            </a:r>
            <a:r>
              <a:rPr sz="1800" u="none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no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dependents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EMPS_WITHOUT_DEPS,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finally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join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EMPLOYEE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u="none" spc="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retrieve</a:t>
            </a:r>
            <a:r>
              <a:rPr sz="18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desired attributes.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88357" y="1987546"/>
            <a:ext cx="8996929" cy="1631513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43267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7.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managers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150" y="4029996"/>
            <a:ext cx="6393671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27847" y="3246120"/>
            <a:ext cx="3913631" cy="1834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9019" y="5185724"/>
            <a:ext cx="3794714" cy="106059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830050" cy="279019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produces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always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(or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equal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to)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20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commutative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ts val="2745"/>
              </a:lnSpc>
              <a:spcBef>
                <a:spcPts val="919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42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&lt;cond1&gt;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600" spc="-15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12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cond2&gt;</a:t>
            </a:r>
            <a:r>
              <a:rPr sz="16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(R))</a:t>
            </a:r>
            <a:r>
              <a:rPr sz="3600" spc="-104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3600" spc="-44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35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&lt;cond2&gt;</a:t>
            </a:r>
            <a:r>
              <a:rPr sz="1600" spc="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50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cond1&gt;</a:t>
            </a:r>
            <a:r>
              <a:rPr sz="1600" spc="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30" baseline="13888" dirty="0">
                <a:solidFill>
                  <a:srgbClr val="404040"/>
                </a:solidFill>
                <a:latin typeface="Calibri"/>
                <a:cs typeface="Calibri"/>
              </a:rPr>
              <a:t>(R)</a:t>
            </a:r>
            <a:r>
              <a:rPr sz="3300" spc="-30" baseline="15151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endParaRPr sz="3300" baseline="15151">
              <a:latin typeface="Calibri"/>
              <a:cs typeface="Calibri"/>
            </a:endParaRPr>
          </a:p>
          <a:p>
            <a:pPr marL="421640" lvl="1" indent="-182880">
              <a:lnSpc>
                <a:spcPts val="2505"/>
              </a:lnSpc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Can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cascaded</a:t>
            </a:r>
            <a:r>
              <a:rPr sz="22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single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operation.</a:t>
            </a:r>
            <a:endParaRPr sz="220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91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3600" spc="-15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&lt;cond1&gt;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600" spc="-15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16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cond2&gt;</a:t>
            </a:r>
            <a:r>
              <a:rPr sz="1600" spc="1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&lt;cond3&gt;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(R)))</a:t>
            </a:r>
            <a:r>
              <a:rPr sz="3600" spc="-97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baseline="13888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3600" spc="-82" baseline="13888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30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359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&lt;cond1&gt;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16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cond2&gt;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&lt;</a:t>
            </a:r>
            <a:r>
              <a:rPr sz="16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404040"/>
                </a:solidFill>
                <a:latin typeface="Calibri"/>
                <a:cs typeface="Calibri"/>
              </a:rPr>
              <a:t>cond3&gt;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(R)</a:t>
            </a:r>
            <a:endParaRPr sz="3600" baseline="1388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195" dirty="0"/>
              <a:t> </a:t>
            </a:r>
            <a:r>
              <a:rPr spc="-90" dirty="0"/>
              <a:t>RELATIONAL</a:t>
            </a:r>
            <a:r>
              <a:rPr spc="-180" dirty="0"/>
              <a:t> </a:t>
            </a:r>
            <a:r>
              <a:rPr spc="-80" dirty="0"/>
              <a:t>OPERATIONS:</a:t>
            </a:r>
            <a:r>
              <a:rPr spc="-190" dirty="0"/>
              <a:t> </a:t>
            </a:r>
            <a:r>
              <a:rPr spc="-45" dirty="0"/>
              <a:t>SELECT</a:t>
            </a:r>
            <a:r>
              <a:rPr spc="-175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43267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7.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managers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9406" y="2166185"/>
            <a:ext cx="7205646" cy="138731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82150" y="4029996"/>
            <a:ext cx="6393671" cy="218276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7847" y="3246120"/>
            <a:ext cx="3913631" cy="183489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69019" y="5185724"/>
            <a:ext cx="3794714" cy="1060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36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7612" y="959507"/>
            <a:ext cx="7432675" cy="76835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Query</a:t>
            </a:r>
            <a:r>
              <a:rPr sz="24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25" dirty="0">
                <a:solidFill>
                  <a:srgbClr val="404040"/>
                </a:solidFill>
                <a:latin typeface="Calibri"/>
                <a:cs typeface="Calibri"/>
              </a:rPr>
              <a:t>7.</a:t>
            </a:r>
            <a:endParaRPr sz="2400">
              <a:latin typeface="Calibri"/>
              <a:cs typeface="Calibri"/>
            </a:endParaRPr>
          </a:p>
          <a:p>
            <a:pPr marL="3962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3962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names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managers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have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one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dependent.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8779" y="4023105"/>
            <a:ext cx="11666855" cy="79375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94945" marR="5080" indent="-182880" algn="just">
              <a:lnSpc>
                <a:spcPts val="1939"/>
              </a:lnSpc>
              <a:spcBef>
                <a:spcPts val="345"/>
              </a:spcBef>
              <a:buClr>
                <a:srgbClr val="1CACE3"/>
              </a:buClr>
              <a:buFont typeface="Arial"/>
              <a:buChar char="•"/>
              <a:tabLst>
                <a:tab pos="194945" algn="l"/>
              </a:tabLst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Calibri"/>
                <a:cs typeface="Calibri"/>
              </a:rPr>
              <a:t>Note:</a:t>
            </a:r>
            <a:r>
              <a:rPr sz="1800" b="1" u="none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this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query,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retrieve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Ssns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managers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MGRS,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Ssns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employees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with</a:t>
            </a:r>
            <a:r>
              <a:rPr sz="1800" u="none" spc="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at</a:t>
            </a:r>
            <a:r>
              <a:rPr sz="1800" u="none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least</a:t>
            </a:r>
            <a:r>
              <a:rPr sz="1800" u="none" spc="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one</a:t>
            </a:r>
            <a:r>
              <a:rPr sz="1800" u="none" spc="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dependent</a:t>
            </a:r>
            <a:r>
              <a:rPr sz="1800" u="none" spc="3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in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EMPS_WITH_DEPS,</a:t>
            </a:r>
            <a:r>
              <a:rPr sz="1800" u="none" spc="1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then</a:t>
            </a:r>
            <a:r>
              <a:rPr sz="1800" u="none" spc="18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we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apply</a:t>
            </a:r>
            <a:r>
              <a:rPr sz="1800" u="none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SET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INTERSECTION</a:t>
            </a:r>
            <a:r>
              <a:rPr sz="1800" u="none" spc="16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operation</a:t>
            </a:r>
            <a:r>
              <a:rPr sz="1800" u="none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to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get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the</a:t>
            </a:r>
            <a:r>
              <a:rPr sz="1800" u="none" spc="1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Ssns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of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managers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who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have</a:t>
            </a:r>
            <a:r>
              <a:rPr sz="1800" u="none" spc="16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at</a:t>
            </a:r>
            <a:r>
              <a:rPr sz="1800" u="none" spc="15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dirty="0">
                <a:solidFill>
                  <a:srgbClr val="00AF50"/>
                </a:solidFill>
                <a:latin typeface="Calibri"/>
                <a:cs typeface="Calibri"/>
              </a:rPr>
              <a:t>least</a:t>
            </a:r>
            <a:r>
              <a:rPr sz="1800" u="none" spc="1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1800" u="none" spc="-25" dirty="0">
                <a:solidFill>
                  <a:srgbClr val="00AF50"/>
                </a:solidFill>
                <a:latin typeface="Calibri"/>
                <a:cs typeface="Calibri"/>
              </a:rPr>
              <a:t>one </a:t>
            </a:r>
            <a:r>
              <a:rPr sz="1800" u="none" spc="-10" dirty="0">
                <a:solidFill>
                  <a:srgbClr val="00AF50"/>
                </a:solidFill>
                <a:latin typeface="Calibri"/>
                <a:cs typeface="Calibri"/>
              </a:rPr>
              <a:t>dependent.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300221" y="47625"/>
            <a:ext cx="55968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EXAMPLES</a:t>
            </a:r>
            <a:r>
              <a:rPr spc="-170" dirty="0"/>
              <a:t> </a:t>
            </a:r>
            <a:r>
              <a:rPr dirty="0"/>
              <a:t>OF</a:t>
            </a:r>
            <a:r>
              <a:rPr spc="-165" dirty="0"/>
              <a:t> </a:t>
            </a:r>
            <a:r>
              <a:rPr spc="-25" dirty="0"/>
              <a:t>QUERIES</a:t>
            </a:r>
          </a:p>
        </p:txBody>
      </p:sp>
      <p:sp>
        <p:nvSpPr>
          <p:cNvPr id="5" name="object 5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758496" y="2001709"/>
            <a:ext cx="8790912" cy="16922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81532"/>
            <a:ext cx="11920220" cy="1152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4145" indent="-114300">
              <a:lnSpc>
                <a:spcPts val="276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2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Retrieve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employees</a:t>
            </a:r>
            <a:r>
              <a:rPr sz="22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who</a:t>
            </a:r>
            <a:r>
              <a:rPr sz="2200" i="1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either</a:t>
            </a:r>
            <a:r>
              <a:rPr sz="2200" i="1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i="1" spc="229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i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2200" i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200" i="1" spc="2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$25,000</a:t>
            </a:r>
            <a:r>
              <a:rPr sz="2200" i="1" spc="2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per</a:t>
            </a:r>
            <a:r>
              <a:rPr sz="22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year</a:t>
            </a:r>
            <a:r>
              <a:rPr sz="2200" i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endParaRPr sz="2200">
              <a:latin typeface="Calibri"/>
              <a:cs typeface="Calibri"/>
            </a:endParaRPr>
          </a:p>
          <a:p>
            <a:pPr marL="129539">
              <a:lnSpc>
                <a:spcPts val="2520"/>
              </a:lnSpc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department</a:t>
            </a:r>
            <a:r>
              <a:rPr sz="2200" i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make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over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$30,000.</a:t>
            </a:r>
            <a:endParaRPr sz="220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715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3600" b="1" baseline="13888" dirty="0">
                <a:solidFill>
                  <a:srgbClr val="404040"/>
                </a:solidFill>
                <a:latin typeface="Symbol"/>
                <a:cs typeface="Symbol"/>
              </a:rPr>
              <a:t></a:t>
            </a:r>
            <a:r>
              <a:rPr sz="3600" spc="-135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(Dno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4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16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25000)</a:t>
            </a:r>
            <a:r>
              <a:rPr sz="1600" spc="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(Dno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5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1600" spc="1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&gt;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30000)</a:t>
            </a:r>
            <a:r>
              <a:rPr sz="1600" spc="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3600" baseline="13888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UNARY</a:t>
            </a:r>
            <a:r>
              <a:rPr spc="-195" dirty="0"/>
              <a:t> </a:t>
            </a:r>
            <a:r>
              <a:rPr spc="-90" dirty="0"/>
              <a:t>RELATIONAL</a:t>
            </a:r>
            <a:r>
              <a:rPr spc="-180" dirty="0"/>
              <a:t> </a:t>
            </a:r>
            <a:r>
              <a:rPr spc="-80" dirty="0"/>
              <a:t>OPERATIONS:</a:t>
            </a:r>
            <a:r>
              <a:rPr spc="-190" dirty="0"/>
              <a:t> </a:t>
            </a:r>
            <a:r>
              <a:rPr spc="-45" dirty="0"/>
              <a:t>SELECT</a:t>
            </a:r>
            <a:r>
              <a:rPr spc="-175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65181" y="4455414"/>
            <a:ext cx="6353810" cy="1521460"/>
            <a:chOff x="2965181" y="4455414"/>
            <a:chExt cx="6353810" cy="152146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65181" y="5184059"/>
              <a:ext cx="6353322" cy="792661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074664" y="4455414"/>
              <a:ext cx="114300" cy="695325"/>
            </a:xfrm>
            <a:custGeom>
              <a:avLst/>
              <a:gdLst/>
              <a:ahLst/>
              <a:cxnLst/>
              <a:rect l="l" t="t" r="r" b="b"/>
              <a:pathLst>
                <a:path w="114300" h="695325">
                  <a:moveTo>
                    <a:pt x="38100" y="581025"/>
                  </a:moveTo>
                  <a:lnTo>
                    <a:pt x="0" y="581025"/>
                  </a:lnTo>
                  <a:lnTo>
                    <a:pt x="57150" y="695325"/>
                  </a:lnTo>
                  <a:lnTo>
                    <a:pt x="104775" y="600075"/>
                  </a:lnTo>
                  <a:lnTo>
                    <a:pt x="38100" y="600075"/>
                  </a:lnTo>
                  <a:lnTo>
                    <a:pt x="38100" y="581025"/>
                  </a:lnTo>
                  <a:close/>
                </a:path>
                <a:path w="114300" h="695325">
                  <a:moveTo>
                    <a:pt x="76200" y="0"/>
                  </a:moveTo>
                  <a:lnTo>
                    <a:pt x="38100" y="0"/>
                  </a:lnTo>
                  <a:lnTo>
                    <a:pt x="38100" y="600075"/>
                  </a:lnTo>
                  <a:lnTo>
                    <a:pt x="76200" y="600075"/>
                  </a:lnTo>
                  <a:lnTo>
                    <a:pt x="76200" y="0"/>
                  </a:lnTo>
                  <a:close/>
                </a:path>
                <a:path w="114300" h="695325">
                  <a:moveTo>
                    <a:pt x="114300" y="581025"/>
                  </a:moveTo>
                  <a:lnTo>
                    <a:pt x="76200" y="581025"/>
                  </a:lnTo>
                  <a:lnTo>
                    <a:pt x="76200" y="600075"/>
                  </a:lnTo>
                  <a:lnTo>
                    <a:pt x="104775" y="600075"/>
                  </a:lnTo>
                  <a:lnTo>
                    <a:pt x="114300" y="581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38026" y="2227111"/>
            <a:ext cx="6386051" cy="216853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0398125" cy="464629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938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Keeps</a:t>
            </a:r>
            <a:r>
              <a:rPr sz="24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certain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400" b="1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400" spc="-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discards</a:t>
            </a:r>
            <a:r>
              <a:rPr sz="24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other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columns.</a:t>
            </a:r>
            <a:endParaRPr sz="2400" dirty="0">
              <a:latin typeface="Calibri"/>
              <a:cs typeface="Calibri"/>
            </a:endParaRPr>
          </a:p>
          <a:p>
            <a:pPr marL="60452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b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specified</a:t>
            </a:r>
            <a:r>
              <a:rPr sz="2200" b="1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columns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kept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tuple.</a:t>
            </a:r>
            <a:endParaRPr sz="2200" dirty="0">
              <a:latin typeface="Calibri"/>
              <a:cs typeface="Calibri"/>
            </a:endParaRPr>
          </a:p>
          <a:p>
            <a:pPr marL="604520" lvl="1" indent="-182880">
              <a:lnSpc>
                <a:spcPct val="100000"/>
              </a:lnSpc>
              <a:spcBef>
                <a:spcPts val="325"/>
              </a:spcBef>
              <a:buClr>
                <a:srgbClr val="1CACE3"/>
              </a:buClr>
              <a:buFont typeface="Arial"/>
              <a:buChar char="•"/>
              <a:tabLst>
                <a:tab pos="60452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Denoted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400" spc="-1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(pi).</a:t>
            </a:r>
            <a:endParaRPr sz="2200" dirty="0">
              <a:latin typeface="Calibri"/>
              <a:cs typeface="Calibri"/>
            </a:endParaRPr>
          </a:p>
          <a:p>
            <a:pPr marL="180975" indent="-155575">
              <a:lnSpc>
                <a:spcPts val="3529"/>
              </a:lnSpc>
              <a:spcBef>
                <a:spcPts val="1960"/>
              </a:spcBef>
              <a:buClr>
                <a:srgbClr val="1CACE3"/>
              </a:buClr>
              <a:buSzPct val="96875"/>
              <a:buFont typeface="Arial"/>
              <a:buChar char="•"/>
              <a:tabLst>
                <a:tab pos="180975" algn="l"/>
              </a:tabLst>
            </a:pPr>
            <a:r>
              <a:rPr sz="4800" baseline="13888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100" dirty="0">
                <a:solidFill>
                  <a:srgbClr val="404040"/>
                </a:solidFill>
                <a:latin typeface="Calibri"/>
                <a:cs typeface="Calibri"/>
              </a:rPr>
              <a:t>&lt;attribute</a:t>
            </a:r>
            <a:r>
              <a:rPr sz="21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00" spc="-10" dirty="0">
                <a:solidFill>
                  <a:srgbClr val="404040"/>
                </a:solidFill>
                <a:latin typeface="Calibri"/>
                <a:cs typeface="Calibri"/>
              </a:rPr>
              <a:t>list&gt;</a:t>
            </a:r>
            <a:r>
              <a:rPr sz="4800" spc="-15" baseline="13888" dirty="0">
                <a:solidFill>
                  <a:srgbClr val="404040"/>
                </a:solidFill>
                <a:latin typeface="Calibri"/>
                <a:cs typeface="Calibri"/>
              </a:rPr>
              <a:t>(R)</a:t>
            </a:r>
            <a:endParaRPr sz="4800" baseline="13888" dirty="0">
              <a:latin typeface="Calibri"/>
              <a:cs typeface="Calibri"/>
            </a:endParaRPr>
          </a:p>
          <a:p>
            <a:pPr marL="421640" lvl="1" indent="-182880">
              <a:lnSpc>
                <a:spcPts val="2330"/>
              </a:lnSpc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Attribute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–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desired</a:t>
            </a:r>
            <a:r>
              <a:rPr sz="2200" b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b="1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22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200" dirty="0">
              <a:latin typeface="Calibri"/>
              <a:cs typeface="Calibri"/>
            </a:endParaRPr>
          </a:p>
          <a:p>
            <a:pPr marL="144145" indent="-119380">
              <a:lnSpc>
                <a:spcPct val="100000"/>
              </a:lnSpc>
              <a:spcBef>
                <a:spcPts val="13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40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employee’s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i="1" spc="-25" dirty="0">
                <a:solidFill>
                  <a:srgbClr val="404040"/>
                </a:solidFill>
                <a:latin typeface="Calibri"/>
                <a:cs typeface="Calibri"/>
              </a:rPr>
              <a:t>last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200" i="1" dirty="0">
                <a:solidFill>
                  <a:srgbClr val="404040"/>
                </a:solidFill>
                <a:latin typeface="Calibri"/>
                <a:cs typeface="Calibri"/>
              </a:rPr>
              <a:t>first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name,</a:t>
            </a:r>
            <a:r>
              <a:rPr sz="2200" i="1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200" i="1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salary.</a:t>
            </a:r>
            <a:endParaRPr sz="2200" dirty="0">
              <a:latin typeface="Calibri"/>
              <a:cs typeface="Calibri"/>
            </a:endParaRPr>
          </a:p>
          <a:p>
            <a:pPr marL="952500">
              <a:lnSpc>
                <a:spcPct val="100000"/>
              </a:lnSpc>
              <a:spcBef>
                <a:spcPts val="919"/>
              </a:spcBef>
            </a:pPr>
            <a:r>
              <a:rPr sz="3600" baseline="13888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3600" spc="-82" baseline="13888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1600" dirty="0" err="1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600" dirty="0" err="1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1600" spc="-20" dirty="0" err="1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600" dirty="0" err="1">
                <a:solidFill>
                  <a:srgbClr val="404040"/>
                </a:solidFill>
                <a:latin typeface="Calibri"/>
                <a:cs typeface="Calibri"/>
              </a:rPr>
              <a:t>name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60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16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3600" spc="-15" baseline="13888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3600" baseline="13888" dirty="0">
              <a:latin typeface="Calibri"/>
              <a:cs typeface="Calibri"/>
            </a:endParaRPr>
          </a:p>
          <a:p>
            <a:pPr marL="144145" indent="-119380">
              <a:lnSpc>
                <a:spcPct val="100000"/>
              </a:lnSpc>
              <a:spcBef>
                <a:spcPts val="69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Removes</a:t>
            </a:r>
            <a:r>
              <a:rPr sz="2400" spc="-1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any</a:t>
            </a:r>
            <a:r>
              <a:rPr sz="24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404040"/>
                </a:solidFill>
                <a:latin typeface="Calibri"/>
                <a:cs typeface="Calibri"/>
              </a:rPr>
              <a:t>duplicate</a:t>
            </a:r>
            <a:r>
              <a:rPr sz="2400" b="1" spc="-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tuples.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ts val="251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Because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new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endParaRPr sz="2200" dirty="0">
              <a:latin typeface="Calibri"/>
              <a:cs typeface="Calibri"/>
            </a:endParaRPr>
          </a:p>
          <a:p>
            <a:pPr marL="421640">
              <a:lnSpc>
                <a:spcPts val="2510"/>
              </a:lnSpc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set</a:t>
            </a:r>
            <a:r>
              <a:rPr sz="2200" i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i="1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i="1" spc="-1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).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UNARY</a:t>
            </a:r>
            <a:r>
              <a:rPr spc="-140" dirty="0"/>
              <a:t> </a:t>
            </a:r>
            <a:r>
              <a:rPr spc="-95" dirty="0"/>
              <a:t>RELATIONAL</a:t>
            </a:r>
            <a:r>
              <a:rPr spc="-150" dirty="0"/>
              <a:t> </a:t>
            </a:r>
            <a:r>
              <a:rPr spc="-90" dirty="0"/>
              <a:t>OPERATIONS:</a:t>
            </a:r>
            <a:r>
              <a:rPr spc="-155" dirty="0"/>
              <a:t> </a:t>
            </a:r>
            <a:r>
              <a:rPr spc="-65" dirty="0"/>
              <a:t>PROJECT</a:t>
            </a:r>
            <a:r>
              <a:rPr spc="-130" dirty="0"/>
              <a:t> </a:t>
            </a:r>
            <a:r>
              <a:rPr spc="-25" dirty="0"/>
              <a:t>(1)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3717" y="4316864"/>
            <a:ext cx="5473758" cy="1858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2212" y="959507"/>
            <a:ext cx="11791188" cy="1943481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4145" indent="-114300">
              <a:lnSpc>
                <a:spcPct val="100000"/>
              </a:lnSpc>
              <a:spcBef>
                <a:spcPts val="275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441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Properties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 dirty="0">
              <a:latin typeface="Calibri"/>
              <a:cs typeface="Calibri"/>
            </a:endParaRPr>
          </a:p>
          <a:p>
            <a:pPr marL="421640" lvl="1" indent="-182880">
              <a:lnSpc>
                <a:spcPct val="100000"/>
              </a:lnSpc>
              <a:spcBef>
                <a:spcPts val="155"/>
              </a:spcBef>
              <a:buClr>
                <a:srgbClr val="1CACE3"/>
              </a:buClr>
              <a:buFont typeface="Arial"/>
              <a:buChar char="•"/>
              <a:tabLst>
                <a:tab pos="421640" algn="l"/>
              </a:tabLst>
            </a:pP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resulting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relation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less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than</a:t>
            </a:r>
            <a:r>
              <a:rPr sz="22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equal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tuples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200" dirty="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6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Equals</a:t>
            </a:r>
            <a:r>
              <a:rPr sz="2000" b="1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list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includes</a:t>
            </a:r>
            <a:r>
              <a:rPr sz="20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b="1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libri"/>
                <a:cs typeface="Calibri"/>
              </a:rPr>
              <a:t>R.</a:t>
            </a:r>
            <a:endParaRPr sz="2000" dirty="0">
              <a:latin typeface="Calibri"/>
              <a:cs typeface="Calibri"/>
            </a:endParaRPr>
          </a:p>
          <a:p>
            <a:pPr marL="420370" lvl="1" indent="-181610">
              <a:lnSpc>
                <a:spcPct val="100000"/>
              </a:lnSpc>
              <a:spcBef>
                <a:spcPts val="300"/>
              </a:spcBef>
              <a:buClr>
                <a:srgbClr val="1CACE3"/>
              </a:buClr>
              <a:buFont typeface="Arial"/>
              <a:buChar char="•"/>
              <a:tabLst>
                <a:tab pos="420370" algn="l"/>
              </a:tabLst>
            </a:pP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Operation</a:t>
            </a:r>
            <a:r>
              <a:rPr sz="2400" spc="-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not</a:t>
            </a:r>
            <a:r>
              <a:rPr sz="24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i="1" dirty="0">
                <a:solidFill>
                  <a:srgbClr val="404040"/>
                </a:solidFill>
                <a:latin typeface="Calibri"/>
                <a:cs typeface="Calibri"/>
              </a:rPr>
              <a:t>generally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)</a:t>
            </a:r>
            <a:r>
              <a:rPr sz="24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commutative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  <a:p>
            <a:pPr marL="603885" lvl="2" indent="-182245">
              <a:lnSpc>
                <a:spcPct val="100000"/>
              </a:lnSpc>
              <a:spcBef>
                <a:spcPts val="335"/>
              </a:spcBef>
              <a:buClr>
                <a:srgbClr val="1CACE3"/>
              </a:buClr>
              <a:buFont typeface="Arial"/>
              <a:buChar char="•"/>
              <a:tabLst>
                <a:tab pos="603885" algn="l"/>
              </a:tabLst>
            </a:pP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&lt;list1&gt;</a:t>
            </a:r>
            <a:r>
              <a:rPr sz="2400" spc="21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240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4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400" baseline="-20833" dirty="0">
                <a:solidFill>
                  <a:srgbClr val="404040"/>
                </a:solidFill>
                <a:latin typeface="Calibri"/>
                <a:cs typeface="Calibri"/>
              </a:rPr>
              <a:t>&lt;list2&gt;</a:t>
            </a:r>
            <a:r>
              <a:rPr sz="2400" spc="21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(R))</a:t>
            </a:r>
            <a:r>
              <a:rPr sz="2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404040"/>
                </a:solidFill>
                <a:latin typeface="Calibri"/>
                <a:cs typeface="Calibri"/>
              </a:rPr>
              <a:t>=</a:t>
            </a:r>
            <a:r>
              <a:rPr sz="24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lang="en-US" sz="2400" spc="-105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baseline="-20833" dirty="0">
                <a:solidFill>
                  <a:srgbClr val="404040"/>
                </a:solidFill>
                <a:latin typeface="Calibri"/>
                <a:cs typeface="Calibri"/>
              </a:rPr>
              <a:t>&lt;list2&gt;</a:t>
            </a:r>
            <a:r>
              <a:rPr lang="en-US" sz="2400" spc="21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lang="en-US" sz="240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lang="en-US" sz="2400" spc="-12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lang="en-US" sz="2400" baseline="-20833" dirty="0">
                <a:solidFill>
                  <a:srgbClr val="404040"/>
                </a:solidFill>
                <a:latin typeface="Calibri"/>
                <a:cs typeface="Calibri"/>
              </a:rPr>
              <a:t>&lt;list1&gt;</a:t>
            </a:r>
            <a:r>
              <a:rPr lang="en-US" sz="2400" spc="217" baseline="-20833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lang="en-US" sz="2400" dirty="0">
                <a:solidFill>
                  <a:srgbClr val="404040"/>
                </a:solidFill>
                <a:latin typeface="Calibri"/>
                <a:cs typeface="Calibri"/>
              </a:rPr>
              <a:t>(R))</a:t>
            </a:r>
            <a:r>
              <a:rPr sz="20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200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only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if</a:t>
            </a:r>
            <a:r>
              <a:rPr sz="2200" spc="-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&lt;list2&gt;</a:t>
            </a:r>
            <a:r>
              <a:rPr sz="2200" spc="-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2200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404040"/>
                </a:solidFill>
                <a:latin typeface="Calibri"/>
                <a:cs typeface="Calibri"/>
              </a:rPr>
              <a:t>same</a:t>
            </a:r>
            <a:r>
              <a:rPr sz="2200" b="1" spc="-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04040"/>
                </a:solidFill>
                <a:latin typeface="Calibri"/>
                <a:cs typeface="Calibri"/>
              </a:rPr>
              <a:t>attributes</a:t>
            </a:r>
            <a:r>
              <a:rPr sz="2200" b="1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as</a:t>
            </a:r>
            <a:r>
              <a:rPr sz="2200" spc="-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&lt;list1&gt;.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UNARY</a:t>
            </a:r>
            <a:r>
              <a:rPr spc="-140" dirty="0"/>
              <a:t> </a:t>
            </a:r>
            <a:r>
              <a:rPr spc="-95" dirty="0"/>
              <a:t>RELATIONAL</a:t>
            </a:r>
            <a:r>
              <a:rPr spc="-150" dirty="0"/>
              <a:t> </a:t>
            </a:r>
            <a:r>
              <a:rPr spc="-90" dirty="0"/>
              <a:t>OPERATIONS:</a:t>
            </a:r>
            <a:r>
              <a:rPr spc="-155" dirty="0"/>
              <a:t> </a:t>
            </a:r>
            <a:r>
              <a:rPr spc="-65" dirty="0"/>
              <a:t>PROJECT</a:t>
            </a:r>
            <a:r>
              <a:rPr spc="-130" dirty="0"/>
              <a:t> </a:t>
            </a:r>
            <a:r>
              <a:rPr spc="-25" dirty="0"/>
              <a:t>(2)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259957" y="1402206"/>
            <a:ext cx="270954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979" indent="-18288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220979" algn="l"/>
              </a:tabLst>
            </a:pPr>
            <a:r>
              <a:rPr sz="220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r>
              <a:rPr sz="2200" spc="-10" dirty="0">
                <a:solidFill>
                  <a:srgbClr val="404040"/>
                </a:solidFill>
                <a:latin typeface="Times New Roman"/>
                <a:cs typeface="Times New Roman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Sex,</a:t>
            </a:r>
            <a:r>
              <a:rPr sz="2175" spc="-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175" baseline="-21072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r>
              <a:rPr sz="2175" spc="7" baseline="-21072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UNARY</a:t>
            </a:r>
            <a:r>
              <a:rPr spc="-140" dirty="0"/>
              <a:t> </a:t>
            </a:r>
            <a:r>
              <a:rPr spc="-95" dirty="0"/>
              <a:t>RELATIONAL</a:t>
            </a:r>
            <a:r>
              <a:rPr spc="-150" dirty="0"/>
              <a:t> </a:t>
            </a:r>
            <a:r>
              <a:rPr spc="-90" dirty="0"/>
              <a:t>OPERATIONS:</a:t>
            </a:r>
            <a:r>
              <a:rPr spc="-155" dirty="0"/>
              <a:t> </a:t>
            </a:r>
            <a:r>
              <a:rPr spc="-65" dirty="0"/>
              <a:t>PROJECT</a:t>
            </a:r>
            <a:r>
              <a:rPr spc="-130" dirty="0"/>
              <a:t> </a:t>
            </a:r>
            <a:r>
              <a:rPr spc="-25" dirty="0"/>
              <a:t>(3)</a:t>
            </a:r>
          </a:p>
        </p:txBody>
      </p:sp>
      <p:sp>
        <p:nvSpPr>
          <p:cNvPr id="4" name="object 4"/>
          <p:cNvSpPr/>
          <p:nvPr/>
        </p:nvSpPr>
        <p:spPr>
          <a:xfrm>
            <a:off x="3810" y="877061"/>
            <a:ext cx="12189460" cy="0"/>
          </a:xfrm>
          <a:custGeom>
            <a:avLst/>
            <a:gdLst/>
            <a:ahLst/>
            <a:cxnLst/>
            <a:rect l="l" t="t" r="r" b="b"/>
            <a:pathLst>
              <a:path w="12189460">
                <a:moveTo>
                  <a:pt x="0" y="0"/>
                </a:moveTo>
                <a:lnTo>
                  <a:pt x="12188952" y="0"/>
                </a:lnTo>
              </a:path>
            </a:pathLst>
          </a:custGeom>
          <a:ln w="28575">
            <a:solidFill>
              <a:srgbClr val="1CACE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0011" y="1134617"/>
            <a:ext cx="1412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8745" indent="-114300">
              <a:lnSpc>
                <a:spcPct val="100000"/>
              </a:lnSpc>
              <a:spcBef>
                <a:spcPts val="100"/>
              </a:spcBef>
              <a:buClr>
                <a:srgbClr val="1CACE3"/>
              </a:buClr>
              <a:buSzPct val="95833"/>
              <a:buFont typeface="Arial"/>
              <a:buChar char="•"/>
              <a:tabLst>
                <a:tab pos="118745" algn="l"/>
              </a:tabLst>
            </a:pPr>
            <a:r>
              <a:rPr sz="2400" b="1" spc="-10" dirty="0">
                <a:solidFill>
                  <a:srgbClr val="404040"/>
                </a:solidFill>
                <a:latin typeface="Calibri"/>
                <a:cs typeface="Calibri"/>
              </a:rPr>
              <a:t>Examples</a:t>
            </a:r>
            <a:r>
              <a:rPr sz="2400" spc="-1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180" y="1523237"/>
            <a:ext cx="36195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95"/>
              </a:spcBef>
              <a:buClr>
                <a:srgbClr val="1CACE3"/>
              </a:buClr>
              <a:buFont typeface="Arial"/>
              <a:buChar char="•"/>
              <a:tabLst>
                <a:tab pos="195580" algn="l"/>
              </a:tabLst>
            </a:pPr>
            <a:r>
              <a:rPr sz="2200" spc="-50" dirty="0">
                <a:solidFill>
                  <a:srgbClr val="404040"/>
                </a:solidFill>
                <a:latin typeface="Symbol"/>
                <a:cs typeface="Symbol"/>
              </a:rPr>
              <a:t></a:t>
            </a:r>
            <a:endParaRPr sz="220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8392" y="1684781"/>
            <a:ext cx="1679575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Lname,</a:t>
            </a:r>
            <a:r>
              <a:rPr sz="1450" spc="-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dirty="0">
                <a:solidFill>
                  <a:srgbClr val="404040"/>
                </a:solidFill>
                <a:latin typeface="Calibri"/>
                <a:cs typeface="Calibri"/>
              </a:rPr>
              <a:t>Fname,</a:t>
            </a:r>
            <a:r>
              <a:rPr sz="1450" spc="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50" spc="-10" dirty="0">
                <a:solidFill>
                  <a:srgbClr val="404040"/>
                </a:solidFill>
                <a:latin typeface="Calibri"/>
                <a:cs typeface="Calibri"/>
              </a:rPr>
              <a:t>Salary</a:t>
            </a:r>
            <a:endParaRPr sz="14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56077" y="1523237"/>
            <a:ext cx="140652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solidFill>
                  <a:srgbClr val="404040"/>
                </a:solidFill>
                <a:latin typeface="Calibri"/>
                <a:cs typeface="Calibri"/>
              </a:rPr>
              <a:t>(EMPLOYEE)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63059" y="2008632"/>
            <a:ext cx="1832694" cy="17841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86230" y="2008632"/>
            <a:ext cx="1045060" cy="181368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02974" y="4074199"/>
            <a:ext cx="6386051" cy="216853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3358</Words>
  <Application>Microsoft Office PowerPoint</Application>
  <PresentationFormat>Widescreen</PresentationFormat>
  <Paragraphs>315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PowerPoint Presentation</vt:lpstr>
      <vt:lpstr>OUTLINE</vt:lpstr>
      <vt:lpstr>INTRODUCTION</vt:lpstr>
      <vt:lpstr>UNARY RELATIONAL OPERATIONS: SELECT (1)</vt:lpstr>
      <vt:lpstr>UNARY RELATIONAL OPERATIONS: SELECT (2)</vt:lpstr>
      <vt:lpstr>UNARY RELATIONAL OPERATIONS: SELECT (3)</vt:lpstr>
      <vt:lpstr>UNARY RELATIONAL OPERATIONS: PROJECT (1)</vt:lpstr>
      <vt:lpstr>UNARY RELATIONAL OPERATIONS: PROJECT (2)</vt:lpstr>
      <vt:lpstr>UNARY RELATIONAL OPERATIONS: PROJECT (3)</vt:lpstr>
      <vt:lpstr>UNARY RELATIONAL OPERATIONS: RENAME (1)</vt:lpstr>
      <vt:lpstr>UNARY RELATIONAL OPERATIONS: RENAME (2)</vt:lpstr>
      <vt:lpstr>UNARY RELATIONAL OPERATIONS: RENAME (3)</vt:lpstr>
      <vt:lpstr>UNION, INTERSECTION &amp; SET DIFFERENCE (1)</vt:lpstr>
      <vt:lpstr>UNION, INTERSECTION &amp; SET DIFFERENCE (2)</vt:lpstr>
      <vt:lpstr>UNION, INTERSECTION &amp; SET DIFFERENCE (3)</vt:lpstr>
      <vt:lpstr>CARTESIAN PRODUCT (1)</vt:lpstr>
      <vt:lpstr>CARTESIAN PRODUCT (2)</vt:lpstr>
      <vt:lpstr>CARTESIAN PRODUCT (3)</vt:lpstr>
      <vt:lpstr>CARTESIAN PRODUCT (4)</vt:lpstr>
      <vt:lpstr>BINARY RELATIONAL OPERATIONS: JOIN (1)</vt:lpstr>
      <vt:lpstr>BINARY RELATIONAL OPERATIONS: JOIN (2)</vt:lpstr>
      <vt:lpstr>BINARY RELATIONAL OPERATIONS: JOIN (3)</vt:lpstr>
      <vt:lpstr>BINARY RELATIONAL OPERATIONS: JOIN (4)</vt:lpstr>
      <vt:lpstr>BINARY RELATIONAL OPERATIONS: JOIN (4)</vt:lpstr>
      <vt:lpstr>COMPLETE SET OF RELATIONAL OPERATIONS</vt:lpstr>
      <vt:lpstr>BINARY RELATIONAL OPERATIONS: DIVISION</vt:lpstr>
      <vt:lpstr>BINARY RELATIONAL OPERATIONS: DIVISION</vt:lpstr>
      <vt:lpstr>SUMMARY OF RELATIONAL OPERATIONS (1)</vt:lpstr>
      <vt:lpstr>SUMMARY OF RELATIONAL OPERATIONS (2)</vt:lpstr>
      <vt:lpstr>AGGREGATION &amp; GROUPING (1)</vt:lpstr>
      <vt:lpstr>AGGREGATION &amp; GROUPING (2)</vt:lpstr>
      <vt:lpstr>SUMMARY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  <vt:lpstr>EXAMPLES OF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CSC430 - Database Management Systems</dc:title>
  <dc:creator>DrCherry</dc:creator>
  <cp:lastModifiedBy>Kevin Cherry</cp:lastModifiedBy>
  <cp:revision>11</cp:revision>
  <dcterms:created xsi:type="dcterms:W3CDTF">2024-12-13T16:10:51Z</dcterms:created>
  <dcterms:modified xsi:type="dcterms:W3CDTF">2025-01-16T15:19:03Z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2022-01-18T00:00:00Z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2024-12-13T00:00:00Z</vt:filetime>
  </property>
  <property fmtid="{D5CDD505-2E9C-101B-9397-08002B2CF9AE}" pid="5" name="Producer">
    <vt:lpwstr>Microsoft® PowerPoint® for Microsoft 365</vt:lpwstr>
  </property>
</Properties>
</file>