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101" y="47625"/>
            <a:ext cx="10921796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612" y="3071559"/>
            <a:ext cx="9608820" cy="2978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7" Type="http://schemas.openxmlformats.org/officeDocument/2006/relationships/image" Target="../media/image30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g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7613" y="909269"/>
            <a:ext cx="10878820" cy="331914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 indent="3586479">
              <a:lnSpc>
                <a:spcPts val="8159"/>
              </a:lnSpc>
              <a:spcBef>
                <a:spcPts val="1575"/>
              </a:spcBef>
            </a:pPr>
            <a:r>
              <a:rPr sz="8000" spc="-100" dirty="0">
                <a:solidFill>
                  <a:srgbClr val="252525"/>
                </a:solidFill>
              </a:rPr>
              <a:t>Lesson</a:t>
            </a:r>
            <a:r>
              <a:rPr sz="8000" spc="-320" dirty="0">
                <a:solidFill>
                  <a:srgbClr val="252525"/>
                </a:solidFill>
              </a:rPr>
              <a:t> </a:t>
            </a:r>
            <a:r>
              <a:rPr sz="8000" spc="-25" dirty="0">
                <a:solidFill>
                  <a:srgbClr val="252525"/>
                </a:solidFill>
              </a:rPr>
              <a:t>8: </a:t>
            </a:r>
            <a:r>
              <a:rPr sz="8000" spc="-110" dirty="0">
                <a:solidFill>
                  <a:srgbClr val="252525"/>
                </a:solidFill>
              </a:rPr>
              <a:t>Functional</a:t>
            </a:r>
            <a:r>
              <a:rPr sz="8000" spc="-250" dirty="0">
                <a:solidFill>
                  <a:srgbClr val="252525"/>
                </a:solidFill>
              </a:rPr>
              <a:t> </a:t>
            </a:r>
            <a:r>
              <a:rPr sz="8000" spc="-130" dirty="0">
                <a:solidFill>
                  <a:srgbClr val="252525"/>
                </a:solidFill>
              </a:rPr>
              <a:t>Dependencies</a:t>
            </a:r>
            <a:r>
              <a:rPr sz="8000" spc="-245" dirty="0">
                <a:solidFill>
                  <a:srgbClr val="252525"/>
                </a:solidFill>
              </a:rPr>
              <a:t> </a:t>
            </a:r>
            <a:r>
              <a:rPr sz="8000" spc="-50" dirty="0">
                <a:solidFill>
                  <a:srgbClr val="252525"/>
                </a:solidFill>
              </a:rPr>
              <a:t>&amp;</a:t>
            </a:r>
            <a:endParaRPr sz="8000"/>
          </a:p>
          <a:p>
            <a:pPr marL="2655570">
              <a:lnSpc>
                <a:spcPts val="8134"/>
              </a:lnSpc>
            </a:pPr>
            <a:r>
              <a:rPr sz="8000" spc="-55" dirty="0">
                <a:solidFill>
                  <a:srgbClr val="252525"/>
                </a:solidFill>
              </a:rPr>
              <a:t>Normalization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2524760" y="4403801"/>
            <a:ext cx="71799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40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50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425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708130" cy="3019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GUIDELINE</a:t>
            </a:r>
            <a:r>
              <a:rPr sz="2400" b="1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3:</a:t>
            </a:r>
            <a:r>
              <a:rPr sz="2400" b="1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u="none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4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designed</a:t>
            </a:r>
            <a:r>
              <a:rPr sz="24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4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4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4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dirty="0">
                <a:solidFill>
                  <a:srgbClr val="404040"/>
                </a:solidFill>
                <a:latin typeface="Calibri"/>
                <a:cs typeface="Calibri"/>
              </a:rPr>
              <a:t>few</a:t>
            </a:r>
            <a:r>
              <a:rPr sz="2400" b="1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400" b="1" u="none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4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spc="-25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possible.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1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NULLs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unavoidable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exceptional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cases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majority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Negative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effects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values: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Waste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space.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Harder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understand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meaning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Harder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apply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JOINs</a:t>
            </a:r>
            <a:r>
              <a:rPr sz="22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aggregate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COUNT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SUM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INFORMAL</a:t>
            </a:r>
            <a:r>
              <a:rPr spc="-200" dirty="0"/>
              <a:t> </a:t>
            </a:r>
            <a:r>
              <a:rPr spc="-55" dirty="0"/>
              <a:t>DESIGN</a:t>
            </a:r>
            <a:r>
              <a:rPr spc="-195" dirty="0"/>
              <a:t> </a:t>
            </a:r>
            <a:r>
              <a:rPr spc="-55" dirty="0"/>
              <a:t>GUIDELINES</a:t>
            </a:r>
            <a:r>
              <a:rPr spc="-175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68785" cy="1936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GUIDELINE</a:t>
            </a:r>
            <a:r>
              <a:rPr sz="2400" b="1" u="sng" spc="1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4:</a:t>
            </a:r>
            <a:r>
              <a:rPr sz="2400" b="1" u="none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u="none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schemas</a:t>
            </a:r>
            <a:r>
              <a:rPr sz="2400" u="none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400" u="none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400" u="none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u="none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able</a:t>
            </a:r>
            <a:r>
              <a:rPr sz="2400" u="none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u="none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u="none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dirty="0">
                <a:solidFill>
                  <a:srgbClr val="404040"/>
                </a:solidFill>
                <a:latin typeface="Calibri"/>
                <a:cs typeface="Calibri"/>
              </a:rPr>
              <a:t>joined</a:t>
            </a:r>
            <a:r>
              <a:rPr sz="2400" b="1" u="none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u="none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equality</a:t>
            </a:r>
            <a:r>
              <a:rPr sz="2400" u="none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conditions</a:t>
            </a:r>
            <a:r>
              <a:rPr sz="2400" u="none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spc="-2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appropriately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pairs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4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i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guarantees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spurious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generated.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ts val="2735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Joining</a:t>
            </a:r>
            <a:r>
              <a:rPr sz="2400" b="1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400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matching</a:t>
            </a:r>
            <a:r>
              <a:rPr sz="2400" b="1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“foreign</a:t>
            </a:r>
            <a:r>
              <a:rPr sz="2400" i="1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i="1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i="1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i="1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key”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combinations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produce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spurious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INFORMAL</a:t>
            </a:r>
            <a:r>
              <a:rPr spc="-200" dirty="0"/>
              <a:t> </a:t>
            </a:r>
            <a:r>
              <a:rPr spc="-55" dirty="0"/>
              <a:t>DESIGN</a:t>
            </a:r>
            <a:r>
              <a:rPr spc="-195" dirty="0"/>
              <a:t> </a:t>
            </a:r>
            <a:r>
              <a:rPr spc="-55" dirty="0"/>
              <a:t>GUIDELINES</a:t>
            </a:r>
            <a:r>
              <a:rPr spc="-175" dirty="0"/>
              <a:t> </a:t>
            </a:r>
            <a:r>
              <a:rPr spc="-25" dirty="0"/>
              <a:t>(4)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54774" y="3081527"/>
            <a:ext cx="11562715" cy="2461260"/>
            <a:chOff x="354774" y="3081527"/>
            <a:chExt cx="11562715" cy="24612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774" y="3881862"/>
              <a:ext cx="5744104" cy="66118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13931" y="3081527"/>
              <a:ext cx="4203303" cy="246083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087745" y="3524249"/>
              <a:ext cx="1633855" cy="1346835"/>
            </a:xfrm>
            <a:custGeom>
              <a:avLst/>
              <a:gdLst/>
              <a:ahLst/>
              <a:cxnLst/>
              <a:rect l="l" t="t" r="r" b="b"/>
              <a:pathLst>
                <a:path w="1633854" h="1346835">
                  <a:moveTo>
                    <a:pt x="1633728" y="1324229"/>
                  </a:moveTo>
                  <a:lnTo>
                    <a:pt x="1624114" y="1315212"/>
                  </a:lnTo>
                  <a:lnTo>
                    <a:pt x="1540510" y="1236726"/>
                  </a:lnTo>
                  <a:lnTo>
                    <a:pt x="1529613" y="1273327"/>
                  </a:lnTo>
                  <a:lnTo>
                    <a:pt x="58623" y="834605"/>
                  </a:lnTo>
                  <a:lnTo>
                    <a:pt x="1483995" y="70713"/>
                  </a:lnTo>
                  <a:lnTo>
                    <a:pt x="1502029" y="104394"/>
                  </a:lnTo>
                  <a:lnTo>
                    <a:pt x="1555877" y="28206"/>
                  </a:lnTo>
                  <a:lnTo>
                    <a:pt x="1575816" y="0"/>
                  </a:lnTo>
                  <a:lnTo>
                    <a:pt x="1448054" y="3556"/>
                  </a:lnTo>
                  <a:lnTo>
                    <a:pt x="1466049" y="37198"/>
                  </a:lnTo>
                  <a:lnTo>
                    <a:pt x="0" y="822706"/>
                  </a:lnTo>
                  <a:lnTo>
                    <a:pt x="9042" y="839609"/>
                  </a:lnTo>
                  <a:lnTo>
                    <a:pt x="3556" y="858012"/>
                  </a:lnTo>
                  <a:lnTo>
                    <a:pt x="1518742" y="1309789"/>
                  </a:lnTo>
                  <a:lnTo>
                    <a:pt x="1507871" y="1346327"/>
                  </a:lnTo>
                  <a:lnTo>
                    <a:pt x="1633728" y="1324229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82136" y="5538927"/>
            <a:ext cx="54546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EMP_PROJ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relation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broken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down</a:t>
            </a:r>
            <a:r>
              <a:rPr sz="1400" spc="-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EMP_LOCS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EMP_PROJ1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relations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INFORMAL</a:t>
            </a:r>
            <a:r>
              <a:rPr spc="-200" dirty="0"/>
              <a:t> </a:t>
            </a:r>
            <a:r>
              <a:rPr spc="-55" dirty="0"/>
              <a:t>DESIGN</a:t>
            </a:r>
            <a:r>
              <a:rPr spc="-200" dirty="0"/>
              <a:t> </a:t>
            </a:r>
            <a:r>
              <a:rPr spc="-55" dirty="0"/>
              <a:t>GUIDELINES</a:t>
            </a:r>
            <a:r>
              <a:rPr spc="-190" dirty="0"/>
              <a:t> </a:t>
            </a:r>
            <a:r>
              <a:rPr spc="-25" dirty="0"/>
              <a:t>(4)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4340" y="1028700"/>
            <a:ext cx="9173447" cy="5029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27982" y="6375603"/>
            <a:ext cx="3302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State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EMP_LOCS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EMP_PROJ1 relations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8141" y="1099825"/>
            <a:ext cx="6397228" cy="522782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INFORMAL</a:t>
            </a:r>
            <a:r>
              <a:rPr spc="-200" dirty="0"/>
              <a:t> </a:t>
            </a:r>
            <a:r>
              <a:rPr spc="-55" dirty="0"/>
              <a:t>DESIGN</a:t>
            </a:r>
            <a:r>
              <a:rPr spc="-200" dirty="0"/>
              <a:t> </a:t>
            </a:r>
            <a:r>
              <a:rPr spc="-55" dirty="0"/>
              <a:t>GUIDELINES</a:t>
            </a:r>
            <a:r>
              <a:rPr spc="-190" dirty="0"/>
              <a:t> </a:t>
            </a:r>
            <a:r>
              <a:rPr spc="-25" dirty="0"/>
              <a:t>(4)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54933" y="6350609"/>
            <a:ext cx="4831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Spurious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tuples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joining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EMP_LOCS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EMP_PROJ1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relations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81532"/>
            <a:ext cx="11920855" cy="420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  <a:tab pos="6875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400" b="1" spc="4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dependencies</a:t>
            </a:r>
            <a:r>
              <a:rPr sz="2400" b="1" spc="4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(FDs)</a:t>
            </a:r>
            <a:r>
              <a:rPr sz="2400" b="1" spc="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40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formal</a:t>
            </a:r>
            <a:r>
              <a:rPr sz="2400" b="1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measures</a:t>
            </a:r>
            <a:r>
              <a:rPr sz="2400" spc="3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goodness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”</a:t>
            </a:r>
            <a:r>
              <a:rPr sz="24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3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9539">
              <a:lnSpc>
                <a:spcPts val="2740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design.</a:t>
            </a:r>
            <a:endParaRPr sz="2400">
              <a:latin typeface="Calibri"/>
              <a:cs typeface="Calibri"/>
            </a:endParaRPr>
          </a:p>
          <a:p>
            <a:pPr marL="421640" marR="30480" lvl="1" indent="-182880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derived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real-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constrains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semantic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2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26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written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 -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left-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hand-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(LHS).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2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right-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hand-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(RHS).</a:t>
            </a:r>
            <a:endParaRPr sz="2200">
              <a:latin typeface="Calibri"/>
              <a:cs typeface="Calibri"/>
            </a:endParaRPr>
          </a:p>
          <a:p>
            <a:pPr marL="144145" indent="-114300">
              <a:lnSpc>
                <a:spcPts val="2735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00" i="1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functionally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determines</a:t>
            </a:r>
            <a:r>
              <a:rPr sz="2400" b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b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i="1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00" i="1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determines</a:t>
            </a:r>
            <a:endParaRPr sz="2400">
              <a:latin typeface="Calibri"/>
              <a:cs typeface="Calibri"/>
            </a:endParaRPr>
          </a:p>
          <a:p>
            <a:pPr marL="129539"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holds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whenever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X,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Y.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[X]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[X],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[Y]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950" spc="-15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[Y].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670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FUNCTIONAL</a:t>
            </a:r>
            <a:r>
              <a:rPr spc="-185" dirty="0"/>
              <a:t> </a:t>
            </a:r>
            <a:r>
              <a:rPr spc="-55" dirty="0"/>
              <a:t>DEPENDENCIES</a:t>
            </a:r>
            <a:r>
              <a:rPr spc="-204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81532"/>
            <a:ext cx="11918315" cy="1961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property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inferred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automatically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129539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hold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functionally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determines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distinct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175" spc="-15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[K]=t</a:t>
            </a:r>
            <a:r>
              <a:rPr sz="2175" spc="-15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[K].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670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FUNCTIONAL</a:t>
            </a:r>
            <a:r>
              <a:rPr spc="-185" dirty="0"/>
              <a:t> </a:t>
            </a:r>
            <a:r>
              <a:rPr spc="-55" dirty="0"/>
              <a:t>DEPENDENCIES</a:t>
            </a:r>
            <a:r>
              <a:rPr spc="-18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FUNCTIONAL</a:t>
            </a:r>
            <a:r>
              <a:rPr spc="-170" dirty="0"/>
              <a:t> </a:t>
            </a:r>
            <a:r>
              <a:rPr spc="-55" dirty="0"/>
              <a:t>DEPENDENCIES:</a:t>
            </a:r>
            <a:r>
              <a:rPr spc="-200" dirty="0"/>
              <a:t> </a:t>
            </a:r>
            <a:r>
              <a:rPr spc="-55" dirty="0"/>
              <a:t>EXAMPLES</a:t>
            </a:r>
            <a:r>
              <a:rPr spc="-210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9492" y="4513686"/>
            <a:ext cx="5002007" cy="17024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612" y="810384"/>
            <a:ext cx="11879580" cy="435356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118745" indent="-117475">
              <a:lnSpc>
                <a:spcPct val="100000"/>
              </a:lnSpc>
              <a:spcBef>
                <a:spcPts val="1360"/>
              </a:spcBef>
              <a:buClr>
                <a:srgbClr val="1CACE3"/>
              </a:buClr>
              <a:buSzPct val="93750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FDs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EMP_PROJ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relation:</a:t>
            </a:r>
            <a:endParaRPr sz="2400">
              <a:latin typeface="Calibri"/>
              <a:cs typeface="Calibri"/>
            </a:endParaRPr>
          </a:p>
          <a:p>
            <a:pPr marL="111125" indent="-111125">
              <a:lnSpc>
                <a:spcPct val="100000"/>
              </a:lnSpc>
              <a:spcBef>
                <a:spcPts val="114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Ename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7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employee’s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social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(Ssn)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uniquely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determines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(Ename).</a:t>
            </a:r>
            <a:endParaRPr sz="2000">
              <a:latin typeface="Calibri"/>
              <a:cs typeface="Calibri"/>
            </a:endParaRPr>
          </a:p>
          <a:p>
            <a:pPr marL="111125" indent="-111125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Pnumber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{Pname,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Plocation}</a:t>
            </a:r>
            <a:endParaRPr sz="2200">
              <a:latin typeface="Calibri"/>
              <a:cs typeface="Calibri"/>
            </a:endParaRPr>
          </a:p>
          <a:p>
            <a:pPr marL="394970" marR="5080" lvl="1" indent="-181610">
              <a:lnSpc>
                <a:spcPts val="216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project’s</a:t>
            </a:r>
            <a:r>
              <a:rPr sz="20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(Pnumber)</a:t>
            </a:r>
            <a:r>
              <a:rPr sz="2000" spc="3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uniquely</a:t>
            </a:r>
            <a:r>
              <a:rPr sz="20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determines</a:t>
            </a:r>
            <a:r>
              <a:rPr sz="2000" spc="3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3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0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(Pname)</a:t>
            </a:r>
            <a:r>
              <a:rPr sz="2000" spc="3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3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location 	(Plocation).</a:t>
            </a:r>
            <a:endParaRPr sz="2000">
              <a:latin typeface="Calibri"/>
              <a:cs typeface="Calibri"/>
            </a:endParaRPr>
          </a:p>
          <a:p>
            <a:pPr marL="111125" indent="-111125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{SSN,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Pnumber}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ts val="2280"/>
              </a:lnSpc>
              <a:spcBef>
                <a:spcPts val="16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0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social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(Ssn)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0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(Pnumber)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uniquely</a:t>
            </a:r>
            <a:r>
              <a:rPr sz="20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determines</a:t>
            </a:r>
            <a:r>
              <a:rPr sz="2000" spc="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9624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week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(Hours).</a:t>
            </a:r>
            <a:endParaRPr sz="2000">
              <a:latin typeface="Calibri"/>
              <a:cs typeface="Calibri"/>
            </a:endParaRPr>
          </a:p>
          <a:p>
            <a:pPr marL="111125" indent="-111125">
              <a:lnSpc>
                <a:spcPts val="2510"/>
              </a:lnSpc>
              <a:spcBef>
                <a:spcPts val="116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displayed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horizontal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line,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LHS</a:t>
            </a:r>
            <a:r>
              <a:rPr sz="2200" spc="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vertical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line,</a:t>
            </a:r>
            <a:endParaRPr sz="2200">
              <a:latin typeface="Calibri"/>
              <a:cs typeface="Calibri"/>
            </a:endParaRPr>
          </a:p>
          <a:p>
            <a:pPr marL="104139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RHS is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vertical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arrow.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5574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FD(s)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56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FUNCTIONAL</a:t>
            </a:r>
            <a:r>
              <a:rPr spc="-170" dirty="0"/>
              <a:t> </a:t>
            </a:r>
            <a:r>
              <a:rPr spc="-55" dirty="0"/>
              <a:t>DEPENDENCIES:</a:t>
            </a:r>
            <a:r>
              <a:rPr spc="-200" dirty="0"/>
              <a:t> </a:t>
            </a:r>
            <a:r>
              <a:rPr spc="-55" dirty="0"/>
              <a:t>EXAMPLES</a:t>
            </a:r>
            <a:r>
              <a:rPr spc="-21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259" y="1518419"/>
            <a:ext cx="5407645" cy="23953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612" y="3922205"/>
            <a:ext cx="2474595" cy="114554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FDs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hold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Teacher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0130" y="3922205"/>
            <a:ext cx="2799080" cy="190182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FDs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violated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Teacher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Teacher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Text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Teacher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7952" y="1601455"/>
            <a:ext cx="4116824" cy="23709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68150" cy="155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Normalization</a:t>
            </a:r>
            <a:r>
              <a:rPr sz="2400" b="1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i="1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i="1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top-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down</a:t>
            </a:r>
            <a:r>
              <a:rPr sz="24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b="1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evaluates</a:t>
            </a:r>
            <a:r>
              <a:rPr sz="2400" b="1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against</a:t>
            </a:r>
            <a:r>
              <a:rPr sz="24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criteria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decomposes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necessary.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229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1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612" y="4484878"/>
            <a:ext cx="11852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NFs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dependencies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among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PKs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752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NORMALIZATION</a:t>
            </a:r>
            <a:r>
              <a:rPr spc="-65" dirty="0"/>
              <a:t> </a:t>
            </a:r>
            <a:r>
              <a:rPr spc="-25" dirty="0"/>
              <a:t>(1)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98779" y="2399787"/>
            <a:ext cx="3980179" cy="18624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34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1NF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194945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Boyce-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Codd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BCNF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377825" lvl="1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377825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Stricter</a:t>
            </a:r>
            <a:r>
              <a:rPr sz="18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3NF.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20409" y="2392343"/>
            <a:ext cx="4788535" cy="111315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90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(not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practice):</a:t>
            </a:r>
            <a:endParaRPr sz="2200">
              <a:latin typeface="Calibri"/>
              <a:cs typeface="Calibri"/>
            </a:endParaRPr>
          </a:p>
          <a:p>
            <a:pPr marL="377190" lvl="1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37719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Forth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(4NF).</a:t>
            </a:r>
            <a:endParaRPr sz="2000">
              <a:latin typeface="Calibri"/>
              <a:cs typeface="Calibri"/>
            </a:endParaRPr>
          </a:p>
          <a:p>
            <a:pPr marL="37719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7719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Fifth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(5NF).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071225" cy="30587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Goals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 the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normalization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process: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Minimize</a:t>
            </a:r>
            <a:r>
              <a:rPr sz="2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redundancy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Minimize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insertion,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deletion,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anomalies.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Normalization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insures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complies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additive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lossless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join)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property.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spurious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generated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decomposition.</a:t>
            </a:r>
            <a:endParaRPr sz="18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Dependency</a:t>
            </a:r>
            <a:r>
              <a:rPr sz="2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preservation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property.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represented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decomposition.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752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NORMALIZATION</a:t>
            </a:r>
            <a:r>
              <a:rPr spc="-6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4161154" cy="354393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Introduction.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Informal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guidelines.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dependencies.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Normalization.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(1NF).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(2NF).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(3NF).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Boyce-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Codd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(BCNF).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83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0869295" cy="51936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Superkey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property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values.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Minimal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superkey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remove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would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longer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superkey.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key(s)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key.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Primary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arbitrarily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designated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primary.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key.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prime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member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key.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4989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DEFINITION</a:t>
            </a:r>
            <a:r>
              <a:rPr spc="-220" dirty="0"/>
              <a:t> </a:t>
            </a:r>
            <a:r>
              <a:rPr dirty="0"/>
              <a:t>OF</a:t>
            </a:r>
            <a:r>
              <a:rPr spc="-200" dirty="0"/>
              <a:t> </a:t>
            </a:r>
            <a:r>
              <a:rPr spc="-25" dirty="0"/>
              <a:t>KEYS</a:t>
            </a:r>
            <a:r>
              <a:rPr spc="-204" dirty="0"/>
              <a:t> </a:t>
            </a:r>
            <a:r>
              <a:rPr spc="-20" dirty="0"/>
              <a:t>(REVIEW)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785" cy="26581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(1NF)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informal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multivalued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composite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combinations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allowed.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(1NF)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formal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ts val="251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Domains</a:t>
            </a:r>
            <a:r>
              <a:rPr sz="22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</a:t>
            </a:r>
            <a:r>
              <a:rPr sz="22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atomic</a:t>
            </a:r>
            <a:r>
              <a:rPr sz="2200" b="1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simple,</a:t>
            </a:r>
            <a:r>
              <a:rPr sz="2200" i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indivisible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2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value.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combinations.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852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FIRST</a:t>
            </a:r>
            <a:r>
              <a:rPr spc="-204" dirty="0"/>
              <a:t> </a:t>
            </a:r>
            <a:r>
              <a:rPr spc="-30" dirty="0"/>
              <a:t>NORMAL</a:t>
            </a:r>
            <a:r>
              <a:rPr spc="-235" dirty="0"/>
              <a:t> </a:t>
            </a:r>
            <a:r>
              <a:rPr spc="-20" dirty="0"/>
              <a:t>FORM</a:t>
            </a:r>
            <a:r>
              <a:rPr spc="-215" dirty="0"/>
              <a:t> </a:t>
            </a:r>
            <a:r>
              <a:rPr spc="-10" dirty="0"/>
              <a:t>(1NF)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2845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1NF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Dlocation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atomic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multivalued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/>
              <a:t>Three</a:t>
            </a:r>
            <a:r>
              <a:rPr spc="-60" dirty="0"/>
              <a:t> </a:t>
            </a:r>
            <a:r>
              <a:rPr spc="-10" dirty="0"/>
              <a:t>ways</a:t>
            </a:r>
            <a:r>
              <a:rPr spc="-85" dirty="0"/>
              <a:t> </a:t>
            </a:r>
            <a:r>
              <a:rPr dirty="0"/>
              <a:t>to</a:t>
            </a:r>
            <a:r>
              <a:rPr spc="-75" dirty="0"/>
              <a:t> </a:t>
            </a:r>
            <a:r>
              <a:rPr b="1" dirty="0">
                <a:latin typeface="Calibri"/>
                <a:cs typeface="Calibri"/>
              </a:rPr>
              <a:t>normalize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spc="-25" dirty="0"/>
              <a:t>DEPARTMENT</a:t>
            </a:r>
            <a:r>
              <a:rPr spc="-65" dirty="0"/>
              <a:t> </a:t>
            </a:r>
            <a:r>
              <a:rPr dirty="0"/>
              <a:t>into</a:t>
            </a:r>
            <a:r>
              <a:rPr spc="-80" dirty="0"/>
              <a:t> </a:t>
            </a:r>
            <a:r>
              <a:rPr b="1" spc="-20" dirty="0">
                <a:latin typeface="Calibri"/>
                <a:cs typeface="Calibri"/>
              </a:rPr>
              <a:t>1NF</a:t>
            </a:r>
            <a:r>
              <a:rPr spc="-20" dirty="0"/>
              <a:t>:</a:t>
            </a: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Remove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Dlocation</a:t>
            </a:r>
            <a:r>
              <a:rPr sz="22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place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separate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DEPT_LOCATIONS.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Propagate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DEPARTMENT,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thus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DEPT_LOCATIONS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Dlocation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Expand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Dlocation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Disadvantage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redundancy.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Max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#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locations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known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22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separate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location.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Dlocation1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Dlocation2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Dlocation3</a:t>
            </a:r>
            <a:r>
              <a:rPr sz="20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…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28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Disadvantages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harder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write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queries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284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FIRST</a:t>
            </a:r>
            <a:r>
              <a:rPr spc="-210" dirty="0"/>
              <a:t> </a:t>
            </a:r>
            <a:r>
              <a:rPr spc="-30" dirty="0"/>
              <a:t>NORMAL</a:t>
            </a:r>
            <a:r>
              <a:rPr spc="-229" dirty="0"/>
              <a:t> </a:t>
            </a:r>
            <a:r>
              <a:rPr spc="-35" dirty="0"/>
              <a:t>FORM:</a:t>
            </a:r>
            <a:r>
              <a:rPr spc="-220" dirty="0"/>
              <a:t> </a:t>
            </a:r>
            <a:r>
              <a:rPr spc="-40" dirty="0"/>
              <a:t>EXAMPLE</a:t>
            </a:r>
            <a:r>
              <a:rPr spc="-204" dirty="0"/>
              <a:t> </a:t>
            </a:r>
            <a:r>
              <a:rPr spc="-25" dirty="0"/>
              <a:t>(1)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091" y="1498091"/>
            <a:ext cx="4719483" cy="113488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38218" y="1498091"/>
            <a:ext cx="6038048" cy="14955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82988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  <a:tab pos="527367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Solution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recommended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):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	</a:t>
            </a:r>
            <a:r>
              <a:rPr sz="2400" dirty="0">
                <a:solidFill>
                  <a:srgbClr val="1CACE3"/>
                </a:solidFill>
                <a:latin typeface="Arial"/>
                <a:cs typeface="Arial"/>
              </a:rPr>
              <a:t>•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Solution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redundant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284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FIRST</a:t>
            </a:r>
            <a:r>
              <a:rPr spc="-210" dirty="0"/>
              <a:t> </a:t>
            </a:r>
            <a:r>
              <a:rPr spc="-30" dirty="0"/>
              <a:t>NORMAL</a:t>
            </a:r>
            <a:r>
              <a:rPr spc="-229" dirty="0"/>
              <a:t> </a:t>
            </a:r>
            <a:r>
              <a:rPr spc="-35" dirty="0"/>
              <a:t>FORM:</a:t>
            </a:r>
            <a:r>
              <a:rPr spc="-220" dirty="0"/>
              <a:t> </a:t>
            </a:r>
            <a:r>
              <a:rPr spc="-40" dirty="0"/>
              <a:t>EXAMPLE</a:t>
            </a:r>
            <a:r>
              <a:rPr spc="-204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7923" y="1418844"/>
            <a:ext cx="6107402" cy="27123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767" y="1481725"/>
            <a:ext cx="2890333" cy="268031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284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FIRST</a:t>
            </a:r>
            <a:r>
              <a:rPr spc="-220" dirty="0"/>
              <a:t> </a:t>
            </a:r>
            <a:r>
              <a:rPr spc="-30" dirty="0"/>
              <a:t>NORMAL</a:t>
            </a:r>
            <a:r>
              <a:rPr spc="-240" dirty="0"/>
              <a:t> </a:t>
            </a:r>
            <a:r>
              <a:rPr spc="-35" dirty="0"/>
              <a:t>FORM:</a:t>
            </a:r>
            <a:r>
              <a:rPr spc="-225" dirty="0"/>
              <a:t> </a:t>
            </a:r>
            <a:r>
              <a:rPr spc="-35" dirty="0"/>
              <a:t>EXAMPLE</a:t>
            </a:r>
            <a:r>
              <a:rPr spc="-180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3795" y="3718619"/>
            <a:ext cx="3541397" cy="5697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53188" y="2266191"/>
            <a:ext cx="4921719" cy="39397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612" y="969915"/>
            <a:ext cx="9611995" cy="217233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11125" indent="-106045" algn="just">
              <a:lnSpc>
                <a:spcPct val="100000"/>
              </a:lnSpc>
              <a:spcBef>
                <a:spcPts val="23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EMP_PROJ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1NF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EMP_PROJ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PROJS(Pnumber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2000">
              <a:latin typeface="Calibri"/>
              <a:cs typeface="Calibri"/>
            </a:endParaRPr>
          </a:p>
          <a:p>
            <a:pPr marL="104139" marR="3054350" indent="-99060" algn="just">
              <a:lnSpc>
                <a:spcPts val="2380"/>
              </a:lnSpc>
              <a:spcBef>
                <a:spcPts val="1485"/>
              </a:spcBef>
              <a:buSzPct val="95454"/>
              <a:buFont typeface="Arial"/>
              <a:buChar char="•"/>
              <a:tabLst>
                <a:tab pos="104139" algn="l"/>
                <a:tab pos="111125" algn="l"/>
              </a:tabLst>
            </a:pPr>
            <a:r>
              <a:rPr sz="2200" dirty="0">
                <a:solidFill>
                  <a:srgbClr val="1CACE3"/>
                </a:solidFill>
                <a:latin typeface="Calibri"/>
                <a:cs typeface="Calibri"/>
              </a:rPr>
              <a:t>	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Normalized</a:t>
            </a:r>
            <a:r>
              <a:rPr sz="2200" b="1" spc="235" dirty="0">
                <a:solidFill>
                  <a:srgbClr val="404040"/>
                </a:solidFill>
                <a:latin typeface="Calibri"/>
                <a:cs typeface="Calibri"/>
              </a:rPr>
              <a:t> 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1NF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240" dirty="0">
                <a:solidFill>
                  <a:srgbClr val="404040"/>
                </a:solidFill>
                <a:latin typeface="Calibri"/>
                <a:cs typeface="Calibri"/>
              </a:rPr>
              <a:t> 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2200" b="1" spc="245" dirty="0">
                <a:solidFill>
                  <a:srgbClr val="404040"/>
                </a:solidFill>
                <a:latin typeface="Calibri"/>
                <a:cs typeface="Calibri"/>
              </a:rPr>
              <a:t> 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200" spc="240" dirty="0">
                <a:solidFill>
                  <a:srgbClr val="404040"/>
                </a:solidFill>
                <a:latin typeface="Calibri"/>
                <a:cs typeface="Calibri"/>
              </a:rPr>
              <a:t> 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separate</a:t>
            </a:r>
            <a:r>
              <a:rPr sz="2200" b="1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propagating</a:t>
            </a:r>
            <a:r>
              <a:rPr sz="2200" b="1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2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EMP_PROJ</a:t>
            </a:r>
            <a:r>
              <a:rPr sz="22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3612" y="4359528"/>
            <a:ext cx="4598670" cy="1186180"/>
            <a:chOff x="713612" y="4359528"/>
            <a:chExt cx="4598670" cy="11861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612" y="4954965"/>
              <a:ext cx="2191131" cy="59051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917954" y="4359528"/>
              <a:ext cx="3394710" cy="577850"/>
            </a:xfrm>
            <a:custGeom>
              <a:avLst/>
              <a:gdLst/>
              <a:ahLst/>
              <a:cxnLst/>
              <a:rect l="l" t="t" r="r" b="b"/>
              <a:pathLst>
                <a:path w="3394710" h="577850">
                  <a:moveTo>
                    <a:pt x="3394202" y="557657"/>
                  </a:moveTo>
                  <a:lnTo>
                    <a:pt x="3383242" y="546989"/>
                  </a:lnTo>
                  <a:lnTo>
                    <a:pt x="3302635" y="468503"/>
                  </a:lnTo>
                  <a:lnTo>
                    <a:pt x="3291052" y="504888"/>
                  </a:lnTo>
                  <a:lnTo>
                    <a:pt x="1703451" y="0"/>
                  </a:lnTo>
                  <a:lnTo>
                    <a:pt x="1697799" y="17970"/>
                  </a:lnTo>
                  <a:lnTo>
                    <a:pt x="1692148" y="0"/>
                  </a:lnTo>
                  <a:lnTo>
                    <a:pt x="103416" y="495223"/>
                  </a:lnTo>
                  <a:lnTo>
                    <a:pt x="92075" y="458851"/>
                  </a:lnTo>
                  <a:lnTo>
                    <a:pt x="0" y="547370"/>
                  </a:lnTo>
                  <a:lnTo>
                    <a:pt x="126111" y="567944"/>
                  </a:lnTo>
                  <a:lnTo>
                    <a:pt x="116509" y="537210"/>
                  </a:lnTo>
                  <a:lnTo>
                    <a:pt x="114757" y="531571"/>
                  </a:lnTo>
                  <a:lnTo>
                    <a:pt x="1697736" y="38150"/>
                  </a:lnTo>
                  <a:lnTo>
                    <a:pt x="3279495" y="541210"/>
                  </a:lnTo>
                  <a:lnTo>
                    <a:pt x="3267964" y="577469"/>
                  </a:lnTo>
                  <a:lnTo>
                    <a:pt x="3394202" y="557657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87023" y="4991029"/>
            <a:ext cx="3016671" cy="5681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44926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(2NF)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formal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prime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attribute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functionally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Full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dependency.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ts val="251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2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full</a:t>
            </a:r>
            <a:r>
              <a:rPr sz="2200" b="1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200" b="1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dependency</a:t>
            </a:r>
            <a:r>
              <a:rPr sz="2200" b="1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2200" b="1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dependency</a:t>
            </a:r>
            <a:r>
              <a:rPr sz="22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does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hold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anymore.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Pnumber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endParaRPr sz="20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Neither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18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nor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Pnumber</a:t>
            </a:r>
            <a:r>
              <a:rPr sz="18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r>
              <a:rPr sz="18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holds.</a:t>
            </a:r>
            <a:endParaRPr sz="18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8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dependency.</a:t>
            </a:r>
            <a:endParaRPr sz="2400">
              <a:latin typeface="Calibri"/>
              <a:cs typeface="Calibri"/>
            </a:endParaRPr>
          </a:p>
          <a:p>
            <a:pPr marL="396240" marR="6350" lvl="1" indent="-182880">
              <a:lnSpc>
                <a:spcPts val="2380"/>
              </a:lnSpc>
              <a:spcBef>
                <a:spcPts val="439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22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2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partial</a:t>
            </a:r>
            <a:r>
              <a:rPr sz="2200" b="1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200" b="1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dependency</a:t>
            </a:r>
            <a:r>
              <a:rPr sz="2200" b="1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2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attribute(s)</a:t>
            </a:r>
            <a:r>
              <a:rPr sz="22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removed</a:t>
            </a:r>
            <a:r>
              <a:rPr sz="2200" b="1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dependency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still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holds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Pnumber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Ename</a:t>
            </a:r>
            <a:endParaRPr sz="20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18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Ename</a:t>
            </a:r>
            <a:r>
              <a:rPr sz="18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holds.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6593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SECOND</a:t>
            </a:r>
            <a:r>
              <a:rPr spc="-215" dirty="0"/>
              <a:t> </a:t>
            </a:r>
            <a:r>
              <a:rPr spc="-30" dirty="0"/>
              <a:t>NORMAL</a:t>
            </a:r>
            <a:r>
              <a:rPr spc="-240" dirty="0"/>
              <a:t> </a:t>
            </a:r>
            <a:r>
              <a:rPr spc="-25" dirty="0"/>
              <a:t>FORM</a:t>
            </a:r>
            <a:r>
              <a:rPr spc="-235" dirty="0"/>
              <a:t> </a:t>
            </a:r>
            <a:r>
              <a:rPr spc="-10" dirty="0"/>
              <a:t>(2NF)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5271851"/>
            <a:ext cx="11866880" cy="9417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35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Normalizing</a:t>
            </a:r>
            <a:r>
              <a:rPr sz="22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EMP_PROJ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396240" marR="5080" lvl="1" indent="-182880">
              <a:lnSpc>
                <a:spcPts val="1939"/>
              </a:lnSpc>
              <a:spcBef>
                <a:spcPts val="459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Decompose</a:t>
            </a:r>
            <a:r>
              <a:rPr sz="18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18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8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18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18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18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prime</a:t>
            </a:r>
            <a:r>
              <a:rPr sz="1800" b="1" spc="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18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18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18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18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1800" b="1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which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18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functionally</a:t>
            </a:r>
            <a:r>
              <a:rPr sz="18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6132" y="47625"/>
            <a:ext cx="854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SECOND</a:t>
            </a:r>
            <a:r>
              <a:rPr spc="-215" dirty="0"/>
              <a:t> </a:t>
            </a:r>
            <a:r>
              <a:rPr spc="-30" dirty="0"/>
              <a:t>NORMAL</a:t>
            </a:r>
            <a:r>
              <a:rPr spc="-229" dirty="0"/>
              <a:t> </a:t>
            </a:r>
            <a:r>
              <a:rPr spc="-35" dirty="0"/>
              <a:t>FORM:</a:t>
            </a:r>
            <a:r>
              <a:rPr spc="-24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627" y="1594683"/>
            <a:ext cx="8038500" cy="340498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612" y="987628"/>
            <a:ext cx="11076940" cy="136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 indent="-10604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EMP_PROJ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1NF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"/>
              </a:spcBef>
              <a:buClr>
                <a:srgbClr val="1CACE3"/>
              </a:buClr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5490845" lvl="1" indent="-97155">
              <a:lnSpc>
                <a:spcPct val="100000"/>
              </a:lnSpc>
              <a:spcBef>
                <a:spcPts val="5"/>
              </a:spcBef>
              <a:buClr>
                <a:srgbClr val="1CACE3"/>
              </a:buClr>
              <a:buSzPct val="95000"/>
              <a:buFont typeface="Arial"/>
              <a:buChar char="•"/>
              <a:tabLst>
                <a:tab pos="549084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Violations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2NF:</a:t>
            </a:r>
            <a:endParaRPr sz="2000">
              <a:latin typeface="Calibri"/>
              <a:cs typeface="Calibri"/>
            </a:endParaRPr>
          </a:p>
          <a:p>
            <a:pPr marL="5782310" lvl="2" indent="-18161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578231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FD2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Ename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functionally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determined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0742" y="2375662"/>
            <a:ext cx="33356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functionally</a:t>
            </a:r>
            <a:r>
              <a:rPr sz="2000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determined</a:t>
            </a:r>
            <a:r>
              <a:rPr sz="2000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4952" y="2375662"/>
            <a:ext cx="6482715" cy="168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4970" indent="-181610">
              <a:lnSpc>
                <a:spcPts val="2280"/>
              </a:lnSpc>
              <a:spcBef>
                <a:spcPts val="10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FD3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Pname</a:t>
            </a:r>
            <a:r>
              <a:rPr sz="2000" i="1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Plocation</a:t>
            </a:r>
            <a:endParaRPr sz="2000">
              <a:latin typeface="Calibri"/>
              <a:cs typeface="Calibri"/>
            </a:endParaRPr>
          </a:p>
          <a:p>
            <a:pPr marL="39624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Pnumber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03505" indent="-97155">
              <a:lnSpc>
                <a:spcPts val="2280"/>
              </a:lnSpc>
              <a:spcBef>
                <a:spcPts val="1365"/>
              </a:spcBef>
              <a:buClr>
                <a:srgbClr val="1CACE3"/>
              </a:buClr>
              <a:buSzPct val="95000"/>
              <a:buFont typeface="Arial"/>
              <a:buChar char="•"/>
              <a:tabLst>
                <a:tab pos="10350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Ename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Pname</a:t>
            </a:r>
            <a:r>
              <a:rPr sz="2000" i="1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Plocation</a:t>
            </a:r>
            <a:r>
              <a:rPr sz="2000" i="1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prime</a:t>
            </a:r>
            <a:r>
              <a:rPr sz="2000" i="1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partially</a:t>
            </a:r>
            <a:endParaRPr sz="2000">
              <a:latin typeface="Calibri"/>
              <a:cs typeface="Calibri"/>
            </a:endParaRPr>
          </a:p>
          <a:p>
            <a:pPr marL="103505">
              <a:lnSpc>
                <a:spcPts val="2280"/>
              </a:lnSpc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functionally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Pnumber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FD2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FD3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violate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2NF.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880" cy="23342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(3NF)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formal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definition.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prime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attribute(s)</a:t>
            </a:r>
            <a:r>
              <a:rPr sz="22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transitively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PK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Transitive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dependency.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ts val="251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transitive</a:t>
            </a:r>
            <a:r>
              <a:rPr sz="2200" b="1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dependency</a:t>
            </a:r>
            <a:r>
              <a:rPr sz="2200" b="1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exists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neither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200" b="1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subset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Z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hold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1659" y="4770940"/>
            <a:ext cx="7226300" cy="135699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94945" indent="-182245">
              <a:lnSpc>
                <a:spcPct val="100000"/>
              </a:lnSpc>
              <a:spcBef>
                <a:spcPts val="540"/>
              </a:spcBef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Dmgr_ssn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Dname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transitive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77825" lvl="1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377825" algn="l"/>
              </a:tabLst>
            </a:pP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18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18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18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Dmgr_ssn</a:t>
            </a:r>
            <a:r>
              <a:rPr sz="18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hold.</a:t>
            </a:r>
            <a:endParaRPr sz="1800">
              <a:latin typeface="Calibri"/>
              <a:cs typeface="Calibri"/>
            </a:endParaRPr>
          </a:p>
          <a:p>
            <a:pPr marL="377825" lvl="1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377825" algn="l"/>
              </a:tabLst>
            </a:pP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18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18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18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-&gt;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Dname</a:t>
            </a:r>
            <a:r>
              <a:rPr sz="18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hold.</a:t>
            </a:r>
            <a:endParaRPr sz="1800">
              <a:latin typeface="Calibri"/>
              <a:cs typeface="Calibri"/>
            </a:endParaRPr>
          </a:p>
          <a:p>
            <a:pPr marL="560705" lvl="2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60705" algn="l"/>
              </a:tabLst>
            </a:pP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18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18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subset</a:t>
            </a:r>
            <a:r>
              <a:rPr sz="18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8189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THIRD</a:t>
            </a:r>
            <a:r>
              <a:rPr spc="-225" dirty="0"/>
              <a:t> </a:t>
            </a:r>
            <a:r>
              <a:rPr spc="-30" dirty="0"/>
              <a:t>NORMAL</a:t>
            </a:r>
            <a:r>
              <a:rPr spc="-235" dirty="0"/>
              <a:t> </a:t>
            </a:r>
            <a:r>
              <a:rPr spc="-25" dirty="0"/>
              <a:t>FORM</a:t>
            </a:r>
            <a:r>
              <a:rPr spc="-225" dirty="0"/>
              <a:t> </a:t>
            </a:r>
            <a:r>
              <a:rPr spc="-10" dirty="0"/>
              <a:t>(3NF)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953" y="3428070"/>
            <a:ext cx="7113122" cy="12944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48" y="2223516"/>
            <a:ext cx="7145333" cy="241255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959507"/>
            <a:ext cx="7413625" cy="109537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EMP_DEPT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violated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transitive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dependencies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Dmgr_ssn</a:t>
            </a:r>
            <a:r>
              <a:rPr sz="18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Dname</a:t>
            </a:r>
            <a:r>
              <a:rPr sz="18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Calibri"/>
                <a:cs typeface="Calibri"/>
              </a:rPr>
              <a:t>transitively</a:t>
            </a:r>
            <a:r>
              <a:rPr sz="1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18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18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404040"/>
                </a:solidFill>
                <a:latin typeface="Calibri"/>
                <a:cs typeface="Calibri"/>
              </a:rPr>
              <a:t>Dnumber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7612" y="4623245"/>
            <a:ext cx="11391265" cy="141605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ormalizing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EMP_DEPT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Decompose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transitive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dependencies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exist.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ED1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ED2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independent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facts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departments,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own.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applying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sz="18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ED1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ED2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recover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original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EMP_DEPT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spurious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tuples.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88260" y="47625"/>
            <a:ext cx="8019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THIRD</a:t>
            </a:r>
            <a:r>
              <a:rPr spc="-225" dirty="0"/>
              <a:t> </a:t>
            </a:r>
            <a:r>
              <a:rPr spc="-30" dirty="0"/>
              <a:t>NORMAL</a:t>
            </a:r>
            <a:r>
              <a:rPr spc="-225" dirty="0"/>
              <a:t> </a:t>
            </a:r>
            <a:r>
              <a:rPr spc="-35" dirty="0"/>
              <a:t>FORM:</a:t>
            </a:r>
            <a:r>
              <a:rPr spc="-22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6" name="object 6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9632" y="1861978"/>
            <a:ext cx="5879253" cy="245994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959507"/>
            <a:ext cx="8253095" cy="48602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LOTS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sale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various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counties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Property_id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#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(chosen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primary).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Property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across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counties.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County_name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#}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unique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county.</a:t>
            </a:r>
            <a:endParaRPr sz="20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29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FDs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FD1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FD2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keys.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FD3: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County_name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Tax_rate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Tax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fixed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county.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FD4: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endParaRPr sz="200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determined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regardless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county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is.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What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highest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relation?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165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NORMALIZATION</a:t>
            </a:r>
            <a:r>
              <a:rPr spc="-160" dirty="0"/>
              <a:t> </a:t>
            </a:r>
            <a:r>
              <a:rPr spc="-40" dirty="0"/>
              <a:t>EXAMPLE</a:t>
            </a:r>
            <a:r>
              <a:rPr spc="-135" dirty="0"/>
              <a:t> </a:t>
            </a:r>
            <a:r>
              <a:rPr spc="-25" dirty="0"/>
              <a:t>(1)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8804910" cy="48298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b="1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grouping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“good”</a:t>
            </a:r>
            <a:r>
              <a:rPr sz="22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schemas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schemas: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views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updated.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mainly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focused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base</a:t>
            </a:r>
            <a:r>
              <a:rPr sz="24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base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implicit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goals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preservation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9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Capturing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concepts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EER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design.</a:t>
            </a:r>
            <a:endParaRPr sz="18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09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Minimizing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redundancy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14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Reducing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redundant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updates.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98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536" y="4685750"/>
            <a:ext cx="4404017" cy="16008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8239" y="4674108"/>
            <a:ext cx="2341945" cy="8683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0149" y="1866746"/>
            <a:ext cx="5888736" cy="24522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612" y="953743"/>
            <a:ext cx="8180705" cy="29273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FD3: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County_name</a:t>
            </a:r>
            <a:r>
              <a:rPr sz="24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30" dirty="0">
                <a:solidFill>
                  <a:srgbClr val="404040"/>
                </a:solidFill>
                <a:latin typeface="Calibri"/>
                <a:cs typeface="Calibri"/>
              </a:rPr>
              <a:t>Tax_rate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violates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Tax_rate</a:t>
            </a:r>
            <a:r>
              <a:rPr sz="20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partially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County_name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Lot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#}.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normalize</a:t>
            </a:r>
            <a:r>
              <a:rPr sz="2400" b="1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LOTS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Decompose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LOTS1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LOTS2.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LOTS1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constructed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spc="-20" dirty="0">
                <a:solidFill>
                  <a:srgbClr val="404040"/>
                </a:solidFill>
                <a:latin typeface="Calibri"/>
                <a:cs typeface="Calibri"/>
              </a:rPr>
              <a:t>Tax_rate</a:t>
            </a:r>
            <a:r>
              <a:rPr sz="18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LOTS2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constructed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 as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FD3.</a:t>
            </a:r>
            <a:endParaRPr sz="18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LHS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FD3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Country_name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becomes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PK.</a:t>
            </a:r>
            <a:endParaRPr sz="18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RHS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FD3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i="1" spc="-20" dirty="0">
                <a:solidFill>
                  <a:srgbClr val="404040"/>
                </a:solidFill>
                <a:latin typeface="Calibri"/>
                <a:cs typeface="Calibri"/>
              </a:rPr>
              <a:t>Tax_rate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becomes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prime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165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NORMALIZATION</a:t>
            </a:r>
            <a:r>
              <a:rPr spc="-160" dirty="0"/>
              <a:t> </a:t>
            </a:r>
            <a:r>
              <a:rPr spc="-40" dirty="0"/>
              <a:t>EXAMPLE</a:t>
            </a:r>
            <a:r>
              <a:rPr spc="-135" dirty="0"/>
              <a:t> </a:t>
            </a:r>
            <a:r>
              <a:rPr spc="-25" dirty="0"/>
              <a:t>(2)</a:t>
            </a:r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02958" y="4300982"/>
            <a:ext cx="4055745" cy="410209"/>
          </a:xfrm>
          <a:custGeom>
            <a:avLst/>
            <a:gdLst/>
            <a:ahLst/>
            <a:cxnLst/>
            <a:rect l="l" t="t" r="r" b="b"/>
            <a:pathLst>
              <a:path w="4055745" h="410210">
                <a:moveTo>
                  <a:pt x="4055618" y="373253"/>
                </a:moveTo>
                <a:lnTo>
                  <a:pt x="3952875" y="297307"/>
                </a:lnTo>
                <a:lnTo>
                  <a:pt x="3946309" y="334797"/>
                </a:lnTo>
                <a:lnTo>
                  <a:pt x="2031746" y="0"/>
                </a:lnTo>
                <a:lnTo>
                  <a:pt x="2028253" y="19888"/>
                </a:lnTo>
                <a:lnTo>
                  <a:pt x="2024761" y="0"/>
                </a:lnTo>
                <a:lnTo>
                  <a:pt x="109296" y="334797"/>
                </a:lnTo>
                <a:lnTo>
                  <a:pt x="102743" y="297307"/>
                </a:lnTo>
                <a:lnTo>
                  <a:pt x="0" y="373253"/>
                </a:lnTo>
                <a:lnTo>
                  <a:pt x="122428" y="409829"/>
                </a:lnTo>
                <a:lnTo>
                  <a:pt x="116446" y="375666"/>
                </a:lnTo>
                <a:lnTo>
                  <a:pt x="115874" y="372402"/>
                </a:lnTo>
                <a:lnTo>
                  <a:pt x="2028240" y="38138"/>
                </a:lnTo>
                <a:lnTo>
                  <a:pt x="3939730" y="372376"/>
                </a:lnTo>
                <a:lnTo>
                  <a:pt x="3933190" y="409829"/>
                </a:lnTo>
                <a:lnTo>
                  <a:pt x="4047540" y="375666"/>
                </a:lnTo>
                <a:lnTo>
                  <a:pt x="4055618" y="373253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536" y="4685750"/>
            <a:ext cx="4404017" cy="160087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98239" y="4674108"/>
            <a:ext cx="2341945" cy="86839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0149" y="1866746"/>
            <a:ext cx="5888736" cy="24522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7612" y="953743"/>
            <a:ext cx="11346180" cy="29273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FD4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LOTS1: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violates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transitively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0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LOTS1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through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non-prime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normalize</a:t>
            </a:r>
            <a:r>
              <a:rPr sz="2400" b="1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LOTS1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Decompose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LOTS1A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LOTS1B.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LOTS1A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constructed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removing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sz="18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8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LOTS1B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constructed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FD4.</a:t>
            </a:r>
            <a:endParaRPr sz="18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LHS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FD4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becomes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PK.</a:t>
            </a:r>
            <a:endParaRPr sz="1800">
              <a:latin typeface="Calibri"/>
              <a:cs typeface="Calibri"/>
            </a:endParaRPr>
          </a:p>
          <a:p>
            <a:pPr marL="762000" lvl="3" indent="-182245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76200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RHS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FD4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800" i="1" dirty="0">
                <a:solidFill>
                  <a:srgbClr val="404040"/>
                </a:solidFill>
                <a:latin typeface="Calibri"/>
                <a:cs typeface="Calibri"/>
              </a:rPr>
              <a:t>Price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becomes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prime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attribute.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165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NORMALIZATION</a:t>
            </a:r>
            <a:r>
              <a:rPr spc="-160" dirty="0"/>
              <a:t> </a:t>
            </a:r>
            <a:r>
              <a:rPr spc="-40" dirty="0"/>
              <a:t>EXAMPLE</a:t>
            </a:r>
            <a:r>
              <a:rPr spc="-135" dirty="0"/>
              <a:t> </a:t>
            </a:r>
            <a:r>
              <a:rPr spc="-25" dirty="0"/>
              <a:t>(3)</a:t>
            </a:r>
          </a:p>
        </p:txBody>
      </p:sp>
      <p:sp>
        <p:nvSpPr>
          <p:cNvPr id="7" name="object 7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02958" y="4300982"/>
            <a:ext cx="4055745" cy="410209"/>
          </a:xfrm>
          <a:custGeom>
            <a:avLst/>
            <a:gdLst/>
            <a:ahLst/>
            <a:cxnLst/>
            <a:rect l="l" t="t" r="r" b="b"/>
            <a:pathLst>
              <a:path w="4055745" h="410210">
                <a:moveTo>
                  <a:pt x="4055618" y="373253"/>
                </a:moveTo>
                <a:lnTo>
                  <a:pt x="3952875" y="297307"/>
                </a:lnTo>
                <a:lnTo>
                  <a:pt x="3946309" y="334797"/>
                </a:lnTo>
                <a:lnTo>
                  <a:pt x="2031746" y="0"/>
                </a:lnTo>
                <a:lnTo>
                  <a:pt x="2028253" y="19888"/>
                </a:lnTo>
                <a:lnTo>
                  <a:pt x="2024761" y="0"/>
                </a:lnTo>
                <a:lnTo>
                  <a:pt x="109296" y="334797"/>
                </a:lnTo>
                <a:lnTo>
                  <a:pt x="102743" y="297307"/>
                </a:lnTo>
                <a:lnTo>
                  <a:pt x="0" y="373253"/>
                </a:lnTo>
                <a:lnTo>
                  <a:pt x="122428" y="409829"/>
                </a:lnTo>
                <a:lnTo>
                  <a:pt x="116446" y="375666"/>
                </a:lnTo>
                <a:lnTo>
                  <a:pt x="115874" y="372402"/>
                </a:lnTo>
                <a:lnTo>
                  <a:pt x="2028240" y="38138"/>
                </a:lnTo>
                <a:lnTo>
                  <a:pt x="3939730" y="372376"/>
                </a:lnTo>
                <a:lnTo>
                  <a:pt x="3933190" y="409829"/>
                </a:lnTo>
                <a:lnTo>
                  <a:pt x="4047540" y="375666"/>
                </a:lnTo>
                <a:lnTo>
                  <a:pt x="4055618" y="373253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85726" y="4239334"/>
            <a:ext cx="4399280" cy="2058035"/>
            <a:chOff x="285726" y="4239334"/>
            <a:chExt cx="4399280" cy="205803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726" y="4239334"/>
              <a:ext cx="3544478" cy="109232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4169" y="5543604"/>
              <a:ext cx="1370768" cy="753291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868674" y="4781549"/>
              <a:ext cx="816610" cy="1130935"/>
            </a:xfrm>
            <a:custGeom>
              <a:avLst/>
              <a:gdLst/>
              <a:ahLst/>
              <a:cxnLst/>
              <a:rect l="l" t="t" r="r" b="b"/>
              <a:pathLst>
                <a:path w="816610" h="1130935">
                  <a:moveTo>
                    <a:pt x="816102" y="702945"/>
                  </a:moveTo>
                  <a:lnTo>
                    <a:pt x="97917" y="61976"/>
                  </a:lnTo>
                  <a:lnTo>
                    <a:pt x="109258" y="49276"/>
                  </a:lnTo>
                  <a:lnTo>
                    <a:pt x="123317" y="33528"/>
                  </a:lnTo>
                  <a:lnTo>
                    <a:pt x="0" y="0"/>
                  </a:lnTo>
                  <a:lnTo>
                    <a:pt x="47244" y="118745"/>
                  </a:lnTo>
                  <a:lnTo>
                    <a:pt x="72631" y="90297"/>
                  </a:lnTo>
                  <a:lnTo>
                    <a:pt x="770585" y="713333"/>
                  </a:lnTo>
                  <a:lnTo>
                    <a:pt x="92964" y="1061427"/>
                  </a:lnTo>
                  <a:lnTo>
                    <a:pt x="75565" y="1027506"/>
                  </a:lnTo>
                  <a:lnTo>
                    <a:pt x="0" y="1130579"/>
                  </a:lnTo>
                  <a:lnTo>
                    <a:pt x="127762" y="1129182"/>
                  </a:lnTo>
                  <a:lnTo>
                    <a:pt x="114820" y="1103998"/>
                  </a:lnTo>
                  <a:lnTo>
                    <a:pt x="110363" y="1095324"/>
                  </a:lnTo>
                  <a:lnTo>
                    <a:pt x="812165" y="734695"/>
                  </a:lnTo>
                  <a:lnTo>
                    <a:pt x="803249" y="717410"/>
                  </a:lnTo>
                  <a:lnTo>
                    <a:pt x="816102" y="702945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165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NORMALIZATION</a:t>
            </a:r>
            <a:r>
              <a:rPr spc="-160" dirty="0"/>
              <a:t> </a:t>
            </a:r>
            <a:r>
              <a:rPr spc="-40" dirty="0"/>
              <a:t>EXAMPLE</a:t>
            </a:r>
            <a:r>
              <a:rPr spc="-135" dirty="0"/>
              <a:t> </a:t>
            </a:r>
            <a:r>
              <a:rPr spc="-25" dirty="0"/>
              <a:t>(4)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3078" y="1173477"/>
            <a:ext cx="7326630" cy="5033010"/>
            <a:chOff x="253078" y="1173477"/>
            <a:chExt cx="7326630" cy="50330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2615" y="3527656"/>
              <a:ext cx="3880589" cy="14113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0415" y="3517391"/>
              <a:ext cx="1991860" cy="7390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5725" y="1173477"/>
              <a:ext cx="4963363" cy="20680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13938" y="3223513"/>
              <a:ext cx="3223260" cy="332105"/>
            </a:xfrm>
            <a:custGeom>
              <a:avLst/>
              <a:gdLst/>
              <a:ahLst/>
              <a:cxnLst/>
              <a:rect l="l" t="t" r="r" b="b"/>
              <a:pathLst>
                <a:path w="3223259" h="332104">
                  <a:moveTo>
                    <a:pt x="3223260" y="294767"/>
                  </a:moveTo>
                  <a:lnTo>
                    <a:pt x="3120263" y="219202"/>
                  </a:lnTo>
                  <a:lnTo>
                    <a:pt x="3113824" y="256743"/>
                  </a:lnTo>
                  <a:lnTo>
                    <a:pt x="1615567" y="0"/>
                  </a:lnTo>
                  <a:lnTo>
                    <a:pt x="1612709" y="16916"/>
                  </a:lnTo>
                  <a:lnTo>
                    <a:pt x="1609852" y="0"/>
                  </a:lnTo>
                  <a:lnTo>
                    <a:pt x="109423" y="256768"/>
                  </a:lnTo>
                  <a:lnTo>
                    <a:pt x="102997" y="219202"/>
                  </a:lnTo>
                  <a:lnTo>
                    <a:pt x="0" y="294767"/>
                  </a:lnTo>
                  <a:lnTo>
                    <a:pt x="122301" y="331851"/>
                  </a:lnTo>
                  <a:lnTo>
                    <a:pt x="116420" y="297561"/>
                  </a:lnTo>
                  <a:lnTo>
                    <a:pt x="115938" y="294767"/>
                  </a:lnTo>
                  <a:lnTo>
                    <a:pt x="115874" y="294360"/>
                  </a:lnTo>
                  <a:lnTo>
                    <a:pt x="1612696" y="38201"/>
                  </a:lnTo>
                  <a:lnTo>
                    <a:pt x="3107385" y="294335"/>
                  </a:lnTo>
                  <a:lnTo>
                    <a:pt x="3100959" y="331851"/>
                  </a:lnTo>
                  <a:lnTo>
                    <a:pt x="3214039" y="297561"/>
                  </a:lnTo>
                  <a:lnTo>
                    <a:pt x="3223260" y="294767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78" y="5277624"/>
              <a:ext cx="3012806" cy="928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87427" y="5264440"/>
              <a:ext cx="1209501" cy="66475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44218" y="4951729"/>
              <a:ext cx="3143250" cy="331470"/>
            </a:xfrm>
            <a:custGeom>
              <a:avLst/>
              <a:gdLst/>
              <a:ahLst/>
              <a:cxnLst/>
              <a:rect l="l" t="t" r="r" b="b"/>
              <a:pathLst>
                <a:path w="3143250" h="331470">
                  <a:moveTo>
                    <a:pt x="3143123" y="288290"/>
                  </a:moveTo>
                  <a:lnTo>
                    <a:pt x="3040126" y="212598"/>
                  </a:lnTo>
                  <a:lnTo>
                    <a:pt x="3033687" y="250164"/>
                  </a:lnTo>
                  <a:lnTo>
                    <a:pt x="1572895" y="0"/>
                  </a:lnTo>
                  <a:lnTo>
                    <a:pt x="1569212" y="21755"/>
                  </a:lnTo>
                  <a:lnTo>
                    <a:pt x="1565402" y="0"/>
                  </a:lnTo>
                  <a:lnTo>
                    <a:pt x="109220" y="256311"/>
                  </a:lnTo>
                  <a:lnTo>
                    <a:pt x="102616" y="218694"/>
                  </a:lnTo>
                  <a:lnTo>
                    <a:pt x="0" y="294767"/>
                  </a:lnTo>
                  <a:lnTo>
                    <a:pt x="122428" y="331343"/>
                  </a:lnTo>
                  <a:lnTo>
                    <a:pt x="116395" y="297053"/>
                  </a:lnTo>
                  <a:lnTo>
                    <a:pt x="115811" y="293776"/>
                  </a:lnTo>
                  <a:lnTo>
                    <a:pt x="1569300" y="38074"/>
                  </a:lnTo>
                  <a:lnTo>
                    <a:pt x="3027261" y="287756"/>
                  </a:lnTo>
                  <a:lnTo>
                    <a:pt x="3020822" y="325374"/>
                  </a:lnTo>
                  <a:lnTo>
                    <a:pt x="3134322" y="290957"/>
                  </a:lnTo>
                  <a:lnTo>
                    <a:pt x="3143123" y="28829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09835" y="2647907"/>
            <a:ext cx="3831932" cy="18837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1097" y="47625"/>
            <a:ext cx="6834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NORMAL</a:t>
            </a:r>
            <a:r>
              <a:rPr spc="-225" dirty="0"/>
              <a:t> </a:t>
            </a:r>
            <a:r>
              <a:rPr spc="-35" dirty="0"/>
              <a:t>FORMS</a:t>
            </a:r>
            <a:r>
              <a:rPr spc="-220" dirty="0"/>
              <a:t> </a:t>
            </a:r>
            <a:r>
              <a:rPr spc="-30" dirty="0"/>
              <a:t>SUMMARY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" y="1065275"/>
            <a:ext cx="1038132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7555" y="4018570"/>
            <a:ext cx="5402214" cy="225116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981532"/>
            <a:ext cx="11396980" cy="319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(based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4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keys)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whenever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holds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either: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superkey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prime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R.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alternative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1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nonprime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meets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conditions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5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fully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functionally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transitively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THIRD</a:t>
            </a:r>
            <a:r>
              <a:rPr spc="-220" dirty="0"/>
              <a:t> </a:t>
            </a:r>
            <a:r>
              <a:rPr spc="-30" dirty="0"/>
              <a:t>NORMAL</a:t>
            </a:r>
            <a:r>
              <a:rPr spc="-225" dirty="0"/>
              <a:t> </a:t>
            </a:r>
            <a:r>
              <a:rPr spc="-35" dirty="0"/>
              <a:t>FORM:</a:t>
            </a:r>
            <a:r>
              <a:rPr spc="-220" dirty="0"/>
              <a:t> </a:t>
            </a:r>
            <a:r>
              <a:rPr spc="-45" dirty="0"/>
              <a:t>GENERAL</a:t>
            </a:r>
            <a:r>
              <a:rPr spc="-225" dirty="0"/>
              <a:t> </a:t>
            </a:r>
            <a:r>
              <a:rPr spc="-20" dirty="0"/>
              <a:t>DEFINITION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13854" y="6418275"/>
            <a:ext cx="3994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FD3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FD4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violate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3NF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0600055" cy="29413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Boyce-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Codd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BCNF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definition: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BCNF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whenever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FD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holds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superkey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R.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strictly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stronger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previous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one: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1NF.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2NF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BCNF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goal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normalization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process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decompose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BCNF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1060" y="47625"/>
            <a:ext cx="8935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BOYCE-</a:t>
            </a:r>
            <a:r>
              <a:rPr spc="-20" dirty="0"/>
              <a:t>CODD</a:t>
            </a:r>
            <a:r>
              <a:rPr spc="-204" dirty="0"/>
              <a:t> </a:t>
            </a:r>
            <a:r>
              <a:rPr spc="-30" dirty="0"/>
              <a:t>NORMAL</a:t>
            </a:r>
            <a:r>
              <a:rPr spc="-225" dirty="0"/>
              <a:t> </a:t>
            </a:r>
            <a:r>
              <a:rPr spc="-25" dirty="0"/>
              <a:t>FORM</a:t>
            </a:r>
            <a:r>
              <a:rPr spc="-225" dirty="0"/>
              <a:t> </a:t>
            </a:r>
            <a:r>
              <a:rPr spc="-10" dirty="0"/>
              <a:t>(BCNF)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1690" y="1138113"/>
            <a:ext cx="6400975" cy="510825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959507"/>
            <a:ext cx="5219065" cy="411416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(a):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FD5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LOTS1A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FD5: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County_name.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LOTS1A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3NF,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BCNF.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superkey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LOTS1A.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LOTS1A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decomposed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two: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LOTS1AX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LOTS1AY.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BCNF.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b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(b):</a:t>
            </a:r>
            <a:endParaRPr sz="2400">
              <a:latin typeface="Calibri"/>
              <a:cs typeface="Calibri"/>
            </a:endParaRPr>
          </a:p>
          <a:p>
            <a:pPr marL="396240" marR="121285" lvl="1" indent="-182880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case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3NF,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BCNF.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BOYCE-</a:t>
            </a:r>
            <a:r>
              <a:rPr spc="-20" dirty="0"/>
              <a:t>CODD</a:t>
            </a:r>
            <a:r>
              <a:rPr spc="-200" dirty="0"/>
              <a:t> </a:t>
            </a:r>
            <a:r>
              <a:rPr spc="-25" dirty="0"/>
              <a:t>NORMAL</a:t>
            </a:r>
            <a:r>
              <a:rPr spc="-215" dirty="0"/>
              <a:t> </a:t>
            </a:r>
            <a:r>
              <a:rPr spc="-35" dirty="0"/>
              <a:t>FORM:</a:t>
            </a:r>
            <a:r>
              <a:rPr spc="-225" dirty="0"/>
              <a:t> </a:t>
            </a:r>
            <a:r>
              <a:rPr spc="-40" dirty="0"/>
              <a:t>EXAMPLE</a:t>
            </a:r>
            <a:r>
              <a:rPr spc="-210" dirty="0"/>
              <a:t> </a:t>
            </a:r>
            <a:r>
              <a:rPr spc="-25" dirty="0"/>
              <a:t>(1)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910196" y="6456679"/>
            <a:ext cx="3886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LOTS1A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relation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3NF,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but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not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BCNF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5846445" cy="50171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TEACH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FDs: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FD1: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{Student,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Course}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Instructor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FD2: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Instructor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Course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18745" algn="l"/>
              </a:tabLst>
            </a:pP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400" i="1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Student</a:t>
            </a:r>
            <a:r>
              <a:rPr sz="2400" i="1" u="none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i="1" u="none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Course</a:t>
            </a:r>
            <a:r>
              <a:rPr sz="2400" i="1" u="none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400" i="1" u="none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dirty="0">
                <a:solidFill>
                  <a:srgbClr val="404040"/>
                </a:solidFill>
                <a:latin typeface="Calibri"/>
                <a:cs typeface="Calibri"/>
              </a:rPr>
              <a:t>candidate</a:t>
            </a:r>
            <a:r>
              <a:rPr sz="2400" b="1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spc="-2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400" u="none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TEACH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3NF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BCNF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20" dirty="0">
                <a:solidFill>
                  <a:srgbClr val="404040"/>
                </a:solidFill>
                <a:latin typeface="Calibri"/>
                <a:cs typeface="Calibri"/>
              </a:rPr>
              <a:t>Why?</a:t>
            </a:r>
            <a:endParaRPr sz="2400">
              <a:latin typeface="Calibri"/>
              <a:cs typeface="Calibri"/>
            </a:endParaRPr>
          </a:p>
          <a:p>
            <a:pPr marL="106045" marR="183515" indent="-106045" algn="r">
              <a:lnSpc>
                <a:spcPct val="100000"/>
              </a:lnSpc>
              <a:spcBef>
                <a:spcPts val="1100"/>
              </a:spcBef>
              <a:buClr>
                <a:srgbClr val="1CACE3"/>
              </a:buClr>
              <a:buSzPct val="85416"/>
              <a:buFont typeface="Arial"/>
              <a:buChar char="•"/>
              <a:tabLst>
                <a:tab pos="1060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alternative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decompositions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TEACH:</a:t>
            </a:r>
            <a:endParaRPr sz="2400">
              <a:latin typeface="Calibri"/>
              <a:cs typeface="Calibri"/>
            </a:endParaRPr>
          </a:p>
          <a:p>
            <a:pPr marL="182880" marR="173990" lvl="1" indent="-182880" algn="r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R1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Student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Instructor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u="none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u="none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none" dirty="0">
                <a:solidFill>
                  <a:srgbClr val="404040"/>
                </a:solidFill>
                <a:latin typeface="Calibri"/>
                <a:cs typeface="Calibri"/>
              </a:rPr>
              <a:t>R2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Student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Course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R1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(Course,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Instructor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u="none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u="none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none" dirty="0">
                <a:solidFill>
                  <a:srgbClr val="404040"/>
                </a:solidFill>
                <a:latin typeface="Calibri"/>
                <a:cs typeface="Calibri"/>
              </a:rPr>
              <a:t>R2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Course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Student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R1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Instructor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Course)</a:t>
            </a:r>
            <a:r>
              <a:rPr sz="2200" u="none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none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u="none" spc="-20" dirty="0">
                <a:solidFill>
                  <a:srgbClr val="404040"/>
                </a:solidFill>
                <a:latin typeface="Calibri"/>
                <a:cs typeface="Calibri"/>
              </a:rPr>
              <a:t>R2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u="sng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Instructor</a:t>
            </a:r>
            <a:r>
              <a:rPr sz="2200" u="none" spc="-2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u="sng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Student</a:t>
            </a:r>
            <a:r>
              <a:rPr sz="2200" u="none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104139" marR="361315" indent="-91440">
              <a:lnSpc>
                <a:spcPts val="2590"/>
              </a:lnSpc>
              <a:spcBef>
                <a:spcPts val="1625"/>
              </a:spcBef>
              <a:buSzPct val="85416"/>
              <a:buFont typeface="Arial"/>
              <a:buChar char="•"/>
              <a:tabLst>
                <a:tab pos="104139" algn="l"/>
                <a:tab pos="118745" algn="l"/>
              </a:tabLst>
            </a:pPr>
            <a:r>
              <a:rPr sz="2400" dirty="0">
                <a:solidFill>
                  <a:srgbClr val="1CACE3"/>
                </a:solidFill>
                <a:latin typeface="Calibri"/>
                <a:cs typeface="Calibri"/>
              </a:rPr>
              <a:t>	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alternative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favorable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since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preserves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non-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additive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property.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2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spurious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generated.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BOYCE-</a:t>
            </a:r>
            <a:r>
              <a:rPr spc="-20" dirty="0"/>
              <a:t>CODD</a:t>
            </a:r>
            <a:r>
              <a:rPr spc="-200" dirty="0"/>
              <a:t> </a:t>
            </a:r>
            <a:r>
              <a:rPr spc="-25" dirty="0"/>
              <a:t>NORMAL</a:t>
            </a:r>
            <a:r>
              <a:rPr spc="-215" dirty="0"/>
              <a:t> </a:t>
            </a:r>
            <a:r>
              <a:rPr spc="-35" dirty="0"/>
              <a:t>FORM:</a:t>
            </a:r>
            <a:r>
              <a:rPr spc="-225" dirty="0"/>
              <a:t> </a:t>
            </a:r>
            <a:r>
              <a:rPr spc="-40" dirty="0"/>
              <a:t>EXAMPLE</a:t>
            </a:r>
            <a:r>
              <a:rPr spc="-21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561" y="1136558"/>
            <a:ext cx="5452046" cy="44444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27214" y="5678220"/>
            <a:ext cx="38023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TEACH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3NF,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BCNF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5678170" cy="354393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Informal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guidelines.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dependencies.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Normalization process.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decomposition.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from.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Third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normal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form.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Boyce-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Codd normal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form.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4597" y="47625"/>
            <a:ext cx="2628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0600055" cy="1902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Informal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guidelines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determine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quality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design: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sure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semantics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clear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schema;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Reducing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redundant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tuples;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Reducing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NULL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tuples;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Disallowing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possibility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generating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spurious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226" y="47625"/>
            <a:ext cx="105048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INFORMAL</a:t>
            </a:r>
            <a:r>
              <a:rPr spc="-204" dirty="0"/>
              <a:t> </a:t>
            </a:r>
            <a:r>
              <a:rPr spc="-55" dirty="0"/>
              <a:t>DESIGN</a:t>
            </a:r>
            <a:r>
              <a:rPr spc="-200" dirty="0"/>
              <a:t> </a:t>
            </a:r>
            <a:r>
              <a:rPr spc="-55" dirty="0"/>
              <a:t>GUIDELINES:</a:t>
            </a:r>
            <a:r>
              <a:rPr spc="-20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293475" cy="20320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GUIDELINE</a:t>
            </a:r>
            <a:r>
              <a:rPr sz="2400" b="1" u="sng" spc="-7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1:</a:t>
            </a:r>
            <a:r>
              <a:rPr sz="2400" b="1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u="none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400" u="none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4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24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b="1" u="none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entity</a:t>
            </a:r>
            <a:r>
              <a:rPr sz="2400" u="none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u="none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relationship</a:t>
            </a:r>
            <a:r>
              <a:rPr sz="24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spc="-10" dirty="0">
                <a:solidFill>
                  <a:srgbClr val="404040"/>
                </a:solidFill>
                <a:latin typeface="Calibri"/>
                <a:cs typeface="Calibri"/>
              </a:rPr>
              <a:t>instance</a:t>
            </a:r>
            <a:r>
              <a:rPr sz="2400" u="none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2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mixed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foreign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keys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refer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entities.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explained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easily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semantics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easy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interpret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INFORMAL</a:t>
            </a:r>
            <a:r>
              <a:rPr spc="-220" dirty="0"/>
              <a:t> </a:t>
            </a:r>
            <a:r>
              <a:rPr spc="-45" dirty="0"/>
              <a:t>DESIGN</a:t>
            </a:r>
            <a:r>
              <a:rPr spc="-204" dirty="0"/>
              <a:t> </a:t>
            </a:r>
            <a:r>
              <a:rPr spc="-55" dirty="0"/>
              <a:t>GUIDELINES</a:t>
            </a:r>
            <a:r>
              <a:rPr spc="-21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INFORMAL</a:t>
            </a:r>
            <a:r>
              <a:rPr spc="-200" dirty="0"/>
              <a:t> </a:t>
            </a:r>
            <a:r>
              <a:rPr spc="-55" dirty="0"/>
              <a:t>DESIGN</a:t>
            </a:r>
            <a:r>
              <a:rPr spc="-200" dirty="0"/>
              <a:t> </a:t>
            </a:r>
            <a:r>
              <a:rPr spc="-55" dirty="0"/>
              <a:t>GUIDELINES</a:t>
            </a:r>
            <a:r>
              <a:rPr spc="-190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4012" y="1023541"/>
            <a:ext cx="3302752" cy="517691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97518" y="2845479"/>
            <a:ext cx="5349997" cy="7740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97518" y="3755135"/>
            <a:ext cx="4177949" cy="7559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411729" y="6330797"/>
            <a:ext cx="2851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Simplified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COMPANY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relational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schema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4673" y="4662042"/>
            <a:ext cx="27933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Modified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COMPANY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relational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schema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33860" cy="293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GUIDELINE</a:t>
            </a:r>
            <a:r>
              <a:rPr sz="2400" b="1" u="sng" spc="-6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libri"/>
                <a:cs typeface="Calibri"/>
              </a:rPr>
              <a:t>2:</a:t>
            </a:r>
            <a:r>
              <a:rPr sz="2400" b="1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400" u="none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b="1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400" b="1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u="none" spc="-10" dirty="0">
                <a:solidFill>
                  <a:srgbClr val="404040"/>
                </a:solidFill>
                <a:latin typeface="Calibri"/>
                <a:cs typeface="Calibri"/>
              </a:rPr>
              <a:t>redundant</a:t>
            </a:r>
            <a:r>
              <a:rPr sz="2400" i="1" u="none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u="none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400" i="1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u="none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b="1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u="none" dirty="0">
                <a:solidFill>
                  <a:srgbClr val="404040"/>
                </a:solidFill>
                <a:latin typeface="Calibri"/>
                <a:cs typeface="Calibri"/>
              </a:rPr>
              <a:t>suffer</a:t>
            </a:r>
            <a:r>
              <a:rPr sz="2400" b="1" u="none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u="none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u="none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insertion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deletion</a:t>
            </a:r>
            <a:r>
              <a:rPr sz="24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400" i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anomalies.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redundantly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Wastes</a:t>
            </a:r>
            <a:r>
              <a:rPr sz="22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space.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Causes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anomalies.</a:t>
            </a:r>
            <a:endParaRPr sz="22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400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Insertion</a:t>
            </a:r>
            <a:r>
              <a:rPr sz="18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anomalies.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Deletion</a:t>
            </a:r>
            <a:r>
              <a:rPr sz="18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anomalies.</a:t>
            </a:r>
            <a:endParaRPr sz="1800">
              <a:latin typeface="Calibri"/>
              <a:cs typeface="Calibri"/>
            </a:endParaRPr>
          </a:p>
          <a:p>
            <a:pPr marL="579120" lvl="2" indent="-182880">
              <a:lnSpc>
                <a:spcPct val="100000"/>
              </a:lnSpc>
              <a:spcBef>
                <a:spcPts val="385"/>
              </a:spcBef>
              <a:buClr>
                <a:srgbClr val="1CACE3"/>
              </a:buClr>
              <a:buFont typeface="Arial"/>
              <a:buChar char="•"/>
              <a:tabLst>
                <a:tab pos="579120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Modification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anomalies.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INFORMAL</a:t>
            </a:r>
            <a:r>
              <a:rPr spc="-200" dirty="0"/>
              <a:t> </a:t>
            </a:r>
            <a:r>
              <a:rPr spc="-55" dirty="0"/>
              <a:t>DESIGN</a:t>
            </a:r>
            <a:r>
              <a:rPr spc="-195" dirty="0"/>
              <a:t> </a:t>
            </a:r>
            <a:r>
              <a:rPr spc="-55" dirty="0"/>
              <a:t>GUIDELINES</a:t>
            </a:r>
            <a:r>
              <a:rPr spc="-17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2553" y="2838436"/>
            <a:ext cx="6999580" cy="10127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2553" y="4027932"/>
            <a:ext cx="5466150" cy="990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37272" y="5217922"/>
            <a:ext cx="26257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EMP_DEPT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EMP_PROJ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relations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INFORMAL</a:t>
            </a:r>
            <a:r>
              <a:rPr spc="-200" dirty="0"/>
              <a:t> </a:t>
            </a:r>
            <a:r>
              <a:rPr spc="-55" dirty="0"/>
              <a:t>DESIGN</a:t>
            </a:r>
            <a:r>
              <a:rPr spc="-200" dirty="0"/>
              <a:t> </a:t>
            </a:r>
            <a:r>
              <a:rPr spc="-55" dirty="0"/>
              <a:t>GUIDELINES</a:t>
            </a:r>
            <a:r>
              <a:rPr spc="-190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7263" y="1089660"/>
            <a:ext cx="10021678" cy="34521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4615052"/>
            <a:ext cx="34588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Example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redundancy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EMP_DEPT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relation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INFORMAL</a:t>
            </a:r>
            <a:r>
              <a:rPr spc="-200" dirty="0"/>
              <a:t> </a:t>
            </a:r>
            <a:r>
              <a:rPr spc="-55" dirty="0"/>
              <a:t>DESIGN</a:t>
            </a:r>
            <a:r>
              <a:rPr spc="-200" dirty="0"/>
              <a:t> </a:t>
            </a:r>
            <a:r>
              <a:rPr spc="-55" dirty="0"/>
              <a:t>GUIDELINES</a:t>
            </a:r>
            <a:r>
              <a:rPr spc="-190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4167" y="1038234"/>
            <a:ext cx="7154531" cy="51595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48098" y="6375603"/>
            <a:ext cx="3442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redundancy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EMP_PROJ relation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2676</Words>
  <Application>Microsoft Office PowerPoint</Application>
  <PresentationFormat>Widescreen</PresentationFormat>
  <Paragraphs>303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Symbol</vt:lpstr>
      <vt:lpstr>Times New Roman</vt:lpstr>
      <vt:lpstr>Office Theme</vt:lpstr>
      <vt:lpstr>Lesson 8: Functional Dependencies &amp; Normalization</vt:lpstr>
      <vt:lpstr>OUTLINE</vt:lpstr>
      <vt:lpstr>INTRODUCTION</vt:lpstr>
      <vt:lpstr>INFORMAL DESIGN GUIDELINES: OVERVIEW</vt:lpstr>
      <vt:lpstr>INFORMAL DESIGN GUIDELINES (1)</vt:lpstr>
      <vt:lpstr>INFORMAL DESIGN GUIDELINES (1)</vt:lpstr>
      <vt:lpstr>INFORMAL DESIGN GUIDELINES (2)</vt:lpstr>
      <vt:lpstr>INFORMAL DESIGN GUIDELINES (2)</vt:lpstr>
      <vt:lpstr>INFORMAL DESIGN GUIDELINES (2)</vt:lpstr>
      <vt:lpstr>INFORMAL DESIGN GUIDELINES (3)</vt:lpstr>
      <vt:lpstr>INFORMAL DESIGN GUIDELINES (4)</vt:lpstr>
      <vt:lpstr>INFORMAL DESIGN GUIDELINES (4)</vt:lpstr>
      <vt:lpstr>INFORMAL DESIGN GUIDELINES (4)</vt:lpstr>
      <vt:lpstr>FUNCTIONAL DEPENDENCIES (1)</vt:lpstr>
      <vt:lpstr>FUNCTIONAL DEPENDENCIES (2)</vt:lpstr>
      <vt:lpstr>FUNCTIONAL DEPENDENCIES: EXAMPLES (1)</vt:lpstr>
      <vt:lpstr>FUNCTIONAL DEPENDENCIES: EXAMPLES (2)</vt:lpstr>
      <vt:lpstr>NORMALIZATION (1)</vt:lpstr>
      <vt:lpstr>NORMALIZATION (2)</vt:lpstr>
      <vt:lpstr>DEFINITION OF KEYS (REVIEW)</vt:lpstr>
      <vt:lpstr>FIRST NORMAL FORM (1NF)</vt:lpstr>
      <vt:lpstr>FIRST NORMAL FORM: EXAMPLE (1)</vt:lpstr>
      <vt:lpstr>FIRST NORMAL FORM: EXAMPLE (1)</vt:lpstr>
      <vt:lpstr>FIRST NORMAL FORM: EXAMPLE (2)</vt:lpstr>
      <vt:lpstr>SECOND NORMAL FORM (2NF)</vt:lpstr>
      <vt:lpstr>SECOND NORMAL FORM: EXAMPLE</vt:lpstr>
      <vt:lpstr>THIRD NORMAL FORM (3NF)</vt:lpstr>
      <vt:lpstr>THIRD NORMAL FORM: EXAMPLE</vt:lpstr>
      <vt:lpstr>NORMALIZATION EXAMPLE (1)</vt:lpstr>
      <vt:lpstr>NORMALIZATION EXAMPLE (2)</vt:lpstr>
      <vt:lpstr>NORMALIZATION EXAMPLE (3)</vt:lpstr>
      <vt:lpstr>NORMALIZATION EXAMPLE (4)</vt:lpstr>
      <vt:lpstr>NORMAL FORMS SUMMARY</vt:lpstr>
      <vt:lpstr>THIRD NORMAL FORM: GENERAL DEFINITION</vt:lpstr>
      <vt:lpstr>BOYCE-CODD NORMAL FORM (BCNF)</vt:lpstr>
      <vt:lpstr>BOYCE-CODD NORMAL FORM: EXAMPLE (1)</vt:lpstr>
      <vt:lpstr>BOYCE-CODD NORMAL FORM: EXAMPLE (2)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/>
  <cp:lastModifiedBy>Kevin Cherry</cp:lastModifiedBy>
  <cp:revision>2</cp:revision>
  <dcterms:created xsi:type="dcterms:W3CDTF">2024-12-13T16:11:44Z</dcterms:created>
  <dcterms:modified xsi:type="dcterms:W3CDTF">2024-12-14T22:58:13Z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