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997" y="47625"/>
            <a:ext cx="1010452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5679" y="1945970"/>
            <a:ext cx="766064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7305" marR="5080" indent="1973580">
              <a:lnSpc>
                <a:spcPts val="8159"/>
              </a:lnSpc>
              <a:spcBef>
                <a:spcPts val="1575"/>
              </a:spcBef>
            </a:pPr>
            <a:r>
              <a:rPr spc="-100" dirty="0"/>
              <a:t>Lesson</a:t>
            </a:r>
            <a:r>
              <a:rPr spc="-325" dirty="0"/>
              <a:t> </a:t>
            </a:r>
            <a:r>
              <a:rPr spc="-25" dirty="0"/>
              <a:t>9: </a:t>
            </a:r>
            <a:r>
              <a:rPr spc="-130" dirty="0"/>
              <a:t>Indexing</a:t>
            </a:r>
            <a:r>
              <a:rPr spc="-270" dirty="0"/>
              <a:t> </a:t>
            </a:r>
            <a:r>
              <a:rPr spc="-105" dirty="0"/>
              <a:t>Structures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4760" y="4403801"/>
            <a:ext cx="7179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40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9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3743"/>
            <a:ext cx="10006965" cy="524502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auxiliary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speed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retrieval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structures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files.</a:t>
            </a:r>
            <a:endParaRPr sz="20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comprised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fields: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pointer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indexed.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0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structures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books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pointers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blocks.</a:t>
            </a:r>
            <a:endParaRPr lang="en-US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lang="en-US"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indexes:</a:t>
            </a:r>
            <a:endParaRPr lang="en-US" sz="24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lang="en-US" sz="2400" b="1" spc="-20" dirty="0">
                <a:solidFill>
                  <a:srgbClr val="404040"/>
                </a:solidFill>
                <a:latin typeface="Calibri"/>
                <a:cs typeface="Calibri"/>
              </a:rPr>
              <a:t>Single-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lang="en-US"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indexes.</a:t>
            </a:r>
            <a:endParaRPr lang="en-US" sz="24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lang="en-US"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indexes,</a:t>
            </a:r>
            <a:r>
              <a:rPr lang="en-US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lang="en-US"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lang="en-US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lang="en-US"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indexes.</a:t>
            </a:r>
            <a:endParaRPr lang="en-US"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lang="en-US" sz="2400" b="1" spc="-20" dirty="0">
                <a:solidFill>
                  <a:srgbClr val="404040"/>
                </a:solidFill>
                <a:latin typeface="Calibri"/>
                <a:cs typeface="Calibri"/>
              </a:rPr>
              <a:t>Multi-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lang="en-US"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indexes.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672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INDEXING</a:t>
            </a:r>
            <a:r>
              <a:rPr spc="-235" dirty="0"/>
              <a:t> </a:t>
            </a:r>
            <a:r>
              <a:rPr spc="-45" dirty="0"/>
              <a:t>STRUCTURES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46994"/>
            <a:ext cx="9770745" cy="552640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93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400" dirty="0">
              <a:latin typeface="Calibri"/>
              <a:cs typeface="Calibri"/>
            </a:endParaRPr>
          </a:p>
          <a:p>
            <a:pPr marL="118745" indent="-114300">
              <a:lnSpc>
                <a:spcPts val="2820"/>
              </a:lnSpc>
              <a:spcBef>
                <a:spcPts val="83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fields: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ts val="258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K(i).</a:t>
            </a:r>
            <a:endParaRPr sz="2200" dirty="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18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6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Pointer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P(i).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7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Examples:</a:t>
            </a:r>
            <a:endParaRPr sz="2200" dirty="0">
              <a:latin typeface="Calibri"/>
              <a:cs typeface="Calibri"/>
            </a:endParaRPr>
          </a:p>
          <a:p>
            <a:pPr marL="579755" lvl="2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&lt;K(1)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(Aaron,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Ed),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P(1)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1&gt;</a:t>
            </a:r>
            <a:endParaRPr sz="1600" dirty="0">
              <a:latin typeface="Calibri"/>
              <a:cs typeface="Calibri"/>
            </a:endParaRPr>
          </a:p>
          <a:p>
            <a:pPr marL="579755" lvl="2" indent="-183515">
              <a:lnSpc>
                <a:spcPct val="100000"/>
              </a:lnSpc>
              <a:spcBef>
                <a:spcPts val="219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&lt;K(2) =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(Adams,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John),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P(2)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2&gt;</a:t>
            </a:r>
            <a:endParaRPr sz="1600" dirty="0">
              <a:latin typeface="Calibri"/>
              <a:cs typeface="Calibri"/>
            </a:endParaRPr>
          </a:p>
          <a:p>
            <a:pPr marL="118745" indent="-114300">
              <a:lnSpc>
                <a:spcPts val="2825"/>
              </a:lnSpc>
              <a:spcBef>
                <a:spcPts val="98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entry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ts val="2585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anchor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record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18745" indent="-114300">
              <a:lnSpc>
                <a:spcPts val="2790"/>
              </a:lnSpc>
              <a:spcBef>
                <a:spcPts val="10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single-level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lnSpc>
                <a:spcPts val="279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Dense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entry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file.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Sparse</a:t>
            </a:r>
            <a:r>
              <a:rPr sz="24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Entries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738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PRIMARY</a:t>
            </a:r>
            <a:r>
              <a:rPr spc="-229" dirty="0"/>
              <a:t> </a:t>
            </a:r>
            <a:r>
              <a:rPr spc="-45" dirty="0"/>
              <a:t>INDEXES</a:t>
            </a:r>
            <a:r>
              <a:rPr spc="-20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2774"/>
            <a:ext cx="12193270" cy="5995670"/>
            <a:chOff x="0" y="862774"/>
            <a:chExt cx="12193270" cy="5995670"/>
          </a:xfrm>
        </p:grpSpPr>
        <p:sp>
          <p:nvSpPr>
            <p:cNvPr id="3" name="object 3"/>
            <p:cNvSpPr/>
            <p:nvPr/>
          </p:nvSpPr>
          <p:spPr>
            <a:xfrm>
              <a:off x="3810" y="877061"/>
              <a:ext cx="12189460" cy="0"/>
            </a:xfrm>
            <a:custGeom>
              <a:avLst/>
              <a:gdLst/>
              <a:ahLst/>
              <a:cxnLst/>
              <a:rect l="l" t="t" r="r" b="b"/>
              <a:pathLst>
                <a:path w="12189460">
                  <a:moveTo>
                    <a:pt x="0" y="0"/>
                  </a:moveTo>
                  <a:lnTo>
                    <a:pt x="12188952" y="0"/>
                  </a:lnTo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855" y="914398"/>
              <a:ext cx="5724144" cy="59435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2212" y="976327"/>
            <a:ext cx="7142988" cy="22108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2090" indent="-17399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SzPct val="109090"/>
              <a:buFont typeface="Arial"/>
              <a:buChar char="•"/>
              <a:tabLst>
                <a:tab pos="21209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Advantage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Faster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retrieval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(log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US" sz="1800" baseline="-25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1)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where b</a:t>
            </a:r>
            <a:r>
              <a:rPr lang="en-US" sz="1800" spc="-10" baseline="-25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is the number of blocks in index file</a:t>
            </a:r>
            <a:endParaRPr sz="1800" dirty="0">
              <a:latin typeface="Calibri"/>
              <a:cs typeface="Calibri"/>
            </a:endParaRPr>
          </a:p>
          <a:p>
            <a:pPr marL="136525" indent="-11112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Disadvantage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Insertions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deletions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Move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around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738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PRIMARY</a:t>
            </a:r>
            <a:r>
              <a:rPr spc="-229" dirty="0"/>
              <a:t> </a:t>
            </a:r>
            <a:r>
              <a:rPr spc="-45" dirty="0"/>
              <a:t>INDEXES</a:t>
            </a:r>
            <a:r>
              <a:rPr spc="-200" dirty="0"/>
              <a:t> </a:t>
            </a:r>
            <a:r>
              <a:rPr spc="-25" dirty="0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BD1BF-62ED-497E-B8F5-B53593A23402}"/>
              </a:ext>
            </a:extLst>
          </p:cNvPr>
          <p:cNvSpPr/>
          <p:nvPr/>
        </p:nvSpPr>
        <p:spPr>
          <a:xfrm>
            <a:off x="0" y="3276600"/>
            <a:ext cx="6400800" cy="220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525" indent="-11112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Example </a:t>
            </a:r>
            <a:r>
              <a:rPr lang="en-US" b="1" spc="-10" dirty="0">
                <a:solidFill>
                  <a:srgbClr val="404040"/>
                </a:solidFill>
                <a:latin typeface="Calibri"/>
                <a:cs typeface="Calibri"/>
              </a:rPr>
              <a:t>(binary search on data file without primary indexes):</a:t>
            </a:r>
            <a:endParaRPr lang="en-US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Ordered file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en-US"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300</a:t>
            </a:r>
            <a:r>
              <a:rPr lang="en-US"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000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 records.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US"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4096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Record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en-US"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 bytes.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Blocking</a:t>
            </a:r>
            <a:r>
              <a:rPr lang="en-US"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factor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Calibri"/>
                <a:cs typeface="Calibri"/>
              </a:rPr>
              <a:t>bfr</a:t>
            </a:r>
            <a:r>
              <a:rPr lang="en-US"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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(B/R)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</a:t>
            </a:r>
            <a:r>
              <a:rPr lang="en-US"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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(4096/100)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</a:t>
            </a:r>
            <a:r>
              <a:rPr lang="en-US"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 per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block.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US"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(r/</a:t>
            </a:r>
            <a:r>
              <a:rPr lang="en-US" sz="1600" dirty="0" err="1">
                <a:solidFill>
                  <a:srgbClr val="404040"/>
                </a:solidFill>
                <a:latin typeface="Calibri"/>
                <a:cs typeface="Calibri"/>
              </a:rPr>
              <a:t>bfr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lang="en-US" sz="1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(300000/40)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lang="en-US"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7500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blocks.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lang="en-US" sz="1575" baseline="-2116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lang="en-US" sz="16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lang="en-US" sz="1575" baseline="-2116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7500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lang="en-US"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13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accesses.</a:t>
            </a:r>
            <a:endParaRPr lang="en-US"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2774"/>
            <a:ext cx="12193270" cy="5995670"/>
            <a:chOff x="0" y="862774"/>
            <a:chExt cx="12193270" cy="5995670"/>
          </a:xfrm>
        </p:grpSpPr>
        <p:sp>
          <p:nvSpPr>
            <p:cNvPr id="3" name="object 3"/>
            <p:cNvSpPr/>
            <p:nvPr/>
          </p:nvSpPr>
          <p:spPr>
            <a:xfrm>
              <a:off x="3810" y="877061"/>
              <a:ext cx="12189460" cy="0"/>
            </a:xfrm>
            <a:custGeom>
              <a:avLst/>
              <a:gdLst/>
              <a:ahLst/>
              <a:cxnLst/>
              <a:rect l="l" t="t" r="r" b="b"/>
              <a:pathLst>
                <a:path w="12189460">
                  <a:moveTo>
                    <a:pt x="0" y="0"/>
                  </a:moveTo>
                  <a:lnTo>
                    <a:pt x="12188952" y="0"/>
                  </a:lnTo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855" y="914398"/>
              <a:ext cx="5724144" cy="59435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2212" y="976327"/>
            <a:ext cx="7066788" cy="22108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2090" indent="-17399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SzPct val="109090"/>
              <a:buFont typeface="Arial"/>
              <a:buChar char="•"/>
              <a:tabLst>
                <a:tab pos="21209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Advantage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Faster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retrieval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lang="en-US"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(log</a:t>
            </a:r>
            <a:r>
              <a:rPr lang="en-US" sz="1800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US" sz="1800" baseline="-25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1)</a:t>
            </a:r>
            <a:r>
              <a:rPr lang="en-US"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accesses where b</a:t>
            </a:r>
            <a:r>
              <a:rPr lang="en-US" sz="1800" spc="-10" baseline="-25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800" spc="-10" dirty="0">
                <a:solidFill>
                  <a:srgbClr val="404040"/>
                </a:solidFill>
                <a:latin typeface="Calibri"/>
                <a:cs typeface="Calibri"/>
              </a:rPr>
              <a:t> is the number of blocks in index file</a:t>
            </a:r>
            <a:endParaRPr lang="en-US" sz="1800" dirty="0">
              <a:latin typeface="Calibri"/>
              <a:cs typeface="Calibri"/>
            </a:endParaRPr>
          </a:p>
          <a:p>
            <a:pPr marL="136525" indent="-11112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Disadvantage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Insertions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deletions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Move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around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738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PRIMARY</a:t>
            </a:r>
            <a:r>
              <a:rPr spc="-229" dirty="0"/>
              <a:t> </a:t>
            </a:r>
            <a:r>
              <a:rPr spc="-45" dirty="0"/>
              <a:t>INDEXES</a:t>
            </a:r>
            <a:r>
              <a:rPr spc="-200" dirty="0"/>
              <a:t> </a:t>
            </a:r>
            <a:r>
              <a:rPr spc="-25" dirty="0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EFAD1-8343-4B8D-BFD3-52D1D6AF17C1}"/>
              </a:ext>
            </a:extLst>
          </p:cNvPr>
          <p:cNvSpPr/>
          <p:nvPr/>
        </p:nvSpPr>
        <p:spPr>
          <a:xfrm>
            <a:off x="-1" y="3187189"/>
            <a:ext cx="6467855" cy="301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525" indent="-11112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lang="en-US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rgbClr val="404040"/>
                </a:solidFill>
                <a:latin typeface="Calibri"/>
                <a:cs typeface="Calibri"/>
              </a:rPr>
              <a:t>(binary search on primary index file):</a:t>
            </a:r>
            <a:endParaRPr lang="en-US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lang="en-US"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lang="en-US"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en-US"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lang="en-US"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5" dirty="0">
                <a:solidFill>
                  <a:srgbClr val="404040"/>
                </a:solidFill>
                <a:latin typeface="Calibri"/>
                <a:cs typeface="Calibri"/>
              </a:rPr>
              <a:t>which is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bytes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long.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pointer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lang="en-US"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which is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bytes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long.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entry</a:t>
            </a:r>
            <a:r>
              <a:rPr lang="en-US"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en-US"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en-US" sz="1575" b="1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575" b="1" spc="-22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5" dirty="0">
                <a:solidFill>
                  <a:srgbClr val="404040"/>
                </a:solidFill>
                <a:latin typeface="Calibri"/>
                <a:cs typeface="Calibri"/>
              </a:rPr>
              <a:t>which is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(9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6)</a:t>
            </a:r>
            <a:r>
              <a:rPr lang="en-US"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lang="en-US" sz="1600" dirty="0">
              <a:latin typeface="Calibri"/>
              <a:cs typeface="Calibri"/>
            </a:endParaRPr>
          </a:p>
          <a:p>
            <a:pPr marL="421640" marR="377190" lvl="1" indent="-182880">
              <a:lnSpc>
                <a:spcPts val="1720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Blocking</a:t>
            </a:r>
            <a:r>
              <a:rPr lang="en-US"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factor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lang="en-US"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lang="en-US" sz="1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Calibri"/>
                <a:cs typeface="Calibri"/>
              </a:rPr>
              <a:t>bfr</a:t>
            </a:r>
            <a:r>
              <a:rPr lang="en-US" sz="1575" b="1" baseline="-21164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575" b="1" spc="7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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(B/R</a:t>
            </a:r>
            <a:r>
              <a:rPr lang="en-US" sz="1575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</a:t>
            </a:r>
            <a:r>
              <a:rPr lang="en-US"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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(4096/15)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</a:t>
            </a:r>
            <a:r>
              <a:rPr lang="en-US"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273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entries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 block.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 indexes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en-US" sz="1575" b="1" baseline="-21164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575" b="1" spc="150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en-US"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7500.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US" sz="1575" b="1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575" b="1" spc="-15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160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en-US" sz="1575" baseline="-21164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575" spc="-7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lang="en-US" sz="1600" dirty="0" err="1">
                <a:solidFill>
                  <a:srgbClr val="404040"/>
                </a:solidFill>
                <a:latin typeface="Calibri"/>
                <a:cs typeface="Calibri"/>
              </a:rPr>
              <a:t>bfr</a:t>
            </a:r>
            <a:r>
              <a:rPr lang="en-US" sz="1575" baseline="-21164" dirty="0" err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lang="en-US" sz="1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(7500/273)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lang="en-US" sz="16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28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blocks.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14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lang="en-US" sz="1575" baseline="-2116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US" sz="1575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1575" spc="-30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lang="en-US" sz="16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lang="en-US" sz="1575" baseline="-2116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28</a:t>
            </a:r>
            <a:r>
              <a:rPr lang="en-US"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lang="en-US"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lang="en-US"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accesses.</a:t>
            </a:r>
            <a:endParaRPr lang="en-US"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lang="en-US" sz="1600" spc="-2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lang="en-US"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lang="en-US"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lang="en-US"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lang="en-US"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(bin</a:t>
            </a:r>
            <a:r>
              <a:rPr lang="en-US"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20" dirty="0">
                <a:solidFill>
                  <a:srgbClr val="404040"/>
                </a:solidFill>
                <a:latin typeface="Calibri"/>
                <a:cs typeface="Calibri"/>
              </a:rPr>
              <a:t>+1).</a:t>
            </a:r>
            <a:endParaRPr lang="en-US"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437620" cy="3562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fields: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K(i).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Pointer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P(i).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18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1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clustering field.</a:t>
            </a:r>
            <a:endParaRPr sz="18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entry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distinct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Sparse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352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CLUSTERING</a:t>
            </a:r>
            <a:r>
              <a:rPr spc="-185" dirty="0"/>
              <a:t> </a:t>
            </a:r>
            <a:r>
              <a:rPr spc="-50" dirty="0"/>
              <a:t>INDEXES</a:t>
            </a:r>
            <a:r>
              <a:rPr spc="-204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607" y="1005838"/>
            <a:ext cx="5419344" cy="58521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2212" y="959507"/>
            <a:ext cx="5748655" cy="232563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12090" indent="-17399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Font typeface="Arial"/>
              <a:buChar char="•"/>
              <a:tabLst>
                <a:tab pos="21209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Advantage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Faster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retrieval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lang="en-US" sz="1800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US" sz="1800" baseline="-25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1)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accesses.</a:t>
            </a:r>
            <a:endParaRPr sz="1800" dirty="0">
              <a:latin typeface="Calibri"/>
              <a:cs typeface="Calibri"/>
            </a:endParaRPr>
          </a:p>
          <a:p>
            <a:pPr marL="144145" indent="-11938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Disadvantage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Insertions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deletions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Move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around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352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CLUSTERING</a:t>
            </a:r>
            <a:r>
              <a:rPr spc="-185" dirty="0"/>
              <a:t> </a:t>
            </a:r>
            <a:r>
              <a:rPr spc="-50" dirty="0"/>
              <a:t>INDEXES</a:t>
            </a:r>
            <a:r>
              <a:rPr spc="-204" dirty="0"/>
              <a:t> </a:t>
            </a:r>
            <a:r>
              <a:rPr spc="-25"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3743"/>
            <a:ext cx="9036050" cy="42418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attribute(s)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record.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exists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over: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Dense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18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duplicated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Sparse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18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fields: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K(i).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Pointer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P(i).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16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SECONDARY</a:t>
            </a:r>
            <a:r>
              <a:rPr spc="-190" dirty="0"/>
              <a:t> </a:t>
            </a:r>
            <a:r>
              <a:rPr spc="-45" dirty="0"/>
              <a:t>INDEXES</a:t>
            </a:r>
            <a:r>
              <a:rPr spc="-17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2774"/>
            <a:ext cx="12193270" cy="5995670"/>
            <a:chOff x="0" y="862774"/>
            <a:chExt cx="12193270" cy="5995670"/>
          </a:xfrm>
        </p:grpSpPr>
        <p:sp>
          <p:nvSpPr>
            <p:cNvPr id="3" name="object 3"/>
            <p:cNvSpPr/>
            <p:nvPr/>
          </p:nvSpPr>
          <p:spPr>
            <a:xfrm>
              <a:off x="3810" y="877061"/>
              <a:ext cx="12189460" cy="0"/>
            </a:xfrm>
            <a:custGeom>
              <a:avLst/>
              <a:gdLst/>
              <a:ahLst/>
              <a:cxnLst/>
              <a:rect l="l" t="t" r="r" b="b"/>
              <a:pathLst>
                <a:path w="12189460">
                  <a:moveTo>
                    <a:pt x="0" y="0"/>
                  </a:moveTo>
                  <a:lnTo>
                    <a:pt x="12188952" y="0"/>
                  </a:lnTo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1631" y="914398"/>
              <a:ext cx="5230368" cy="59435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7612" y="987628"/>
            <a:ext cx="6488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  <a:tab pos="1521460" algn="l"/>
                <a:tab pos="2356485" algn="l"/>
                <a:tab pos="3527425" algn="l"/>
                <a:tab pos="4472305" algn="l"/>
                <a:tab pos="5661025" algn="l"/>
                <a:tab pos="609727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2200" spc="-25" dirty="0">
                <a:solidFill>
                  <a:srgbClr val="404040"/>
                </a:solidFill>
                <a:latin typeface="Calibri"/>
                <a:cs typeface="Calibri"/>
              </a:rPr>
              <a:t> 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212" y="1146200"/>
            <a:ext cx="6540500" cy="505269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22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29539" marR="30480" indent="-99060">
              <a:lnSpc>
                <a:spcPts val="2380"/>
              </a:lnSpc>
              <a:spcBef>
                <a:spcPts val="1425"/>
              </a:spcBef>
              <a:buSzPct val="95454"/>
              <a:buFont typeface="Arial"/>
              <a:buChar char="•"/>
              <a:tabLst>
                <a:tab pos="129539" algn="l"/>
                <a:tab pos="136525" algn="l"/>
              </a:tabLst>
            </a:pPr>
            <a:r>
              <a:rPr sz="2200" dirty="0">
                <a:solidFill>
                  <a:srgbClr val="1CACE3"/>
                </a:solidFill>
                <a:latin typeface="Calibri"/>
                <a:cs typeface="Calibri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2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2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longer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compared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larger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entries.</a:t>
            </a:r>
            <a:endParaRPr sz="2000" dirty="0">
              <a:latin typeface="Calibri"/>
              <a:cs typeface="Calibri"/>
            </a:endParaRPr>
          </a:p>
          <a:p>
            <a:pPr marL="136525" indent="-106045">
              <a:lnSpc>
                <a:spcPct val="100000"/>
              </a:lnSpc>
              <a:spcBef>
                <a:spcPts val="133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2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settings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300</a:t>
            </a:r>
            <a:r>
              <a:rPr lang="en-US" sz="1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000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records.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4096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7500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blocks.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16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linear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7500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3750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accesses.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 6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575" b="1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75" b="1" spc="-7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(9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6)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15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6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bfr</a:t>
            </a:r>
            <a:r>
              <a:rPr sz="1575" b="1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75" b="1" spc="-7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273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entries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block.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16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SECONDARY</a:t>
            </a:r>
            <a:r>
              <a:rPr spc="-190" dirty="0"/>
              <a:t> </a:t>
            </a:r>
            <a:r>
              <a:rPr spc="-45" dirty="0"/>
              <a:t>INDEXES</a:t>
            </a:r>
            <a:r>
              <a:rPr spc="-175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2774"/>
            <a:ext cx="12193270" cy="5995670"/>
            <a:chOff x="0" y="862774"/>
            <a:chExt cx="12193270" cy="5995670"/>
          </a:xfrm>
        </p:grpSpPr>
        <p:sp>
          <p:nvSpPr>
            <p:cNvPr id="3" name="object 3"/>
            <p:cNvSpPr/>
            <p:nvPr/>
          </p:nvSpPr>
          <p:spPr>
            <a:xfrm>
              <a:off x="3810" y="877061"/>
              <a:ext cx="12189460" cy="0"/>
            </a:xfrm>
            <a:custGeom>
              <a:avLst/>
              <a:gdLst/>
              <a:ahLst/>
              <a:cxnLst/>
              <a:rect l="l" t="t" r="r" b="b"/>
              <a:pathLst>
                <a:path w="12189460">
                  <a:moveTo>
                    <a:pt x="0" y="0"/>
                  </a:moveTo>
                  <a:lnTo>
                    <a:pt x="12188952" y="0"/>
                  </a:lnTo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1631" y="914398"/>
              <a:ext cx="5230368" cy="59435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7612" y="987628"/>
            <a:ext cx="6488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  <a:tab pos="1521460" algn="l"/>
                <a:tab pos="2356485" algn="l"/>
                <a:tab pos="3527425" algn="l"/>
                <a:tab pos="4472305" algn="l"/>
                <a:tab pos="5661025" algn="l"/>
                <a:tab pos="6097270" algn="l"/>
              </a:tabLst>
            </a:pP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Secondary index 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provides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logical ordering </a:t>
            </a:r>
            <a:r>
              <a:rPr lang="en-US" sz="2200" spc="-25" dirty="0">
                <a:solidFill>
                  <a:srgbClr val="404040"/>
                </a:solidFill>
                <a:latin typeface="Calibri"/>
                <a:cs typeface="Calibri"/>
              </a:rPr>
              <a:t>of the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212" y="1146200"/>
            <a:ext cx="6540500" cy="239141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22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29539" marR="30480" indent="-99060">
              <a:lnSpc>
                <a:spcPts val="2380"/>
              </a:lnSpc>
              <a:spcBef>
                <a:spcPts val="1425"/>
              </a:spcBef>
              <a:buSzPct val="95454"/>
              <a:buFont typeface="Arial"/>
              <a:buChar char="•"/>
              <a:tabLst>
                <a:tab pos="129539" algn="l"/>
                <a:tab pos="136525" algn="l"/>
              </a:tabLst>
            </a:pPr>
            <a:r>
              <a:rPr sz="2200" dirty="0">
                <a:solidFill>
                  <a:srgbClr val="1CACE3"/>
                </a:solidFill>
                <a:latin typeface="Calibri"/>
                <a:cs typeface="Calibri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2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2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longer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compared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larger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entries.</a:t>
            </a:r>
            <a:endParaRPr sz="2000" dirty="0">
              <a:latin typeface="Calibri"/>
              <a:cs typeface="Calibri"/>
            </a:endParaRPr>
          </a:p>
          <a:p>
            <a:pPr marL="136525" indent="-106045">
              <a:lnSpc>
                <a:spcPct val="100000"/>
              </a:lnSpc>
              <a:spcBef>
                <a:spcPts val="133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2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(cont.):</a:t>
            </a:r>
            <a:endParaRPr sz="2200" dirty="0">
              <a:latin typeface="Calibri"/>
              <a:cs typeface="Calibri"/>
            </a:endParaRPr>
          </a:p>
          <a:p>
            <a:pPr marL="422275" lvl="1" indent="-183515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Font typeface="Arial"/>
              <a:buChar char="•"/>
              <a:tabLst>
                <a:tab pos="422275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entries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575" b="1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75" b="1" spc="-37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300</a:t>
            </a:r>
            <a:r>
              <a:rPr lang="en-US" sz="1600" spc="-1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000.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679" y="3565652"/>
            <a:ext cx="6352540" cy="13741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33679" marR="30480" indent="-182880">
              <a:lnSpc>
                <a:spcPts val="172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233679" algn="l"/>
                <a:tab pos="6212840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6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16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16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6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575" b="1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75" b="1" spc="157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(r</a:t>
            </a:r>
            <a:r>
              <a:rPr sz="1575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75" spc="127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/bfr</a:t>
            </a:r>
            <a:r>
              <a:rPr sz="1575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sz="16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(300</a:t>
            </a:r>
            <a:r>
              <a:rPr lang="en-US" sz="16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000/273)</a:t>
            </a:r>
            <a:r>
              <a:rPr sz="1600" spc="-1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1099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blocks.</a:t>
            </a:r>
            <a:endParaRPr sz="1600" dirty="0">
              <a:latin typeface="Calibri"/>
              <a:cs typeface="Calibri"/>
            </a:endParaRPr>
          </a:p>
          <a:p>
            <a:pPr marL="234315" indent="-183515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234315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1575" baseline="-2116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575" baseline="-2116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575" spc="-37" baseline="-211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sz="16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1575" baseline="-2116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1099</a:t>
            </a:r>
            <a:r>
              <a:rPr sz="16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11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accesses.</a:t>
            </a:r>
            <a:endParaRPr sz="1600" dirty="0">
              <a:latin typeface="Calibri"/>
              <a:cs typeface="Calibri"/>
            </a:endParaRPr>
          </a:p>
          <a:p>
            <a:pPr marL="234315" indent="-183515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234315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12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(bin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+1).</a:t>
            </a:r>
            <a:endParaRPr sz="1600" dirty="0">
              <a:latin typeface="Calibri"/>
              <a:cs typeface="Calibri"/>
            </a:endParaRPr>
          </a:p>
          <a:p>
            <a:pPr marL="417195" lvl="1" indent="-18351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417195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3750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16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SECONDARY</a:t>
            </a:r>
            <a:r>
              <a:rPr spc="-190" dirty="0"/>
              <a:t> </a:t>
            </a:r>
            <a:r>
              <a:rPr spc="-45" dirty="0"/>
              <a:t>INDEXES</a:t>
            </a:r>
            <a:r>
              <a:rPr spc="-175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6173"/>
            <a:ext cx="11388090" cy="4615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aimed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searching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sorted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22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though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22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2175" b="1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accesses.</a:t>
            </a:r>
            <a:endParaRPr sz="22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Applying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22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2175" b="1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accesses,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&gt;&gt;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2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hierarchy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(tree-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like):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file.</a:t>
            </a:r>
            <a:endParaRPr sz="22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(base)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18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level.</a:t>
            </a:r>
            <a:endParaRPr sz="22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level.</a:t>
            </a:r>
            <a:endParaRPr sz="18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level.</a:t>
            </a:r>
            <a:endParaRPr sz="22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level.</a:t>
            </a:r>
            <a:endParaRPr sz="1800" dirty="0">
              <a:latin typeface="Calibri"/>
              <a:cs typeface="Calibri"/>
            </a:endParaRPr>
          </a:p>
          <a:p>
            <a:pPr marL="604520" lvl="2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considered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28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referred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Indexed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Sequential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ISAM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52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MULTILEVEL</a:t>
            </a:r>
            <a:r>
              <a:rPr spc="-185" dirty="0"/>
              <a:t> </a:t>
            </a:r>
            <a:r>
              <a:rPr spc="-50" dirty="0"/>
              <a:t>INDEXES</a:t>
            </a:r>
            <a:r>
              <a:rPr spc="-19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4405630" cy="476694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principles.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Spanned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vs.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unspanned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organizations.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techniques.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latin typeface="Calibri"/>
                <a:cs typeface="Calibri"/>
              </a:rPr>
              <a:t>Indexing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indexes.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indexes.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dirty="0">
                <a:latin typeface="Calibri"/>
                <a:cs typeface="Calibri"/>
              </a:rPr>
              <a:t>Secondary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indexes.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latin typeface="Calibri"/>
                <a:cs typeface="Calibri"/>
              </a:rPr>
              <a:t>Multi-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932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" y="193546"/>
            <a:ext cx="12189460" cy="6664959"/>
            <a:chOff x="3810" y="193546"/>
            <a:chExt cx="12189460" cy="6664959"/>
          </a:xfrm>
        </p:grpSpPr>
        <p:sp>
          <p:nvSpPr>
            <p:cNvPr id="3" name="object 3"/>
            <p:cNvSpPr/>
            <p:nvPr/>
          </p:nvSpPr>
          <p:spPr>
            <a:xfrm>
              <a:off x="3810" y="877061"/>
              <a:ext cx="12189460" cy="0"/>
            </a:xfrm>
            <a:custGeom>
              <a:avLst/>
              <a:gdLst/>
              <a:ahLst/>
              <a:cxnLst/>
              <a:rect l="l" t="t" r="r" b="b"/>
              <a:pathLst>
                <a:path w="12189460">
                  <a:moveTo>
                    <a:pt x="0" y="0"/>
                  </a:moveTo>
                  <a:lnTo>
                    <a:pt x="12188952" y="0"/>
                  </a:lnTo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4055" y="193546"/>
              <a:ext cx="5647944" cy="66644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2212" y="987628"/>
            <a:ext cx="6169025" cy="4836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06045">
              <a:lnSpc>
                <a:spcPts val="251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considerably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200" dirty="0">
              <a:latin typeface="Calibri"/>
              <a:cs typeface="Calibri"/>
            </a:endParaRPr>
          </a:p>
          <a:p>
            <a:pPr marL="129539">
              <a:lnSpc>
                <a:spcPts val="2510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record.</a:t>
            </a:r>
            <a:endParaRPr sz="2200" dirty="0">
              <a:latin typeface="Calibri"/>
              <a:cs typeface="Calibri"/>
            </a:endParaRPr>
          </a:p>
          <a:p>
            <a:pPr marL="136525" indent="-106045">
              <a:lnSpc>
                <a:spcPts val="2510"/>
              </a:lnSpc>
              <a:spcBef>
                <a:spcPts val="113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Insertion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deletion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involves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endParaRPr sz="2200" dirty="0">
              <a:latin typeface="Calibri"/>
              <a:cs typeface="Calibri"/>
            </a:endParaRPr>
          </a:p>
          <a:p>
            <a:pPr marL="129539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Solution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36525" indent="-10604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2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21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settings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index.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300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000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records.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4096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7500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blocks.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b="1" baseline="-20833" dirty="0">
                <a:solidFill>
                  <a:srgbClr val="404040"/>
                </a:solidFill>
                <a:latin typeface="Calibri"/>
                <a:cs typeface="Calibri"/>
              </a:rPr>
              <a:t>i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(9 +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6)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bytes.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bfr</a:t>
            </a:r>
            <a:r>
              <a:rPr sz="1800" b="1" baseline="-20833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b="1" spc="-30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273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entries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block.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Factor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1800" spc="-15" baseline="-20833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MULTILEVEL</a:t>
            </a:r>
            <a:r>
              <a:rPr spc="-185" dirty="0"/>
              <a:t> </a:t>
            </a:r>
            <a:r>
              <a:rPr spc="-50" dirty="0"/>
              <a:t>INDEXES</a:t>
            </a:r>
            <a:r>
              <a:rPr spc="-195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" y="193546"/>
            <a:ext cx="12189460" cy="6664959"/>
            <a:chOff x="3810" y="193546"/>
            <a:chExt cx="12189460" cy="6664959"/>
          </a:xfrm>
        </p:grpSpPr>
        <p:sp>
          <p:nvSpPr>
            <p:cNvPr id="3" name="object 3"/>
            <p:cNvSpPr/>
            <p:nvPr/>
          </p:nvSpPr>
          <p:spPr>
            <a:xfrm>
              <a:off x="3810" y="877061"/>
              <a:ext cx="12189460" cy="0"/>
            </a:xfrm>
            <a:custGeom>
              <a:avLst/>
              <a:gdLst/>
              <a:ahLst/>
              <a:cxnLst/>
              <a:rect l="l" t="t" r="r" b="b"/>
              <a:pathLst>
                <a:path w="12189460">
                  <a:moveTo>
                    <a:pt x="0" y="0"/>
                  </a:moveTo>
                  <a:lnTo>
                    <a:pt x="12188952" y="0"/>
                  </a:lnTo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4055" y="193546"/>
              <a:ext cx="5647944" cy="66644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2212" y="987628"/>
            <a:ext cx="7058025" cy="444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06045">
              <a:lnSpc>
                <a:spcPts val="251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considerably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200" dirty="0">
              <a:latin typeface="Calibri"/>
              <a:cs typeface="Calibri"/>
            </a:endParaRPr>
          </a:p>
          <a:p>
            <a:pPr marL="129539">
              <a:lnSpc>
                <a:spcPts val="2510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record.</a:t>
            </a:r>
            <a:endParaRPr sz="2200" dirty="0">
              <a:latin typeface="Calibri"/>
              <a:cs typeface="Calibri"/>
            </a:endParaRPr>
          </a:p>
          <a:p>
            <a:pPr marL="136525" indent="-106045">
              <a:lnSpc>
                <a:spcPts val="2510"/>
              </a:lnSpc>
              <a:spcBef>
                <a:spcPts val="113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Insertion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deletion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involves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endParaRPr sz="2200" dirty="0">
              <a:latin typeface="Calibri"/>
              <a:cs typeface="Calibri"/>
            </a:endParaRPr>
          </a:p>
          <a:p>
            <a:pPr marL="129539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Solution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indexing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36525" indent="-10604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365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2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(cont.):</a:t>
            </a:r>
            <a:endParaRPr sz="22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21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entries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b="1" baseline="-20833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b="1" spc="-22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300</a:t>
            </a:r>
            <a:r>
              <a:rPr lang="en-US" spc="-3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000.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first-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b="1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800" b="1" spc="-44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1099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blocks.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b="1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800" b="1" spc="150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/n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1099/273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blocks.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third-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b="1" baseline="-20833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800" b="1" spc="179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/n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3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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5/273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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block.</a:t>
            </a:r>
            <a:endParaRPr sz="18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Hence,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1800" dirty="0">
              <a:latin typeface="Calibri"/>
              <a:cs typeface="Calibri"/>
            </a:endParaRPr>
          </a:p>
          <a:p>
            <a:pPr marL="421640" marR="30480" lvl="1" indent="-182880">
              <a:lnSpc>
                <a:spcPts val="1970"/>
              </a:lnSpc>
              <a:spcBef>
                <a:spcPts val="60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requires accessing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plus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needed.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MULTILEVEL</a:t>
            </a:r>
            <a:r>
              <a:rPr spc="-185" dirty="0"/>
              <a:t> </a:t>
            </a:r>
            <a:r>
              <a:rPr spc="-50" dirty="0"/>
              <a:t>INDEXES</a:t>
            </a:r>
            <a:r>
              <a:rPr spc="-195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4975860" cy="40843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Fixed-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variable-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Unspanned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spanned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Sorted,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unsorted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hashed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files.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techniques.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Multilevel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9525635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7110730" indent="-106045" algn="r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060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4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hierarchy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81610" marR="7064375" lvl="1" indent="-181610" algn="r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1816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storage.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CPU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memory,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cache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memory.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(mass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storage).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5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Magnetic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disks,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flash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memory,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solid-state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drives.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Tertiary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storage.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Removable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media.</a:t>
            </a:r>
            <a:endParaRPr sz="2200">
              <a:latin typeface="Calibri"/>
              <a:cs typeface="Calibri"/>
            </a:endParaRPr>
          </a:p>
          <a:p>
            <a:pPr marL="118745" indent="-1060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typically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magnetic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disks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solid-state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drives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Accessed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structures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83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8362315" cy="374015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measure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respect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structures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(rows)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(table)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comprise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sequence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fields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comprise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sequences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records: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Fixed-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2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size.</a:t>
            </a:r>
            <a:endParaRPr sz="20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Variable-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2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sizes.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654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FILE</a:t>
            </a:r>
            <a:r>
              <a:rPr spc="-240" dirty="0"/>
              <a:t> </a:t>
            </a:r>
            <a:r>
              <a:rPr spc="-45" dirty="0"/>
              <a:t>RECORDS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032625" cy="381322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allocated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units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devices.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Examples: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sectors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hard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disks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virtual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memory.</a:t>
            </a:r>
            <a:endParaRPr sz="20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classified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 err="1">
                <a:solidFill>
                  <a:srgbClr val="404040"/>
                </a:solidFill>
                <a:latin typeface="Calibri"/>
                <a:cs typeface="Calibri"/>
              </a:rPr>
              <a:t>Unspanned</a:t>
            </a:r>
            <a:r>
              <a:rPr sz="24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endParaRPr sz="24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cross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boundaries.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2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Spanned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endParaRPr sz="24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Larger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block.</a:t>
            </a:r>
            <a:endParaRPr sz="2000" dirty="0">
              <a:latin typeface="Calibri"/>
              <a:cs typeface="Calibri"/>
            </a:endParaRPr>
          </a:p>
          <a:p>
            <a:pPr marL="578485" marR="2066289" lvl="2" indent="-182245">
              <a:lnSpc>
                <a:spcPts val="2160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Pointer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block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remainder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9557" y="47625"/>
            <a:ext cx="8615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SPANNED</a:t>
            </a:r>
            <a:r>
              <a:rPr spc="-170" dirty="0"/>
              <a:t> </a:t>
            </a:r>
            <a:r>
              <a:rPr dirty="0"/>
              <a:t>VS</a:t>
            </a:r>
            <a:r>
              <a:rPr spc="-145" dirty="0"/>
              <a:t> </a:t>
            </a:r>
            <a:r>
              <a:rPr spc="-95" dirty="0"/>
              <a:t>UNSPANNED</a:t>
            </a:r>
            <a:r>
              <a:rPr spc="-165" dirty="0"/>
              <a:t> </a:t>
            </a:r>
            <a:r>
              <a:rPr spc="-25" dirty="0"/>
              <a:t>RECORDS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2620" y="3680459"/>
            <a:ext cx="6327648" cy="2097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04861" y="5936386"/>
            <a:ext cx="41775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 err="1">
                <a:latin typeface="Calibri"/>
                <a:cs typeface="Calibri"/>
              </a:rPr>
              <a:t>Un</a:t>
            </a:r>
            <a:r>
              <a:rPr lang="en-US" dirty="0" err="1">
                <a:latin typeface="Calibri"/>
                <a:cs typeface="Calibri"/>
              </a:rPr>
              <a:t>s</a:t>
            </a:r>
            <a:r>
              <a:rPr sz="1800" dirty="0" err="1">
                <a:latin typeface="Calibri"/>
                <a:cs typeface="Calibri"/>
              </a:rPr>
              <a:t>panned</a:t>
            </a:r>
            <a:r>
              <a:rPr lang="en-US" sz="1800" dirty="0">
                <a:latin typeface="Calibri"/>
                <a:cs typeface="Calibri"/>
              </a:rPr>
              <a:t> (a)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en-US" spc="-6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panned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lang="en-US" sz="1800" spc="-45" dirty="0">
                <a:latin typeface="Calibri"/>
                <a:cs typeface="Calibri"/>
              </a:rPr>
              <a:t>(b)  </a:t>
            </a:r>
            <a:r>
              <a:rPr sz="1800" spc="-10" dirty="0">
                <a:latin typeface="Calibri"/>
                <a:cs typeface="Calibri"/>
              </a:rPr>
              <a:t>records.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539855" cy="42799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(tables)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read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”.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organization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refers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way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way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placed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medium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interlinked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organizations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Unsorted</a:t>
            </a:r>
            <a:r>
              <a:rPr sz="24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5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placed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insertion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29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Sorted</a:t>
            </a:r>
            <a:r>
              <a:rPr sz="2400" b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sorted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ordering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(key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field).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29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Maps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arbitrary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fixed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size.</a:t>
            </a:r>
            <a:endParaRPr sz="22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Key-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mapping.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675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FILE</a:t>
            </a:r>
            <a:r>
              <a:rPr spc="-240" dirty="0"/>
              <a:t> </a:t>
            </a:r>
            <a:r>
              <a:rPr spc="-75" dirty="0"/>
              <a:t>ORGANIZATIONS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322" y="2283523"/>
            <a:ext cx="4289091" cy="39219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58759" y="6418275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Sorted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organization.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497820" cy="44310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file.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randomization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record.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Yields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techniques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4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Operates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0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field.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Examples: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dictionaries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tables.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9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HASHING</a:t>
            </a:r>
            <a:r>
              <a:rPr spc="-225" dirty="0"/>
              <a:t> </a:t>
            </a:r>
            <a:r>
              <a:rPr spc="-60" dirty="0"/>
              <a:t>TECHNIQUES</a:t>
            </a:r>
            <a:r>
              <a:rPr spc="-21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126095" cy="38944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target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buckets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”.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Bucket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contiguous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maps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bucket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converts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bucket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disk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Static</a:t>
            </a:r>
            <a:r>
              <a:rPr sz="2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Allocates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fixed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buckets.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marR="4016375" lvl="2" indent="-182245">
              <a:lnSpc>
                <a:spcPts val="2160"/>
              </a:lnSpc>
              <a:spcBef>
                <a:spcPts val="655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buckets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grow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shrink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dynamically.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9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HASHING</a:t>
            </a:r>
            <a:r>
              <a:rPr spc="-225" dirty="0"/>
              <a:t> </a:t>
            </a:r>
            <a:r>
              <a:rPr spc="-60" dirty="0"/>
              <a:t>TECHNIQUES</a:t>
            </a:r>
            <a:r>
              <a:rPr spc="-21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386" y="2839350"/>
            <a:ext cx="6650316" cy="3413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00291" y="6393586"/>
            <a:ext cx="469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bucket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addresses.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3743"/>
            <a:ext cx="10981690" cy="35236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techniques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prone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collision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issue.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Collision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inserted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hashes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Collision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resolving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techniques: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Open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addressing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checks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one.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2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Chaining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referred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occupied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284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hashing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resulted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collision.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018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HASHING</a:t>
            </a:r>
            <a:r>
              <a:rPr spc="-204" dirty="0"/>
              <a:t> </a:t>
            </a:r>
            <a:r>
              <a:rPr spc="-65" dirty="0"/>
              <a:t>TECHNIQUES:</a:t>
            </a:r>
            <a:r>
              <a:rPr spc="-200" dirty="0"/>
              <a:t> </a:t>
            </a:r>
            <a:r>
              <a:rPr spc="-20" dirty="0"/>
              <a:t>COLLISIONS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2058</Words>
  <Application>Microsoft Office PowerPoint</Application>
  <PresentationFormat>Widescreen</PresentationFormat>
  <Paragraphs>257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OUTLINE</vt:lpstr>
      <vt:lpstr>INTRODUCTION</vt:lpstr>
      <vt:lpstr>FILE RECORDS</vt:lpstr>
      <vt:lpstr>SPANNED VS UNSPANNED RECORDS</vt:lpstr>
      <vt:lpstr>FILE ORGANIZATIONS</vt:lpstr>
      <vt:lpstr>HASHING TECHNIQUES (1)</vt:lpstr>
      <vt:lpstr>HASHING TECHNIQUES (2)</vt:lpstr>
      <vt:lpstr>HASHING TECHNIQUES: COLLISIONS</vt:lpstr>
      <vt:lpstr>INDEXING STRUCTURES</vt:lpstr>
      <vt:lpstr>PRIMARY INDEXES (1)</vt:lpstr>
      <vt:lpstr>PRIMARY INDEXES (2)</vt:lpstr>
      <vt:lpstr>PRIMARY INDEXES (2)</vt:lpstr>
      <vt:lpstr>CLUSTERING INDEXES (1)</vt:lpstr>
      <vt:lpstr>CLUSTERING INDEXES (2)</vt:lpstr>
      <vt:lpstr>SECONDARY INDEXES (1)</vt:lpstr>
      <vt:lpstr>SECONDARY INDEXES (2)</vt:lpstr>
      <vt:lpstr>SECONDARY INDEXES (2)</vt:lpstr>
      <vt:lpstr>MULTILEVEL INDEXES (1)</vt:lpstr>
      <vt:lpstr>MULTILEVEL INDEXES (2)</vt:lpstr>
      <vt:lpstr>MULTILEVEL INDEXES (2)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>Kevin Cherry</dc:creator>
  <cp:lastModifiedBy>Kevin Cherry</cp:lastModifiedBy>
  <cp:revision>13</cp:revision>
  <dcterms:created xsi:type="dcterms:W3CDTF">2024-12-13T16:12:29Z</dcterms:created>
  <dcterms:modified xsi:type="dcterms:W3CDTF">2025-02-20T05:05:04Z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