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302" r:id="rId9"/>
    <p:sldId id="265" r:id="rId10"/>
    <p:sldId id="266" r:id="rId11"/>
    <p:sldId id="283" r:id="rId12"/>
    <p:sldId id="300" r:id="rId13"/>
    <p:sldId id="284" r:id="rId14"/>
    <p:sldId id="301" r:id="rId15"/>
    <p:sldId id="299" r:id="rId16"/>
    <p:sldId id="285" r:id="rId17"/>
    <p:sldId id="286" r:id="rId18"/>
    <p:sldId id="287" r:id="rId19"/>
    <p:sldId id="298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78" r:id="rId39"/>
    <p:sldId id="295" r:id="rId40"/>
    <p:sldId id="296" r:id="rId41"/>
    <p:sldId id="297" r:id="rId42"/>
    <p:sldId id="279" r:id="rId43"/>
    <p:sldId id="280" r:id="rId44"/>
    <p:sldId id="281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A7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19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F5256-57F6-9348-A9FB-EA7698685745}" type="doc">
      <dgm:prSet loTypeId="urn:microsoft.com/office/officeart/2005/8/layout/vList2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2562E1-E5BE-324A-BE80-767C14BECFC2}">
      <dgm:prSet/>
      <dgm:spPr/>
      <dgm:t>
        <a:bodyPr/>
        <a:lstStyle/>
        <a:p>
          <a:pPr rtl="0"/>
          <a:r>
            <a:rPr lang="en-US" dirty="0"/>
            <a:t>1. FROM : compute </a:t>
          </a:r>
          <a:r>
            <a:rPr lang="en-US" i="1" u="sng" dirty="0"/>
            <a:t>cross product</a:t>
          </a:r>
          <a:r>
            <a:rPr lang="en-US" dirty="0"/>
            <a:t> of tables.</a:t>
          </a:r>
        </a:p>
      </dgm:t>
    </dgm:pt>
    <dgm:pt modelId="{EA2AF2AB-24B4-9F4B-B9F0-5065E67C3638}" type="parTrans" cxnId="{97E51D6F-B6DD-CC44-8303-B5989B4D3005}">
      <dgm:prSet/>
      <dgm:spPr/>
      <dgm:t>
        <a:bodyPr/>
        <a:lstStyle/>
        <a:p>
          <a:endParaRPr lang="en-US"/>
        </a:p>
      </dgm:t>
    </dgm:pt>
    <dgm:pt modelId="{EE2427F6-D37C-D242-8CFA-3791D30340D5}" type="sibTrans" cxnId="{97E51D6F-B6DD-CC44-8303-B5989B4D3005}">
      <dgm:prSet/>
      <dgm:spPr/>
      <dgm:t>
        <a:bodyPr/>
        <a:lstStyle/>
        <a:p>
          <a:endParaRPr lang="en-US"/>
        </a:p>
      </dgm:t>
    </dgm:pt>
    <dgm:pt modelId="{1212C859-1F92-0D4E-942F-7773E002FE75}">
      <dgm:prSet/>
      <dgm:spPr/>
      <dgm:t>
        <a:bodyPr/>
        <a:lstStyle/>
        <a:p>
          <a:pPr rtl="0"/>
          <a:r>
            <a:rPr lang="en-US" dirty="0"/>
            <a:t>2. WHERE : Check conditions, discard tuples that fail.</a:t>
          </a:r>
        </a:p>
      </dgm:t>
    </dgm:pt>
    <dgm:pt modelId="{588FAF18-A787-DA43-AE3E-2880BD9D0483}" type="parTrans" cxnId="{75D9FF5B-D77C-0F49-9AE9-DDD72C852674}">
      <dgm:prSet/>
      <dgm:spPr/>
      <dgm:t>
        <a:bodyPr/>
        <a:lstStyle/>
        <a:p>
          <a:endParaRPr lang="en-US"/>
        </a:p>
      </dgm:t>
    </dgm:pt>
    <dgm:pt modelId="{F8489F5F-1957-4D42-815E-645981395060}" type="sibTrans" cxnId="{75D9FF5B-D77C-0F49-9AE9-DDD72C852674}">
      <dgm:prSet/>
      <dgm:spPr/>
      <dgm:t>
        <a:bodyPr/>
        <a:lstStyle/>
        <a:p>
          <a:endParaRPr lang="en-US"/>
        </a:p>
      </dgm:t>
    </dgm:pt>
    <dgm:pt modelId="{1AFB83B4-5ACB-2D41-B4DC-049201F53347}">
      <dgm:prSet/>
      <dgm:spPr/>
      <dgm:t>
        <a:bodyPr/>
        <a:lstStyle/>
        <a:p>
          <a:pPr rtl="0"/>
          <a:r>
            <a:rPr lang="en-US" dirty="0"/>
            <a:t>3. SELECT : Delete unwanted fields.</a:t>
          </a:r>
        </a:p>
      </dgm:t>
    </dgm:pt>
    <dgm:pt modelId="{DD71C809-7E77-344A-B649-F08C8D70BE88}" type="parTrans" cxnId="{06285A31-11F5-574E-ACF6-96A3841057CC}">
      <dgm:prSet/>
      <dgm:spPr/>
      <dgm:t>
        <a:bodyPr/>
        <a:lstStyle/>
        <a:p>
          <a:endParaRPr lang="en-US"/>
        </a:p>
      </dgm:t>
    </dgm:pt>
    <dgm:pt modelId="{32BAB732-49D5-5742-BCD3-ECA350FB1E84}" type="sibTrans" cxnId="{06285A31-11F5-574E-ACF6-96A3841057CC}">
      <dgm:prSet/>
      <dgm:spPr/>
      <dgm:t>
        <a:bodyPr/>
        <a:lstStyle/>
        <a:p>
          <a:endParaRPr lang="en-US"/>
        </a:p>
      </dgm:t>
    </dgm:pt>
    <dgm:pt modelId="{26377B3C-C379-6D46-BE5B-F1BDDBEA6FFA}">
      <dgm:prSet/>
      <dgm:spPr/>
      <dgm:t>
        <a:bodyPr/>
        <a:lstStyle/>
        <a:p>
          <a:pPr rtl="0"/>
          <a:r>
            <a:rPr lang="en-US" dirty="0"/>
            <a:t>4. DISTINCT </a:t>
          </a:r>
          <a:r>
            <a:rPr lang="en-US" i="1" dirty="0"/>
            <a:t>(optional)</a:t>
          </a:r>
          <a:r>
            <a:rPr lang="en-US" dirty="0"/>
            <a:t> : eliminate duplicate rows.</a:t>
          </a:r>
        </a:p>
      </dgm:t>
    </dgm:pt>
    <dgm:pt modelId="{25E2B27B-78BF-3A4E-83DB-88858771458A}" type="parTrans" cxnId="{3F19F218-AB59-6542-B9ED-B537C1CB89F2}">
      <dgm:prSet/>
      <dgm:spPr/>
      <dgm:t>
        <a:bodyPr/>
        <a:lstStyle/>
        <a:p>
          <a:endParaRPr lang="en-US"/>
        </a:p>
      </dgm:t>
    </dgm:pt>
    <dgm:pt modelId="{B9DD4C5A-1685-EF4B-A0B7-C4B8E2815EB1}" type="sibTrans" cxnId="{3F19F218-AB59-6542-B9ED-B537C1CB89F2}">
      <dgm:prSet/>
      <dgm:spPr/>
      <dgm:t>
        <a:bodyPr/>
        <a:lstStyle/>
        <a:p>
          <a:endParaRPr lang="en-US"/>
        </a:p>
      </dgm:t>
    </dgm:pt>
    <dgm:pt modelId="{65EBE8F9-36FD-8440-BF94-38008940D81D}" type="pres">
      <dgm:prSet presAssocID="{9BEF5256-57F6-9348-A9FB-EA7698685745}" presName="linear" presStyleCnt="0">
        <dgm:presLayoutVars>
          <dgm:animLvl val="lvl"/>
          <dgm:resizeHandles val="exact"/>
        </dgm:presLayoutVars>
      </dgm:prSet>
      <dgm:spPr/>
    </dgm:pt>
    <dgm:pt modelId="{2191F14E-4009-334D-8DEC-9F6B1F06EC8C}" type="pres">
      <dgm:prSet presAssocID="{3E2562E1-E5BE-324A-BE80-767C14BECF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F38C52-09FB-024A-B53D-F365337C089C}" type="pres">
      <dgm:prSet presAssocID="{EE2427F6-D37C-D242-8CFA-3791D30340D5}" presName="spacer" presStyleCnt="0"/>
      <dgm:spPr/>
    </dgm:pt>
    <dgm:pt modelId="{FD2CEDF6-E411-5D48-8C48-68E2FBC76292}" type="pres">
      <dgm:prSet presAssocID="{1212C859-1F92-0D4E-942F-7773E002FE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F94447-9741-5D4E-8E06-D8D2E19DFA1E}" type="pres">
      <dgm:prSet presAssocID="{F8489F5F-1957-4D42-815E-645981395060}" presName="spacer" presStyleCnt="0"/>
      <dgm:spPr/>
    </dgm:pt>
    <dgm:pt modelId="{EB853914-6B33-524F-8EED-84D5DD072A68}" type="pres">
      <dgm:prSet presAssocID="{1AFB83B4-5ACB-2D41-B4DC-049201F533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53AD4A-9A6D-1E4B-9876-58E508EC9549}" type="pres">
      <dgm:prSet presAssocID="{32BAB732-49D5-5742-BCD3-ECA350FB1E84}" presName="spacer" presStyleCnt="0"/>
      <dgm:spPr/>
    </dgm:pt>
    <dgm:pt modelId="{598C6286-0C64-7147-92AE-9AD0143473FF}" type="pres">
      <dgm:prSet presAssocID="{26377B3C-C379-6D46-BE5B-F1BDDBEA6F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19F218-AB59-6542-B9ED-B537C1CB89F2}" srcId="{9BEF5256-57F6-9348-A9FB-EA7698685745}" destId="{26377B3C-C379-6D46-BE5B-F1BDDBEA6FFA}" srcOrd="3" destOrd="0" parTransId="{25E2B27B-78BF-3A4E-83DB-88858771458A}" sibTransId="{B9DD4C5A-1685-EF4B-A0B7-C4B8E2815EB1}"/>
    <dgm:cxn modelId="{06285A31-11F5-574E-ACF6-96A3841057CC}" srcId="{9BEF5256-57F6-9348-A9FB-EA7698685745}" destId="{1AFB83B4-5ACB-2D41-B4DC-049201F53347}" srcOrd="2" destOrd="0" parTransId="{DD71C809-7E77-344A-B649-F08C8D70BE88}" sibTransId="{32BAB732-49D5-5742-BCD3-ECA350FB1E84}"/>
    <dgm:cxn modelId="{75D9FF5B-D77C-0F49-9AE9-DDD72C852674}" srcId="{9BEF5256-57F6-9348-A9FB-EA7698685745}" destId="{1212C859-1F92-0D4E-942F-7773E002FE75}" srcOrd="1" destOrd="0" parTransId="{588FAF18-A787-DA43-AE3E-2880BD9D0483}" sibTransId="{F8489F5F-1957-4D42-815E-645981395060}"/>
    <dgm:cxn modelId="{358E7160-41F6-F149-BB29-DB0299FC26D7}" type="presOf" srcId="{1AFB83B4-5ACB-2D41-B4DC-049201F53347}" destId="{EB853914-6B33-524F-8EED-84D5DD072A68}" srcOrd="0" destOrd="0" presId="urn:microsoft.com/office/officeart/2005/8/layout/vList2"/>
    <dgm:cxn modelId="{97E51D6F-B6DD-CC44-8303-B5989B4D3005}" srcId="{9BEF5256-57F6-9348-A9FB-EA7698685745}" destId="{3E2562E1-E5BE-324A-BE80-767C14BECFC2}" srcOrd="0" destOrd="0" parTransId="{EA2AF2AB-24B4-9F4B-B9F0-5065E67C3638}" sibTransId="{EE2427F6-D37C-D242-8CFA-3791D30340D5}"/>
    <dgm:cxn modelId="{35C24B6F-4FCF-7847-BEF6-1CDAD17DA69B}" type="presOf" srcId="{1212C859-1F92-0D4E-942F-7773E002FE75}" destId="{FD2CEDF6-E411-5D48-8C48-68E2FBC76292}" srcOrd="0" destOrd="0" presId="urn:microsoft.com/office/officeart/2005/8/layout/vList2"/>
    <dgm:cxn modelId="{7791CC97-EC13-F141-85EB-9BA6A5D5FC6C}" type="presOf" srcId="{3E2562E1-E5BE-324A-BE80-767C14BECFC2}" destId="{2191F14E-4009-334D-8DEC-9F6B1F06EC8C}" srcOrd="0" destOrd="0" presId="urn:microsoft.com/office/officeart/2005/8/layout/vList2"/>
    <dgm:cxn modelId="{9EFEBFA8-ECC8-F748-9DA1-3B1590F64F8B}" type="presOf" srcId="{9BEF5256-57F6-9348-A9FB-EA7698685745}" destId="{65EBE8F9-36FD-8440-BF94-38008940D81D}" srcOrd="0" destOrd="0" presId="urn:microsoft.com/office/officeart/2005/8/layout/vList2"/>
    <dgm:cxn modelId="{083166F4-BDBE-E44E-B359-14BF5E0EC9EF}" type="presOf" srcId="{26377B3C-C379-6D46-BE5B-F1BDDBEA6FFA}" destId="{598C6286-0C64-7147-92AE-9AD0143473FF}" srcOrd="0" destOrd="0" presId="urn:microsoft.com/office/officeart/2005/8/layout/vList2"/>
    <dgm:cxn modelId="{11B65580-B70D-B645-A8AB-8A253293A8BA}" type="presParOf" srcId="{65EBE8F9-36FD-8440-BF94-38008940D81D}" destId="{2191F14E-4009-334D-8DEC-9F6B1F06EC8C}" srcOrd="0" destOrd="0" presId="urn:microsoft.com/office/officeart/2005/8/layout/vList2"/>
    <dgm:cxn modelId="{CF2039FA-0D97-394E-8780-4FA917C04CBB}" type="presParOf" srcId="{65EBE8F9-36FD-8440-BF94-38008940D81D}" destId="{99F38C52-09FB-024A-B53D-F365337C089C}" srcOrd="1" destOrd="0" presId="urn:microsoft.com/office/officeart/2005/8/layout/vList2"/>
    <dgm:cxn modelId="{450D7269-E852-0B48-BB89-E0E63FA28E42}" type="presParOf" srcId="{65EBE8F9-36FD-8440-BF94-38008940D81D}" destId="{FD2CEDF6-E411-5D48-8C48-68E2FBC76292}" srcOrd="2" destOrd="0" presId="urn:microsoft.com/office/officeart/2005/8/layout/vList2"/>
    <dgm:cxn modelId="{54DCBA7B-ABC4-2747-9B50-B54C84D42F8A}" type="presParOf" srcId="{65EBE8F9-36FD-8440-BF94-38008940D81D}" destId="{A4F94447-9741-5D4E-8E06-D8D2E19DFA1E}" srcOrd="3" destOrd="0" presId="urn:microsoft.com/office/officeart/2005/8/layout/vList2"/>
    <dgm:cxn modelId="{E2C9A6A1-E1C1-8543-9074-F894F2D25304}" type="presParOf" srcId="{65EBE8F9-36FD-8440-BF94-38008940D81D}" destId="{EB853914-6B33-524F-8EED-84D5DD072A68}" srcOrd="4" destOrd="0" presId="urn:microsoft.com/office/officeart/2005/8/layout/vList2"/>
    <dgm:cxn modelId="{40631CE9-3256-A643-ACDA-EE63D8C14B7F}" type="presParOf" srcId="{65EBE8F9-36FD-8440-BF94-38008940D81D}" destId="{7B53AD4A-9A6D-1E4B-9876-58E508EC9549}" srcOrd="5" destOrd="0" presId="urn:microsoft.com/office/officeart/2005/8/layout/vList2"/>
    <dgm:cxn modelId="{0CA6B8EE-61CB-CA42-905F-5AAC762B8ED1}" type="presParOf" srcId="{65EBE8F9-36FD-8440-BF94-38008940D81D}" destId="{598C6286-0C64-7147-92AE-9AD0143473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1F14E-4009-334D-8DEC-9F6B1F06EC8C}">
      <dsp:nvSpPr>
        <dsp:cNvPr id="0" name=""/>
        <dsp:cNvSpPr/>
      </dsp:nvSpPr>
      <dsp:spPr>
        <a:xfrm>
          <a:off x="0" y="10304"/>
          <a:ext cx="8686800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 FROM : compute </a:t>
          </a:r>
          <a:r>
            <a:rPr lang="en-US" sz="2700" i="1" u="sng" kern="1200" dirty="0"/>
            <a:t>cross product</a:t>
          </a:r>
          <a:r>
            <a:rPr lang="en-US" sz="2700" kern="1200" dirty="0"/>
            <a:t> of tables.</a:t>
          </a:r>
        </a:p>
      </dsp:txBody>
      <dsp:txXfrm>
        <a:off x="30842" y="41146"/>
        <a:ext cx="8625116" cy="570116"/>
      </dsp:txXfrm>
    </dsp:sp>
    <dsp:sp modelId="{FD2CEDF6-E411-5D48-8C48-68E2FBC76292}">
      <dsp:nvSpPr>
        <dsp:cNvPr id="0" name=""/>
        <dsp:cNvSpPr/>
      </dsp:nvSpPr>
      <dsp:spPr>
        <a:xfrm>
          <a:off x="0" y="719864"/>
          <a:ext cx="8686800" cy="631800"/>
        </a:xfrm>
        <a:prstGeom prst="roundRect">
          <a:avLst/>
        </a:prstGeom>
        <a:gradFill rotWithShape="0">
          <a:gsLst>
            <a:gs pos="0">
              <a:schemeClr val="accent3">
                <a:hueOff val="3811474"/>
                <a:satOff val="828"/>
                <a:lumOff val="-1177"/>
                <a:alphaOff val="0"/>
                <a:shade val="70000"/>
                <a:satMod val="150000"/>
              </a:schemeClr>
            </a:gs>
            <a:gs pos="34000">
              <a:schemeClr val="accent3">
                <a:hueOff val="3811474"/>
                <a:satOff val="828"/>
                <a:lumOff val="-1177"/>
                <a:alphaOff val="0"/>
                <a:shade val="70000"/>
                <a:satMod val="140000"/>
              </a:schemeClr>
            </a:gs>
            <a:gs pos="70000">
              <a:schemeClr val="accent3">
                <a:hueOff val="3811474"/>
                <a:satOff val="828"/>
                <a:lumOff val="-1177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3811474"/>
                <a:satOff val="828"/>
                <a:lumOff val="-1177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WHERE : Check conditions, discard tuples that fail.</a:t>
          </a:r>
        </a:p>
      </dsp:txBody>
      <dsp:txXfrm>
        <a:off x="30842" y="750706"/>
        <a:ext cx="8625116" cy="570116"/>
      </dsp:txXfrm>
    </dsp:sp>
    <dsp:sp modelId="{EB853914-6B33-524F-8EED-84D5DD072A68}">
      <dsp:nvSpPr>
        <dsp:cNvPr id="0" name=""/>
        <dsp:cNvSpPr/>
      </dsp:nvSpPr>
      <dsp:spPr>
        <a:xfrm>
          <a:off x="0" y="1429424"/>
          <a:ext cx="8686800" cy="631800"/>
        </a:xfrm>
        <a:prstGeom prst="roundRect">
          <a:avLst/>
        </a:prstGeom>
        <a:gradFill rotWithShape="0">
          <a:gsLst>
            <a:gs pos="0">
              <a:schemeClr val="accent3">
                <a:hueOff val="7622948"/>
                <a:satOff val="1656"/>
                <a:lumOff val="-2353"/>
                <a:alphaOff val="0"/>
                <a:shade val="70000"/>
                <a:satMod val="150000"/>
              </a:schemeClr>
            </a:gs>
            <a:gs pos="34000">
              <a:schemeClr val="accent3">
                <a:hueOff val="7622948"/>
                <a:satOff val="1656"/>
                <a:lumOff val="-2353"/>
                <a:alphaOff val="0"/>
                <a:shade val="70000"/>
                <a:satMod val="140000"/>
              </a:schemeClr>
            </a:gs>
            <a:gs pos="70000">
              <a:schemeClr val="accent3">
                <a:hueOff val="7622948"/>
                <a:satOff val="1656"/>
                <a:lumOff val="-235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7622948"/>
                <a:satOff val="1656"/>
                <a:lumOff val="-235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SELECT : Delete unwanted fields.</a:t>
          </a:r>
        </a:p>
      </dsp:txBody>
      <dsp:txXfrm>
        <a:off x="30842" y="1460266"/>
        <a:ext cx="8625116" cy="570116"/>
      </dsp:txXfrm>
    </dsp:sp>
    <dsp:sp modelId="{598C6286-0C64-7147-92AE-9AD0143473FF}">
      <dsp:nvSpPr>
        <dsp:cNvPr id="0" name=""/>
        <dsp:cNvSpPr/>
      </dsp:nvSpPr>
      <dsp:spPr>
        <a:xfrm>
          <a:off x="0" y="2138984"/>
          <a:ext cx="8686800" cy="631800"/>
        </a:xfrm>
        <a:prstGeom prst="roundRect">
          <a:avLst/>
        </a:prstGeom>
        <a:gradFill rotWithShape="0">
          <a:gsLst>
            <a:gs pos="0">
              <a:schemeClr val="accent3">
                <a:hueOff val="11434421"/>
                <a:satOff val="2484"/>
                <a:lumOff val="-3530"/>
                <a:alphaOff val="0"/>
                <a:shade val="70000"/>
                <a:satMod val="150000"/>
              </a:schemeClr>
            </a:gs>
            <a:gs pos="34000">
              <a:schemeClr val="accent3">
                <a:hueOff val="11434421"/>
                <a:satOff val="2484"/>
                <a:lumOff val="-3530"/>
                <a:alphaOff val="0"/>
                <a:shade val="70000"/>
                <a:satMod val="140000"/>
              </a:schemeClr>
            </a:gs>
            <a:gs pos="70000">
              <a:schemeClr val="accent3">
                <a:hueOff val="11434421"/>
                <a:satOff val="2484"/>
                <a:lumOff val="-353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1434421"/>
                <a:satOff val="2484"/>
                <a:lumOff val="-353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DISTINCT </a:t>
          </a:r>
          <a:r>
            <a:rPr lang="en-US" sz="2700" i="1" kern="1200" dirty="0"/>
            <a:t>(optional)</a:t>
          </a:r>
          <a:r>
            <a:rPr lang="en-US" sz="2700" kern="1200" dirty="0"/>
            <a:t> : eliminate duplicate rows.</a:t>
          </a:r>
        </a:p>
      </dsp:txBody>
      <dsp:txXfrm>
        <a:off x="30842" y="2169826"/>
        <a:ext cx="8625116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1C8C5-AFFA-BA4B-BC1B-39FA6E6E1949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C015-3BFF-4B4F-B38D-F433A192D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FE901-3F29-5E4D-90A2-E0847E7FEFC2}" type="slidenum">
              <a:rPr lang="en-US"/>
              <a:pPr/>
              <a:t>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8102E2-0763-7F4D-8138-6F2117ACFFB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12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5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6A569-6231-5E44-A849-CDB0E040C01F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13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6A569-6231-5E44-A849-CDB0E040C01F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8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76A569-6231-5E44-A849-CDB0E040C01F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7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709F86-1606-4C48-BD0D-A8E0C514EC35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6161" y="692452"/>
            <a:ext cx="4485680" cy="341690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9B3F0-7439-0543-B9F7-4969BD3A7AAA}" type="slidenum">
              <a:rPr lang="en-US"/>
              <a:pPr/>
              <a:t>19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91E5D-7CAD-4144-8F68-7C06ED9A8FCB}" type="slidenum">
              <a:rPr lang="en-US"/>
              <a:pPr/>
              <a:t>20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B20B1-4A98-4649-B951-8770742AA23A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3A146-5EB1-9D4F-9F20-E3D4D6CD9C33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A89E3-255B-9D4D-A88F-EB35F22E9C22}" type="slidenum">
              <a:rPr lang="en-US"/>
              <a:pPr/>
              <a:t>23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0B86D-85FA-5449-9CD3-1F8A838FC69A}" type="slidenum">
              <a:rPr lang="en-US"/>
              <a:pPr/>
              <a:t>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199D4-E972-1543-A2D6-C17B20BA950C}" type="slidenum">
              <a:rPr lang="en-US"/>
              <a:pPr/>
              <a:t>24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F6C17-0BE4-AE4C-B79A-7C81FE46C97D}" type="slidenum">
              <a:rPr lang="en-US"/>
              <a:pPr/>
              <a:t>25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7EB-2BEA-6441-A6D9-09066CFA66A4}" type="slidenum">
              <a:rPr lang="en-US"/>
              <a:pPr/>
              <a:t>26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39FBF-4DEB-6549-A3B1-B530EC4A499C}" type="slidenum">
              <a:rPr lang="en-US"/>
              <a:pPr/>
              <a:t>27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F52AB-CA53-E34D-BC52-BE5DDD5E3591}" type="slidenum">
              <a:rPr lang="en-US"/>
              <a:pPr/>
              <a:t>28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07570-EC8D-8B47-A5C3-1C23D2B69A85}" type="slidenum">
              <a:rPr lang="en-US"/>
              <a:pPr/>
              <a:t>29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801B7-6B02-354F-BCFB-95E57A12F0F4}" type="slidenum">
              <a:rPr lang="en-US"/>
              <a:pPr/>
              <a:t>30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85F308-ED3B-A643-9427-B29B29A66107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32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C19171-C49C-4948-9F7D-F1068F2778DC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34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ECFDC1-D3D1-0847-8CAD-06BC26457088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35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06FBC-447C-6E44-B062-2493CEF58BC0}" type="slidenum">
              <a:rPr lang="en-US"/>
              <a:pPr/>
              <a:t>4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1FF5AF-F05F-D74C-9DE0-2557D355EEBE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36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0AD6F-97D5-4343-B773-BC12A8F170A1}" type="slidenum">
              <a:rPr lang="en-US"/>
              <a:pPr/>
              <a:t>38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F87CB7-9C5D-DF4C-A36A-F086837345DB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39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F56637-1E5B-C746-854B-0A8A5B9C5877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40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9E1F91-6E02-6D44-89EC-7A5D8A8FD306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41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6161" y="692452"/>
            <a:ext cx="4485680" cy="341690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C19C2-D2AF-E945-8D25-16CC1374AC0B}" type="slidenum">
              <a:rPr lang="en-US"/>
              <a:pPr/>
              <a:t>42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A9EC3-9EFE-0448-8894-163115FE669F}" type="slidenum">
              <a:rPr lang="en-US"/>
              <a:pPr/>
              <a:t>43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5E830-19F5-694A-841B-D2442068CE62}" type="slidenum">
              <a:rPr lang="en-US"/>
              <a:pPr/>
              <a:t>44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7A0F7-F43D-044A-9605-54F2E3EDA717}" type="slidenum">
              <a:rPr lang="en-US"/>
              <a:pPr/>
              <a:t>45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7C3D4-8CB5-6E46-8746-C65DDC603499}" type="slidenum">
              <a:rPr lang="en-US"/>
              <a:pPr/>
              <a:t>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B44B9-3CC9-D34F-917A-D443E32268F3}" type="slidenum">
              <a:rPr lang="en-US"/>
              <a:pPr/>
              <a:t>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9B3F0-7439-0543-B9F7-4969BD3A7AAA}" type="slidenum">
              <a:rPr lang="en-US"/>
              <a:pPr/>
              <a:t>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53E43-9F30-514A-B6FA-441D74D85724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85250-FCDF-7542-9663-02FAB2A5DBFC}" type="slidenum">
              <a:rPr lang="en-US"/>
              <a:pPr/>
              <a:t>10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8102E2-0763-7F4D-8138-6F2117ACFFBD}" type="slidenum">
              <a:rPr lang="zh-TW" altLang="en-US">
                <a:ea typeface="新細明體" charset="0"/>
                <a:cs typeface="新細明體" charset="0"/>
              </a:rPr>
              <a:pPr eaLnBrk="1" hangingPunct="1"/>
              <a:t>11</a:t>
            </a:fld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7888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2714" tIns="45543" rIns="92714" bIns="4554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4A5D197-0B2E-254B-AAA5-C035FB193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ea typeface="新細明體" charset="0"/>
                <a:cs typeface="新細明體" charset="0"/>
              </a:defRPr>
            </a:lvl1pPr>
          </a:lstStyle>
          <a:p>
            <a:fld id="{B917E5F3-BC00-3146-A57E-2DA106A073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746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52F373-D9C7-FA46-B059-A10CDDFB670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5EDD7D-84C9-9A40-8561-7CC2FCB2D5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CSC-430: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Pradeep Chowriappa</a:t>
            </a:r>
          </a:p>
          <a:p>
            <a:r>
              <a:rPr lang="en-US" dirty="0"/>
              <a:t>Lecture #3: Relational Databases and SQL</a:t>
            </a:r>
          </a:p>
        </p:txBody>
      </p:sp>
    </p:spTree>
    <p:extLst>
      <p:ext uri="{BB962C8B-B14F-4D97-AF65-F5344CB8AC3E}">
        <p14:creationId xmlns:p14="http://schemas.microsoft.com/office/powerpoint/2010/main" val="25970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1763074"/>
              </p:ext>
            </p:extLst>
          </p:nvPr>
        </p:nvGraphicFramePr>
        <p:xfrm>
          <a:off x="190688" y="1939413"/>
          <a:ext cx="8686800" cy="2781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6983" name="Rectangle 7"/>
          <p:cNvSpPr>
            <a:spLocks noGrp="1" noChangeArrowheads="1"/>
          </p:cNvSpPr>
          <p:nvPr>
            <p:ph type="title"/>
          </p:nvPr>
        </p:nvSpPr>
        <p:spPr>
          <a:xfrm>
            <a:off x="530576" y="353001"/>
            <a:ext cx="7772400" cy="1143000"/>
          </a:xfrm>
        </p:spPr>
        <p:txBody>
          <a:bodyPr/>
          <a:lstStyle/>
          <a:p>
            <a:r>
              <a:rPr lang="en-US" dirty="0"/>
              <a:t>Query Semantics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799" y="4969369"/>
            <a:ext cx="8191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2013" indent="-862013">
              <a:buFontTx/>
              <a:buNone/>
            </a:pPr>
            <a:r>
              <a:rPr lang="en-US" sz="2400" b="0" i="1" dirty="0">
                <a:solidFill>
                  <a:schemeClr val="accent2"/>
                </a:solidFill>
              </a:rPr>
              <a:t>Note: 	</a:t>
            </a:r>
            <a:r>
              <a:rPr lang="en-US" sz="2400" b="0" dirty="0"/>
              <a:t>Probably the least efficient way to compute a query! </a:t>
            </a:r>
          </a:p>
          <a:p>
            <a:pPr marL="862013" lvl="1" indent="-862013"/>
            <a:r>
              <a:rPr lang="en-US" sz="2400" i="1" dirty="0"/>
              <a:t>	Query optimizer</a:t>
            </a:r>
            <a:r>
              <a:rPr lang="en-US" sz="2400" dirty="0"/>
              <a:t> will find more efficient ways to get the </a:t>
            </a:r>
            <a:r>
              <a:rPr lang="en-US" sz="2400" i="1" dirty="0">
                <a:solidFill>
                  <a:srgbClr val="0033CC"/>
                </a:solidFill>
              </a:rPr>
              <a:t>same answer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5651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Example of Conceptual Evaluation (1)</a:t>
            </a:r>
          </a:p>
        </p:txBody>
      </p:sp>
      <p:graphicFrame>
        <p:nvGraphicFramePr>
          <p:cNvPr id="15670" name="Group 3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8799970"/>
              </p:ext>
            </p:extLst>
          </p:nvPr>
        </p:nvGraphicFramePr>
        <p:xfrm>
          <a:off x="533400" y="3962400"/>
          <a:ext cx="3810000" cy="1905000"/>
        </p:xfrm>
        <a:graphic>
          <a:graphicData uri="http://schemas.openxmlformats.org/drawingml/2006/table">
            <a:tbl>
              <a:tblPr/>
              <a:tblGrid>
                <a:gridCol w="6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sid</a:t>
                      </a:r>
                      <a:endParaRPr kumimoji="0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2" name="Rectangle 6"/>
          <p:cNvSpPr>
            <a:spLocks noChangeArrowheads="1"/>
          </p:cNvSpPr>
          <p:nvPr/>
        </p:nvSpPr>
        <p:spPr bwMode="auto">
          <a:xfrm>
            <a:off x="4724400" y="1981200"/>
            <a:ext cx="4191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(1)   Compute the cross-product of relation-list.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SzPct val="75000"/>
            </a:pPr>
            <a:endParaRPr lang="zh-TW" altLang="en-US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8223" name="Rectangle 11"/>
          <p:cNvSpPr>
            <a:spLocks noChangeArrowheads="1"/>
          </p:cNvSpPr>
          <p:nvPr/>
        </p:nvSpPr>
        <p:spPr bwMode="auto">
          <a:xfrm>
            <a:off x="304800" y="1905000"/>
            <a:ext cx="38115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SELECT 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S.sname</a:t>
            </a:r>
            <a:endParaRPr lang="en-US" altLang="zh-TW" sz="2000" i="1" dirty="0">
              <a:latin typeface="Calibri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FROM Sailors S, Reserves R</a:t>
            </a:r>
          </a:p>
          <a:p>
            <a:pPr eaLnBrk="0" hangingPunct="0"/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WHERE 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S.sid</a:t>
            </a:r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=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R.sid</a:t>
            </a:r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 AND 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R.bid</a:t>
            </a:r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=103;</a:t>
            </a:r>
          </a:p>
        </p:txBody>
      </p:sp>
      <p:sp>
        <p:nvSpPr>
          <p:cNvPr id="8224" name="Text Box 12"/>
          <p:cNvSpPr txBox="1">
            <a:spLocks noChangeArrowheads="1"/>
          </p:cNvSpPr>
          <p:nvPr/>
        </p:nvSpPr>
        <p:spPr bwMode="auto">
          <a:xfrm>
            <a:off x="1981200" y="3405188"/>
            <a:ext cx="795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Sailors</a:t>
            </a:r>
          </a:p>
        </p:txBody>
      </p:sp>
      <p:sp>
        <p:nvSpPr>
          <p:cNvPr id="8225" name="Text Box 14"/>
          <p:cNvSpPr txBox="1">
            <a:spLocks noChangeArrowheads="1"/>
          </p:cNvSpPr>
          <p:nvPr/>
        </p:nvSpPr>
        <p:spPr bwMode="auto">
          <a:xfrm>
            <a:off x="6400800" y="3405188"/>
            <a:ext cx="101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Reserves</a:t>
            </a:r>
          </a:p>
        </p:txBody>
      </p:sp>
      <p:graphicFrame>
        <p:nvGraphicFramePr>
          <p:cNvPr id="15669" name="Group 30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332631"/>
              </p:ext>
            </p:extLst>
          </p:nvPr>
        </p:nvGraphicFramePr>
        <p:xfrm>
          <a:off x="5410200" y="3962400"/>
          <a:ext cx="3200400" cy="13716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sid</a:t>
                      </a:r>
                      <a:endParaRPr kumimoji="0" lang="en-US" altLang="zh-TW" sz="24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44" name="Text Box 308"/>
          <p:cNvSpPr txBox="1">
            <a:spLocks noChangeArrowheads="1"/>
          </p:cNvSpPr>
          <p:nvPr/>
        </p:nvSpPr>
        <p:spPr bwMode="auto">
          <a:xfrm>
            <a:off x="4648200" y="46577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Calibri" charset="0"/>
                <a:ea typeface="新細明體" charset="0"/>
                <a:cs typeface="新細明體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7862209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Example of Conceptual Evaluation (1)</a:t>
            </a:r>
          </a:p>
        </p:txBody>
      </p:sp>
      <p:graphicFrame>
        <p:nvGraphicFramePr>
          <p:cNvPr id="15670" name="Group 3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5693557"/>
              </p:ext>
            </p:extLst>
          </p:nvPr>
        </p:nvGraphicFramePr>
        <p:xfrm>
          <a:off x="533400" y="3962400"/>
          <a:ext cx="3810000" cy="1905000"/>
        </p:xfrm>
        <a:graphic>
          <a:graphicData uri="http://schemas.openxmlformats.org/drawingml/2006/table">
            <a:tbl>
              <a:tblPr/>
              <a:tblGrid>
                <a:gridCol w="6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sid</a:t>
                      </a:r>
                      <a:endParaRPr kumimoji="0" lang="en-US" altLang="zh-TW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2" name="Rectangle 6"/>
          <p:cNvSpPr>
            <a:spLocks noChangeArrowheads="1"/>
          </p:cNvSpPr>
          <p:nvPr/>
        </p:nvSpPr>
        <p:spPr bwMode="auto">
          <a:xfrm>
            <a:off x="4724400" y="1981200"/>
            <a:ext cx="4191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(1)   Compute the cross-product of relation-list.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SzPct val="75000"/>
            </a:pPr>
            <a:endParaRPr lang="zh-TW" altLang="en-US" dirty="0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8223" name="Rectangle 11"/>
          <p:cNvSpPr>
            <a:spLocks noChangeArrowheads="1"/>
          </p:cNvSpPr>
          <p:nvPr/>
        </p:nvSpPr>
        <p:spPr bwMode="auto">
          <a:xfrm>
            <a:off x="304800" y="1905000"/>
            <a:ext cx="38115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SELECT 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S.sname</a:t>
            </a:r>
            <a:endParaRPr lang="en-US" altLang="zh-TW" sz="2000" i="1" dirty="0">
              <a:latin typeface="Calibri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FROM Sailors S, Reserves R</a:t>
            </a:r>
          </a:p>
          <a:p>
            <a:pPr eaLnBrk="0" hangingPunct="0"/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WHERE 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S.sid</a:t>
            </a:r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=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R.sid</a:t>
            </a:r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 AND </a:t>
            </a:r>
            <a:r>
              <a:rPr lang="en-US" altLang="zh-TW" sz="2000" i="1" dirty="0" err="1">
                <a:latin typeface="Calibri" charset="0"/>
                <a:ea typeface="新細明體" charset="0"/>
                <a:cs typeface="新細明體" charset="0"/>
              </a:rPr>
              <a:t>R.bid</a:t>
            </a:r>
            <a:r>
              <a:rPr lang="en-US" altLang="zh-TW" sz="2000" i="1" dirty="0">
                <a:latin typeface="Calibri" charset="0"/>
                <a:ea typeface="新細明體" charset="0"/>
                <a:cs typeface="新細明體" charset="0"/>
              </a:rPr>
              <a:t>=103;</a:t>
            </a:r>
          </a:p>
        </p:txBody>
      </p:sp>
      <p:sp>
        <p:nvSpPr>
          <p:cNvPr id="8224" name="Text Box 12"/>
          <p:cNvSpPr txBox="1">
            <a:spLocks noChangeArrowheads="1"/>
          </p:cNvSpPr>
          <p:nvPr/>
        </p:nvSpPr>
        <p:spPr bwMode="auto">
          <a:xfrm>
            <a:off x="1981200" y="3405188"/>
            <a:ext cx="795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Sailors</a:t>
            </a:r>
          </a:p>
        </p:txBody>
      </p:sp>
      <p:sp>
        <p:nvSpPr>
          <p:cNvPr id="8225" name="Text Box 14"/>
          <p:cNvSpPr txBox="1">
            <a:spLocks noChangeArrowheads="1"/>
          </p:cNvSpPr>
          <p:nvPr/>
        </p:nvSpPr>
        <p:spPr bwMode="auto">
          <a:xfrm>
            <a:off x="6400800" y="3405188"/>
            <a:ext cx="101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Reserves</a:t>
            </a:r>
          </a:p>
        </p:txBody>
      </p:sp>
      <p:graphicFrame>
        <p:nvGraphicFramePr>
          <p:cNvPr id="15669" name="Group 30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4089118"/>
              </p:ext>
            </p:extLst>
          </p:nvPr>
        </p:nvGraphicFramePr>
        <p:xfrm>
          <a:off x="5410200" y="3962400"/>
          <a:ext cx="3200400" cy="13716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sid</a:t>
                      </a:r>
                      <a:endParaRPr kumimoji="0" lang="en-US" altLang="zh-TW" sz="2400" b="0" i="1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44" name="Text Box 308"/>
          <p:cNvSpPr txBox="1">
            <a:spLocks noChangeArrowheads="1"/>
          </p:cNvSpPr>
          <p:nvPr/>
        </p:nvSpPr>
        <p:spPr bwMode="auto">
          <a:xfrm>
            <a:off x="4648200" y="465772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Calibri" charset="0"/>
                <a:ea typeface="新細明體" charset="0"/>
                <a:cs typeface="新細明體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397693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Example of Conceptual Evaluation (2)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953000" y="1828800"/>
            <a:ext cx="3733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 dirty="0">
                <a:latin typeface="Gill Sans MT" charset="0"/>
                <a:ea typeface="新細明體" charset="0"/>
                <a:cs typeface="新細明體" charset="0"/>
              </a:rPr>
              <a:t>(2)   Discard tuples if they fail qualifications.</a:t>
            </a:r>
          </a:p>
        </p:txBody>
      </p:sp>
      <p:graphicFrame>
        <p:nvGraphicFramePr>
          <p:cNvPr id="73042" name="Group 3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308021"/>
              </p:ext>
            </p:extLst>
          </p:nvPr>
        </p:nvGraphicFramePr>
        <p:xfrm>
          <a:off x="914400" y="3048000"/>
          <a:ext cx="7696200" cy="3001964"/>
        </p:xfrm>
        <a:graphic>
          <a:graphicData uri="http://schemas.openxmlformats.org/drawingml/2006/table">
            <a:tbl>
              <a:tblPr/>
              <a:tblGrid>
                <a:gridCol w="95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S.sid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R.sid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86" name="Rectangle 335"/>
          <p:cNvSpPr>
            <a:spLocks noChangeArrowheads="1"/>
          </p:cNvSpPr>
          <p:nvPr/>
        </p:nvSpPr>
        <p:spPr bwMode="auto">
          <a:xfrm>
            <a:off x="228600" y="1752600"/>
            <a:ext cx="3417731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SELECT </a:t>
            </a:r>
            <a:r>
              <a:rPr lang="en-US" altLang="zh-TW" i="1" dirty="0" err="1">
                <a:latin typeface="Gill Sans MT" charset="0"/>
                <a:ea typeface="新細明體" charset="0"/>
                <a:cs typeface="新細明體" charset="0"/>
              </a:rPr>
              <a:t>S.sname</a:t>
            </a:r>
            <a:endParaRPr lang="en-US" altLang="zh-TW" i="1" dirty="0">
              <a:latin typeface="Gill Sans MT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FROM Sailors S, Reserves R</a:t>
            </a:r>
          </a:p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WHERE </a:t>
            </a:r>
            <a:r>
              <a:rPr lang="en-US" altLang="zh-TW" i="1" dirty="0" err="1">
                <a:latin typeface="Gill Sans MT" charset="0"/>
                <a:ea typeface="新細明體" charset="0"/>
                <a:cs typeface="新細明體" charset="0"/>
              </a:rPr>
              <a:t>S.sid</a:t>
            </a:r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=</a:t>
            </a:r>
            <a:r>
              <a:rPr lang="en-US" altLang="zh-TW" i="1" dirty="0" err="1">
                <a:latin typeface="Gill Sans MT" charset="0"/>
                <a:ea typeface="新細明體" charset="0"/>
                <a:cs typeface="新細明體" charset="0"/>
              </a:rPr>
              <a:t>R.sid</a:t>
            </a:r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 AND </a:t>
            </a:r>
            <a:r>
              <a:rPr lang="en-US" altLang="zh-TW" i="1" dirty="0" err="1">
                <a:latin typeface="Gill Sans MT" charset="0"/>
                <a:ea typeface="新細明體" charset="0"/>
                <a:cs typeface="新細明體" charset="0"/>
              </a:rPr>
              <a:t>R.bid</a:t>
            </a:r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=103;</a:t>
            </a:r>
          </a:p>
        </p:txBody>
      </p:sp>
      <p:sp>
        <p:nvSpPr>
          <p:cNvPr id="9287" name="Rectangle 337"/>
          <p:cNvSpPr>
            <a:spLocks noChangeArrowheads="1"/>
          </p:cNvSpPr>
          <p:nvPr/>
        </p:nvSpPr>
        <p:spPr bwMode="auto">
          <a:xfrm>
            <a:off x="3802063" y="2678113"/>
            <a:ext cx="191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Sailors  X  Reserves</a:t>
            </a:r>
            <a:endParaRPr lang="zh-TW" altLang="en-US" i="1">
              <a:latin typeface="Gill Sans MT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2483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Example of Conceptual Evaluation (2)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953000" y="1828800"/>
            <a:ext cx="3733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 dirty="0">
                <a:latin typeface="Gill Sans MT" charset="0"/>
                <a:ea typeface="新細明體" charset="0"/>
                <a:cs typeface="新細明體" charset="0"/>
              </a:rPr>
              <a:t>(2)   Discard tuples if they fail qualifications.</a:t>
            </a:r>
          </a:p>
        </p:txBody>
      </p:sp>
      <p:graphicFrame>
        <p:nvGraphicFramePr>
          <p:cNvPr id="73042" name="Group 3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69966"/>
              </p:ext>
            </p:extLst>
          </p:nvPr>
        </p:nvGraphicFramePr>
        <p:xfrm>
          <a:off x="914400" y="3048000"/>
          <a:ext cx="7696200" cy="3001964"/>
        </p:xfrm>
        <a:graphic>
          <a:graphicData uri="http://schemas.openxmlformats.org/drawingml/2006/table">
            <a:tbl>
              <a:tblPr/>
              <a:tblGrid>
                <a:gridCol w="95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S.sid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R.sid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86" name="Rectangle 335"/>
          <p:cNvSpPr>
            <a:spLocks noChangeArrowheads="1"/>
          </p:cNvSpPr>
          <p:nvPr/>
        </p:nvSpPr>
        <p:spPr bwMode="auto">
          <a:xfrm>
            <a:off x="228600" y="1752600"/>
            <a:ext cx="3716788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SELECT </a:t>
            </a:r>
            <a:r>
              <a:rPr lang="en-US" altLang="zh-TW" i="1" dirty="0" err="1">
                <a:latin typeface="Gill Sans MT" charset="0"/>
                <a:ea typeface="新細明體" charset="0"/>
                <a:cs typeface="新細明體" charset="0"/>
              </a:rPr>
              <a:t>S.sname</a:t>
            </a:r>
            <a:endParaRPr lang="en-US" altLang="zh-TW" i="1" dirty="0">
              <a:latin typeface="Gill Sans MT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FROM Sailors S, Reserves R</a:t>
            </a:r>
          </a:p>
          <a:p>
            <a:pPr eaLnBrk="0" hangingPunct="0"/>
            <a:r>
              <a:rPr lang="en-US" altLang="zh-TW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WHERE </a:t>
            </a:r>
            <a:r>
              <a:rPr lang="en-US" altLang="zh-TW" b="1" i="1" dirty="0" err="1">
                <a:latin typeface="Gill Sans MT" charset="0"/>
                <a:ea typeface="新細明體" charset="0"/>
                <a:cs typeface="新細明體" charset="0"/>
              </a:rPr>
              <a:t>S.sid</a:t>
            </a:r>
            <a:r>
              <a:rPr lang="en-US" altLang="zh-TW" b="1" i="1" dirty="0">
                <a:latin typeface="Gill Sans MT" charset="0"/>
                <a:ea typeface="新細明體" charset="0"/>
                <a:cs typeface="新細明體" charset="0"/>
              </a:rPr>
              <a:t>=</a:t>
            </a:r>
            <a:r>
              <a:rPr lang="en-US" altLang="zh-TW" b="1" i="1" dirty="0" err="1">
                <a:latin typeface="Gill Sans MT" charset="0"/>
                <a:ea typeface="新細明體" charset="0"/>
                <a:cs typeface="新細明體" charset="0"/>
              </a:rPr>
              <a:t>R.sid</a:t>
            </a:r>
            <a:r>
              <a:rPr lang="en-US" altLang="zh-TW" b="1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 AND </a:t>
            </a:r>
            <a:r>
              <a:rPr lang="en-US" altLang="zh-TW" b="1" i="1" dirty="0" err="1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R.bid</a:t>
            </a:r>
            <a:r>
              <a:rPr lang="en-US" altLang="zh-TW" b="1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=103</a:t>
            </a:r>
            <a:r>
              <a:rPr lang="en-US" altLang="zh-TW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;</a:t>
            </a:r>
          </a:p>
        </p:txBody>
      </p:sp>
      <p:sp>
        <p:nvSpPr>
          <p:cNvPr id="9287" name="Rectangle 337"/>
          <p:cNvSpPr>
            <a:spLocks noChangeArrowheads="1"/>
          </p:cNvSpPr>
          <p:nvPr/>
        </p:nvSpPr>
        <p:spPr bwMode="auto">
          <a:xfrm>
            <a:off x="3802063" y="2678113"/>
            <a:ext cx="191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Sailors  X  Reserves</a:t>
            </a:r>
            <a:endParaRPr lang="zh-TW" altLang="en-US" i="1">
              <a:latin typeface="Gill Sans MT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45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Example of Conceptual Evaluation (2)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953000" y="1828800"/>
            <a:ext cx="3733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 dirty="0">
                <a:latin typeface="Gill Sans MT" charset="0"/>
                <a:ea typeface="新細明體" charset="0"/>
                <a:cs typeface="新細明體" charset="0"/>
              </a:rPr>
              <a:t>(2)   Discard tuples if they fail qualifications.</a:t>
            </a:r>
          </a:p>
        </p:txBody>
      </p:sp>
      <p:graphicFrame>
        <p:nvGraphicFramePr>
          <p:cNvPr id="73042" name="Group 3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45059"/>
              </p:ext>
            </p:extLst>
          </p:nvPr>
        </p:nvGraphicFramePr>
        <p:xfrm>
          <a:off x="914400" y="3048000"/>
          <a:ext cx="7696200" cy="3001964"/>
        </p:xfrm>
        <a:graphic>
          <a:graphicData uri="http://schemas.openxmlformats.org/drawingml/2006/table">
            <a:tbl>
              <a:tblPr/>
              <a:tblGrid>
                <a:gridCol w="95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7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S.sid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R.sid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8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86" name="Rectangle 335"/>
          <p:cNvSpPr>
            <a:spLocks noChangeArrowheads="1"/>
          </p:cNvSpPr>
          <p:nvPr/>
        </p:nvSpPr>
        <p:spPr bwMode="auto">
          <a:xfrm>
            <a:off x="228600" y="1752600"/>
            <a:ext cx="3716788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SELECT </a:t>
            </a:r>
            <a:r>
              <a:rPr lang="en-US" altLang="zh-TW" i="1" dirty="0" err="1">
                <a:latin typeface="Gill Sans MT" charset="0"/>
                <a:ea typeface="新細明體" charset="0"/>
                <a:cs typeface="新細明體" charset="0"/>
              </a:rPr>
              <a:t>S.sname</a:t>
            </a:r>
            <a:endParaRPr lang="en-US" altLang="zh-TW" i="1" dirty="0">
              <a:latin typeface="Gill Sans MT" charset="0"/>
              <a:ea typeface="新細明體" charset="0"/>
              <a:cs typeface="新細明體" charset="0"/>
            </a:endParaRPr>
          </a:p>
          <a:p>
            <a:pPr eaLnBrk="0" hangingPunct="0"/>
            <a:r>
              <a:rPr lang="en-US" altLang="zh-TW" i="1" dirty="0">
                <a:latin typeface="Gill Sans MT" charset="0"/>
                <a:ea typeface="新細明體" charset="0"/>
                <a:cs typeface="新細明體" charset="0"/>
              </a:rPr>
              <a:t>FROM Sailors S, Reserves R</a:t>
            </a:r>
          </a:p>
          <a:p>
            <a:pPr eaLnBrk="0" hangingPunct="0"/>
            <a:r>
              <a:rPr lang="en-US" altLang="zh-TW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WHERE </a:t>
            </a:r>
            <a:r>
              <a:rPr lang="en-US" altLang="zh-TW" b="1" i="1" dirty="0" err="1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S.sid</a:t>
            </a:r>
            <a:r>
              <a:rPr lang="en-US" altLang="zh-TW" b="1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=</a:t>
            </a:r>
            <a:r>
              <a:rPr lang="en-US" altLang="zh-TW" b="1" i="1" dirty="0" err="1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R.sid</a:t>
            </a:r>
            <a:r>
              <a:rPr lang="en-US" altLang="zh-TW" b="1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 AND </a:t>
            </a:r>
            <a:r>
              <a:rPr lang="en-US" altLang="zh-TW" b="1" i="1" dirty="0" err="1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R.bid</a:t>
            </a:r>
            <a:r>
              <a:rPr lang="en-US" altLang="zh-TW" b="1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=103</a:t>
            </a:r>
            <a:r>
              <a:rPr lang="en-US" altLang="zh-TW" i="1" dirty="0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;</a:t>
            </a:r>
          </a:p>
        </p:txBody>
      </p:sp>
      <p:sp>
        <p:nvSpPr>
          <p:cNvPr id="9287" name="Rectangle 337"/>
          <p:cNvSpPr>
            <a:spLocks noChangeArrowheads="1"/>
          </p:cNvSpPr>
          <p:nvPr/>
        </p:nvSpPr>
        <p:spPr bwMode="auto">
          <a:xfrm>
            <a:off x="3802063" y="2678113"/>
            <a:ext cx="1912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Sailors  X  Reserves</a:t>
            </a:r>
            <a:endParaRPr lang="zh-TW" altLang="en-US" i="1">
              <a:latin typeface="Gill Sans MT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9392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latin typeface="Calibri" charset="0"/>
                <a:ea typeface="新細明體" charset="0"/>
                <a:cs typeface="新細明體" charset="0"/>
              </a:rPr>
              <a:t>Example of Conceptual Evaluation (3)</a:t>
            </a:r>
          </a:p>
        </p:txBody>
      </p:sp>
      <p:graphicFrame>
        <p:nvGraphicFramePr>
          <p:cNvPr id="78982" name="Group 134"/>
          <p:cNvGraphicFramePr>
            <a:graphicFrameLocks noGrp="1"/>
          </p:cNvGraphicFramePr>
          <p:nvPr>
            <p:ph sz="half" idx="1"/>
          </p:nvPr>
        </p:nvGraphicFramePr>
        <p:xfrm>
          <a:off x="609600" y="3671888"/>
          <a:ext cx="7848600" cy="2957515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sid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  <a:endParaRPr kumimoji="0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(sid)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10/10/96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11/12/96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09" name="Rectangle 5"/>
          <p:cNvSpPr>
            <a:spLocks noChangeArrowheads="1"/>
          </p:cNvSpPr>
          <p:nvPr/>
        </p:nvSpPr>
        <p:spPr bwMode="auto">
          <a:xfrm>
            <a:off x="5181600" y="1828800"/>
            <a:ext cx="37338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altLang="zh-TW">
                <a:latin typeface="Gill Sans MT" charset="0"/>
                <a:ea typeface="新細明體" charset="0"/>
                <a:cs typeface="新細明體" charset="0"/>
              </a:rPr>
              <a:t>(3) Delete attribute columns that are not in target-list. </a:t>
            </a:r>
          </a:p>
        </p:txBody>
      </p:sp>
      <p:sp>
        <p:nvSpPr>
          <p:cNvPr id="10310" name="Rectangle 86"/>
          <p:cNvSpPr>
            <a:spLocks noChangeArrowheads="1"/>
          </p:cNvSpPr>
          <p:nvPr/>
        </p:nvSpPr>
        <p:spPr bwMode="auto">
          <a:xfrm>
            <a:off x="3276600" y="3138488"/>
            <a:ext cx="191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Sailors  X  Reserves</a:t>
            </a:r>
            <a:endParaRPr lang="zh-TW" altLang="en-US" i="1">
              <a:latin typeface="Gill Sans MT" charset="0"/>
              <a:ea typeface="新細明體" charset="0"/>
              <a:cs typeface="新細明體" charset="0"/>
            </a:endParaRPr>
          </a:p>
        </p:txBody>
      </p:sp>
      <p:sp>
        <p:nvSpPr>
          <p:cNvPr id="10311" name="Rectangle 87"/>
          <p:cNvSpPr>
            <a:spLocks noChangeArrowheads="1"/>
          </p:cNvSpPr>
          <p:nvPr/>
        </p:nvSpPr>
        <p:spPr bwMode="auto">
          <a:xfrm>
            <a:off x="228600" y="1752600"/>
            <a:ext cx="341788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SELECT </a:t>
            </a:r>
            <a:r>
              <a:rPr lang="en-US" altLang="zh-TW" i="1">
                <a:solidFill>
                  <a:srgbClr val="C00000"/>
                </a:solidFill>
                <a:latin typeface="Gill Sans MT" charset="0"/>
                <a:ea typeface="新細明體" charset="0"/>
                <a:cs typeface="新細明體" charset="0"/>
              </a:rPr>
              <a:t>S.sname</a:t>
            </a:r>
          </a:p>
          <a:p>
            <a:pPr eaLnBrk="0" hangingPunct="0"/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FROM Sailors S, Reserves R</a:t>
            </a:r>
          </a:p>
          <a:p>
            <a:pPr eaLnBrk="0" hangingPunct="0"/>
            <a:r>
              <a:rPr lang="en-US" altLang="zh-TW" i="1">
                <a:latin typeface="Gill Sans MT" charset="0"/>
                <a:ea typeface="新細明體" charset="0"/>
                <a:cs typeface="新細明體" charset="0"/>
              </a:rPr>
              <a:t>WHERE S.sid=R.sid AND R.bid=103;</a:t>
            </a:r>
          </a:p>
        </p:txBody>
      </p:sp>
      <p:graphicFrame>
        <p:nvGraphicFramePr>
          <p:cNvPr id="78981" name="Group 133"/>
          <p:cNvGraphicFramePr>
            <a:graphicFrameLocks noGrp="1"/>
          </p:cNvGraphicFramePr>
          <p:nvPr>
            <p:ph sz="half" idx="2"/>
          </p:nvPr>
        </p:nvGraphicFramePr>
        <p:xfrm>
          <a:off x="7391400" y="2728913"/>
          <a:ext cx="1295400" cy="79240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sname</a:t>
                      </a:r>
                      <a:endParaRPr kumimoji="0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3209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Aliasing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2527"/>
              </p:ext>
            </p:extLst>
          </p:nvPr>
        </p:nvGraphicFramePr>
        <p:xfrm flipH="1">
          <a:off x="2590800" y="5105400"/>
          <a:ext cx="138113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hart" r:id="rId3" imgW="6096000" imgH="4064000" progId="MSGraph.Chart.8">
                  <p:embed followColorScheme="full"/>
                </p:oleObj>
              </mc:Choice>
              <mc:Fallback>
                <p:oleObj name="Chart" r:id="rId3" imgW="6096000" imgH="4064000" progId="MSGraph.Chart.8">
                  <p:embed followColorScheme="full"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590800" y="5105400"/>
                        <a:ext cx="138113" cy="403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74725" y="1946275"/>
            <a:ext cx="62237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Consider the following SALESREPS relation</a:t>
            </a:r>
          </a:p>
        </p:txBody>
      </p:sp>
      <p:graphicFrame>
        <p:nvGraphicFramePr>
          <p:cNvPr id="3133" name="Group 61"/>
          <p:cNvGraphicFramePr>
            <a:graphicFrameLocks noGrp="1"/>
          </p:cNvGraphicFramePr>
          <p:nvPr/>
        </p:nvGraphicFramePr>
        <p:xfrm>
          <a:off x="1295400" y="2743200"/>
          <a:ext cx="6858000" cy="2209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Empl_num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Rep_office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5" name="Text Box 62"/>
          <p:cNvSpPr txBox="1">
            <a:spLocks noChangeArrowheads="1"/>
          </p:cNvSpPr>
          <p:nvPr/>
        </p:nvSpPr>
        <p:spPr bwMode="auto">
          <a:xfrm>
            <a:off x="822325" y="5222875"/>
            <a:ext cx="6808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/>
              <a:t>Query: </a:t>
            </a:r>
            <a:r>
              <a:rPr lang="en-US" sz="2400" dirty="0"/>
              <a:t>Determine the name of Bob</a:t>
            </a:r>
            <a:r>
              <a:rPr lang="ja-JP" altLang="en-US" sz="2400" dirty="0"/>
              <a:t>’</a:t>
            </a:r>
            <a:r>
              <a:rPr lang="en-US" sz="2400" dirty="0"/>
              <a:t>s manager?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320DE3-13A1-404B-BF11-118A51C667A9}"/>
                  </a:ext>
                </a:extLst>
              </p:cNvPr>
              <p:cNvSpPr txBox="1"/>
              <p:nvPr/>
            </p:nvSpPr>
            <p:spPr>
              <a:xfrm>
                <a:off x="2289837" y="5820101"/>
                <a:ext cx="5308184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HINT: Use the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operator from Relational Algebra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320DE3-13A1-404B-BF11-118A51C66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837" y="5820101"/>
                <a:ext cx="5308184" cy="573427"/>
              </a:xfrm>
              <a:prstGeom prst="rect">
                <a:avLst/>
              </a:prstGeom>
              <a:blipFill>
                <a:blip r:embed="rId5"/>
                <a:stretch>
                  <a:fillRect l="-95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2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Aliasing in SQL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74725" y="1895475"/>
            <a:ext cx="72954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ourier New"/>
                <a:cs typeface="Courier New"/>
              </a:rPr>
              <a:t>SELECT s2.name</a:t>
            </a:r>
          </a:p>
          <a:p>
            <a:pPr eaLnBrk="1" hangingPunct="1"/>
            <a:r>
              <a:rPr lang="en-US" sz="2800" b="1" dirty="0">
                <a:latin typeface="Courier New"/>
                <a:cs typeface="Courier New"/>
              </a:rPr>
              <a:t>FROM   </a:t>
            </a:r>
            <a:r>
              <a:rPr lang="en-US" sz="2800" b="1" dirty="0">
                <a:solidFill>
                  <a:srgbClr val="9A75F9"/>
                </a:solidFill>
                <a:latin typeface="Courier New"/>
                <a:cs typeface="Courier New"/>
              </a:rPr>
              <a:t>SALESREPS s1, SALESREPS s2</a:t>
            </a:r>
          </a:p>
          <a:p>
            <a:pPr eaLnBrk="1" hangingPunct="1"/>
            <a:r>
              <a:rPr lang="en-US" sz="2800" b="1" dirty="0">
                <a:latin typeface="Courier New"/>
                <a:cs typeface="Courier New"/>
              </a:rPr>
              <a:t>WHERE  s1.name=</a:t>
            </a:r>
            <a:r>
              <a:rPr lang="ja-JP" altLang="en-US" sz="2800" b="1" dirty="0">
                <a:latin typeface="Courier New"/>
                <a:cs typeface="Courier New"/>
              </a:rPr>
              <a:t>‘</a:t>
            </a:r>
            <a:r>
              <a:rPr lang="en-US" sz="2800" b="1" dirty="0">
                <a:latin typeface="Courier New"/>
                <a:cs typeface="Courier New"/>
              </a:rPr>
              <a:t>Bob</a:t>
            </a:r>
            <a:r>
              <a:rPr lang="ja-JP" altLang="en-US" sz="2800" b="1" dirty="0">
                <a:latin typeface="Courier New"/>
                <a:cs typeface="Courier New"/>
              </a:rPr>
              <a:t>’</a:t>
            </a:r>
            <a:r>
              <a:rPr lang="en-US" sz="2800" b="1" dirty="0">
                <a:latin typeface="Courier New"/>
                <a:cs typeface="Courier New"/>
              </a:rPr>
              <a:t> AND</a:t>
            </a:r>
          </a:p>
          <a:p>
            <a:pPr eaLnBrk="1" hangingPunct="1"/>
            <a:r>
              <a:rPr lang="en-US" sz="2800" b="1" dirty="0">
                <a:latin typeface="Courier New"/>
                <a:cs typeface="Courier New"/>
              </a:rPr>
              <a:t>		   s1.manager=s2.empl_num;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94267" y="4308475"/>
            <a:ext cx="80931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228600" indent="-219075" eaLnBrk="1" hangingPunct="1">
              <a:buFont typeface="Arial" charset="0"/>
              <a:buChar char="•"/>
            </a:pPr>
            <a:r>
              <a:rPr lang="en-US" sz="2200" dirty="0"/>
              <a:t> Aliases must be used here.</a:t>
            </a:r>
          </a:p>
          <a:p>
            <a:pPr marL="228600" indent="-219075" eaLnBrk="1" hangingPunct="1">
              <a:buFont typeface="Arial" charset="0"/>
              <a:buChar char="•"/>
            </a:pPr>
            <a:r>
              <a:rPr lang="en-US" sz="2200" dirty="0"/>
              <a:t> The row referenced by s1 is intended to be Bob (employee role)…while s2 will be his manager (role).</a:t>
            </a:r>
          </a:p>
          <a:p>
            <a:pPr marL="228600" indent="-219075" eaLnBrk="1" hangingPunct="1"/>
            <a:endParaRPr lang="en-US" sz="2200" dirty="0"/>
          </a:p>
          <a:p>
            <a:pPr marL="228600" indent="-219075" eaLnBrk="1" hangingPunct="1">
              <a:buFont typeface="Arial" charset="0"/>
              <a:buChar char="•"/>
            </a:pPr>
            <a:r>
              <a:rPr lang="en-US" sz="2200" dirty="0"/>
              <a:t>Keep in mind SQL executes its queries: first FROM, then WHERE, then SELECT</a:t>
            </a:r>
          </a:p>
        </p:txBody>
      </p:sp>
    </p:spTree>
    <p:extLst>
      <p:ext uri="{BB962C8B-B14F-4D97-AF65-F5344CB8AC3E}">
        <p14:creationId xmlns:p14="http://schemas.microsoft.com/office/powerpoint/2010/main" val="144623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26" y="37941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 Querying Multiple Relations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6925" y="4233385"/>
            <a:ext cx="8076075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Courier New"/>
                <a:cs typeface="Courier New"/>
              </a:rPr>
              <a:t>SELECT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S.sname</a:t>
            </a:r>
            <a:endParaRPr lang="en-US" sz="3200" b="1" dirty="0">
              <a:solidFill>
                <a:srgbClr val="800040"/>
              </a:solidFill>
              <a:latin typeface="Courier New"/>
              <a:cs typeface="Courier New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Courier New"/>
                <a:cs typeface="Courier New"/>
              </a:rPr>
              <a:t>FROM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  Sailors S, Reserves R</a:t>
            </a:r>
          </a:p>
          <a:p>
            <a:r>
              <a:rPr lang="en-US" sz="3200" b="1" dirty="0">
                <a:solidFill>
                  <a:srgbClr val="3366FF"/>
                </a:solidFill>
                <a:latin typeface="Courier New"/>
                <a:cs typeface="Courier New"/>
              </a:rPr>
              <a:t>WHERE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 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S.sid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=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R.sid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AND 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R.bid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=102</a:t>
            </a:r>
          </a:p>
        </p:txBody>
      </p:sp>
      <p:graphicFrame>
        <p:nvGraphicFramePr>
          <p:cNvPr id="12600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69285"/>
              </p:ext>
            </p:extLst>
          </p:nvPr>
        </p:nvGraphicFramePr>
        <p:xfrm>
          <a:off x="457200" y="210312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009" name="Rectangle 57"/>
          <p:cNvSpPr>
            <a:spLocks noChangeArrowheads="1"/>
          </p:cNvSpPr>
          <p:nvPr/>
        </p:nvSpPr>
        <p:spPr bwMode="auto">
          <a:xfrm>
            <a:off x="381000" y="164592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2603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44501"/>
              </p:ext>
            </p:extLst>
          </p:nvPr>
        </p:nvGraphicFramePr>
        <p:xfrm>
          <a:off x="5505450" y="2084070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037" name="Rectangle 85"/>
          <p:cNvSpPr>
            <a:spLocks noChangeArrowheads="1"/>
          </p:cNvSpPr>
          <p:nvPr/>
        </p:nvSpPr>
        <p:spPr bwMode="auto">
          <a:xfrm>
            <a:off x="5429250" y="162687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3" name="Alternate Process 2"/>
          <p:cNvSpPr/>
          <p:nvPr/>
        </p:nvSpPr>
        <p:spPr>
          <a:xfrm>
            <a:off x="2285998" y="5278371"/>
            <a:ext cx="6348047" cy="542636"/>
          </a:xfrm>
          <a:prstGeom prst="flowChartAlternateProcess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87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05800" cy="1074366"/>
          </a:xfrm>
          <a:noFill/>
          <a:ln/>
        </p:spPr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92458"/>
            <a:ext cx="8001000" cy="4579741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Two sublanguages: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+mj-lt"/>
              </a:rPr>
              <a:t>DDL – Data Definition Language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+mj-lt"/>
              </a:rPr>
              <a:t>Define and modify schema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</a:rPr>
              <a:t>DML – Data Manipulation Language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+mj-lt"/>
              </a:rPr>
              <a:t>Queries can be written intuitively.</a:t>
            </a:r>
          </a:p>
          <a:p>
            <a:pPr lvl="2">
              <a:lnSpc>
                <a:spcPct val="90000"/>
              </a:lnSpc>
            </a:pPr>
            <a:endParaRPr lang="en-US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DBMS is responsible for efficient evaluation.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+mj-lt"/>
              </a:rPr>
              <a:t>The key: precise semantics for relational queries.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+mj-lt"/>
              </a:rPr>
              <a:t>Optimizer can re-order operations, without affecting query answer.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+mj-lt"/>
              </a:rPr>
              <a:t>Choices driven by </a:t>
            </a:r>
            <a:r>
              <a:rPr lang="ja-JP" altLang="en-US" sz="2200" dirty="0">
                <a:latin typeface="+mj-lt"/>
              </a:rPr>
              <a:t>“</a:t>
            </a:r>
            <a:r>
              <a:rPr lang="en-US" sz="2200" dirty="0">
                <a:latin typeface="+mj-lt"/>
              </a:rPr>
              <a:t>cost model</a:t>
            </a:r>
            <a:r>
              <a:rPr lang="ja-JP" altLang="en-US" sz="2200" dirty="0">
                <a:latin typeface="+mj-lt"/>
              </a:rPr>
              <a:t>”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6191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3457"/>
            <a:ext cx="8229600" cy="1104900"/>
          </a:xfrm>
          <a:noFill/>
          <a:ln/>
        </p:spPr>
        <p:txBody>
          <a:bodyPr/>
          <a:lstStyle/>
          <a:p>
            <a:r>
              <a:rPr lang="en-US" sz="3200" dirty="0"/>
              <a:t>Find sailors who</a:t>
            </a:r>
            <a:r>
              <a:rPr lang="en-US" sz="3200" dirty="0">
                <a:latin typeface="Arial"/>
              </a:rPr>
              <a:t>’</a:t>
            </a:r>
            <a:r>
              <a:rPr lang="en-US" sz="3200" dirty="0"/>
              <a:t>ve reserved at least one boat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73717"/>
            <a:ext cx="8229600" cy="1337733"/>
          </a:xfrm>
          <a:noFill/>
          <a:ln/>
        </p:spPr>
        <p:txBody>
          <a:bodyPr>
            <a:noAutofit/>
          </a:bodyPr>
          <a:lstStyle/>
          <a:p>
            <a:r>
              <a:rPr lang="en-US" sz="2000" b="0" dirty="0"/>
              <a:t>Would adding DISTINCT to this query make a difference?</a:t>
            </a:r>
          </a:p>
          <a:p>
            <a:r>
              <a:rPr lang="en-US" sz="2000" b="0" dirty="0"/>
              <a:t>What is the effect of replacing </a:t>
            </a:r>
            <a:r>
              <a:rPr lang="en-US" sz="2000" b="0" i="1" dirty="0" err="1"/>
              <a:t>S.sid</a:t>
            </a:r>
            <a:r>
              <a:rPr lang="en-US" sz="2000" b="0" dirty="0"/>
              <a:t> by </a:t>
            </a:r>
            <a:r>
              <a:rPr lang="en-US" sz="2000" b="0" i="1" dirty="0" err="1"/>
              <a:t>S.sname</a:t>
            </a:r>
            <a:r>
              <a:rPr lang="en-US" sz="2000" b="0" dirty="0"/>
              <a:t> in the SELECT clause?  </a:t>
            </a:r>
          </a:p>
          <a:p>
            <a:pPr lvl="1"/>
            <a:r>
              <a:rPr lang="en-US" dirty="0"/>
              <a:t>Would adding DISTINCT to this variant of the query make a difference?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48733" y="3688080"/>
            <a:ext cx="8148918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SELECT  </a:t>
            </a:r>
            <a:r>
              <a:rPr lang="en-US" sz="2400" b="1" dirty="0" err="1">
                <a:solidFill>
                  <a:srgbClr val="6600CC"/>
                </a:solidFill>
                <a:latin typeface="Courier New"/>
                <a:cs typeface="Courier New"/>
              </a:rPr>
              <a:t>S.sid</a:t>
            </a:r>
            <a:endParaRPr lang="en-US" sz="2400" b="1" dirty="0">
              <a:solidFill>
                <a:srgbClr val="6600CC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FROM    Sailors S, Reserves R</a:t>
            </a:r>
          </a:p>
          <a:p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WHERE   </a:t>
            </a:r>
            <a:r>
              <a:rPr lang="en-US" sz="2400" b="1" dirty="0" err="1">
                <a:solidFill>
                  <a:srgbClr val="6600CC"/>
                </a:solidFill>
                <a:latin typeface="Courier New"/>
                <a:cs typeface="Courier New"/>
              </a:rPr>
              <a:t>S.sid</a:t>
            </a:r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rgbClr val="6600CC"/>
                </a:solidFill>
                <a:latin typeface="Courier New"/>
                <a:cs typeface="Courier New"/>
              </a:rPr>
              <a:t>R.sid</a:t>
            </a:r>
            <a:endParaRPr lang="en-US" sz="2400" b="1" dirty="0">
              <a:solidFill>
                <a:srgbClr val="6600CC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45210"/>
              </p:ext>
            </p:extLst>
          </p:nvPr>
        </p:nvGraphicFramePr>
        <p:xfrm>
          <a:off x="457200" y="1967656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381000" y="1510456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15562"/>
              </p:ext>
            </p:extLst>
          </p:nvPr>
        </p:nvGraphicFramePr>
        <p:xfrm>
          <a:off x="5505450" y="1948606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5"/>
          <p:cNvSpPr>
            <a:spLocks noChangeArrowheads="1"/>
          </p:cNvSpPr>
          <p:nvPr/>
        </p:nvSpPr>
        <p:spPr bwMode="auto">
          <a:xfrm>
            <a:off x="5429250" y="1491406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20923522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Important naming of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05"/>
            <a:ext cx="8305800" cy="1286595"/>
          </a:xfrm>
          <a:noFill/>
          <a:ln/>
        </p:spPr>
        <p:txBody>
          <a:bodyPr>
            <a:normAutofit/>
          </a:bodyPr>
          <a:lstStyle/>
          <a:p>
            <a:r>
              <a:rPr lang="en-US" sz="2200" b="0" dirty="0"/>
              <a:t>Needed when ambiguity could arise. 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e.g., same table used multiple times in FROM (</a:t>
            </a:r>
            <a:r>
              <a:rPr lang="ja-JP" altLang="en-US" sz="2200" dirty="0"/>
              <a:t>“</a:t>
            </a:r>
            <a:r>
              <a:rPr lang="en-US" sz="2200" dirty="0"/>
              <a:t>self-join</a:t>
            </a:r>
            <a:r>
              <a:rPr lang="ja-JP" altLang="en-US" sz="2200" dirty="0"/>
              <a:t>”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44475" y="2540000"/>
            <a:ext cx="8407450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SELECT  </a:t>
            </a:r>
            <a:r>
              <a:rPr lang="en-US" sz="2800" b="1" dirty="0" err="1">
                <a:solidFill>
                  <a:srgbClr val="6600CC"/>
                </a:solidFill>
                <a:latin typeface="Courier New"/>
                <a:cs typeface="Courier New"/>
              </a:rPr>
              <a:t>x.sname</a:t>
            </a:r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6600CC"/>
                </a:solidFill>
                <a:latin typeface="Courier New"/>
                <a:cs typeface="Courier New"/>
              </a:rPr>
              <a:t>x.age</a:t>
            </a:r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6600CC"/>
                </a:solidFill>
                <a:latin typeface="Courier New"/>
                <a:cs typeface="Courier New"/>
              </a:rPr>
              <a:t>y.sname</a:t>
            </a:r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6600CC"/>
                </a:solidFill>
                <a:latin typeface="Courier New"/>
                <a:cs typeface="Courier New"/>
              </a:rPr>
              <a:t>y.age</a:t>
            </a:r>
            <a:endParaRPr lang="en-US" sz="2800" b="1" dirty="0">
              <a:solidFill>
                <a:srgbClr val="6600CC"/>
              </a:solidFill>
              <a:latin typeface="Courier New"/>
              <a:cs typeface="Courier New"/>
            </a:endParaRPr>
          </a:p>
          <a:p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FROM    Sailors x, Sailors y</a:t>
            </a:r>
          </a:p>
          <a:p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WHERE   </a:t>
            </a:r>
            <a:r>
              <a:rPr lang="en-US" sz="2800" b="1" dirty="0" err="1">
                <a:solidFill>
                  <a:srgbClr val="6600CC"/>
                </a:solidFill>
                <a:latin typeface="Courier New"/>
                <a:cs typeface="Courier New"/>
              </a:rPr>
              <a:t>x.age</a:t>
            </a:r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 &gt; </a:t>
            </a:r>
            <a:r>
              <a:rPr lang="en-US" sz="2800" b="1" dirty="0" err="1">
                <a:solidFill>
                  <a:srgbClr val="6600CC"/>
                </a:solidFill>
                <a:latin typeface="Courier New"/>
                <a:cs typeface="Courier New"/>
              </a:rPr>
              <a:t>y.age</a:t>
            </a:r>
            <a:endParaRPr lang="en-US" sz="2800" b="1" dirty="0">
              <a:solidFill>
                <a:srgbClr val="6600CC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435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76899"/>
              </p:ext>
            </p:extLst>
          </p:nvPr>
        </p:nvGraphicFramePr>
        <p:xfrm>
          <a:off x="457200" y="4840817"/>
          <a:ext cx="3701562" cy="1584960"/>
        </p:xfrm>
        <a:graphic>
          <a:graphicData uri="http://schemas.openxmlformats.org/drawingml/2006/table">
            <a:tbl>
              <a:tblPr/>
              <a:tblGrid>
                <a:gridCol w="712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457200" y="4330700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Sailors x</a:t>
            </a:r>
          </a:p>
        </p:txBody>
      </p:sp>
      <p:graphicFrame>
        <p:nvGraphicFramePr>
          <p:cNvPr id="8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32622"/>
              </p:ext>
            </p:extLst>
          </p:nvPr>
        </p:nvGraphicFramePr>
        <p:xfrm>
          <a:off x="4528038" y="4857425"/>
          <a:ext cx="3701562" cy="15849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12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age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Jim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Nancy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4528038" y="4347308"/>
            <a:ext cx="1146468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Sailors y</a:t>
            </a:r>
          </a:p>
        </p:txBody>
      </p:sp>
    </p:spTree>
    <p:extLst>
      <p:ext uri="{BB962C8B-B14F-4D97-AF65-F5344CB8AC3E}">
        <p14:creationId xmlns:p14="http://schemas.microsoft.com/office/powerpoint/2010/main" val="6912188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747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2438400"/>
            <a:ext cx="868680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S.age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S.age-5 AS age1, 2*</a:t>
            </a:r>
            <a:r>
              <a:rPr lang="en-US" sz="2400" b="1" dirty="0" err="1">
                <a:solidFill>
                  <a:srgbClr val="6600CC"/>
                </a:solidFill>
                <a:latin typeface="Courier New"/>
                <a:cs typeface="Courier New"/>
              </a:rPr>
              <a:t>S.age</a:t>
            </a:r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 AS age2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dustin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04800" y="4364567"/>
            <a:ext cx="8763000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 S1.sname AS name1, S2.sname AS name2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S1, Sailors S2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2*S1.rating = S2.rating - 1</a:t>
            </a:r>
          </a:p>
        </p:txBody>
      </p:sp>
    </p:spTree>
    <p:extLst>
      <p:ext uri="{BB962C8B-B14F-4D97-AF65-F5344CB8AC3E}">
        <p14:creationId xmlns:p14="http://schemas.microsoft.com/office/powerpoint/2010/main" val="2165202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005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String Comparisons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33333"/>
            <a:ext cx="8458200" cy="812801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dirty="0"/>
              <a:t>‘</a:t>
            </a:r>
            <a:r>
              <a:rPr lang="en-US" sz="2200" dirty="0">
                <a:solidFill>
                  <a:srgbClr val="9A75F9"/>
                </a:solidFill>
              </a:rPr>
              <a:t>_</a:t>
            </a:r>
            <a:r>
              <a:rPr lang="en-US" altLang="ja-JP" sz="2200" dirty="0">
                <a:latin typeface="Arial"/>
              </a:rPr>
              <a:t>’</a:t>
            </a:r>
            <a:r>
              <a:rPr lang="en-US" sz="2200" dirty="0"/>
              <a:t> stands for any one character and ‘</a:t>
            </a:r>
            <a:r>
              <a:rPr lang="en-US" sz="2200" dirty="0">
                <a:solidFill>
                  <a:srgbClr val="9A75F9"/>
                </a:solidFill>
              </a:rPr>
              <a:t>%</a:t>
            </a:r>
            <a:r>
              <a:rPr lang="en-US" altLang="ja-JP" sz="2200" dirty="0">
                <a:latin typeface="Arial"/>
              </a:rPr>
              <a:t>’</a:t>
            </a:r>
            <a:r>
              <a:rPr lang="en-US" sz="2200" dirty="0"/>
              <a:t> stands for 0 or more arbitrary characters. 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38200" y="2057400"/>
            <a:ext cx="6468117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</a:t>
            </a:r>
          </a:p>
          <a:p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3200" b="1" dirty="0" err="1">
                <a:solidFill>
                  <a:srgbClr val="6600CC"/>
                </a:solidFill>
                <a:latin typeface="Courier New"/>
                <a:cs typeface="Courier New"/>
              </a:rPr>
              <a:t>S.sname</a:t>
            </a:r>
            <a:r>
              <a:rPr lang="en-US" sz="3200" b="1" dirty="0">
                <a:solidFill>
                  <a:srgbClr val="6600CC"/>
                </a:solidFill>
                <a:latin typeface="Courier New"/>
                <a:cs typeface="Courier New"/>
              </a:rPr>
              <a:t> LIKE </a:t>
            </a:r>
            <a:r>
              <a:rPr lang="ja-JP" altLang="en-US" sz="3200" b="1" dirty="0">
                <a:solidFill>
                  <a:srgbClr val="6600CC"/>
                </a:solidFill>
                <a:latin typeface="Courier New"/>
                <a:cs typeface="Courier New"/>
              </a:rPr>
              <a:t>‘</a:t>
            </a:r>
            <a:r>
              <a:rPr lang="en-US" sz="3200" b="1" dirty="0">
                <a:solidFill>
                  <a:srgbClr val="6600CC"/>
                </a:solidFill>
                <a:latin typeface="Courier New"/>
                <a:cs typeface="Courier New"/>
              </a:rPr>
              <a:t>B_%B</a:t>
            </a:r>
            <a:r>
              <a:rPr lang="ja-JP" altLang="en-US" sz="2800" dirty="0">
                <a:solidFill>
                  <a:srgbClr val="6600CC"/>
                </a:solidFill>
                <a:latin typeface="Arial"/>
              </a:rPr>
              <a:t>’</a:t>
            </a:r>
            <a:endParaRPr lang="en-US" sz="2800" dirty="0">
              <a:solidFill>
                <a:srgbClr val="6600CC"/>
              </a:solidFill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283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31800"/>
            <a:ext cx="8585200" cy="11049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/>
              <a:t>Find </a:t>
            </a:r>
            <a:r>
              <a:rPr lang="en-US" sz="3600" dirty="0" err="1"/>
              <a:t>sid</a:t>
            </a:r>
            <a:r>
              <a:rPr lang="en-US" altLang="ja-JP" sz="3600" dirty="0" err="1">
                <a:latin typeface="Arial"/>
              </a:rPr>
              <a:t>’</a:t>
            </a:r>
            <a:r>
              <a:rPr lang="en-US" sz="3600" dirty="0" err="1"/>
              <a:t>s</a:t>
            </a:r>
            <a:r>
              <a:rPr lang="en-US" sz="3600" dirty="0"/>
              <a:t> of sailors who</a:t>
            </a:r>
            <a:r>
              <a:rPr lang="en-US" altLang="ja-JP" sz="3600" dirty="0">
                <a:latin typeface="Arial"/>
              </a:rPr>
              <a:t>’</a:t>
            </a:r>
            <a:r>
              <a:rPr lang="en-US" sz="3600" dirty="0"/>
              <a:t>ve reserved a red </a:t>
            </a:r>
            <a:r>
              <a:rPr lang="en-US" sz="3600" b="1" u="sng" dirty="0">
                <a:solidFill>
                  <a:srgbClr val="FF0000"/>
                </a:solidFill>
              </a:rPr>
              <a:t>or</a:t>
            </a:r>
            <a:r>
              <a:rPr lang="en-US" sz="3600" dirty="0"/>
              <a:t> a green boat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4001" y="1861344"/>
            <a:ext cx="8889999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Boats B,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AND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(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red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green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4001" y="4012407"/>
            <a:ext cx="8737599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Boats B,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red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</a:p>
          <a:p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UNION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Boats B,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green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14400" y="3397424"/>
            <a:ext cx="1074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... or: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3369D-D903-334D-93A2-19FBF600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02" y="1176751"/>
            <a:ext cx="1217860" cy="16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5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9318A6-EF03-9149-822F-6DEE10E1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02" y="1176751"/>
            <a:ext cx="1217860" cy="1696851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33412" y="2514600"/>
            <a:ext cx="8292295" cy="255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endParaRPr lang="en-US" sz="32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FROM   Boats B, Reserves R</a:t>
            </a:r>
          </a:p>
          <a:p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b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      AND(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red</a:t>
            </a:r>
            <a:r>
              <a:rPr lang="ja-JP" alt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3200" b="1" dirty="0">
                <a:solidFill>
                  <a:srgbClr val="6600CC"/>
                </a:solidFill>
                <a:latin typeface="Courier New"/>
                <a:cs typeface="Courier New"/>
              </a:rPr>
              <a:t>AND</a:t>
            </a:r>
            <a:br>
              <a:rPr lang="en-US" sz="3200" b="1" dirty="0">
                <a:solidFill>
                  <a:srgbClr val="6600CC"/>
                </a:solidFill>
                <a:latin typeface="Courier New"/>
                <a:cs typeface="Courier New"/>
              </a:rPr>
            </a:br>
            <a:r>
              <a:rPr lang="en-US" sz="3200" b="1" dirty="0">
                <a:solidFill>
                  <a:srgbClr val="6600CC"/>
                </a:solidFill>
                <a:latin typeface="Courier New"/>
                <a:cs typeface="Courier New"/>
              </a:rPr>
              <a:t>          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3200" b="1" dirty="0">
                <a:solidFill>
                  <a:schemeClr val="accent2"/>
                </a:solidFill>
                <a:latin typeface="Courier New"/>
                <a:cs typeface="Courier New"/>
              </a:rPr>
              <a:t>green</a:t>
            </a:r>
            <a:r>
              <a:rPr lang="ja-JP" alt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469987"/>
            <a:ext cx="8001000" cy="1104900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dirty="0" err="1"/>
              <a:t>sid</a:t>
            </a:r>
            <a:r>
              <a:rPr lang="en-US" dirty="0" err="1">
                <a:latin typeface="Arial"/>
              </a:rPr>
              <a:t>’</a:t>
            </a:r>
            <a:r>
              <a:rPr lang="en-US" dirty="0" err="1"/>
              <a:t>s</a:t>
            </a:r>
            <a:r>
              <a:rPr lang="en-US" dirty="0"/>
              <a:t> of sailors who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ve reserved  red </a:t>
            </a:r>
            <a:r>
              <a:rPr lang="en-US" b="1" u="sng" dirty="0">
                <a:solidFill>
                  <a:schemeClr val="accent2"/>
                </a:solidFill>
              </a:rPr>
              <a:t>and</a:t>
            </a:r>
            <a:r>
              <a:rPr lang="en-US" dirty="0"/>
              <a:t>  green boats</a:t>
            </a:r>
          </a:p>
        </p:txBody>
      </p: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884237" y="2514601"/>
            <a:ext cx="7670799" cy="2878138"/>
            <a:chOff x="557" y="2016"/>
            <a:chExt cx="4832" cy="1813"/>
          </a:xfrm>
        </p:grpSpPr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624" y="2016"/>
              <a:ext cx="4298" cy="1813"/>
            </a:xfrm>
            <a:prstGeom prst="line">
              <a:avLst/>
            </a:prstGeom>
            <a:noFill/>
            <a:ln w="76200" cmpd="sng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rot="20275375">
              <a:off x="557" y="2916"/>
              <a:ext cx="4832" cy="5"/>
            </a:xfrm>
            <a:prstGeom prst="line">
              <a:avLst/>
            </a:prstGeom>
            <a:noFill/>
            <a:ln w="76200" cmpd="sng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360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/>
          </p:nvPr>
        </p:nvSpPr>
        <p:spPr>
          <a:xfrm>
            <a:off x="633413" y="402696"/>
            <a:ext cx="8001000" cy="11049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/>
              <a:t>Find </a:t>
            </a:r>
            <a:r>
              <a:rPr lang="en-US" sz="3600" dirty="0" err="1"/>
              <a:t>sid’s</a:t>
            </a:r>
            <a:r>
              <a:rPr lang="en-US" sz="3600" dirty="0"/>
              <a:t> of sailors who’ve reserved  red </a:t>
            </a:r>
            <a:r>
              <a:rPr lang="en-US" sz="3600" b="1" u="sng" dirty="0">
                <a:solidFill>
                  <a:schemeClr val="accent2"/>
                </a:solidFill>
              </a:rPr>
              <a:t>and</a:t>
            </a:r>
            <a:r>
              <a:rPr lang="en-US" sz="3600" dirty="0"/>
              <a:t>  green boats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990600" y="1905000"/>
            <a:ext cx="7467600" cy="41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S, Boats B,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	      AND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	      AND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red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rgbClr val="6600CC"/>
                </a:solidFill>
                <a:latin typeface="Courier New"/>
                <a:cs typeface="Courier New"/>
              </a:rPr>
              <a:t>INTERSECT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S, Boats B,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	      AND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AND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B.color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green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A7E4B-1AD3-F24F-AB79-B6D1AD6A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70" y="1356045"/>
            <a:ext cx="1217860" cy="16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228600" y="2065867"/>
            <a:ext cx="8839200" cy="395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ahoma" charset="0"/>
              </a:rPr>
              <a:t>Could use joins: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228600" y="2971800"/>
            <a:ext cx="8839200" cy="212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SELECT R1.sid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FROM   Boats B1, Reserves R1, Boats B2, Reserves R2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WHERE  R1.sid=R2.sid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       AND R1.bid=B1.bid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       AND R2.bid=B2.bid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       AND (B1.color=</a:t>
            </a:r>
            <a:r>
              <a:rPr lang="ja-JP" alt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red</a:t>
            </a:r>
            <a:r>
              <a:rPr lang="ja-JP" alt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200" b="1" dirty="0">
                <a:solidFill>
                  <a:schemeClr val="accent2"/>
                </a:solidFill>
                <a:latin typeface="Courier New"/>
                <a:cs typeface="Courier New"/>
              </a:rPr>
              <a:t>AND</a:t>
            </a:r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 B2.color=</a:t>
            </a:r>
            <a:r>
              <a:rPr lang="ja-JP" alt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green</a:t>
            </a:r>
            <a:r>
              <a:rPr lang="ja-JP" alt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22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title"/>
          </p:nvPr>
        </p:nvSpPr>
        <p:spPr>
          <a:xfrm>
            <a:off x="501650" y="469900"/>
            <a:ext cx="8001000" cy="1104900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/>
              <a:t>Find </a:t>
            </a:r>
            <a:r>
              <a:rPr lang="en-US" sz="3600" dirty="0" err="1"/>
              <a:t>sid’s</a:t>
            </a:r>
            <a:r>
              <a:rPr lang="en-US" sz="3600" dirty="0"/>
              <a:t> of sailors who’ve reserved  red </a:t>
            </a:r>
            <a:r>
              <a:rPr lang="en-US" sz="3600" b="1" u="sng" dirty="0">
                <a:solidFill>
                  <a:schemeClr val="accent2"/>
                </a:solidFill>
              </a:rPr>
              <a:t>and</a:t>
            </a:r>
            <a:r>
              <a:rPr lang="en-US" sz="3600" dirty="0"/>
              <a:t>  green boats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62408-E9C7-D441-A596-C30008B7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40" y="1274949"/>
            <a:ext cx="1217860" cy="16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>
          <a:xfrm>
            <a:off x="633413" y="504296"/>
            <a:ext cx="8001000" cy="1104900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dirty="0" err="1"/>
              <a:t>sid</a:t>
            </a:r>
            <a:r>
              <a:rPr lang="en-US" altLang="ja-JP" dirty="0" err="1">
                <a:latin typeface="Arial"/>
              </a:rPr>
              <a:t>’</a:t>
            </a:r>
            <a:r>
              <a:rPr lang="en-US" dirty="0" err="1"/>
              <a:t>s</a:t>
            </a:r>
            <a:r>
              <a:rPr lang="en-US" dirty="0"/>
              <a:t> of sailors who have </a:t>
            </a:r>
            <a:r>
              <a:rPr lang="en-US" u="sng" dirty="0"/>
              <a:t>not</a:t>
            </a:r>
            <a:r>
              <a:rPr lang="en-US" dirty="0"/>
              <a:t> reserved a boat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633413" y="2514600"/>
            <a:ext cx="8121120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endParaRPr lang="en-US" sz="2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</a:t>
            </a:r>
          </a:p>
          <a:p>
            <a:r>
              <a:rPr lang="en-US" sz="2800" b="1" dirty="0">
                <a:solidFill>
                  <a:srgbClr val="6600CC"/>
                </a:solidFill>
                <a:latin typeface="Courier New"/>
                <a:cs typeface="Courier New"/>
              </a:rPr>
              <a:t>EXCEPT</a:t>
            </a:r>
            <a:endParaRPr lang="en-US" sz="2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SELECT 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endParaRPr lang="en-US" sz="2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FROM   Sailors S, Reserves R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D64B5-40AA-7142-8615-40C3D386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06" y="1390916"/>
            <a:ext cx="1217860" cy="16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89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3" y="406739"/>
            <a:ext cx="7239000" cy="1104900"/>
          </a:xfrm>
          <a:noFill/>
          <a:ln/>
        </p:spPr>
        <p:txBody>
          <a:bodyPr/>
          <a:lstStyle/>
          <a:p>
            <a:r>
              <a:rPr lang="en-US" dirty="0"/>
              <a:t>Nested Queries: IN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46957" y="3078671"/>
            <a:ext cx="8537634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  Sailors S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9A75F9"/>
                </a:solidFill>
                <a:latin typeface="Courier New"/>
                <a:cs typeface="Courier New"/>
              </a:rPr>
              <a:t>IN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(SELECT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FROM   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		             WHERE 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=103)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38200" y="1905000"/>
            <a:ext cx="651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</a:rPr>
              <a:t>Names of sailors who</a:t>
            </a:r>
            <a:r>
              <a:rPr lang="ja-JP" altLang="en-US" sz="2800" i="1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2800" i="1">
                <a:solidFill>
                  <a:schemeClr val="accent2"/>
                </a:solidFill>
              </a:rPr>
              <a:t>ve reserved boat #103:</a:t>
            </a:r>
          </a:p>
        </p:txBody>
      </p:sp>
    </p:spTree>
    <p:extLst>
      <p:ext uri="{BB962C8B-B14F-4D97-AF65-F5344CB8AC3E}">
        <p14:creationId xmlns:p14="http://schemas.microsoft.com/office/powerpoint/2010/main" val="29011943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7472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The SQL Query Language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49332"/>
            <a:ext cx="8153400" cy="4980068"/>
          </a:xfrm>
          <a:noFill/>
          <a:ln/>
        </p:spPr>
        <p:txBody>
          <a:bodyPr>
            <a:normAutofit/>
          </a:bodyPr>
          <a:lstStyle/>
          <a:p>
            <a:r>
              <a:rPr lang="en-US" sz="2200" b="0" dirty="0"/>
              <a:t>The most widely used relational query language.  </a:t>
            </a:r>
          </a:p>
          <a:p>
            <a:r>
              <a:rPr lang="en-US" sz="2200" b="0" dirty="0"/>
              <a:t>Standardized </a:t>
            </a:r>
          </a:p>
          <a:p>
            <a:pPr lvl="1">
              <a:buFontTx/>
              <a:buNone/>
            </a:pPr>
            <a:r>
              <a:rPr lang="en-US" sz="2200" dirty="0"/>
              <a:t>(although most systems add their own </a:t>
            </a:r>
            <a:r>
              <a:rPr lang="ja-JP" altLang="en-US" sz="2200" dirty="0"/>
              <a:t>“</a:t>
            </a:r>
            <a:r>
              <a:rPr lang="en-US" sz="2200" dirty="0"/>
              <a:t>special sauce</a:t>
            </a:r>
            <a:r>
              <a:rPr lang="ja-JP" altLang="en-US" sz="2200" dirty="0"/>
              <a:t>”</a:t>
            </a:r>
            <a:r>
              <a:rPr lang="en-US" sz="2200" dirty="0"/>
              <a:t>  -- including </a:t>
            </a:r>
            <a:r>
              <a:rPr lang="en-US" sz="2200" dirty="0" err="1"/>
              <a:t>PostgreSQL</a:t>
            </a:r>
            <a:r>
              <a:rPr lang="en-US" sz="2200" dirty="0"/>
              <a:t>)</a:t>
            </a:r>
            <a:endParaRPr lang="en-US" sz="2200" b="1" dirty="0"/>
          </a:p>
          <a:p>
            <a:r>
              <a:rPr lang="en-US" sz="2200" b="0" dirty="0"/>
              <a:t>We will study </a:t>
            </a:r>
            <a:r>
              <a:rPr lang="en-US" sz="2200" dirty="0"/>
              <a:t>SQL92</a:t>
            </a:r>
            <a:r>
              <a:rPr lang="en-US" sz="2200" b="0" dirty="0"/>
              <a:t> -- a basic subset</a:t>
            </a:r>
            <a:endParaRPr lang="en-US" sz="2200" dirty="0"/>
          </a:p>
          <a:p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8503559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57200" y="3242733"/>
            <a:ext cx="8539067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Sailors S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9A75F9"/>
                </a:solidFill>
                <a:latin typeface="Courier New"/>
                <a:cs typeface="Courier New"/>
              </a:rPr>
              <a:t>NOT IN 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(SELECT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 FROM   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		                WHERE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=103)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457200" y="1905000"/>
            <a:ext cx="714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</a:rPr>
              <a:t>Names of sailors who</a:t>
            </a:r>
            <a:r>
              <a:rPr lang="ja-JP" altLang="en-US" sz="2800" i="1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2800" i="1">
                <a:solidFill>
                  <a:schemeClr val="accent2"/>
                </a:solidFill>
              </a:rPr>
              <a:t>ve </a:t>
            </a:r>
            <a:r>
              <a:rPr lang="en-US" sz="2800" b="1" i="1" u="sng">
                <a:solidFill>
                  <a:schemeClr val="accent2"/>
                </a:solidFill>
              </a:rPr>
              <a:t>not</a:t>
            </a:r>
            <a:r>
              <a:rPr lang="en-US" sz="2800" b="1" i="1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reserved boat #103: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89805"/>
            <a:ext cx="7239000" cy="1104900"/>
          </a:xfrm>
          <a:noFill/>
          <a:ln/>
        </p:spPr>
        <p:txBody>
          <a:bodyPr/>
          <a:lstStyle/>
          <a:p>
            <a:r>
              <a:rPr lang="en-US" dirty="0"/>
              <a:t>Nested Queries: NOT IN</a:t>
            </a:r>
          </a:p>
        </p:txBody>
      </p:sp>
    </p:spTree>
    <p:extLst>
      <p:ext uri="{BB962C8B-B14F-4D97-AF65-F5344CB8AC3E}">
        <p14:creationId xmlns:p14="http://schemas.microsoft.com/office/powerpoint/2010/main" val="1286699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Calibri" charset="0"/>
              </a:rPr>
              <a:t>Exercise 2: Relational Design 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1800">
                <a:latin typeface="Calibri" charset="0"/>
              </a:rPr>
              <a:t>Students (PID: </a:t>
            </a:r>
            <a:r>
              <a:rPr lang="en-US" sz="1600" i="1"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Address: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)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Professors (PID: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Office: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Age: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integer</a:t>
            </a:r>
            <a:r>
              <a:rPr lang="en-US" sz="1800">
                <a:latin typeface="Calibri" charset="0"/>
              </a:rPr>
              <a:t>, DepartmentName: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)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Courses (Number: integer, DeptName: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CourseName: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Classroom: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Enrollment: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integer</a:t>
            </a:r>
            <a:r>
              <a:rPr lang="en-US" sz="1800">
                <a:latin typeface="Calibri" charset="0"/>
              </a:rPr>
              <a:t>)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Teach (ProfessorPID: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Number: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integer</a:t>
            </a:r>
            <a:r>
              <a:rPr lang="en-US" sz="1800">
                <a:latin typeface="Calibri" charset="0"/>
              </a:rPr>
              <a:t>, DeptName: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)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Take (StudentPID: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Number: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 integer</a:t>
            </a:r>
            <a:r>
              <a:rPr lang="en-US" sz="1800">
                <a:latin typeface="Calibri" charset="0"/>
              </a:rPr>
              <a:t>, DeptName: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sv-SE" sz="1800">
                <a:latin typeface="Calibri" charset="0"/>
              </a:rPr>
              <a:t>, Grade: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sv-SE" sz="1800">
                <a:latin typeface="Calibri" charset="0"/>
              </a:rPr>
              <a:t>, ProfessorEvaluation: integer)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Departments (Name: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ChairmanPID: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)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PreReq (Number: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integer</a:t>
            </a:r>
            <a:r>
              <a:rPr lang="en-US" sz="1800">
                <a:latin typeface="Calibri" charset="0"/>
              </a:rPr>
              <a:t>, DeptName: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, PreReqNumber: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integer, </a:t>
            </a:r>
            <a:r>
              <a:rPr lang="en-US" sz="1800">
                <a:latin typeface="Calibri" charset="0"/>
              </a:rPr>
              <a:t>PreReqDeptName: </a:t>
            </a:r>
            <a:r>
              <a:rPr lang="en-US" sz="1600" i="1">
                <a:solidFill>
                  <a:srgbClr val="000000"/>
                </a:solidFill>
                <a:latin typeface="Book Antiqua" charset="0"/>
                <a:cs typeface="Arabic Typesetting" charset="0"/>
              </a:rPr>
              <a:t>string</a:t>
            </a:r>
            <a:r>
              <a:rPr lang="en-US" sz="1800">
                <a:latin typeface="Calibri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70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Motivation for Subqueries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Find the name of the professors who teach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CS 430.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sz="24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FROM   Professors, Teach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WHERE  (PID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AND (Number = </a:t>
            </a:r>
            <a:r>
              <a:rPr lang="ja-JP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430</a:t>
            </a:r>
            <a:r>
              <a:rPr lang="ja-JP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	  AND(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ja-JP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ja-JP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endParaRPr lang="en-US" sz="2400" dirty="0">
              <a:latin typeface="Agency FB" charset="0"/>
            </a:endParaRPr>
          </a:p>
          <a:p>
            <a:r>
              <a:rPr lang="en-US" sz="2400" dirty="0">
                <a:latin typeface="Calibri" charset="0"/>
              </a:rPr>
              <a:t>Do we need to take the natural join of two big relations just to get a relation with </a:t>
            </a:r>
            <a:r>
              <a:rPr lang="en-US" dirty="0">
                <a:latin typeface="Calibri" charset="0"/>
              </a:rPr>
              <a:t>few </a:t>
            </a:r>
            <a:r>
              <a:rPr lang="en-US" sz="2400" dirty="0">
                <a:latin typeface="Calibri" charset="0"/>
              </a:rPr>
              <a:t>tuples?</a:t>
            </a:r>
          </a:p>
          <a:p>
            <a:r>
              <a:rPr lang="en-US" sz="2400" dirty="0">
                <a:latin typeface="Calibri" charset="0"/>
              </a:rPr>
              <a:t>Can we rewrite the query without using a join?</a:t>
            </a:r>
            <a:endParaRPr lang="en-US" altLang="zh-TW" sz="1800" dirty="0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1459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Nesting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A query can be put inside another query</a:t>
            </a:r>
          </a:p>
          <a:p>
            <a:r>
              <a:rPr lang="en-US" sz="2400" dirty="0">
                <a:latin typeface="Calibri" charset="0"/>
              </a:rPr>
              <a:t>Most commonly in the WHERE clause</a:t>
            </a:r>
          </a:p>
          <a:p>
            <a:r>
              <a:rPr lang="en-US" sz="2400" dirty="0">
                <a:latin typeface="Calibri" charset="0"/>
              </a:rPr>
              <a:t>Sometimes in the FROM clause (depending on the DBMS)</a:t>
            </a:r>
          </a:p>
          <a:p>
            <a:r>
              <a:rPr lang="en-US" sz="2400" dirty="0">
                <a:latin typeface="Calibri" charset="0"/>
              </a:rPr>
              <a:t>This subquery is executed first (if possible)</a:t>
            </a:r>
          </a:p>
        </p:txBody>
      </p:sp>
    </p:spTree>
    <p:extLst>
      <p:ext uri="{BB962C8B-B14F-4D97-AF65-F5344CB8AC3E}">
        <p14:creationId xmlns:p14="http://schemas.microsoft.com/office/powerpoint/2010/main" val="125948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>
                <a:latin typeface="Calibri" charset="0"/>
                <a:ea typeface="新細明體" charset="0"/>
                <a:cs typeface="新細明體" charset="0"/>
              </a:rPr>
              <a:t>Subquery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05000"/>
            <a:ext cx="8088923" cy="46482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Find the name of the professor who teaches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sz="2400" dirty="0">
                <a:latin typeface="Calibri" charset="0"/>
              </a:rPr>
              <a:t>CS 430.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sz="24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FROM Professors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WHERE PID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(SELECT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ProfessorPID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FROM Teach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WHERE (Number = 430) AND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ja-JP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ja-JP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); </a:t>
            </a:r>
          </a:p>
          <a:p>
            <a:pPr>
              <a:buFont typeface="Arial" charset="0"/>
              <a:buNone/>
            </a:pPr>
            <a:endParaRPr lang="en-US" sz="2400" dirty="0">
              <a:latin typeface="Agency FB" charset="0"/>
            </a:endParaRPr>
          </a:p>
          <a:p>
            <a:r>
              <a:rPr lang="en-US" sz="2400" dirty="0">
                <a:latin typeface="Calibri" charset="0"/>
              </a:rPr>
              <a:t>When using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=</a:t>
            </a:r>
            <a:r>
              <a:rPr lang="en-US" sz="2400" dirty="0">
                <a:latin typeface="Calibri" charset="0"/>
              </a:rPr>
              <a:t>, the sub-query must return a single tuple</a:t>
            </a:r>
            <a:endParaRPr lang="en-US" altLang="zh-TW" sz="1800" dirty="0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17707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7266"/>
            <a:ext cx="8229600" cy="715963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latin typeface="Calibri" charset="0"/>
                <a:ea typeface="新細明體" charset="0"/>
                <a:cs typeface="新細明體" charset="0"/>
              </a:rPr>
              <a:t>Conditions Involving Relations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733" y="1473200"/>
            <a:ext cx="8585200" cy="50800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000" dirty="0">
                <a:latin typeface="Calibri" charset="0"/>
              </a:rPr>
              <a:t>SQL includes operators that can be applied to produce a Boolean result.</a:t>
            </a:r>
          </a:p>
          <a:p>
            <a:r>
              <a:rPr lang="en-US" sz="2000" dirty="0">
                <a:latin typeface="Calibri" charset="0"/>
              </a:rPr>
              <a:t>These operators are useful while working with sub-queries.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Let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sz="2000" b="1" dirty="0">
                <a:latin typeface="Calibri" charset="0"/>
              </a:rPr>
              <a:t> be a relation </a:t>
            </a:r>
            <a:r>
              <a:rPr lang="en-US" sz="2000" dirty="0">
                <a:latin typeface="Calibri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t</a:t>
            </a:r>
            <a:r>
              <a:rPr lang="en-US" sz="2000" b="1" dirty="0">
                <a:latin typeface="Calibri" charset="0"/>
              </a:rPr>
              <a:t> be a tuple </a:t>
            </a:r>
            <a:r>
              <a:rPr lang="en-US" sz="2000" dirty="0">
                <a:latin typeface="Calibri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with the same set of attributes </a:t>
            </a:r>
            <a:r>
              <a:rPr lang="en-US" sz="2000" dirty="0">
                <a:latin typeface="Calibri" charset="0"/>
              </a:rPr>
              <a:t>as that of R).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t </a:t>
            </a:r>
            <a:r>
              <a:rPr lang="en-US" b="1" dirty="0">
                <a:solidFill>
                  <a:srgbClr val="0432FF"/>
                </a:solidFill>
                <a:latin typeface="Calibri" charset="0"/>
              </a:rPr>
              <a:t>EXISTS</a:t>
            </a:r>
            <a:r>
              <a:rPr lang="en-US" dirty="0">
                <a:solidFill>
                  <a:srgbClr val="C0000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is true if and only if R contains at least one tuple.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alibri" charset="0"/>
              </a:rPr>
              <a:t>IN</a:t>
            </a:r>
            <a:r>
              <a:rPr lang="en-US" dirty="0">
                <a:latin typeface="Calibri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is true if and only if t equals a tuple in 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alibri" charset="0"/>
              </a:rPr>
              <a:t>&gt; ALL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is true if and only if R is </a:t>
            </a:r>
            <a:r>
              <a:rPr lang="en-US" i="1" dirty="0">
                <a:latin typeface="Calibri" charset="0"/>
              </a:rPr>
              <a:t>unary</a:t>
            </a:r>
            <a:r>
              <a:rPr lang="en-US" dirty="0">
                <a:latin typeface="Calibri" charset="0"/>
              </a:rPr>
              <a:t> (has one attribute) and t is greater than </a:t>
            </a:r>
            <a:r>
              <a:rPr lang="en-US" b="1" dirty="0">
                <a:latin typeface="Calibri" charset="0"/>
              </a:rPr>
              <a:t>every</a:t>
            </a:r>
            <a:r>
              <a:rPr lang="en-US" dirty="0">
                <a:latin typeface="Calibri" charset="0"/>
              </a:rPr>
              <a:t> value in R.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Calibri" charset="0"/>
              </a:rPr>
              <a:t>&gt; ANY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(which is </a:t>
            </a:r>
            <a:r>
              <a:rPr lang="en-US" i="1" dirty="0">
                <a:latin typeface="Calibri" charset="0"/>
              </a:rPr>
              <a:t>unary</a:t>
            </a:r>
            <a:r>
              <a:rPr lang="en-US" dirty="0">
                <a:latin typeface="Calibri" charset="0"/>
              </a:rPr>
              <a:t>) is true if and only if t is greater than </a:t>
            </a:r>
            <a:r>
              <a:rPr lang="en-US" b="1" dirty="0">
                <a:latin typeface="Calibri" charset="0"/>
              </a:rPr>
              <a:t>at least </a:t>
            </a:r>
            <a:r>
              <a:rPr lang="en-US" dirty="0">
                <a:latin typeface="Calibri" charset="0"/>
              </a:rPr>
              <a:t>one value in R.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We can use </a:t>
            </a:r>
            <a:r>
              <a:rPr lang="en-US" sz="2000" b="1" dirty="0">
                <a:solidFill>
                  <a:srgbClr val="0432FF"/>
                </a:solidFill>
                <a:latin typeface="Calibri" charset="0"/>
              </a:rPr>
              <a:t>NOT</a:t>
            </a:r>
            <a:r>
              <a:rPr lang="en-US" sz="2000" dirty="0">
                <a:latin typeface="Calibri" charset="0"/>
              </a:rPr>
              <a:t> to negate EXISTS, ALL, and ANY.</a:t>
            </a:r>
            <a:endParaRPr lang="en-US" altLang="zh-TW" sz="2000" dirty="0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22239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Subqueries Using Conditions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648200"/>
          </a:xfrm>
          <a:noFill/>
        </p:spPr>
        <p:txBody>
          <a:bodyPr lIns="90488" tIns="44450" rIns="90488" bIns="44450"/>
          <a:lstStyle/>
          <a:p>
            <a:r>
              <a:rPr lang="en-US" sz="2400" dirty="0">
                <a:latin typeface="Calibri" charset="0"/>
              </a:rPr>
              <a:t>Find the departments of the courses taken by the student with name </a:t>
            </a:r>
            <a:r>
              <a:rPr lang="ja-JP" altLang="en-US" sz="2400" dirty="0">
                <a:latin typeface="Calibri" charset="0"/>
              </a:rPr>
              <a:t>‘</a:t>
            </a:r>
            <a:r>
              <a:rPr lang="en-US" sz="2400" dirty="0" err="1">
                <a:latin typeface="Calibri" charset="0"/>
              </a:rPr>
              <a:t>Suri</a:t>
            </a:r>
            <a:r>
              <a:rPr lang="ja-JP" altLang="en-US" sz="2400" dirty="0">
                <a:latin typeface="Calibri" charset="0"/>
              </a:rPr>
              <a:t>’</a:t>
            </a:r>
            <a:r>
              <a:rPr lang="en-US" sz="2400" dirty="0">
                <a:latin typeface="Calibri" charset="0"/>
              </a:rPr>
              <a:t>.</a:t>
            </a:r>
          </a:p>
          <a:p>
            <a:endParaRPr lang="en-US" sz="24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400" dirty="0">
                <a:latin typeface="Calibri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FROM Take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StudentPID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A75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(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PID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(Name = </a:t>
            </a:r>
            <a:r>
              <a:rPr lang="ja-JP" alt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Suri</a:t>
            </a:r>
            <a:r>
              <a:rPr lang="ja-JP" alt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);</a:t>
            </a:r>
            <a:endParaRPr lang="en-US" altLang="zh-TW" sz="1800" b="1" dirty="0">
              <a:latin typeface="Courier New" panose="02070309020205020404" pitchFamily="49" charset="0"/>
              <a:ea typeface="新細明體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71083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Correlated vs Uncorrelated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The previous sub-queries did not depend on anything </a:t>
            </a:r>
            <a:r>
              <a:rPr lang="en-US" sz="2200" b="1" dirty="0">
                <a:latin typeface="Calibri" charset="0"/>
              </a:rPr>
              <a:t>outside the sub-query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…and thus need to be executed just once.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These are called </a:t>
            </a:r>
            <a:r>
              <a:rPr lang="en-US" sz="2200" u="sng" dirty="0">
                <a:latin typeface="Calibri" charset="0"/>
              </a:rPr>
              <a:t>uncorrelated</a:t>
            </a:r>
            <a:r>
              <a:rPr lang="en-US" sz="2200" dirty="0">
                <a:latin typeface="Calibri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2200" dirty="0">
              <a:latin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1D1CF0-A9B0-F944-9686-2D99CAA530BB}"/>
              </a:ext>
            </a:extLst>
          </p:cNvPr>
          <p:cNvSpPr/>
          <p:nvPr/>
        </p:nvSpPr>
        <p:spPr>
          <a:xfrm>
            <a:off x="770021" y="4461831"/>
            <a:ext cx="7640054" cy="1266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A </a:t>
            </a:r>
            <a:r>
              <a:rPr lang="en-US" sz="2200" u="sng" dirty="0">
                <a:latin typeface="Calibri" charset="0"/>
              </a:rPr>
              <a:t>correlated</a:t>
            </a:r>
            <a:r>
              <a:rPr lang="en-US" sz="2200" dirty="0">
                <a:latin typeface="Calibri" charset="0"/>
              </a:rPr>
              <a:t> sub-query depends on data from the outer query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… and thus must be executed for each row of the outer table(s)</a:t>
            </a:r>
          </a:p>
        </p:txBody>
      </p:sp>
    </p:spTree>
    <p:extLst>
      <p:ext uri="{BB962C8B-B14F-4D97-AF65-F5344CB8AC3E}">
        <p14:creationId xmlns:p14="http://schemas.microsoft.com/office/powerpoint/2010/main" val="153075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43797"/>
            <a:ext cx="7391400" cy="1104900"/>
          </a:xfrm>
          <a:noFill/>
          <a:ln/>
        </p:spPr>
        <p:txBody>
          <a:bodyPr/>
          <a:lstStyle/>
          <a:p>
            <a:r>
              <a:rPr lang="en-US" dirty="0"/>
              <a:t>Nested Queries with Correlation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241" y="4938076"/>
            <a:ext cx="7849518" cy="1443018"/>
          </a:xfrm>
          <a:noFill/>
          <a:ln/>
        </p:spPr>
        <p:txBody>
          <a:bodyPr/>
          <a:lstStyle/>
          <a:p>
            <a:r>
              <a:rPr lang="en-US" sz="2200" dirty="0"/>
              <a:t>Sub-query must be </a:t>
            </a:r>
            <a:r>
              <a:rPr lang="en-US" sz="2200" b="1" dirty="0"/>
              <a:t>recomputed</a:t>
            </a:r>
            <a:r>
              <a:rPr lang="en-US" sz="2200" dirty="0"/>
              <a:t> for each Sailors tuple.</a:t>
            </a:r>
          </a:p>
          <a:p>
            <a:pPr lvl="1"/>
            <a:r>
              <a:rPr lang="en-US" sz="2200" dirty="0"/>
              <a:t>Think of sub-query as a function call that runs a query!</a:t>
            </a:r>
          </a:p>
          <a:p>
            <a:r>
              <a:rPr lang="en-US" sz="2200" dirty="0"/>
              <a:t>The same holds for NOT EXISTS as well.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2209800"/>
            <a:ext cx="8610600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endParaRPr lang="en-US" sz="2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Sailors </a:t>
            </a:r>
            <a:r>
              <a:rPr lang="en-US" sz="2400" b="1" dirty="0">
                <a:solidFill>
                  <a:srgbClr val="0432FF"/>
                </a:solidFill>
                <a:latin typeface="Courier New"/>
                <a:cs typeface="Courier New"/>
              </a:rPr>
              <a:t>S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</a:t>
            </a:r>
            <a:r>
              <a:rPr lang="en-US" sz="2400" b="1" dirty="0">
                <a:solidFill>
                  <a:srgbClr val="9A75F9"/>
                </a:solidFill>
                <a:latin typeface="Courier New"/>
                <a:cs typeface="Courier New"/>
              </a:rPr>
              <a:t>EXISTS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(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SELECT  *</a:t>
            </a:r>
            <a:endParaRPr lang="en-US" sz="2400" b="1" dirty="0">
              <a:solidFill>
                <a:srgbClr val="0033CC"/>
              </a:solidFill>
              <a:highlight>
                <a:srgbClr val="FFFF00"/>
              </a:highlight>
              <a:latin typeface="Courier New"/>
              <a:cs typeface="Courier New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FROM  Reserves R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WHERE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R.bid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=103 AND </a:t>
            </a:r>
            <a:r>
              <a:rPr lang="en-US" sz="2400" b="1" dirty="0" err="1">
                <a:solidFill>
                  <a:srgbClr val="0033CC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S.sid</a:t>
            </a:r>
            <a:r>
              <a:rPr lang="en-US" sz="2400" b="1" dirty="0">
                <a:solidFill>
                  <a:srgbClr val="0033CC"/>
                </a:solidFill>
                <a:highlight>
                  <a:srgbClr val="FFFF00"/>
                </a:highlight>
                <a:latin typeface="Courier New"/>
                <a:cs typeface="Courier New"/>
              </a:rPr>
              <a:t>=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R.sid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0" y="1462088"/>
            <a:ext cx="651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</a:rPr>
              <a:t>Names of sailors who</a:t>
            </a:r>
            <a:r>
              <a:rPr lang="ja-JP" altLang="en-US" sz="2800" i="1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2800" i="1">
                <a:solidFill>
                  <a:schemeClr val="accent2"/>
                </a:solidFill>
              </a:rPr>
              <a:t>ve reserved boat #103:</a:t>
            </a:r>
          </a:p>
        </p:txBody>
      </p:sp>
      <p:sp>
        <p:nvSpPr>
          <p:cNvPr id="26630" name="Arc 6"/>
          <p:cNvSpPr>
            <a:spLocks/>
          </p:cNvSpPr>
          <p:nvPr/>
        </p:nvSpPr>
        <p:spPr bwMode="auto">
          <a:xfrm>
            <a:off x="4061165" y="2765425"/>
            <a:ext cx="2743200" cy="1273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 cap="rnd" cmpd="sng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8251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Correlated Subqueries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648200"/>
          </a:xfrm>
          <a:noFill/>
        </p:spPr>
        <p:txBody>
          <a:bodyPr lIns="90488" tIns="44450" rIns="90488" bIns="44450"/>
          <a:lstStyle/>
          <a:p>
            <a:r>
              <a:rPr lang="en-US" sz="2200" dirty="0">
                <a:latin typeface="Calibri" charset="0"/>
              </a:rPr>
              <a:t>Find course names that have been used for two or more courses.</a:t>
            </a:r>
          </a:p>
          <a:p>
            <a:pPr>
              <a:buFont typeface="Arial" charset="0"/>
              <a:buNone/>
            </a:pPr>
            <a:endParaRPr lang="en-US" sz="22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Courses AS </a:t>
            </a:r>
            <a:r>
              <a:rPr 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9A75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(SELECT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FROM Courses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WHERE (Number &lt;&gt; </a:t>
            </a:r>
            <a:r>
              <a:rPr lang="en-US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AND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.DeptName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);</a:t>
            </a:r>
            <a:endParaRPr lang="en-US" altLang="zh-TW" sz="2000" b="1" dirty="0">
              <a:latin typeface="Courier New" panose="02070309020205020404" pitchFamily="49" charset="0"/>
              <a:ea typeface="新細明體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5512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226" y="353001"/>
            <a:ext cx="40005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Database</a:t>
            </a:r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87862"/>
              </p:ext>
            </p:extLst>
          </p:nvPr>
        </p:nvGraphicFramePr>
        <p:xfrm>
          <a:off x="4583113" y="911865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4506913" y="45466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5875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21088"/>
              </p:ext>
            </p:extLst>
          </p:nvPr>
        </p:nvGraphicFramePr>
        <p:xfrm>
          <a:off x="4583113" y="3123318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4506913" y="2555287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Reserves</a:t>
            </a:r>
          </a:p>
        </p:txBody>
      </p:sp>
      <p:graphicFrame>
        <p:nvGraphicFramePr>
          <p:cNvPr id="158803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33744"/>
              </p:ext>
            </p:extLst>
          </p:nvPr>
        </p:nvGraphicFramePr>
        <p:xfrm>
          <a:off x="4659313" y="5065207"/>
          <a:ext cx="3429000" cy="158496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Pinta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Santa 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798" name="Rectangle 78"/>
          <p:cNvSpPr>
            <a:spLocks noChangeArrowheads="1"/>
          </p:cNvSpPr>
          <p:nvPr/>
        </p:nvSpPr>
        <p:spPr bwMode="auto">
          <a:xfrm>
            <a:off x="4583113" y="4608007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Boats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25555" y="1819953"/>
            <a:ext cx="3014037" cy="966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SAILORS (</a:t>
            </a:r>
            <a:r>
              <a:rPr lang="en-US" sz="2800" b="1" dirty="0" err="1"/>
              <a:t>sid</a:t>
            </a:r>
            <a:r>
              <a:rPr lang="en-US" sz="2800" b="1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555" y="5065207"/>
            <a:ext cx="3014037" cy="966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BOATS (bid)</a:t>
            </a:r>
          </a:p>
        </p:txBody>
      </p:sp>
      <p:sp>
        <p:nvSpPr>
          <p:cNvPr id="3" name="Hexagon 2"/>
          <p:cNvSpPr/>
          <p:nvPr/>
        </p:nvSpPr>
        <p:spPr>
          <a:xfrm>
            <a:off x="625555" y="3504207"/>
            <a:ext cx="3014037" cy="89227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RESERVES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2132574" y="2786803"/>
            <a:ext cx="0" cy="717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" idx="0"/>
          </p:cNvCxnSpPr>
          <p:nvPr/>
        </p:nvCxnSpPr>
        <p:spPr>
          <a:xfrm flipV="1">
            <a:off x="2132574" y="4396477"/>
            <a:ext cx="0" cy="6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2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Evaluating Correlated Subqueries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  <a:noFill/>
        </p:spPr>
        <p:txBody>
          <a:bodyPr lIns="90488" tIns="44450" rIns="90488" bIns="44450"/>
          <a:lstStyle/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  Courses AS First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9A75F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(SELECT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FROM   Courses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WHERE  (Number &lt;&gt;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AND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First.DeptName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);</a:t>
            </a:r>
          </a:p>
          <a:p>
            <a:r>
              <a:rPr lang="en-US" sz="2200" dirty="0">
                <a:latin typeface="Calibri" charset="0"/>
              </a:rPr>
              <a:t>Evaluate query by looping over tuples of First, and for each tuple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evaluate the </a:t>
            </a:r>
            <a:r>
              <a:rPr lang="en-US" sz="2200" dirty="0" err="1">
                <a:latin typeface="Calibri" charset="0"/>
              </a:rPr>
              <a:t>subquery</a:t>
            </a:r>
            <a:r>
              <a:rPr lang="en-US" sz="2200" dirty="0">
                <a:latin typeface="Calibri" charset="0"/>
              </a:rPr>
              <a:t>.</a:t>
            </a:r>
          </a:p>
          <a:p>
            <a:r>
              <a:rPr lang="en-US" sz="2200" b="1" dirty="0">
                <a:latin typeface="Calibri" charset="0"/>
              </a:rPr>
              <a:t>Scoping rules: </a:t>
            </a:r>
            <a:r>
              <a:rPr lang="en-US" sz="2200" dirty="0">
                <a:latin typeface="Calibri" charset="0"/>
              </a:rPr>
              <a:t>an attribute in a </a:t>
            </a:r>
            <a:r>
              <a:rPr lang="en-US" sz="2200" dirty="0" err="1">
                <a:latin typeface="Calibri" charset="0"/>
              </a:rPr>
              <a:t>subquery</a:t>
            </a:r>
            <a:r>
              <a:rPr lang="en-US" sz="2200" dirty="0">
                <a:latin typeface="Calibri" charset="0"/>
              </a:rPr>
              <a:t> belongs to one of the tuple variables in that </a:t>
            </a:r>
            <a:r>
              <a:rPr lang="en-US" sz="2200" dirty="0" err="1">
                <a:latin typeface="Calibri" charset="0"/>
              </a:rPr>
              <a:t>subquery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s FROM clause, or to the immediately 	surrounding </a:t>
            </a:r>
            <a:r>
              <a:rPr lang="en-US" sz="2200" dirty="0" err="1">
                <a:latin typeface="Calibri" charset="0"/>
              </a:rPr>
              <a:t>subquery</a:t>
            </a:r>
            <a:r>
              <a:rPr lang="en-US" sz="2200" dirty="0">
                <a:latin typeface="Calibri" charset="0"/>
              </a:rPr>
              <a:t>, and so on.</a:t>
            </a:r>
            <a:endParaRPr lang="en-US" altLang="zh-TW" sz="2200" dirty="0">
              <a:latin typeface="Calibri" charset="0"/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21227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>
                <a:latin typeface="Calibri" charset="0"/>
              </a:rPr>
              <a:t>Subqueries in FROM clauses</a:t>
            </a:r>
            <a:endParaRPr lang="en-US" altLang="zh-TW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  <a:noFill/>
        </p:spPr>
        <p:txBody>
          <a:bodyPr lIns="90488" tIns="44450" rIns="90488" bIns="44450"/>
          <a:lstStyle/>
          <a:p>
            <a:r>
              <a:rPr lang="en-US" sz="2200" dirty="0">
                <a:latin typeface="Calibri" charset="0"/>
              </a:rPr>
              <a:t>Can use a </a:t>
            </a:r>
            <a:r>
              <a:rPr lang="en-US" sz="2200" dirty="0" err="1">
                <a:latin typeface="Calibri" charset="0"/>
              </a:rPr>
              <a:t>subquery</a:t>
            </a:r>
            <a:r>
              <a:rPr lang="en-US" sz="2200" dirty="0">
                <a:latin typeface="Calibri" charset="0"/>
              </a:rPr>
              <a:t> as a relation in a FROM clause.</a:t>
            </a:r>
          </a:p>
          <a:p>
            <a:r>
              <a:rPr lang="en-US" sz="2200" dirty="0">
                <a:latin typeface="Calibri" charset="0"/>
              </a:rPr>
              <a:t>We must give such a relation an alias using the AS keyword.</a:t>
            </a:r>
          </a:p>
          <a:p>
            <a:r>
              <a:rPr lang="en-US" sz="2200" dirty="0">
                <a:latin typeface="Calibri" charset="0"/>
              </a:rPr>
              <a:t>Let us find different ways of writing the query </a:t>
            </a:r>
            <a:r>
              <a:rPr lang="ja-JP" altLang="en-US" sz="2200" dirty="0">
                <a:latin typeface="Calibri" charset="0"/>
              </a:rPr>
              <a:t>“</a:t>
            </a:r>
            <a:r>
              <a:rPr lang="en-US" sz="2200" dirty="0">
                <a:latin typeface="Calibri" charset="0"/>
              </a:rPr>
              <a:t>Find the names of</a:t>
            </a:r>
          </a:p>
          <a:p>
            <a:pPr>
              <a:buFont typeface="Arial" charset="0"/>
              <a:buNone/>
            </a:pPr>
            <a:r>
              <a:rPr lang="en-US" sz="2200" dirty="0">
                <a:latin typeface="Calibri" charset="0"/>
              </a:rPr>
              <a:t>	Professors who have taught the student whose first name is 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 err="1">
                <a:latin typeface="Calibri" charset="0"/>
              </a:rPr>
              <a:t>Suri</a:t>
            </a:r>
            <a:r>
              <a:rPr lang="ja-JP" altLang="en-US" sz="2200" dirty="0">
                <a:latin typeface="Calibri" charset="0"/>
              </a:rPr>
              <a:t>’</a:t>
            </a:r>
            <a:r>
              <a:rPr lang="en-US" sz="2200" dirty="0">
                <a:latin typeface="Calibri" charset="0"/>
              </a:rPr>
              <a:t>.</a:t>
            </a:r>
            <a:r>
              <a:rPr lang="ja-JP" altLang="en-US" sz="2200" dirty="0">
                <a:latin typeface="Calibri" charset="0"/>
              </a:rPr>
              <a:t>”</a:t>
            </a:r>
            <a:endParaRPr lang="en-US" sz="2200" dirty="0">
              <a:latin typeface="Calibri" charset="0"/>
            </a:endParaRPr>
          </a:p>
          <a:p>
            <a:r>
              <a:rPr lang="en-US" sz="2200" dirty="0">
                <a:latin typeface="Calibri" charset="0"/>
              </a:rPr>
              <a:t>The old way:</a:t>
            </a: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SELECT </a:t>
            </a:r>
            <a:r>
              <a:rPr lang="en-US" sz="2000" dirty="0" err="1">
                <a:latin typeface="Calibri" charset="0"/>
              </a:rPr>
              <a:t>Professors.Name</a:t>
            </a:r>
            <a:endParaRPr lang="en-US" sz="2000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FROM Professors, Take, Teach, Students</a:t>
            </a: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WHERE (</a:t>
            </a:r>
            <a:r>
              <a:rPr lang="en-US" sz="2000" dirty="0" err="1">
                <a:latin typeface="Calibri" charset="0"/>
              </a:rPr>
              <a:t>Professors.PID</a:t>
            </a:r>
            <a:r>
              <a:rPr lang="en-US" sz="2000" dirty="0">
                <a:latin typeface="Calibri" charset="0"/>
              </a:rPr>
              <a:t> = </a:t>
            </a:r>
            <a:r>
              <a:rPr lang="en-US" sz="2000" dirty="0" err="1">
                <a:latin typeface="Calibri" charset="0"/>
              </a:rPr>
              <a:t>Teach.ProfessorPID</a:t>
            </a:r>
            <a:r>
              <a:rPr lang="en-US" sz="2000" dirty="0">
                <a:latin typeface="Calibri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		AND (</a:t>
            </a:r>
            <a:r>
              <a:rPr lang="en-US" sz="2000" dirty="0" err="1">
                <a:latin typeface="Calibri" charset="0"/>
              </a:rPr>
              <a:t>Teach.CourseNumber</a:t>
            </a:r>
            <a:r>
              <a:rPr lang="en-US" sz="2000" dirty="0">
                <a:latin typeface="Calibri" charset="0"/>
              </a:rPr>
              <a:t> = </a:t>
            </a:r>
            <a:r>
              <a:rPr lang="en-US" sz="2000" dirty="0" err="1">
                <a:latin typeface="Calibri" charset="0"/>
              </a:rPr>
              <a:t>Take.CourseNumber</a:t>
            </a:r>
            <a:r>
              <a:rPr lang="en-US" sz="2000" dirty="0">
                <a:latin typeface="Calibri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		AND (</a:t>
            </a:r>
            <a:r>
              <a:rPr lang="en-US" sz="2000" dirty="0" err="1">
                <a:latin typeface="Calibri" charset="0"/>
              </a:rPr>
              <a:t>Teach.DeptName</a:t>
            </a:r>
            <a:r>
              <a:rPr lang="en-US" sz="2000" dirty="0">
                <a:latin typeface="Calibri" charset="0"/>
              </a:rPr>
              <a:t> = </a:t>
            </a:r>
            <a:r>
              <a:rPr lang="en-US" sz="2000" dirty="0" err="1">
                <a:latin typeface="Calibri" charset="0"/>
              </a:rPr>
              <a:t>Take.DeptName</a:t>
            </a:r>
            <a:r>
              <a:rPr lang="en-US" sz="2000" dirty="0">
                <a:latin typeface="Calibri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		AND (</a:t>
            </a:r>
            <a:r>
              <a:rPr lang="en-US" sz="2000" dirty="0" err="1">
                <a:latin typeface="Calibri" charset="0"/>
              </a:rPr>
              <a:t>Take.StudentPID</a:t>
            </a:r>
            <a:r>
              <a:rPr lang="en-US" sz="2000" dirty="0">
                <a:latin typeface="Calibri" charset="0"/>
              </a:rPr>
              <a:t> = </a:t>
            </a:r>
            <a:r>
              <a:rPr lang="en-US" sz="2000" dirty="0" err="1">
                <a:latin typeface="Calibri" charset="0"/>
              </a:rPr>
              <a:t>Student.PID</a:t>
            </a:r>
            <a:r>
              <a:rPr lang="en-US" sz="2000" dirty="0">
                <a:latin typeface="Calibri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000" dirty="0">
                <a:latin typeface="Calibri" charset="0"/>
              </a:rPr>
              <a:t>		AND (</a:t>
            </a:r>
            <a:r>
              <a:rPr lang="en-US" sz="2000" dirty="0" err="1">
                <a:latin typeface="Calibri" charset="0"/>
              </a:rPr>
              <a:t>Student.Name</a:t>
            </a:r>
            <a:r>
              <a:rPr lang="en-US" sz="2000" dirty="0">
                <a:latin typeface="Calibri" charset="0"/>
              </a:rPr>
              <a:t> = 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sz="2000" dirty="0" err="1">
                <a:latin typeface="Calibri" charset="0"/>
              </a:rPr>
              <a:t>Suri</a:t>
            </a:r>
            <a:r>
              <a:rPr lang="en-US" sz="2000" dirty="0">
                <a:latin typeface="Calibri" charset="0"/>
              </a:rPr>
              <a:t> %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sz="2000" dirty="0">
                <a:latin typeface="Calibri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5878692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7391400" cy="1104900"/>
          </a:xfrm>
          <a:noFill/>
          <a:ln/>
        </p:spPr>
        <p:txBody>
          <a:bodyPr/>
          <a:lstStyle/>
          <a:p>
            <a:r>
              <a:rPr lang="en-US" dirty="0"/>
              <a:t>UNIQUE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457200" y="2897805"/>
            <a:ext cx="8309751" cy="310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SELECT  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endParaRPr lang="en-US" sz="2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FROM  Sailors S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WHERE </a:t>
            </a:r>
            <a:r>
              <a:rPr lang="en-US" sz="2800" b="1" dirty="0">
                <a:solidFill>
                  <a:schemeClr val="accent2"/>
                </a:solidFill>
                <a:latin typeface="Courier New"/>
                <a:cs typeface="Courier New"/>
              </a:rPr>
              <a:t>UNIQUE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            (SELECT  *</a:t>
            </a:r>
            <a:endParaRPr lang="en-US" sz="2800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             FROM  Reserves R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             WHERE 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=103 AND</a:t>
            </a:r>
          </a:p>
          <a:p>
            <a:r>
              <a:rPr lang="en-US" sz="2800" b="1" dirty="0">
                <a:latin typeface="Courier New"/>
                <a:cs typeface="Courier New"/>
              </a:rPr>
              <a:t>                   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228600" y="1462088"/>
            <a:ext cx="7985125" cy="95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Names of sailors who</a:t>
            </a:r>
            <a:r>
              <a:rPr lang="en-US" altLang="ja-JP" sz="2800" i="1" dirty="0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2800" i="1" dirty="0">
                <a:solidFill>
                  <a:schemeClr val="accent2"/>
                </a:solidFill>
              </a:rPr>
              <a:t>ve reserved boat #103 </a:t>
            </a:r>
            <a:r>
              <a:rPr lang="en-US" sz="2800" b="1" i="1" u="sng" dirty="0">
                <a:solidFill>
                  <a:schemeClr val="accent2"/>
                </a:solidFill>
              </a:rPr>
              <a:t>exactly once</a:t>
            </a:r>
            <a:r>
              <a:rPr lang="en-US" sz="2800" i="1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19347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7472"/>
            <a:ext cx="7772400" cy="961894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More on Set-Comparison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648200"/>
          </a:xfrm>
          <a:noFill/>
          <a:ln/>
        </p:spPr>
        <p:txBody>
          <a:bodyPr/>
          <a:lstStyle/>
          <a:p>
            <a:r>
              <a:rPr lang="en-US" b="0" dirty="0"/>
              <a:t>We</a:t>
            </a:r>
            <a:r>
              <a:rPr lang="en-US" dirty="0">
                <a:latin typeface="Arial"/>
              </a:rPr>
              <a:t>’</a:t>
            </a:r>
            <a:r>
              <a:rPr lang="en-US" b="0" dirty="0"/>
              <a:t>ve seen: </a:t>
            </a:r>
            <a:r>
              <a:rPr lang="en-US" dirty="0">
                <a:solidFill>
                  <a:srgbClr val="800040"/>
                </a:solidFill>
              </a:rPr>
              <a:t>IN, EXISTS, UNIQUE</a:t>
            </a:r>
            <a:endParaRPr lang="en-US" dirty="0"/>
          </a:p>
          <a:p>
            <a:r>
              <a:rPr lang="en-US" b="0" dirty="0"/>
              <a:t>can also have: </a:t>
            </a:r>
            <a:r>
              <a:rPr lang="en-US" dirty="0">
                <a:solidFill>
                  <a:srgbClr val="800040"/>
                </a:solidFill>
              </a:rPr>
              <a:t>NOT IN, NOT EXISTS, NOT UNIQUE</a:t>
            </a:r>
          </a:p>
          <a:p>
            <a:r>
              <a:rPr lang="en-US" b="0" dirty="0"/>
              <a:t>other forms: </a:t>
            </a:r>
            <a:r>
              <a:rPr lang="en-US" i="1" dirty="0">
                <a:solidFill>
                  <a:srgbClr val="800040"/>
                </a:solidFill>
              </a:rPr>
              <a:t>op</a:t>
            </a:r>
            <a:r>
              <a:rPr lang="en-US" dirty="0">
                <a:solidFill>
                  <a:srgbClr val="800040"/>
                </a:solidFill>
              </a:rPr>
              <a:t> ANY, </a:t>
            </a:r>
            <a:r>
              <a:rPr lang="en-US" i="1" dirty="0">
                <a:solidFill>
                  <a:srgbClr val="800040"/>
                </a:solidFill>
              </a:rPr>
              <a:t>op</a:t>
            </a:r>
            <a:r>
              <a:rPr lang="en-US" dirty="0">
                <a:solidFill>
                  <a:srgbClr val="800040"/>
                </a:solidFill>
              </a:rPr>
              <a:t> ALL</a:t>
            </a:r>
            <a:endParaRPr lang="en-US" dirty="0"/>
          </a:p>
          <a:p>
            <a:pPr>
              <a:buFontTx/>
              <a:buNone/>
            </a:pPr>
            <a:endParaRPr lang="en-US" sz="1000" dirty="0"/>
          </a:p>
          <a:p>
            <a:endParaRPr lang="en-US" dirty="0"/>
          </a:p>
          <a:p>
            <a:r>
              <a:rPr lang="en-US" dirty="0"/>
              <a:t>Find sailors whose rating is greater than that of some sailor called Horatio: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57200" y="4384461"/>
            <a:ext cx="8415589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  *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FROM  Sailors S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WHERE </a:t>
            </a:r>
            <a:r>
              <a:rPr lang="en-US" sz="2400" b="1" dirty="0" err="1">
                <a:solidFill>
                  <a:schemeClr val="tx1"/>
                </a:solidFill>
                <a:latin typeface="Courier New"/>
                <a:cs typeface="Courier New"/>
              </a:rPr>
              <a:t>S.rating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&gt;ANY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(SELECT  S2.rating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FROM  Sailors S2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WHERE S2.sname=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‘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Horatio</a:t>
            </a:r>
            <a:r>
              <a:rPr lang="ja-JP" alt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’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00513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394094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A Tough One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87122" y="2446975"/>
            <a:ext cx="8902096" cy="25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SELECT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S.sname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FROM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Sailors S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WHERE   NOT EXISTS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SELECT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 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FROM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Boats B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 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WHERE  NOT EXISTS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SELECT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FROM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Reserves R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                              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WHERE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R.bid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B.bid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                                    AND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R.sid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S.sid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924175" y="2576589"/>
            <a:ext cx="278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 dirty="0">
                <a:solidFill>
                  <a:srgbClr val="0033CC"/>
                </a:solidFill>
              </a:rPr>
              <a:t>Sailors S such that ...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500688" y="3268269"/>
            <a:ext cx="36433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i="1" dirty="0">
                <a:solidFill>
                  <a:srgbClr val="0033CC"/>
                </a:solidFill>
              </a:rPr>
              <a:t>there is no boat B without …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279194" y="4388483"/>
            <a:ext cx="443421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i="1" dirty="0">
                <a:solidFill>
                  <a:srgbClr val="0033CC"/>
                </a:solidFill>
              </a:rPr>
              <a:t>a Reserves tuple showing S reserved 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77850" y="1716881"/>
            <a:ext cx="62087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/>
              <a:t>Find sailors who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ve reserved all boats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187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5" grpId="0"/>
      <p:bldP spid="327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4564" y="381000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06259"/>
            <a:ext cx="8305800" cy="4114800"/>
          </a:xfrm>
        </p:spPr>
        <p:txBody>
          <a:bodyPr>
            <a:normAutofit/>
          </a:bodyPr>
          <a:lstStyle/>
          <a:p>
            <a:r>
              <a:rPr lang="en-US" sz="2200" b="0" dirty="0"/>
              <a:t>Relational model has </a:t>
            </a:r>
            <a:r>
              <a:rPr lang="en-US" sz="2200" b="0" dirty="0">
                <a:solidFill>
                  <a:schemeClr val="accent2"/>
                </a:solidFill>
              </a:rPr>
              <a:t>well-defined query semantics</a:t>
            </a:r>
            <a:endParaRPr lang="en-US" sz="2200" b="0" dirty="0"/>
          </a:p>
          <a:p>
            <a:endParaRPr lang="en-US" sz="2200" b="0" dirty="0"/>
          </a:p>
          <a:p>
            <a:r>
              <a:rPr lang="en-US" sz="2200" b="0" dirty="0"/>
              <a:t>SQL provides functionality close to basic relational model</a:t>
            </a:r>
          </a:p>
          <a:p>
            <a:pPr lvl="1">
              <a:buFontTx/>
              <a:buNone/>
            </a:pPr>
            <a:r>
              <a:rPr lang="en-US" sz="2200" i="1" dirty="0"/>
              <a:t>(some differences in duplicate handling, null values, set operators, …)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b="0" dirty="0"/>
              <a:t>Typically, many ways to write a query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DBMS figures out a fast way to execute a query, regardless of how it is written</a:t>
            </a:r>
            <a:r>
              <a:rPr lang="en-US" sz="2200" dirty="0"/>
              <a:t>.</a:t>
            </a:r>
          </a:p>
          <a:p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47167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89" y="398114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The SQL DDL</a:t>
            </a:r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33413" y="1844809"/>
            <a:ext cx="8328883" cy="4419600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CREATE TABLE Sailors (</a:t>
            </a:r>
            <a:r>
              <a:rPr lang="en-US" sz="2600" b="0" dirty="0" err="1">
                <a:latin typeface="Courier New"/>
                <a:cs typeface="Courier New"/>
              </a:rPr>
              <a:t>sid</a:t>
            </a:r>
            <a:r>
              <a:rPr lang="en-US" sz="2600" b="0" dirty="0">
                <a:latin typeface="Courier New"/>
                <a:cs typeface="Courier New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</a:t>
            </a:r>
            <a:r>
              <a:rPr lang="en-US" sz="2600" b="0" dirty="0" err="1">
                <a:latin typeface="Courier New"/>
                <a:cs typeface="Courier New"/>
              </a:rPr>
              <a:t>sname</a:t>
            </a:r>
            <a:r>
              <a:rPr lang="en-US" sz="2600" b="0" dirty="0">
                <a:latin typeface="Courier New"/>
                <a:cs typeface="Courier New"/>
              </a:rPr>
              <a:t> CHAR(20), rating INTEGER, age REAL,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PRIMARY KEY </a:t>
            </a:r>
            <a:r>
              <a:rPr lang="en-US" sz="2600" b="0" dirty="0" err="1">
                <a:latin typeface="Courier New"/>
                <a:cs typeface="Courier New"/>
              </a:rPr>
              <a:t>sid</a:t>
            </a:r>
            <a:r>
              <a:rPr lang="en-US" sz="2600" b="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600" b="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CREATE TABLE Boats (bid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</a:t>
            </a:r>
            <a:r>
              <a:rPr lang="en-US" sz="2600" b="0" dirty="0" err="1">
                <a:latin typeface="Courier New"/>
                <a:cs typeface="Courier New"/>
              </a:rPr>
              <a:t>bname</a:t>
            </a:r>
            <a:r>
              <a:rPr lang="en-US" sz="2600" b="0" dirty="0">
                <a:latin typeface="Courier New"/>
                <a:cs typeface="Courier New"/>
              </a:rPr>
              <a:t> CHAR (20), color CHAR(10)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PRIMARY KEY bid)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600" b="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CREATE TABLE Reserves (</a:t>
            </a:r>
            <a:r>
              <a:rPr lang="en-US" sz="2600" b="0" dirty="0" err="1">
                <a:latin typeface="Courier New"/>
                <a:cs typeface="Courier New"/>
              </a:rPr>
              <a:t>sid</a:t>
            </a:r>
            <a:r>
              <a:rPr lang="en-US" sz="2600" b="0" dirty="0">
                <a:latin typeface="Courier New"/>
                <a:cs typeface="Courier New"/>
              </a:rPr>
              <a:t> INTEGER,      </a:t>
            </a:r>
            <a:r>
              <a:rPr lang="en-US" sz="2600" dirty="0">
                <a:latin typeface="Courier New"/>
                <a:cs typeface="Courier New"/>
              </a:rPr>
              <a:t>  </a:t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b="0" dirty="0">
                <a:latin typeface="Courier New"/>
                <a:cs typeface="Courier New"/>
              </a:rPr>
              <a:t>bid INTEGER, day DATE,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PRIMARY KEY (</a:t>
            </a:r>
            <a:r>
              <a:rPr lang="en-US" sz="2600" b="0" dirty="0" err="1">
                <a:latin typeface="Courier New"/>
                <a:cs typeface="Courier New"/>
              </a:rPr>
              <a:t>sid</a:t>
            </a:r>
            <a:r>
              <a:rPr lang="en-US" sz="2600" b="0" dirty="0">
                <a:latin typeface="Courier New"/>
                <a:cs typeface="Courier New"/>
              </a:rPr>
              <a:t>, bid, date),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FOREIGN KEY </a:t>
            </a:r>
            <a:r>
              <a:rPr lang="en-US" sz="2600" b="0" dirty="0" err="1">
                <a:latin typeface="Courier New"/>
                <a:cs typeface="Courier New"/>
              </a:rPr>
              <a:t>sid</a:t>
            </a:r>
            <a:r>
              <a:rPr lang="en-US" sz="2600" b="0" dirty="0">
                <a:latin typeface="Courier New"/>
                <a:cs typeface="Courier New"/>
              </a:rPr>
              <a:t> REFERENCES Sailors,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0" dirty="0">
                <a:latin typeface="Courier New"/>
                <a:cs typeface="Courier New"/>
              </a:rPr>
              <a:t>  FOREIGN KEY bid REFERENCES Boats)</a:t>
            </a:r>
          </a:p>
          <a:p>
            <a:pPr>
              <a:lnSpc>
                <a:spcPct val="90000"/>
              </a:lnSpc>
            </a:pPr>
            <a:endParaRPr lang="en-US" sz="1600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86590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044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  The SQL DML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5252"/>
            <a:ext cx="5836260" cy="4114800"/>
          </a:xfrm>
          <a:noFill/>
          <a:ln/>
        </p:spPr>
        <p:txBody>
          <a:bodyPr/>
          <a:lstStyle/>
          <a:p>
            <a:endParaRPr lang="en-US" sz="2800" b="0" dirty="0"/>
          </a:p>
          <a:p>
            <a:r>
              <a:rPr lang="en-US" sz="2800" b="0" dirty="0"/>
              <a:t>Find all 18-year-old sailors:</a:t>
            </a:r>
          </a:p>
          <a:p>
            <a:endParaRPr lang="en-US" sz="2800" b="0" dirty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77204" y="3275013"/>
            <a:ext cx="7094832" cy="138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SELECT</a:t>
            </a:r>
            <a:r>
              <a:rPr lang="en-US" sz="2800" b="1" dirty="0">
                <a:solidFill>
                  <a:srgbClr val="800040"/>
                </a:solidFill>
                <a:latin typeface="Courier New"/>
                <a:cs typeface="Courier New"/>
              </a:rPr>
              <a:t> *</a:t>
            </a:r>
          </a:p>
          <a:p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FROM</a:t>
            </a:r>
            <a:r>
              <a:rPr lang="en-US" sz="2800" b="1" dirty="0">
                <a:solidFill>
                  <a:srgbClr val="800040"/>
                </a:solidFill>
                <a:latin typeface="Courier New"/>
                <a:cs typeface="Courier New"/>
              </a:rPr>
              <a:t>  Sailors S</a:t>
            </a:r>
          </a:p>
          <a:p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WHERE</a:t>
            </a:r>
            <a:r>
              <a:rPr lang="en-US" sz="2800" b="1" dirty="0">
                <a:solidFill>
                  <a:srgbClr val="800040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>
                <a:solidFill>
                  <a:srgbClr val="800040"/>
                </a:solidFill>
                <a:latin typeface="Courier New"/>
                <a:cs typeface="Courier New"/>
              </a:rPr>
              <a:t>S.age</a:t>
            </a:r>
            <a:r>
              <a:rPr lang="en-US" sz="2800" b="1" dirty="0">
                <a:solidFill>
                  <a:srgbClr val="800040"/>
                </a:solidFill>
                <a:latin typeface="Courier New"/>
                <a:cs typeface="Courier New"/>
              </a:rPr>
              <a:t>=18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77825" y="4769643"/>
            <a:ext cx="868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Tahoma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ahoma" charset="0"/>
              </a:rPr>
              <a:t>To find just names and ratings, replace the first line: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777204" y="5622132"/>
            <a:ext cx="535743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SELECT</a:t>
            </a:r>
            <a:r>
              <a:rPr lang="en-US" sz="2800" b="1" dirty="0">
                <a:solidFill>
                  <a:srgbClr val="800040"/>
                </a:solidFill>
                <a:latin typeface="Courier New"/>
                <a:cs typeface="Courier New"/>
              </a:rPr>
              <a:t> </a:t>
            </a:r>
            <a:r>
              <a:rPr lang="en-US" sz="2800" b="1" dirty="0" err="1">
                <a:solidFill>
                  <a:srgbClr val="800040"/>
                </a:solidFill>
                <a:latin typeface="Courier New"/>
                <a:cs typeface="Courier New"/>
              </a:rPr>
              <a:t>S.sname</a:t>
            </a:r>
            <a:r>
              <a:rPr lang="en-US" sz="2800" b="1" dirty="0">
                <a:solidFill>
                  <a:srgbClr val="800040"/>
                </a:solidFill>
                <a:latin typeface="Courier New"/>
                <a:cs typeface="Courier New"/>
              </a:rPr>
              <a:t>, </a:t>
            </a:r>
            <a:r>
              <a:rPr lang="en-US" sz="2800" b="1" dirty="0" err="1">
                <a:solidFill>
                  <a:srgbClr val="800040"/>
                </a:solidFill>
                <a:latin typeface="Courier New"/>
                <a:cs typeface="Courier New"/>
              </a:rPr>
              <a:t>S.rating</a:t>
            </a:r>
            <a:endParaRPr lang="en-US" sz="2800" b="1" dirty="0">
              <a:solidFill>
                <a:srgbClr val="80004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2493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11429"/>
              </p:ext>
            </p:extLst>
          </p:nvPr>
        </p:nvGraphicFramePr>
        <p:xfrm>
          <a:off x="4718050" y="844669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4718050" y="387469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Sailors</a:t>
            </a:r>
          </a:p>
        </p:txBody>
      </p:sp>
    </p:spTree>
    <p:extLst>
      <p:ext uri="{BB962C8B-B14F-4D97-AF65-F5344CB8AC3E}">
        <p14:creationId xmlns:p14="http://schemas.microsoft.com/office/powerpoint/2010/main" val="24205490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26" y="379413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 Querying Multiple Relations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6925" y="4233385"/>
            <a:ext cx="8076075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Courier New"/>
                <a:cs typeface="Courier New"/>
              </a:rPr>
              <a:t>SELECT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S.sname</a:t>
            </a:r>
            <a:endParaRPr lang="en-US" sz="3200" b="1" dirty="0">
              <a:solidFill>
                <a:srgbClr val="800040"/>
              </a:solidFill>
              <a:latin typeface="Courier New"/>
              <a:cs typeface="Courier New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Courier New"/>
                <a:cs typeface="Courier New"/>
              </a:rPr>
              <a:t>FROM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  Sailors S, Reserves R</a:t>
            </a:r>
          </a:p>
          <a:p>
            <a:r>
              <a:rPr lang="en-US" sz="3200" b="1" dirty="0">
                <a:solidFill>
                  <a:srgbClr val="3366FF"/>
                </a:solidFill>
                <a:latin typeface="Courier New"/>
                <a:cs typeface="Courier New"/>
              </a:rPr>
              <a:t>WHERE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 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S.sid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=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R.sid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 AND </a:t>
            </a:r>
            <a:r>
              <a:rPr lang="en-US" sz="3200" b="1" dirty="0" err="1">
                <a:solidFill>
                  <a:srgbClr val="800040"/>
                </a:solidFill>
                <a:latin typeface="Courier New"/>
                <a:cs typeface="Courier New"/>
              </a:rPr>
              <a:t>R.bid</a:t>
            </a:r>
            <a:r>
              <a:rPr lang="en-US" sz="3200" b="1" dirty="0">
                <a:solidFill>
                  <a:srgbClr val="800040"/>
                </a:solidFill>
                <a:latin typeface="Courier New"/>
                <a:cs typeface="Courier New"/>
              </a:rPr>
              <a:t>=102</a:t>
            </a:r>
          </a:p>
        </p:txBody>
      </p:sp>
      <p:graphicFrame>
        <p:nvGraphicFramePr>
          <p:cNvPr id="12600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43844"/>
              </p:ext>
            </p:extLst>
          </p:nvPr>
        </p:nvGraphicFramePr>
        <p:xfrm>
          <a:off x="457200" y="210312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009" name="Rectangle 57"/>
          <p:cNvSpPr>
            <a:spLocks noChangeArrowheads="1"/>
          </p:cNvSpPr>
          <p:nvPr/>
        </p:nvSpPr>
        <p:spPr bwMode="auto">
          <a:xfrm>
            <a:off x="381000" y="164592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2603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5059"/>
              </p:ext>
            </p:extLst>
          </p:nvPr>
        </p:nvGraphicFramePr>
        <p:xfrm>
          <a:off x="5505450" y="2084070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037" name="Rectangle 85"/>
          <p:cNvSpPr>
            <a:spLocks noChangeArrowheads="1"/>
          </p:cNvSpPr>
          <p:nvPr/>
        </p:nvSpPr>
        <p:spPr bwMode="auto">
          <a:xfrm>
            <a:off x="5429250" y="1626870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3" name="Alternate Process 2"/>
          <p:cNvSpPr/>
          <p:nvPr/>
        </p:nvSpPr>
        <p:spPr>
          <a:xfrm>
            <a:off x="2285999" y="5278371"/>
            <a:ext cx="3059546" cy="542636"/>
          </a:xfrm>
          <a:prstGeom prst="flowChartAlternateProcess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960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FB0B86-771A-C14E-BD9F-3009BDA53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W22</a:t>
            </a:r>
            <a:br>
              <a:rPr lang="en-US" dirty="0"/>
            </a:br>
            <a:r>
              <a:rPr lang="en-US" dirty="0"/>
              <a:t>CSC 430/530 DBMS/DT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288D60-9CFA-2D4F-AC27-12A35ADE5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2 - Examples</a:t>
            </a:r>
          </a:p>
        </p:txBody>
      </p:sp>
    </p:spTree>
    <p:extLst>
      <p:ext uri="{BB962C8B-B14F-4D97-AF65-F5344CB8AC3E}">
        <p14:creationId xmlns:p14="http://schemas.microsoft.com/office/powerpoint/2010/main" val="311153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145" y="504825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Basic SQL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454" y="3090128"/>
            <a:ext cx="8380743" cy="3158271"/>
          </a:xfrm>
          <a:noFill/>
          <a:ln/>
        </p:spPr>
        <p:txBody>
          <a:bodyPr>
            <a:normAutofit/>
          </a:bodyPr>
          <a:lstStyle/>
          <a:p>
            <a:r>
              <a:rPr lang="en-US" sz="2200" i="1" u="sng" dirty="0">
                <a:solidFill>
                  <a:schemeClr val="accent2"/>
                </a:solidFill>
              </a:rPr>
              <a:t>table</a:t>
            </a:r>
            <a:r>
              <a:rPr lang="en-US" sz="2200" b="0" i="1" u="sng" dirty="0">
                <a:solidFill>
                  <a:schemeClr val="accent2"/>
                </a:solidFill>
              </a:rPr>
              <a:t>-</a:t>
            </a:r>
            <a:r>
              <a:rPr lang="en-US" sz="2200" i="1" u="sng" dirty="0">
                <a:solidFill>
                  <a:schemeClr val="accent2"/>
                </a:solidFill>
              </a:rPr>
              <a:t>list or relation-list</a:t>
            </a:r>
            <a:r>
              <a:rPr lang="en-US" sz="2200" b="0" dirty="0"/>
              <a:t>: List of relation names </a:t>
            </a:r>
          </a:p>
          <a:p>
            <a:r>
              <a:rPr lang="en-US" sz="2200" b="0" i="1" u="sng" dirty="0">
                <a:solidFill>
                  <a:schemeClr val="accent2"/>
                </a:solidFill>
              </a:rPr>
              <a:t>Attribute list or target-list</a:t>
            </a:r>
            <a:r>
              <a:rPr lang="en-US" sz="2200" b="0" dirty="0"/>
              <a:t> : List of attributes of tables in </a:t>
            </a:r>
            <a:br>
              <a:rPr lang="en-US" sz="2200" b="0" dirty="0"/>
            </a:br>
            <a:r>
              <a:rPr lang="en-US" sz="2200" b="0" dirty="0"/>
              <a:t>                                         </a:t>
            </a:r>
            <a:r>
              <a:rPr lang="en-US" sz="2200" b="0" i="1" dirty="0"/>
              <a:t>relation-list</a:t>
            </a:r>
          </a:p>
          <a:p>
            <a:r>
              <a:rPr lang="en-US" sz="2200" b="0" i="1" u="sng" dirty="0">
                <a:solidFill>
                  <a:schemeClr val="accent2"/>
                </a:solidFill>
              </a:rPr>
              <a:t>qualification</a:t>
            </a:r>
            <a:r>
              <a:rPr lang="en-US" sz="2200" b="0" dirty="0"/>
              <a:t> : Comparisons combined using AND, OR</a:t>
            </a:r>
            <a:br>
              <a:rPr lang="en-US" sz="2200" b="0" dirty="0"/>
            </a:br>
            <a:r>
              <a:rPr lang="en-US" sz="2200" b="0" dirty="0"/>
              <a:t>                      and NOT.</a:t>
            </a:r>
          </a:p>
          <a:p>
            <a:pPr lvl="1"/>
            <a:endParaRPr lang="en-US" sz="2200" dirty="0"/>
          </a:p>
          <a:p>
            <a:r>
              <a:rPr lang="en-US" sz="2200" b="0" i="1" u="sng" dirty="0">
                <a:solidFill>
                  <a:schemeClr val="accent2"/>
                </a:solidFill>
              </a:rPr>
              <a:t>DISTINCT</a:t>
            </a:r>
            <a:r>
              <a:rPr lang="en-US" sz="2200" b="0" i="1" dirty="0">
                <a:solidFill>
                  <a:schemeClr val="accent2"/>
                </a:solidFill>
              </a:rPr>
              <a:t> </a:t>
            </a:r>
            <a:r>
              <a:rPr lang="en-US" sz="2200" b="0" dirty="0"/>
              <a:t>: optional keyword indicating that the answer should not contain duplicates. </a:t>
            </a:r>
            <a:r>
              <a:rPr lang="en-US" sz="2200" dirty="0"/>
              <a:t> </a:t>
            </a:r>
          </a:p>
          <a:p>
            <a:pPr lvl="1"/>
            <a:endParaRPr lang="en-US" sz="2200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96326" y="1609725"/>
            <a:ext cx="4765115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800040"/>
                </a:solidFill>
              </a:rPr>
              <a:t>SELECT        [DISTINCT] &lt;attribute list&gt;</a:t>
            </a:r>
            <a:endParaRPr lang="en-US" dirty="0">
              <a:solidFill>
                <a:srgbClr val="800040"/>
              </a:solidFill>
            </a:endParaRPr>
          </a:p>
          <a:p>
            <a:r>
              <a:rPr lang="en-US" sz="2000" dirty="0">
                <a:solidFill>
                  <a:srgbClr val="800040"/>
                </a:solidFill>
              </a:rPr>
              <a:t>FROM</a:t>
            </a:r>
            <a:r>
              <a:rPr lang="en-US" dirty="0">
                <a:solidFill>
                  <a:srgbClr val="800040"/>
                </a:solidFill>
              </a:rPr>
              <a:t>            &lt;table list&gt;</a:t>
            </a:r>
          </a:p>
          <a:p>
            <a:r>
              <a:rPr lang="en-US" sz="2000" dirty="0">
                <a:solidFill>
                  <a:srgbClr val="800040"/>
                </a:solidFill>
              </a:rPr>
              <a:t>WHERE       </a:t>
            </a:r>
            <a:r>
              <a:rPr lang="en-US" i="1" dirty="0">
                <a:solidFill>
                  <a:srgbClr val="800040"/>
                </a:solidFill>
              </a:rPr>
              <a:t>&lt;</a:t>
            </a:r>
            <a:r>
              <a:rPr lang="en-US" dirty="0">
                <a:solidFill>
                  <a:srgbClr val="800040"/>
                </a:solidFill>
              </a:rPr>
              <a:t>condition&gt;;</a:t>
            </a:r>
            <a:endParaRPr lang="en-US" i="1" dirty="0">
              <a:solidFill>
                <a:srgbClr val="800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7215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1510</TotalTime>
  <Words>3222</Words>
  <Application>Microsoft Macintosh PowerPoint</Application>
  <PresentationFormat>On-screen Show (4:3)</PresentationFormat>
  <Paragraphs>839</Paragraphs>
  <Slides>45</Slides>
  <Notes>38</Notes>
  <HiddenSlides>6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Agency FB</vt:lpstr>
      <vt:lpstr>Arial</vt:lpstr>
      <vt:lpstr>Book Antiqua</vt:lpstr>
      <vt:lpstr>Calibri</vt:lpstr>
      <vt:lpstr>Cambria Math</vt:lpstr>
      <vt:lpstr>Courier New</vt:lpstr>
      <vt:lpstr>Gill Sans MT</vt:lpstr>
      <vt:lpstr>Lucida Console</vt:lpstr>
      <vt:lpstr>Tahoma</vt:lpstr>
      <vt:lpstr>Times New Roman</vt:lpstr>
      <vt:lpstr>Clarity</vt:lpstr>
      <vt:lpstr>Chart</vt:lpstr>
      <vt:lpstr>CSC-430: Database Management Systems</vt:lpstr>
      <vt:lpstr>Relational Query Languages</vt:lpstr>
      <vt:lpstr>The SQL Query Language</vt:lpstr>
      <vt:lpstr>Example Database</vt:lpstr>
      <vt:lpstr>The SQL DDL</vt:lpstr>
      <vt:lpstr>  The SQL DML</vt:lpstr>
      <vt:lpstr> Querying Multiple Relations</vt:lpstr>
      <vt:lpstr>W22 CSC 430/530 DBMS/DT</vt:lpstr>
      <vt:lpstr>Basic SQL Query</vt:lpstr>
      <vt:lpstr>Query Semantics</vt:lpstr>
      <vt:lpstr>Example of Conceptual Evaluation (1)</vt:lpstr>
      <vt:lpstr>Example of Conceptual Evaluation (1)</vt:lpstr>
      <vt:lpstr>Example of Conceptual Evaluation (2)</vt:lpstr>
      <vt:lpstr>Example of Conceptual Evaluation (2)</vt:lpstr>
      <vt:lpstr>Example of Conceptual Evaluation (2)</vt:lpstr>
      <vt:lpstr>Example of Conceptual Evaluation (3)</vt:lpstr>
      <vt:lpstr>Aliasing</vt:lpstr>
      <vt:lpstr>Aliasing in SQL</vt:lpstr>
      <vt:lpstr> Querying Multiple Relations</vt:lpstr>
      <vt:lpstr>Find sailors who’ve reserved at least one boat</vt:lpstr>
      <vt:lpstr>Important naming of variables</vt:lpstr>
      <vt:lpstr>Arithmetic Expressions</vt:lpstr>
      <vt:lpstr>String Comparisons</vt:lpstr>
      <vt:lpstr>Find sid’s of sailors who’ve reserved a red or a green boat</vt:lpstr>
      <vt:lpstr>Find sid’s of sailors who’ve reserved  red and  green boats</vt:lpstr>
      <vt:lpstr>Find sid’s of sailors who’ve reserved  red and  green boats</vt:lpstr>
      <vt:lpstr>Find sid’s of sailors who’ve reserved  red and  green boats</vt:lpstr>
      <vt:lpstr>Find sid’s of sailors who have not reserved a boat</vt:lpstr>
      <vt:lpstr>Nested Queries: IN</vt:lpstr>
      <vt:lpstr>Nested Queries: NOT IN</vt:lpstr>
      <vt:lpstr>Exercise 2: Relational Design Example</vt:lpstr>
      <vt:lpstr>Motivation for Subqueries</vt:lpstr>
      <vt:lpstr>Nesting</vt:lpstr>
      <vt:lpstr>Subquery Example</vt:lpstr>
      <vt:lpstr>Conditions Involving Relations</vt:lpstr>
      <vt:lpstr>Subqueries Using Conditions</vt:lpstr>
      <vt:lpstr>Correlated vs Uncorrelated</vt:lpstr>
      <vt:lpstr>Nested Queries with Correlation</vt:lpstr>
      <vt:lpstr>Correlated Subqueries</vt:lpstr>
      <vt:lpstr>Evaluating Correlated Subqueries</vt:lpstr>
      <vt:lpstr>Subqueries in FROM clauses</vt:lpstr>
      <vt:lpstr>UNIQUE</vt:lpstr>
      <vt:lpstr>More on Set-Comparison Operators</vt:lpstr>
      <vt:lpstr>A Tough One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CSC-430: Database Management Systems</dc:title>
  <dc:creator>Pradeep Chowriappa</dc:creator>
  <cp:lastModifiedBy>pradeep chowriappa</cp:lastModifiedBy>
  <cp:revision>15</cp:revision>
  <dcterms:created xsi:type="dcterms:W3CDTF">2013-12-16T20:45:14Z</dcterms:created>
  <dcterms:modified xsi:type="dcterms:W3CDTF">2022-01-21T16:16:55Z</dcterms:modified>
</cp:coreProperties>
</file>