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57" r:id="rId4"/>
    <p:sldId id="273" r:id="rId5"/>
    <p:sldId id="260" r:id="rId6"/>
    <p:sldId id="261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/>
    <p:restoredTop sz="93673"/>
  </p:normalViewPr>
  <p:slideViewPr>
    <p:cSldViewPr>
      <p:cViewPr varScale="1">
        <p:scale>
          <a:sx n="115" d="100"/>
          <a:sy n="115" d="100"/>
        </p:scale>
        <p:origin x="184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chowriappa" userId="2cddd6f4dba3c44a" providerId="LiveId" clId="{5379868F-6BEB-214D-AB51-019CEEB02A1C}"/>
    <pc:docChg chg="custSel modSld">
      <pc:chgData name="pradeep chowriappa" userId="2cddd6f4dba3c44a" providerId="LiveId" clId="{5379868F-6BEB-214D-AB51-019CEEB02A1C}" dt="2023-02-13T15:22:09.536" v="71" actId="20577"/>
      <pc:docMkLst>
        <pc:docMk/>
      </pc:docMkLst>
      <pc:sldChg chg="modSp mod">
        <pc:chgData name="pradeep chowriappa" userId="2cddd6f4dba3c44a" providerId="LiveId" clId="{5379868F-6BEB-214D-AB51-019CEEB02A1C}" dt="2023-02-13T15:18:06.811" v="1" actId="20577"/>
        <pc:sldMkLst>
          <pc:docMk/>
          <pc:sldMk cId="3497829481" sldId="256"/>
        </pc:sldMkLst>
        <pc:spChg chg="mod">
          <ac:chgData name="pradeep chowriappa" userId="2cddd6f4dba3c44a" providerId="LiveId" clId="{5379868F-6BEB-214D-AB51-019CEEB02A1C}" dt="2023-02-13T15:18:06.811" v="1" actId="20577"/>
          <ac:spMkLst>
            <pc:docMk/>
            <pc:sldMk cId="3497829481" sldId="256"/>
            <ac:spMk id="3" creationId="{00000000-0000-0000-0000-000000000000}"/>
          </ac:spMkLst>
        </pc:spChg>
      </pc:sldChg>
      <pc:sldChg chg="modSp mod">
        <pc:chgData name="pradeep chowriappa" userId="2cddd6f4dba3c44a" providerId="LiveId" clId="{5379868F-6BEB-214D-AB51-019CEEB02A1C}" dt="2023-02-13T15:19:51.157" v="7" actId="113"/>
        <pc:sldMkLst>
          <pc:docMk/>
          <pc:sldMk cId="2228277635" sldId="257"/>
        </pc:sldMkLst>
        <pc:spChg chg="mod">
          <ac:chgData name="pradeep chowriappa" userId="2cddd6f4dba3c44a" providerId="LiveId" clId="{5379868F-6BEB-214D-AB51-019CEEB02A1C}" dt="2023-02-13T15:19:51.157" v="7" actId="113"/>
          <ac:spMkLst>
            <pc:docMk/>
            <pc:sldMk cId="2228277635" sldId="257"/>
            <ac:spMk id="3" creationId="{00000000-0000-0000-0000-000000000000}"/>
          </ac:spMkLst>
        </pc:spChg>
      </pc:sldChg>
      <pc:sldChg chg="modSp mod">
        <pc:chgData name="pradeep chowriappa" userId="2cddd6f4dba3c44a" providerId="LiveId" clId="{5379868F-6BEB-214D-AB51-019CEEB02A1C}" dt="2023-02-13T15:18:39.417" v="5" actId="207"/>
        <pc:sldMkLst>
          <pc:docMk/>
          <pc:sldMk cId="381187412" sldId="259"/>
        </pc:sldMkLst>
        <pc:spChg chg="mod">
          <ac:chgData name="pradeep chowriappa" userId="2cddd6f4dba3c44a" providerId="LiveId" clId="{5379868F-6BEB-214D-AB51-019CEEB02A1C}" dt="2023-02-13T15:18:39.417" v="5" actId="207"/>
          <ac:spMkLst>
            <pc:docMk/>
            <pc:sldMk cId="381187412" sldId="259"/>
            <ac:spMk id="55" creationId="{00000000-0000-0000-0000-000000000000}"/>
          </ac:spMkLst>
        </pc:spChg>
      </pc:sldChg>
      <pc:sldChg chg="modSp mod">
        <pc:chgData name="pradeep chowriappa" userId="2cddd6f4dba3c44a" providerId="LiveId" clId="{5379868F-6BEB-214D-AB51-019CEEB02A1C}" dt="2023-02-13T15:22:09.536" v="71" actId="20577"/>
        <pc:sldMkLst>
          <pc:docMk/>
          <pc:sldMk cId="1025469683" sldId="273"/>
        </pc:sldMkLst>
        <pc:spChg chg="mod">
          <ac:chgData name="pradeep chowriappa" userId="2cddd6f4dba3c44a" providerId="LiveId" clId="{5379868F-6BEB-214D-AB51-019CEEB02A1C}" dt="2023-02-13T15:22:09.536" v="71" actId="20577"/>
          <ac:spMkLst>
            <pc:docMk/>
            <pc:sldMk cId="1025469683" sldId="273"/>
            <ac:spMk id="3" creationId="{6E165450-D0F4-DA43-8831-D5C755177A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F3C5D-2074-4B9C-8DC4-A069AA0DE77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885F9-E7EC-4524-BB5B-E6B935B0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5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85F9-E7EC-4524-BB5B-E6B935B09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42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9094a77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e9094a77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649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9094a77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e9094a77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817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9094a77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9094a77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944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e9094a77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e9094a77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508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c153a36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c153a36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630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e9094a7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e9094a7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86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939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c5713dbc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c5713dbc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585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c5713dbc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c5713dbc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each teacher has several classes and many students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each student is a part of several classes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each class has many students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Students are limited to only their own records, while teachers have access to all student information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All the information is stored in one location, making it easier to access and compare/analyze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928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c5713dbc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c5713dbc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687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a06543f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a06543f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57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5713dbc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c5713dbc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357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9094a7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e9094a7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465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9094a7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e9094a7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30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EF2C-E1C5-4871-94B0-1F2FDE0F54A9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8B4D-A7D1-49A1-96C1-7C54AF303C8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9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EF2C-E1C5-4871-94B0-1F2FDE0F54A9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8B4D-A7D1-49A1-96C1-7C54AF303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0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EF2C-E1C5-4871-94B0-1F2FDE0F54A9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8B4D-A7D1-49A1-96C1-7C54AF303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22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022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EF2C-E1C5-4871-94B0-1F2FDE0F54A9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8B4D-A7D1-49A1-96C1-7C54AF303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7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EF2C-E1C5-4871-94B0-1F2FDE0F54A9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8B4D-A7D1-49A1-96C1-7C54AF303C8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348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EF2C-E1C5-4871-94B0-1F2FDE0F54A9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8B4D-A7D1-49A1-96C1-7C54AF303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8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EF2C-E1C5-4871-94B0-1F2FDE0F54A9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8B4D-A7D1-49A1-96C1-7C54AF303C8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5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EF2C-E1C5-4871-94B0-1F2FDE0F54A9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8B4D-A7D1-49A1-96C1-7C54AF303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8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EF2C-E1C5-4871-94B0-1F2FDE0F54A9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8B4D-A7D1-49A1-96C1-7C54AF303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3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EF2C-E1C5-4871-94B0-1F2FDE0F54A9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8B4D-A7D1-49A1-96C1-7C54AF303C8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42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EF2C-E1C5-4871-94B0-1F2FDE0F54A9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8B4D-A7D1-49A1-96C1-7C54AF303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9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CD7EF2C-E1C5-4871-94B0-1F2FDE0F54A9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CD28B4D-A7D1-49A1-96C1-7C54AF303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3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CSC-430(001) / 530 : DATABASE MANAGEMENT SYSTEMS / Database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Winter 2023</a:t>
            </a:r>
          </a:p>
          <a:p>
            <a:r>
              <a:rPr lang="en-US" dirty="0"/>
              <a:t>Final Project Presentation - Instruction Guide</a:t>
            </a:r>
          </a:p>
          <a:p>
            <a:r>
              <a:rPr lang="en-US" dirty="0"/>
              <a:t>And </a:t>
            </a:r>
          </a:p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97829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401" y="1183588"/>
            <a:ext cx="5130799" cy="44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Old E/R Model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863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9"/>
          <p:cNvCxnSpPr/>
          <p:nvPr/>
        </p:nvCxnSpPr>
        <p:spPr>
          <a:xfrm>
            <a:off x="2763532" y="1222175"/>
            <a:ext cx="230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9"/>
          <p:cNvCxnSpPr/>
          <p:nvPr/>
        </p:nvCxnSpPr>
        <p:spPr>
          <a:xfrm>
            <a:off x="4311238" y="1252655"/>
            <a:ext cx="230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9"/>
          <p:cNvCxnSpPr/>
          <p:nvPr/>
        </p:nvCxnSpPr>
        <p:spPr>
          <a:xfrm>
            <a:off x="7010413" y="1222180"/>
            <a:ext cx="230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>
            <a:off x="5645582" y="3271892"/>
            <a:ext cx="230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/>
          <p:nvPr/>
        </p:nvCxnSpPr>
        <p:spPr>
          <a:xfrm>
            <a:off x="4145107" y="5090517"/>
            <a:ext cx="230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51" y="908276"/>
            <a:ext cx="8644867" cy="489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88950" y="533665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New E/R Model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729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Integrity Constraints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Primary Keys are  NOT NULL and UNIQUE</a:t>
            </a:r>
            <a:br>
              <a:rPr lang="en"/>
            </a:b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Relationships: PRIMARY KEY (*ID, *ID)</a:t>
            </a:r>
            <a:br>
              <a:rPr lang="en"/>
            </a:br>
            <a:r>
              <a:rPr lang="en"/>
              <a:t>	(*ID is FOREIGN KEY referencing entity)</a:t>
            </a:r>
            <a:br>
              <a:rPr lang="en"/>
            </a:br>
            <a:endParaRPr>
              <a:highlight>
                <a:srgbClr val="FFFF00"/>
              </a:highlight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03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BCNF - Old Model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Our Violations:</a:t>
            </a:r>
            <a:endParaRPr/>
          </a:p>
          <a:p>
            <a:pPr>
              <a:spcBef>
                <a:spcPts val="1600"/>
              </a:spcBef>
            </a:pPr>
            <a:r>
              <a:rPr lang="en"/>
              <a:t>1NF: multivalued attributes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Question.Choices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Evaluation.Dates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Our Solutions:</a:t>
            </a:r>
            <a:endParaRPr/>
          </a:p>
          <a:p>
            <a:pPr>
              <a:spcBef>
                <a:spcPts val="1600"/>
              </a:spcBef>
            </a:pPr>
            <a:r>
              <a:rPr lang="en"/>
              <a:t>Question.Choice1, Question.Choice2, Question.Choice3, Question.Choice4</a:t>
            </a:r>
            <a:endParaRPr/>
          </a:p>
          <a:p>
            <a:r>
              <a:rPr lang="en"/>
              <a:t>New Evaluation entity for each date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863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BCNF - New Model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2145957"/>
            <a:ext cx="50574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000" dirty="0"/>
              <a:t>Functional Dependencies:</a:t>
            </a:r>
            <a:br>
              <a:rPr lang="en" sz="2000" dirty="0"/>
            </a:br>
            <a:r>
              <a:rPr lang="en" sz="2000" dirty="0"/>
              <a:t>{</a:t>
            </a:r>
            <a:r>
              <a:rPr lang="en" sz="2000" u="sng" dirty="0"/>
              <a:t>SID</a:t>
            </a:r>
            <a:r>
              <a:rPr lang="en" sz="2000" dirty="0"/>
              <a:t> → </a:t>
            </a:r>
            <a:r>
              <a:rPr lang="en" sz="2000" dirty="0" err="1"/>
              <a:t>SName</a:t>
            </a:r>
            <a:r>
              <a:rPr lang="en" sz="2000" dirty="0"/>
              <a:t>, </a:t>
            </a:r>
            <a:r>
              <a:rPr lang="en" sz="2000" dirty="0" err="1"/>
              <a:t>SEmail</a:t>
            </a:r>
            <a:r>
              <a:rPr lang="en" sz="2000" dirty="0"/>
              <a:t>, Password, </a:t>
            </a:r>
            <a:r>
              <a:rPr lang="en" sz="2000" dirty="0" err="1"/>
              <a:t>SBirthday</a:t>
            </a:r>
            <a:r>
              <a:rPr lang="en" sz="2000" dirty="0"/>
              <a:t>}</a:t>
            </a:r>
            <a:br>
              <a:rPr lang="en" sz="2000" dirty="0"/>
            </a:br>
            <a:r>
              <a:rPr lang="en" sz="2000" dirty="0"/>
              <a:t>{</a:t>
            </a:r>
            <a:r>
              <a:rPr lang="en" sz="2000" u="sng" dirty="0"/>
              <a:t>CID</a:t>
            </a:r>
            <a:r>
              <a:rPr lang="en" sz="2000" dirty="0"/>
              <a:t> → </a:t>
            </a:r>
            <a:r>
              <a:rPr lang="en" sz="2000" dirty="0" err="1"/>
              <a:t>CName</a:t>
            </a:r>
            <a:r>
              <a:rPr lang="en" sz="2000" dirty="0"/>
              <a:t>}</a:t>
            </a:r>
            <a:br>
              <a:rPr lang="en" sz="2000" dirty="0"/>
            </a:br>
            <a:r>
              <a:rPr lang="en" sz="2000" dirty="0"/>
              <a:t>{</a:t>
            </a:r>
            <a:r>
              <a:rPr lang="en" sz="2000" u="sng" dirty="0"/>
              <a:t>TID</a:t>
            </a:r>
            <a:r>
              <a:rPr lang="en" sz="2000" dirty="0"/>
              <a:t> → </a:t>
            </a:r>
            <a:r>
              <a:rPr lang="en" sz="2000" dirty="0" err="1"/>
              <a:t>TName</a:t>
            </a:r>
            <a:r>
              <a:rPr lang="en" sz="2000" dirty="0"/>
              <a:t>, </a:t>
            </a:r>
            <a:r>
              <a:rPr lang="en" sz="2000" dirty="0" err="1"/>
              <a:t>TEmail</a:t>
            </a:r>
            <a:r>
              <a:rPr lang="en" sz="2000" dirty="0"/>
              <a:t>, Password}</a:t>
            </a:r>
            <a:br>
              <a:rPr lang="en" sz="2000" dirty="0"/>
            </a:br>
            <a:r>
              <a:rPr lang="en" sz="2000" dirty="0"/>
              <a:t>{</a:t>
            </a:r>
            <a:r>
              <a:rPr lang="en" sz="2000" u="sng" dirty="0"/>
              <a:t>QID</a:t>
            </a:r>
            <a:r>
              <a:rPr lang="en" sz="2000" dirty="0"/>
              <a:t> → </a:t>
            </a:r>
            <a:r>
              <a:rPr lang="en" sz="2000" dirty="0" err="1"/>
              <a:t>QText</a:t>
            </a:r>
            <a:r>
              <a:rPr lang="en" sz="2000" dirty="0"/>
              <a:t>, Correct, Choice1, Choice2, Choice3, Choice4}</a:t>
            </a:r>
            <a:br>
              <a:rPr lang="en" sz="2000" dirty="0"/>
            </a:br>
            <a:r>
              <a:rPr lang="en" sz="2000" dirty="0"/>
              <a:t>{</a:t>
            </a:r>
            <a:r>
              <a:rPr lang="en" sz="2000" u="sng" dirty="0"/>
              <a:t>EID</a:t>
            </a:r>
            <a:r>
              <a:rPr lang="en" sz="2000" dirty="0"/>
              <a:t> → Title, Date}</a:t>
            </a:r>
            <a:br>
              <a:rPr lang="en" sz="2000" dirty="0"/>
            </a:br>
            <a:r>
              <a:rPr lang="en" sz="2000" dirty="0"/>
              <a:t>{</a:t>
            </a:r>
            <a:r>
              <a:rPr lang="en" sz="2000" u="sng" dirty="0"/>
              <a:t>SID</a:t>
            </a:r>
            <a:r>
              <a:rPr lang="en" sz="2000" dirty="0"/>
              <a:t>, </a:t>
            </a:r>
            <a:r>
              <a:rPr lang="en" sz="2000" u="sng" dirty="0"/>
              <a:t>QID</a:t>
            </a:r>
            <a:r>
              <a:rPr lang="en" sz="2000" dirty="0"/>
              <a:t>, </a:t>
            </a:r>
            <a:r>
              <a:rPr lang="en" sz="2000" u="sng" dirty="0"/>
              <a:t>EID </a:t>
            </a:r>
            <a:r>
              <a:rPr lang="en" sz="2000" dirty="0"/>
              <a:t>→ Response}</a:t>
            </a:r>
            <a:endParaRPr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5638800" y="2286000"/>
            <a:ext cx="33774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1800" dirty="0"/>
              <a:t>1NF: no multivalued attributes ✅</a:t>
            </a:r>
            <a:endParaRPr sz="1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/>
              <a:t>2NF: no partial dependencies ✅</a:t>
            </a:r>
            <a:endParaRPr sz="1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/>
              <a:t>3NF: no transitivity ✅</a:t>
            </a:r>
            <a:endParaRPr sz="1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/>
              <a:t>BCNF: every determinant is a candidate key ✅</a:t>
            </a:r>
            <a:endParaRPr sz="1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27343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Triggers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Deletes all Questions and responses associated with an Evaluation if the Evaluation is deleted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DELIMITER $$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TRIGGER DeleteEval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DELETE ON Evaluation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ROW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DELETE FROM Taken WHERE EID=OLD.EID;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DELETE FROM Evaluate_Class WHERE EID=OLD.EID;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457200"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FROM Eval_Question WHERE EID=OLD.EID;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457200"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FROM Ques_Respond WHERE EID=OLD.EID;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END$$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DELIMITER ;</a:t>
            </a:r>
            <a:endParaRPr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7655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Views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AllResults: Used to return all responses associated with a specific teacher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Can then easily be filtered by Question, Student, or Evaluation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SELECT * FROM AllResults;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>
              <a:highlight>
                <a:srgbClr val="FFFF00"/>
              </a:highlight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12" y="3962400"/>
            <a:ext cx="8409375" cy="2209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56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Views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/>
              <a:t>Can limit what responses are shown using the frontend website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t="22408"/>
          <a:stretch/>
        </p:blipFill>
        <p:spPr>
          <a:xfrm>
            <a:off x="445716" y="3135402"/>
            <a:ext cx="3712801" cy="307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4">
            <a:alphaModFix/>
          </a:blip>
          <a:srcRect t="33576"/>
          <a:stretch/>
        </p:blipFill>
        <p:spPr>
          <a:xfrm>
            <a:off x="4350135" y="3347580"/>
            <a:ext cx="4348149" cy="2058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629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Acknowledgements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* Both team members contributed to every part of the project, these acknowledgments just represent where the majority of the work was completed</a:t>
            </a:r>
            <a:endParaRPr dirty="0"/>
          </a:p>
        </p:txBody>
      </p:sp>
      <p:graphicFrame>
        <p:nvGraphicFramePr>
          <p:cNvPr id="149" name="Google Shape;149;p26"/>
          <p:cNvGraphicFramePr/>
          <p:nvPr>
            <p:extLst>
              <p:ext uri="{D42A27DB-BD31-4B8C-83A1-F6EECF244321}">
                <p14:modId xmlns:p14="http://schemas.microsoft.com/office/powerpoint/2010/main" val="1207994774"/>
              </p:ext>
            </p:extLst>
          </p:nvPr>
        </p:nvGraphicFramePr>
        <p:xfrm>
          <a:off x="838200" y="2697510"/>
          <a:ext cx="7239000" cy="14629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</a:rPr>
                        <a:t>XXXX</a:t>
                      </a:r>
                      <a:endParaRPr sz="1800" dirty="0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</a:rPr>
                        <a:t>XXXXXX</a:t>
                      </a:r>
                      <a:endParaRPr sz="1800" dirty="0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HTML/Front End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Foundational SQL database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Char char="●"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</a:rPr>
                        <a:t>Connecting database to front end with Python</a:t>
                      </a:r>
                      <a:endParaRPr sz="1800" dirty="0">
                        <a:solidFill>
                          <a:schemeClr val="accent3"/>
                        </a:solidFill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Char char="●"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</a:rPr>
                        <a:t>Hosting local server</a:t>
                      </a:r>
                      <a:endParaRPr sz="1800" dirty="0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65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3889079" y="4826976"/>
            <a:ext cx="2570839" cy="1180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2183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Overview: A Relational Database Project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2690" y="4262716"/>
            <a:ext cx="24019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Ensure Normalization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1980" y="4247726"/>
            <a:ext cx="2399051" cy="49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Derive Integrity Checks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265583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</a:rPr>
              <a:t>APPLICATION DOMAIN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759502" y="2107096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</a:rPr>
              <a:t>PROBLEM STATEMENT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3031473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</a:rPr>
              <a:t>ENTITY RELATIONSHIP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7700" y="3037893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</a:rPr>
              <a:t>Data  Dictionary</a:t>
            </a:r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flipH="1">
            <a:off x="1978702" y="1875183"/>
            <a:ext cx="2498" cy="23191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>
          <a:xfrm>
            <a:off x="1978702" y="2716696"/>
            <a:ext cx="2498" cy="31477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12" idx="1"/>
          </p:cNvCxnSpPr>
          <p:nvPr/>
        </p:nvCxnSpPr>
        <p:spPr>
          <a:xfrm>
            <a:off x="3200400" y="3336273"/>
            <a:ext cx="737300" cy="642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4" idx="0"/>
          </p:cNvCxnSpPr>
          <p:nvPr/>
        </p:nvCxnSpPr>
        <p:spPr>
          <a:xfrm>
            <a:off x="1981200" y="3641073"/>
            <a:ext cx="10306" cy="60665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7094" y="4085386"/>
            <a:ext cx="7646803" cy="21630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9599" y="2874085"/>
            <a:ext cx="7668039" cy="1088315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64857" y="3622274"/>
            <a:ext cx="1938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CONCEPTUAL VIEW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40198" y="4283643"/>
            <a:ext cx="1787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PHYSICAL MODEL</a:t>
            </a:r>
          </a:p>
        </p:txBody>
      </p:sp>
      <p:cxnSp>
        <p:nvCxnSpPr>
          <p:cNvPr id="34" name="Straight Connector 33"/>
          <p:cNvCxnSpPr>
            <a:stCxn id="12" idx="2"/>
            <a:endCxn id="13" idx="0"/>
          </p:cNvCxnSpPr>
          <p:nvPr/>
        </p:nvCxnSpPr>
        <p:spPr>
          <a:xfrm flipH="1">
            <a:off x="5153669" y="3647493"/>
            <a:ext cx="3231" cy="61522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61051" y="1143000"/>
            <a:ext cx="381000" cy="4273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37" name="Oval 36"/>
          <p:cNvSpPr/>
          <p:nvPr/>
        </p:nvSpPr>
        <p:spPr>
          <a:xfrm>
            <a:off x="3142421" y="2046783"/>
            <a:ext cx="381000" cy="4273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8127525" y="2725153"/>
            <a:ext cx="381000" cy="4273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59153" y="4909760"/>
            <a:ext cx="24019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Create Triggers</a:t>
            </a:r>
          </a:p>
        </p:txBody>
      </p:sp>
      <p:cxnSp>
        <p:nvCxnSpPr>
          <p:cNvPr id="50" name="Straight Connector 49"/>
          <p:cNvCxnSpPr>
            <a:stCxn id="14" idx="3"/>
            <a:endCxn id="13" idx="1"/>
          </p:cNvCxnSpPr>
          <p:nvPr/>
        </p:nvCxnSpPr>
        <p:spPr>
          <a:xfrm flipV="1">
            <a:off x="3191031" y="4491316"/>
            <a:ext cx="761659" cy="157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3" idx="2"/>
            <a:endCxn id="48" idx="0"/>
          </p:cNvCxnSpPr>
          <p:nvPr/>
        </p:nvCxnSpPr>
        <p:spPr>
          <a:xfrm>
            <a:off x="5153669" y="4719916"/>
            <a:ext cx="6463" cy="18984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8073397" y="4010149"/>
            <a:ext cx="381000" cy="4273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974143" y="5456987"/>
            <a:ext cx="24019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Final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38118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6291"/>
            <a:ext cx="8229600" cy="4876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1800" dirty="0"/>
          </a:p>
          <a:p>
            <a:r>
              <a:rPr lang="en-US" sz="2000" b="1" dirty="0"/>
              <a:t>What is expected in Final Report Submission?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b="1" dirty="0"/>
              <a:t>A consolidated deck of slides that captures the following:</a:t>
            </a:r>
          </a:p>
          <a:p>
            <a:pPr lvl="2"/>
            <a:r>
              <a:rPr lang="en-US" sz="1600" b="1" dirty="0"/>
              <a:t>Provide a clear description of the Application Domain (2-3 slides)</a:t>
            </a:r>
          </a:p>
          <a:p>
            <a:pPr lvl="2"/>
            <a:r>
              <a:rPr lang="en-US" sz="1600" dirty="0"/>
              <a:t>Problem Statement (1 slide)</a:t>
            </a:r>
          </a:p>
          <a:p>
            <a:pPr lvl="2"/>
            <a:r>
              <a:rPr lang="en-US" sz="1600" dirty="0"/>
              <a:t>The ER from the proposal, and </a:t>
            </a:r>
            <a:r>
              <a:rPr lang="en-US" sz="1600" b="1" dirty="0">
                <a:solidFill>
                  <a:srgbClr val="FF0000"/>
                </a:solidFill>
              </a:rPr>
              <a:t>Updated ER</a:t>
            </a:r>
            <a:r>
              <a:rPr lang="en-US" sz="1600" dirty="0"/>
              <a:t>. (1-2 slides)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b="1" dirty="0"/>
              <a:t>Enumerate the integrity constraints (1-2 slides)</a:t>
            </a:r>
          </a:p>
          <a:p>
            <a:pPr lvl="2"/>
            <a:r>
              <a:rPr lang="en-US" sz="1600" dirty="0"/>
              <a:t>Enumerate and describe the different constraints enforced (1-2 slides)</a:t>
            </a:r>
          </a:p>
          <a:p>
            <a:pPr lvl="2"/>
            <a:r>
              <a:rPr lang="en-US" sz="1600" dirty="0">
                <a:solidFill>
                  <a:srgbClr val="FF0000"/>
                </a:solidFill>
              </a:rPr>
              <a:t>Do not forget to include CASCADES for Anomalous DDL Queries (in demo)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b="1" dirty="0"/>
              <a:t>For each relation in the DB, explain which Normal Form was achieved with tables in your relationship (2 slides)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b="1" dirty="0"/>
              <a:t>Explain one trigger and one view built in the application ?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In both (2-slides) and in demo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b="1" dirty="0"/>
              <a:t>Acknowledgement of Team by roles played by each member.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In both (1-slide) and in demo</a:t>
            </a:r>
          </a:p>
        </p:txBody>
      </p:sp>
    </p:spTree>
    <p:extLst>
      <p:ext uri="{BB962C8B-B14F-4D97-AF65-F5344CB8AC3E}">
        <p14:creationId xmlns:p14="http://schemas.microsoft.com/office/powerpoint/2010/main" val="222827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B522-28D8-B648-8CEB-095D0932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5450-D0F4-DA43-8831-D5C755177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Submission per group; to include:</a:t>
            </a:r>
          </a:p>
          <a:p>
            <a:pPr lvl="1"/>
            <a:r>
              <a:rPr lang="en-US" dirty="0"/>
              <a:t>The Final PPT presentation.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5-minute recording of project (DEMO)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DEMO will include: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explaining code.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Examples for Integrity constrains (with DDL anomalies)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Examples of Triggers and Views.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clear demarcation of roles.</a:t>
            </a:r>
          </a:p>
          <a:p>
            <a:pPr lvl="1"/>
            <a:endParaRPr lang="en-US" dirty="0"/>
          </a:p>
          <a:p>
            <a:r>
              <a:rPr lang="en-US" dirty="0"/>
              <a:t>Final Date of Submission: </a:t>
            </a:r>
            <a:r>
              <a:rPr lang="en-US" b="1" dirty="0"/>
              <a:t>Feb 23</a:t>
            </a:r>
            <a:r>
              <a:rPr lang="en-US" b="1" baseline="30000" dirty="0"/>
              <a:t>rd</a:t>
            </a:r>
            <a:r>
              <a:rPr lang="en-US" b="1" dirty="0"/>
              <a:t>, 2023 (@5:00 pm).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NO EXTENSIONS WILL BE POSSIBLE</a:t>
            </a:r>
          </a:p>
        </p:txBody>
      </p:sp>
    </p:spTree>
    <p:extLst>
      <p:ext uri="{BB962C8B-B14F-4D97-AF65-F5344CB8AC3E}">
        <p14:creationId xmlns:p14="http://schemas.microsoft.com/office/powerpoint/2010/main" val="102546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5957"/>
            <a:ext cx="8123100" cy="158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DBMS Final Project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4039563"/>
            <a:ext cx="8123100" cy="63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EXAMPLE: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220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60960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Application Domain - Area of Application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Purpose: Make it easier for teachers to conduct Evaluations on Students within a school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Our database will…</a:t>
            </a:r>
            <a:endParaRPr/>
          </a:p>
          <a:p>
            <a:r>
              <a:rPr lang="en"/>
              <a:t>Keep track of every student in a class along with unique information about them, including their answers to an evaluation completed multiple times throughout the year</a:t>
            </a:r>
            <a:endParaRPr/>
          </a:p>
          <a:p>
            <a:r>
              <a:rPr lang="en"/>
              <a:t>Come with a user-friendly web-based interface for accessing and changing information</a:t>
            </a:r>
            <a:endParaRPr/>
          </a:p>
          <a:p>
            <a:r>
              <a:rPr lang="en"/>
              <a:t>Make it easier for teachers to conduct the evaluations and compare/analyze evaluation results by consolidating all the data in one place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733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Application Domain - Challenges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87470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This project requires a database because…</a:t>
            </a:r>
            <a:endParaRPr/>
          </a:p>
          <a:p>
            <a:pPr>
              <a:spcBef>
                <a:spcPts val="1600"/>
              </a:spcBef>
              <a:buAutoNum type="arabicPeriod"/>
            </a:pPr>
            <a:r>
              <a:rPr lang="en"/>
              <a:t>The high number of relationships and the complexity of those relationships between the entities</a:t>
            </a:r>
            <a:br>
              <a:rPr lang="en"/>
            </a:br>
            <a:endParaRPr/>
          </a:p>
          <a:p>
            <a:pPr>
              <a:buAutoNum type="arabicPeriod"/>
            </a:pPr>
            <a:r>
              <a:rPr lang="en"/>
              <a:t>Multiple users (teachers, students) </a:t>
            </a:r>
            <a:br>
              <a:rPr lang="en"/>
            </a:br>
            <a:endParaRPr/>
          </a:p>
          <a:p>
            <a:pPr>
              <a:buAutoNum type="arabicPeriod"/>
            </a:pPr>
            <a:r>
              <a:rPr lang="en"/>
              <a:t>Centralized control of data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332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Problem Statement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0" y="2050075"/>
            <a:ext cx="5715000" cy="351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Entities</a:t>
            </a:r>
            <a:endParaRPr/>
          </a:p>
          <a:p>
            <a:pPr lvl="1" indent="-342900">
              <a:spcBef>
                <a:spcPts val="0"/>
              </a:spcBef>
              <a:buSzPts val="1800"/>
            </a:pPr>
            <a:r>
              <a:rPr lang="en" sz="1800"/>
              <a:t>Student (</a:t>
            </a:r>
            <a:r>
              <a:rPr lang="en" sz="1800" u="sng"/>
              <a:t>SID</a:t>
            </a:r>
            <a:r>
              <a:rPr lang="en" sz="1800"/>
              <a:t>, SName, SEmail, Password, SBirthday)</a:t>
            </a:r>
            <a:endParaRPr sz="1800"/>
          </a:p>
          <a:p>
            <a:pPr lvl="1" indent="-342900">
              <a:spcBef>
                <a:spcPts val="0"/>
              </a:spcBef>
              <a:buSzPts val="1800"/>
            </a:pPr>
            <a:r>
              <a:rPr lang="en" sz="1800"/>
              <a:t>Teacher(</a:t>
            </a:r>
            <a:r>
              <a:rPr lang="en" sz="1800" u="sng"/>
              <a:t>TID</a:t>
            </a:r>
            <a:r>
              <a:rPr lang="en" sz="1800"/>
              <a:t>, TName, TEmail, Password)</a:t>
            </a:r>
            <a:endParaRPr sz="1800"/>
          </a:p>
          <a:p>
            <a:pPr lvl="1" indent="-342900">
              <a:spcBef>
                <a:spcPts val="0"/>
              </a:spcBef>
              <a:buSzPts val="1800"/>
            </a:pPr>
            <a:r>
              <a:rPr lang="en" sz="1800"/>
              <a:t>Class (</a:t>
            </a:r>
            <a:r>
              <a:rPr lang="en" sz="1800" u="sng"/>
              <a:t>CID</a:t>
            </a:r>
            <a:r>
              <a:rPr lang="en" sz="1800"/>
              <a:t>, CName)</a:t>
            </a:r>
            <a:endParaRPr sz="1800"/>
          </a:p>
          <a:p>
            <a:pPr lvl="1" indent="-342900">
              <a:spcBef>
                <a:spcPts val="0"/>
              </a:spcBef>
              <a:buSzPts val="1800"/>
            </a:pPr>
            <a:r>
              <a:rPr lang="en" sz="1800"/>
              <a:t>Evaluation (</a:t>
            </a:r>
            <a:r>
              <a:rPr lang="en" sz="1800" u="sng"/>
              <a:t>EID</a:t>
            </a:r>
            <a:r>
              <a:rPr lang="en" sz="1800"/>
              <a:t>, Title, Date)</a:t>
            </a:r>
            <a:endParaRPr sz="1800"/>
          </a:p>
          <a:p>
            <a:pPr lvl="1" indent="-342900">
              <a:spcBef>
                <a:spcPts val="0"/>
              </a:spcBef>
              <a:buSzPts val="1800"/>
            </a:pPr>
            <a:r>
              <a:rPr lang="en" sz="1800"/>
              <a:t>Question(</a:t>
            </a:r>
            <a:r>
              <a:rPr lang="en" sz="1800" u="sng"/>
              <a:t>QID</a:t>
            </a:r>
            <a:r>
              <a:rPr lang="en" sz="1800"/>
              <a:t>, QText, Correct, Choice1, Choice2, Choice3, Choice4)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873200" y="2050075"/>
            <a:ext cx="4270800" cy="25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15000"/>
              </a:lnSpc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Relationships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>
              <a:lnSpc>
                <a:spcPct val="115000"/>
              </a:lnSpc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Enroll (</a:t>
            </a:r>
            <a:r>
              <a:rPr lang="en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SID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CID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>
              <a:lnSpc>
                <a:spcPct val="115000"/>
              </a:lnSpc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Teach (</a:t>
            </a:r>
            <a:r>
              <a:rPr lang="en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TID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CID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>
              <a:lnSpc>
                <a:spcPct val="115000"/>
              </a:lnSpc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Evaluate_Class (</a:t>
            </a:r>
            <a:r>
              <a:rPr lang="en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EID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CID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>
              <a:lnSpc>
                <a:spcPct val="115000"/>
              </a:lnSpc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Eval_Question (</a:t>
            </a:r>
            <a:r>
              <a:rPr lang="en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EID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QID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>
              <a:lnSpc>
                <a:spcPct val="115000"/>
              </a:lnSpc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Ques_Respond (</a:t>
            </a:r>
            <a:r>
              <a:rPr lang="en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SID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QID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EID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Response)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>
              <a:lnSpc>
                <a:spcPct val="115000"/>
              </a:lnSpc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Taken (</a:t>
            </a:r>
            <a:r>
              <a:rPr lang="en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SID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EID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89673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Problem Statement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584200" y="2109575"/>
            <a:ext cx="7950300" cy="29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15000"/>
              </a:lnSpc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Entity Relationship Constraints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>
              <a:lnSpc>
                <a:spcPct val="115000"/>
              </a:lnSpc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class will have a single teacher but a teacher can teach multiple classes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>
              <a:lnSpc>
                <a:spcPct val="115000"/>
              </a:lnSpc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student can be enrolled in many classes and a class can have many student enrolled in it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>
              <a:lnSpc>
                <a:spcPct val="115000"/>
              </a:lnSpc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class can have zero or more evaluations and an evaluation can belong to multiple classes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>
              <a:lnSpc>
                <a:spcPct val="115000"/>
              </a:lnSpc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student can have 0 or 1 response for each question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>
              <a:lnSpc>
                <a:spcPct val="115000"/>
              </a:lnSpc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student can only take an evaluation once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863563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5705</TotalTime>
  <Words>974</Words>
  <Application>Microsoft Macintosh PowerPoint</Application>
  <PresentationFormat>On-screen Show (4:3)</PresentationFormat>
  <Paragraphs>141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Proxima Nova</vt:lpstr>
      <vt:lpstr>Clarity</vt:lpstr>
      <vt:lpstr>CSC-430(001) / 530 : DATABASE MANAGEMENT SYSTEMS / Database Theory</vt:lpstr>
      <vt:lpstr>Overview: A Relational Database Project</vt:lpstr>
      <vt:lpstr>Project Proposals </vt:lpstr>
      <vt:lpstr>What you will submit</vt:lpstr>
      <vt:lpstr>DBMS Final Project</vt:lpstr>
      <vt:lpstr>Application Domain - Area of Application</vt:lpstr>
      <vt:lpstr>Application Domain - Challenges</vt:lpstr>
      <vt:lpstr>Problem Statement</vt:lpstr>
      <vt:lpstr>Problem Statement</vt:lpstr>
      <vt:lpstr>Old E/R Model</vt:lpstr>
      <vt:lpstr>New E/R Model</vt:lpstr>
      <vt:lpstr>Integrity Constraints</vt:lpstr>
      <vt:lpstr>BCNF - Old Model</vt:lpstr>
      <vt:lpstr>BCNF - New Model</vt:lpstr>
      <vt:lpstr>Triggers</vt:lpstr>
      <vt:lpstr>Views</vt:lpstr>
      <vt:lpstr>Views</vt:lpstr>
      <vt:lpstr>Acknowledgements</vt:lpstr>
    </vt:vector>
  </TitlesOfParts>
  <Company>Louisiana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CSC-430: DATABASE MANAGEMENT SYSTEMS</dc:title>
  <dc:creator>Pradeep_Chowriappa</dc:creator>
  <cp:lastModifiedBy>pradeep chowriappa</cp:lastModifiedBy>
  <cp:revision>14</cp:revision>
  <dcterms:created xsi:type="dcterms:W3CDTF">2014-01-13T17:37:53Z</dcterms:created>
  <dcterms:modified xsi:type="dcterms:W3CDTF">2023-02-13T15:22:14Z</dcterms:modified>
</cp:coreProperties>
</file>