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82" r:id="rId2"/>
    <p:sldId id="324" r:id="rId3"/>
    <p:sldId id="327" r:id="rId4"/>
    <p:sldId id="374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7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78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7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7" r:id="rId5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826C7-34C1-044B-8983-C888B9CE175D}" v="8" dt="2022-02-07T16:50:15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6"/>
    <p:restoredTop sz="96327"/>
  </p:normalViewPr>
  <p:slideViewPr>
    <p:cSldViewPr snapToObjects="1">
      <p:cViewPr varScale="1">
        <p:scale>
          <a:sx n="124" d="100"/>
          <a:sy n="124" d="100"/>
        </p:scale>
        <p:origin x="1448" y="16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B27D24B-B078-1E47-B25B-D92A5DBB7F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4E24BB4-4AD6-B847-9DE9-2DDA28A7B27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5B612D9-CF07-DB4B-BC24-756E319A05B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CC531E84-1E66-FB43-AEDC-29C06464B6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71A67865-B9CE-724B-96DC-B2B7F347634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202C0B9-67CE-D146-85F3-4D0EBB3F131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E103FB19-041E-794D-A5C1-38DB9D0C22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D33A97-E1B8-B64E-9501-FDF983EB6FA6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731FFEC3-8041-0C42-BB43-92DEF8003B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noProof="0"/>
              <a:t>Click to edit Master text styles</a:t>
            </a:r>
          </a:p>
          <a:p>
            <a:pPr lvl="1"/>
            <a:r>
              <a:rPr lang="en-CA" altLang="en-US" noProof="0"/>
              <a:t>Second level</a:t>
            </a:r>
          </a:p>
          <a:p>
            <a:pPr lvl="2"/>
            <a:r>
              <a:rPr lang="en-CA" altLang="en-US" noProof="0"/>
              <a:t>Third level</a:t>
            </a:r>
          </a:p>
          <a:p>
            <a:pPr lvl="3"/>
            <a:r>
              <a:rPr lang="en-CA" altLang="en-US" noProof="0"/>
              <a:t>Fourth level</a:t>
            </a:r>
          </a:p>
          <a:p>
            <a:pPr lvl="4"/>
            <a:r>
              <a:rPr lang="en-CA" altLang="en-US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B785CC09-5BB3-A548-B3B1-4437165AD06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87EDC610-4C44-5141-BB5A-82350A86F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BC3D794E-094F-5D44-BF19-B8D5AEE1BF3D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AE54EEB3-CA14-8745-9A73-4EE63495B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920909-CCFE-6240-9B7C-5DAE9FFC37B0}" type="slidenum">
              <a:rPr lang="en-CA" altLang="en-US" sz="1200" i="0">
                <a:latin typeface="Tahoma" panose="020B0604030504040204" pitchFamily="34" charset="0"/>
              </a:rPr>
              <a:pPr/>
              <a:t>1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B20999-18C1-6142-A199-6E1FCDA0B3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B5E19A4-F0E6-4142-B9A1-A8C5BE4D8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D3CEF70F-F245-194A-A9EF-81723DC681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961D3C-2F19-5445-92EF-8A49DD86ADEA}" type="slidenum">
              <a:rPr lang="en-CA" altLang="en-US" sz="1200" i="0">
                <a:latin typeface="Tahoma" panose="020B0604030504040204" pitchFamily="34" charset="0"/>
              </a:rPr>
              <a:pPr/>
              <a:t>10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E0FB69E4-2448-4841-8221-29970E7A01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9AA6E8F-0637-7B42-BEAA-09A0DD433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6366A1D8-A93C-C645-B3C6-F907637FD0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CCB9E5-92F8-D945-9108-F29289D45346}" type="slidenum">
              <a:rPr lang="en-CA" altLang="en-US" sz="1200" i="0">
                <a:latin typeface="Tahoma" panose="020B0604030504040204" pitchFamily="34" charset="0"/>
              </a:rPr>
              <a:pPr/>
              <a:t>11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25D4CA5-CCE3-4145-8AFD-A9AAA728FA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A5CFA7A-9DE1-404A-A507-CC0AC96B8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858EA96E-EB68-5549-AF8A-6D7698BCE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2B4202-2F86-D841-9770-F09B107C3CCE}" type="slidenum">
              <a:rPr lang="en-CA" altLang="en-US" sz="1200" i="0">
                <a:latin typeface="Tahoma" panose="020B0604030504040204" pitchFamily="34" charset="0"/>
              </a:rPr>
              <a:pPr/>
              <a:t>12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74C4E366-41D7-FF49-BDAA-FC87D9DF91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7F322362-B809-314F-8225-6E007A84E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9075C7E-0540-894D-8967-962DA6403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C6EAAED-EA84-5A47-9675-24DD60F4E0BB}" type="slidenum">
              <a:rPr lang="en-CA" altLang="en-US" sz="1200" i="0">
                <a:latin typeface="Tahoma" panose="020B0604030504040204" pitchFamily="34" charset="0"/>
              </a:rPr>
              <a:pPr/>
              <a:t>13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DDC217F-A078-3D4B-A38A-DBAF09EB45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4ACE1E0-57CE-C448-9CDF-C1A419536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B14BCB1D-583F-FC41-93CD-8FACF5F134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C1940B-B4F5-6C49-A6A3-A81380CD547F}" type="slidenum">
              <a:rPr lang="en-CA" altLang="en-US" sz="1200" i="0">
                <a:latin typeface="Tahoma" panose="020B0604030504040204" pitchFamily="34" charset="0"/>
              </a:rPr>
              <a:pPr/>
              <a:t>14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9DA03200-DFE7-4A4F-BD42-42982CA250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0EA9946-55AF-0E4E-BB88-E6EC66FD7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15138C-D43F-0047-8B79-1702CEBCB4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982139-86C3-4442-B67D-27CC6D9C9B59}" type="slidenum">
              <a:rPr lang="en-CA" altLang="en-US" sz="1200" i="0">
                <a:latin typeface="Tahoma" panose="020B0604030504040204" pitchFamily="34" charset="0"/>
              </a:rPr>
              <a:pPr/>
              <a:t>15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727BCF1-637A-504D-848A-0678DBB9F7A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5DA07AC-A31A-7C44-B81B-F77CFA110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7A586A89-626F-6342-9B99-215E1E178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DCDDF90-4DEA-A24D-89F1-648310FD9030}" type="slidenum">
              <a:rPr lang="en-CA" altLang="en-US" sz="1200" i="0">
                <a:latin typeface="Tahoma" panose="020B0604030504040204" pitchFamily="34" charset="0"/>
              </a:rPr>
              <a:pPr/>
              <a:t>16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F6ECC51-C270-8F46-86AC-14ECCEF127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CA54308-0837-0E4C-9928-20DA5D7FD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AFF05B2F-D71E-724B-8308-1ACECD8D7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F0F12B-9B24-784B-B77D-CAC3A9D06464}" type="slidenum">
              <a:rPr lang="en-CA" altLang="en-US" sz="1200" i="0">
                <a:latin typeface="Tahoma" panose="020B0604030504040204" pitchFamily="34" charset="0"/>
              </a:rPr>
              <a:pPr/>
              <a:t>17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B8AEC0A-DE3B-B54F-9B27-F8BF2257E3E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F0A742F-DDC6-2D45-9A63-7537A75BD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AC3F0D87-669D-904D-8ACE-83DD2D9F2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4BBC16-FFE2-5F4D-97E1-E48480635B02}" type="slidenum">
              <a:rPr lang="en-CA" altLang="en-US" sz="1200" i="0">
                <a:latin typeface="Tahoma" panose="020B0604030504040204" pitchFamily="34" charset="0"/>
              </a:rPr>
              <a:pPr/>
              <a:t>18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FA073E2-7E29-A44A-B788-13E5647023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D425DEB-F6F3-A344-A428-5B1D90567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6DBBBFA3-A7B1-0E45-8858-386D78D207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04048D-9806-FA4C-B1F2-832806E749F2}" type="slidenum">
              <a:rPr lang="en-CA" altLang="en-US" sz="1200" i="0">
                <a:latin typeface="Tahoma" panose="020B0604030504040204" pitchFamily="34" charset="0"/>
              </a:rPr>
              <a:pPr/>
              <a:t>19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0124161D-4B01-BB44-96C3-C9CAC7B54C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ABE6E48-16A7-D644-8B9A-513FFBCE27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63798982-CE34-254D-ABA2-2E8E6EF076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37C65A-5121-FC43-98B3-8F00B3C90CF7}" type="slidenum">
              <a:rPr lang="en-CA" altLang="en-US" sz="1200" i="0">
                <a:latin typeface="Tahoma" panose="020B0604030504040204" pitchFamily="34" charset="0"/>
              </a:rPr>
              <a:pPr/>
              <a:t>2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F977BAA-2879-B84F-82A6-83C42695EE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55EE385-3DE4-084B-B93B-61CF7DD58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4A29C201-B0DA-AB42-9081-5B682DFBD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07D620-5A18-064A-8ADB-C8023920193C}" type="slidenum">
              <a:rPr lang="en-CA" altLang="en-US" sz="1200" i="0">
                <a:latin typeface="Tahoma" panose="020B0604030504040204" pitchFamily="34" charset="0"/>
              </a:rPr>
              <a:pPr/>
              <a:t>20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713442CD-DB6D-2C4B-ADED-7C6466CBDD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C7C4B265-5125-F342-9AAA-65E69634B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FEBDA558-192E-904B-8C6F-837020025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6743FF-4E0C-7D42-BC85-2FDBF26E1448}" type="slidenum">
              <a:rPr lang="en-CA" altLang="en-US" sz="1200" i="0">
                <a:latin typeface="Tahoma" panose="020B0604030504040204" pitchFamily="34" charset="0"/>
              </a:rPr>
              <a:pPr/>
              <a:t>21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16CCB09-C55D-A74C-9C86-5572E27D3A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B178A0F-873C-6D4C-B29A-8559295FC4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04DD744B-30FE-8E45-BD6F-F419D2464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E5BB9F-75A9-294A-8F18-D9E6BBC0C30C}" type="slidenum">
              <a:rPr lang="en-CA" altLang="en-US" sz="1200" i="0">
                <a:latin typeface="Tahoma" panose="020B0604030504040204" pitchFamily="34" charset="0"/>
              </a:rPr>
              <a:pPr/>
              <a:t>22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10D27F4-EBCC-904B-BFB3-AFFEE7AFAA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5E8B22D-857D-AE49-B34C-2266160615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E003E0C9-714C-B549-91A8-5D448EF718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F8B0DA-DABE-CB45-9EC9-ED46DD0FB50F}" type="slidenum">
              <a:rPr lang="en-CA" altLang="en-US" sz="1200" i="0">
                <a:latin typeface="Tahoma" panose="020B0604030504040204" pitchFamily="34" charset="0"/>
              </a:rPr>
              <a:pPr/>
              <a:t>23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F39BB0EA-643E-DD41-91D5-2781F11589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A186E77-DEFA-6641-AC5F-AB8B174B9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10355BBD-36E4-CE44-B1F4-8B8F1387FB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3212CE-1BA6-7E48-A733-61358FE8164A}" type="slidenum">
              <a:rPr lang="en-CA" altLang="en-US" sz="1200" i="0">
                <a:latin typeface="Tahoma" panose="020B0604030504040204" pitchFamily="34" charset="0"/>
              </a:rPr>
              <a:pPr/>
              <a:t>24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5EF0982-025A-574B-9534-6CED5AC5847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E728207-4A4C-2D42-82DC-08185754E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292E920F-CEDC-914D-B470-494652591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1FBB53-CE7F-9543-9253-A2645A353473}" type="slidenum">
              <a:rPr lang="en-CA" altLang="en-US" sz="1200" i="0">
                <a:latin typeface="Tahoma" panose="020B0604030504040204" pitchFamily="34" charset="0"/>
              </a:rPr>
              <a:pPr/>
              <a:t>25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FC141D22-CE51-564C-B9E5-2B90A17AEEC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B2AC087-5BAD-674E-8F0A-2500AEE82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7BE63E0C-32C4-D249-8490-481977DFF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6D4D76-867E-1144-A027-63E0A7C34AC9}" type="slidenum">
              <a:rPr lang="en-CA" altLang="en-US" sz="1200" i="0">
                <a:latin typeface="Tahoma" panose="020B0604030504040204" pitchFamily="34" charset="0"/>
              </a:rPr>
              <a:pPr/>
              <a:t>26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B022021-8F92-4943-A52B-5F209CCE1F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20DB3C02-04BD-4B46-A44B-614DC4CAD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D472B542-B948-1F4E-A0B7-27D334CCD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CBFC3D-9533-FC4A-AB17-AFC27BADE4DB}" type="slidenum">
              <a:rPr lang="en-CA" altLang="en-US" sz="1200" i="0">
                <a:latin typeface="Tahoma" panose="020B0604030504040204" pitchFamily="34" charset="0"/>
              </a:rPr>
              <a:pPr/>
              <a:t>27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9A186AF-9621-964E-A4D4-35EBC4661C0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03BC280-6D21-5E41-B698-F8275E8A2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571A866A-8CE7-6B45-B245-3243E9832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AD67F7-FB09-514D-9F93-D7F34A767774}" type="slidenum">
              <a:rPr lang="en-CA" altLang="en-US" sz="1200" i="0">
                <a:latin typeface="Tahoma" panose="020B0604030504040204" pitchFamily="34" charset="0"/>
              </a:rPr>
              <a:pPr/>
              <a:t>28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AFBAD35-9204-A041-8D1E-E2073EA15B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958FEC6-D442-2140-9C14-316CCBDD9A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62F7555E-7F78-5845-B2B1-0A95898BC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EFE702-37DB-8548-A107-03A153A1E8BE}" type="slidenum">
              <a:rPr lang="en-CA" altLang="en-US" sz="1200" i="0">
                <a:latin typeface="Tahoma" panose="020B0604030504040204" pitchFamily="34" charset="0"/>
              </a:rPr>
              <a:pPr/>
              <a:t>29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5E6E5EA-CB65-8847-887C-CD2ABD403D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C9A14B46-C03F-E24C-A191-3B13F98AD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ED9E14D5-5FFE-D04A-B09A-07E6B3EF47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939AA1-4EA3-0C45-A1D6-4E922B752BFD}" type="slidenum">
              <a:rPr lang="en-CA" altLang="en-US" sz="1200" i="0">
                <a:latin typeface="Tahoma" panose="020B0604030504040204" pitchFamily="34" charset="0"/>
              </a:rPr>
              <a:pPr/>
              <a:t>3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E5F45E7-F532-9F4B-AD9F-EAC3E7605B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00E7064-B107-A84A-9D03-F51E44358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F733C6C8-3EF1-034E-8BEF-3ECB82E14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FEAE75-67A4-1E4A-B89C-D1F4F7B259A2}" type="slidenum">
              <a:rPr lang="en-CA" altLang="en-US" sz="1200" i="0">
                <a:latin typeface="Tahoma" panose="020B0604030504040204" pitchFamily="34" charset="0"/>
              </a:rPr>
              <a:pPr/>
              <a:t>30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FC10A95-CE55-E04A-9CC5-93EC22CD68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1FA31F5-67A2-384B-9318-D6529D0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C35BFF46-2767-9B43-B550-B474E7512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CD3C3C-308D-364F-8817-9A18A0368E18}" type="slidenum">
              <a:rPr lang="en-CA" altLang="en-US" sz="1200" i="0">
                <a:latin typeface="Tahoma" panose="020B0604030504040204" pitchFamily="34" charset="0"/>
              </a:rPr>
              <a:pPr/>
              <a:t>31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054D23F6-5C3A-7749-ADE1-5729FAA12D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352AF32-354C-644D-A847-E690E2BF4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A2D3905E-280B-6B41-9213-AC8615249E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B5DA67-5AE3-5146-859D-75857C190087}" type="slidenum">
              <a:rPr lang="en-CA" altLang="en-US" sz="1200" i="0">
                <a:latin typeface="Tahoma" panose="020B0604030504040204" pitchFamily="34" charset="0"/>
              </a:rPr>
              <a:pPr/>
              <a:t>32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A1DCE59-25CD-E54C-BD4B-457FF939EF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8D9F119-47F5-9041-B5DC-BF75A898A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EBCCE4E9-7DB0-F748-90E2-44A52F4051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FAFF7-6AB1-A944-AFC9-0BCF7832DB5A}" type="slidenum">
              <a:rPr lang="en-CA" altLang="en-US" sz="1200" i="0">
                <a:latin typeface="Tahoma" panose="020B0604030504040204" pitchFamily="34" charset="0"/>
              </a:rPr>
              <a:pPr/>
              <a:t>33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BE806ED-54FC-FA4F-9242-4A8437EB21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40EEF6F-68B4-0146-B2CD-270EB51CF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D33892F-1FD2-CA44-BC51-F8FE754297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18D36-C9B0-7F42-8D0B-5B33D251AEC3}" type="slidenum">
              <a:rPr lang="en-CA" altLang="en-US" sz="1200" i="0">
                <a:latin typeface="Tahoma" panose="020B0604030504040204" pitchFamily="34" charset="0"/>
              </a:rPr>
              <a:pPr/>
              <a:t>34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90867C8C-D8DC-AF47-BFC4-B3B2FF7C91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6C259EA-79A2-9F45-86F6-31156E7E9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00CE82F-2981-CF43-88B8-B35C8589B4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EEDB56-0E5D-D249-ADD4-C8B377519BF1}" type="slidenum">
              <a:rPr lang="en-CA" altLang="en-US" sz="1200" i="0">
                <a:latin typeface="Tahoma" panose="020B0604030504040204" pitchFamily="34" charset="0"/>
              </a:rPr>
              <a:pPr/>
              <a:t>36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FE63DAFA-2CFA-7844-9291-3CC70889CE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7E80A2DF-0AE8-C14E-8E55-971A34B8E7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E70C068A-D920-A84A-87C7-DC32D8D69D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5193B0-8549-254F-B1D6-5E1F2FE38FA2}" type="slidenum">
              <a:rPr lang="en-CA" altLang="en-US" sz="1200" i="0">
                <a:latin typeface="Tahoma" panose="020B0604030504040204" pitchFamily="34" charset="0"/>
              </a:rPr>
              <a:pPr/>
              <a:t>37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310CBE36-AE66-E041-B750-A46F1DD06C5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E131E1ED-EC47-C04D-B49C-8314B9493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8CACC889-484C-CE42-8DC7-3CFDE4AEFD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B899AF-305E-F742-AF5F-232F843AE60A}" type="slidenum">
              <a:rPr lang="en-CA" altLang="en-US" sz="1200" i="0">
                <a:latin typeface="Tahoma" panose="020B0604030504040204" pitchFamily="34" charset="0"/>
              </a:rPr>
              <a:pPr/>
              <a:t>38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DF72B001-CE69-8A43-81BB-E52CB66D428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93F7FB9B-476C-064C-9681-CFCE75CE1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ADF0F2DD-3D5E-744B-80AF-6FC6C36A59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B2CE60-4D73-0249-B6A5-DEB9D2249504}" type="slidenum">
              <a:rPr lang="en-CA" altLang="en-US" sz="1200" i="0">
                <a:latin typeface="Tahoma" panose="020B0604030504040204" pitchFamily="34" charset="0"/>
              </a:rPr>
              <a:pPr/>
              <a:t>39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16412704-1E47-D849-B943-09A46BBED5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0F8FFBD-9894-334C-9229-B5FCF569C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D6D0DD7D-8461-064E-9DCE-4388A8063D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480DD3-7B3B-164D-AE8B-D6BC6EE364FA}" type="slidenum">
              <a:rPr lang="en-CA" altLang="en-US" sz="1200" i="0">
                <a:latin typeface="Tahoma" panose="020B0604030504040204" pitchFamily="34" charset="0"/>
              </a:rPr>
              <a:pPr/>
              <a:t>40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46F25B01-26FC-DE45-9637-4760BE59E6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5949D50B-1514-C14B-972D-199901D6C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23662DE-D5C3-AF49-872A-2E7DB21D0A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F406E8-1F50-554E-BA57-4F599DC80311}" type="slidenum">
              <a:rPr lang="en-CA" altLang="en-US" sz="1200" i="0">
                <a:latin typeface="Tahoma" panose="020B0604030504040204" pitchFamily="34" charset="0"/>
              </a:rPr>
              <a:pPr/>
              <a:t>4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A9C17C4-D1A8-6F46-B3C4-3765DBFEDA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44C5723-A9D1-ED43-A340-13F2199DA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60554CF0-E2E6-D840-A646-6039F6E6B2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E33437-9770-9E4D-82E9-2BC1F03D50C8}" type="slidenum">
              <a:rPr lang="en-CA" altLang="en-US" sz="1200" i="0">
                <a:latin typeface="Tahoma" panose="020B0604030504040204" pitchFamily="34" charset="0"/>
              </a:rPr>
              <a:pPr/>
              <a:t>41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3670EF2E-63C6-D94F-8CAE-C57E48856A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13465A6-90E9-9E43-B3C1-5A9A2755B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325DE89E-EA2E-D245-A8D3-76CCFCCD3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11A779-9DEE-DC43-A144-BF927AD6E613}" type="slidenum">
              <a:rPr lang="en-CA" altLang="en-US" sz="1200" i="0">
                <a:latin typeface="Tahoma" panose="020B0604030504040204" pitchFamily="34" charset="0"/>
              </a:rPr>
              <a:pPr/>
              <a:t>42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9B00707-57CD-7A4A-8C78-CD7B952D94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B10EB6E-3DCF-D645-A3DA-733CF24BE7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2F438E1F-0BD3-0A4D-9A2F-79F2E6D8F1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B6C1AF-43EA-8144-9311-D6E253C02572}" type="slidenum">
              <a:rPr lang="en-CA" altLang="en-US" sz="1200" i="0">
                <a:latin typeface="Tahoma" panose="020B0604030504040204" pitchFamily="34" charset="0"/>
              </a:rPr>
              <a:pPr/>
              <a:t>43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7766AC0-0B6C-A843-B9B0-B08EBB2D85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115F43D-164A-1B4A-8E80-FAC02A692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>
            <a:extLst>
              <a:ext uri="{FF2B5EF4-FFF2-40B4-BE49-F238E27FC236}">
                <a16:creationId xmlns:a16="http://schemas.microsoft.com/office/drawing/2014/main" id="{21B85D7B-36E1-BD49-863A-73ECEF8746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9660E2-B02E-0447-9DBF-60066E6A431B}" type="slidenum">
              <a:rPr lang="en-CA" altLang="en-US" sz="1200" i="0">
                <a:latin typeface="Tahoma" panose="020B0604030504040204" pitchFamily="34" charset="0"/>
              </a:rPr>
              <a:pPr/>
              <a:t>44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04BAD64C-A10C-C149-B5EB-E4675A4C83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67D345BC-3810-4C44-B021-B4E7826B3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>
            <a:extLst>
              <a:ext uri="{FF2B5EF4-FFF2-40B4-BE49-F238E27FC236}">
                <a16:creationId xmlns:a16="http://schemas.microsoft.com/office/drawing/2014/main" id="{6E80671E-2313-584F-920E-37EBC616A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0DA660A-2AFB-F24C-9765-F220E6BFB695}" type="slidenum">
              <a:rPr lang="en-CA" altLang="en-US" sz="1200" i="0">
                <a:latin typeface="Tahoma" panose="020B0604030504040204" pitchFamily="34" charset="0"/>
              </a:rPr>
              <a:pPr/>
              <a:t>45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920730A7-B81E-5B4F-A1A0-F02B74E304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DA3511F-114D-7741-9D56-BE11AA0CC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54D1109C-097D-9D4D-8145-AE5C2DCB8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82B680-0F12-2C49-88EC-9B67567CC323}" type="slidenum">
              <a:rPr lang="en-CA" altLang="en-US" sz="1200" i="0">
                <a:latin typeface="Tahoma" panose="020B0604030504040204" pitchFamily="34" charset="0"/>
              </a:rPr>
              <a:pPr/>
              <a:t>46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1772A16-196F-8849-8969-232AB08AD9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5BA22FA3-C3F8-4F45-829F-3D35BFD34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7">
            <a:extLst>
              <a:ext uri="{FF2B5EF4-FFF2-40B4-BE49-F238E27FC236}">
                <a16:creationId xmlns:a16="http://schemas.microsoft.com/office/drawing/2014/main" id="{81D707C3-C9C0-3E4D-88C9-875865D1E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60A67C-85A3-8141-99BB-B21611191A65}" type="slidenum">
              <a:rPr lang="en-CA" altLang="en-US" sz="1200" i="0">
                <a:latin typeface="Tahoma" panose="020B0604030504040204" pitchFamily="34" charset="0"/>
              </a:rPr>
              <a:pPr/>
              <a:t>47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DBAB53C6-E4F1-5E43-A15A-7072C8AD9E3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19DE681-1E03-8241-B97B-652993812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>
            <a:extLst>
              <a:ext uri="{FF2B5EF4-FFF2-40B4-BE49-F238E27FC236}">
                <a16:creationId xmlns:a16="http://schemas.microsoft.com/office/drawing/2014/main" id="{E50BCE09-9622-824C-9C11-AEA0102A79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6FA8F9-F701-E547-AD80-38B08B4295C9}" type="slidenum">
              <a:rPr lang="en-CA" altLang="en-US" sz="1200" i="0">
                <a:latin typeface="Tahoma" panose="020B0604030504040204" pitchFamily="34" charset="0"/>
              </a:rPr>
              <a:pPr/>
              <a:t>48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E3B42481-6AB8-C949-B2B1-3D1B418B2B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EEEE4D83-C31B-8149-8DA3-18F710A3F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>
            <a:extLst>
              <a:ext uri="{FF2B5EF4-FFF2-40B4-BE49-F238E27FC236}">
                <a16:creationId xmlns:a16="http://schemas.microsoft.com/office/drawing/2014/main" id="{4279C0C2-95E2-4B46-9C32-7DE92C4552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35EFCB-F229-264C-8E71-2BFA3ACD21CC}" type="slidenum">
              <a:rPr lang="en-CA" altLang="en-US" sz="1200" i="0">
                <a:latin typeface="Tahoma" panose="020B0604030504040204" pitchFamily="34" charset="0"/>
              </a:rPr>
              <a:pPr/>
              <a:t>49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4DB4EFE7-D262-4647-ACB0-E2DB55B48A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DC97A50B-79C0-DA47-908E-BC4132EF9E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7EF20813-11E0-8B43-AC1C-77A10FF4A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8DB5A6-351C-2D47-8718-40CA26B32E7A}" type="slidenum">
              <a:rPr lang="en-CA" altLang="en-US" sz="1200" i="0">
                <a:latin typeface="Tahoma" panose="020B0604030504040204" pitchFamily="34" charset="0"/>
              </a:rPr>
              <a:pPr/>
              <a:t>50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2DB03E39-5428-9D4C-96F4-91D7DE2381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615820C-4CE1-4D4D-858E-AEE778F7B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11DCB826-68B3-B142-99CF-E31470354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962730-B697-2846-B445-0BB689D28B56}" type="slidenum">
              <a:rPr lang="en-CA" altLang="en-US" sz="1200" i="0">
                <a:latin typeface="Tahoma" panose="020B0604030504040204" pitchFamily="34" charset="0"/>
              </a:rPr>
              <a:pPr/>
              <a:t>5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90B1A8E-FD33-4547-987D-DBC3489005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D904C0D-09C9-D748-97BB-5812D704D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>
            <a:extLst>
              <a:ext uri="{FF2B5EF4-FFF2-40B4-BE49-F238E27FC236}">
                <a16:creationId xmlns:a16="http://schemas.microsoft.com/office/drawing/2014/main" id="{2B1AB4E6-E4AF-1B47-B1C0-D7CC218BA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88216B-8D92-8F4D-891F-30470F02DC48}" type="slidenum">
              <a:rPr lang="en-CA" altLang="en-US" sz="1200" i="0">
                <a:latin typeface="Tahoma" panose="020B0604030504040204" pitchFamily="34" charset="0"/>
              </a:rPr>
              <a:pPr/>
              <a:t>51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ACE37D84-FA99-E543-967E-B533EBC1DE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9DFED2B-84F5-864C-81D6-1DED5138A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AE3FC4E1-7DA8-7043-972B-3571379616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5085D0-580B-A84C-9DC8-AC53A8D70941}" type="slidenum">
              <a:rPr lang="en-CA" altLang="en-US" sz="1200" i="0">
                <a:latin typeface="Tahoma" panose="020B0604030504040204" pitchFamily="34" charset="0"/>
              </a:rPr>
              <a:pPr/>
              <a:t>52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81977C4-DA92-D742-9C9C-FFBD828A78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630E8BB8-58E9-BF43-AE7C-69D514D6C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>
            <a:extLst>
              <a:ext uri="{FF2B5EF4-FFF2-40B4-BE49-F238E27FC236}">
                <a16:creationId xmlns:a16="http://schemas.microsoft.com/office/drawing/2014/main" id="{118FEB5A-3502-694C-8C64-78B9A95E38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3AD3AB9-71D5-E34C-9C90-EB83B2CC72D2}" type="slidenum">
              <a:rPr lang="en-CA" altLang="en-US" sz="1200" i="0">
                <a:latin typeface="Tahoma" panose="020B0604030504040204" pitchFamily="34" charset="0"/>
              </a:rPr>
              <a:pPr/>
              <a:t>53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92AF84CA-88C4-1E41-90A5-5A302B2F1D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529E0E1-42BA-164F-AAB3-761E071EA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6B49C45-30CF-6749-A47E-07EB6CF8C4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8A123C-C1C3-5548-AB48-3D861CB69C77}" type="slidenum">
              <a:rPr lang="en-CA" altLang="en-US" sz="1200" i="0">
                <a:latin typeface="Tahoma" panose="020B0604030504040204" pitchFamily="34" charset="0"/>
              </a:rPr>
              <a:pPr/>
              <a:t>6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E6BEC89E-99CD-5040-BF60-3E1914FD32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FF23FF9-AA90-9F4B-94D6-866C2F7FDB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A7DD7139-69C1-B54F-BAF0-09F9402A0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6A4B46-5C46-144A-B96B-142C890B562C}" type="slidenum">
              <a:rPr lang="en-CA" altLang="en-US" sz="1200" i="0">
                <a:latin typeface="Tahoma" panose="020B0604030504040204" pitchFamily="34" charset="0"/>
              </a:rPr>
              <a:pPr/>
              <a:t>7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0BB6355-D8D7-7C4A-AE6E-D77728EC46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2375CA8-0EFD-5E45-8494-60D800897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1E02CAC3-ED24-9249-864A-A7AA6B271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10475C-0E59-4F49-9C31-1CC837E0B3AF}" type="slidenum">
              <a:rPr lang="en-CA" altLang="en-US" sz="1200" i="0">
                <a:latin typeface="Tahoma" panose="020B0604030504040204" pitchFamily="34" charset="0"/>
              </a:rPr>
              <a:pPr/>
              <a:t>8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CEA6C8FE-0FC8-E542-AF6C-B9113CCE11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32A9CAB-9CC6-D041-9B27-97D649579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BEBE1CC1-934F-724E-A554-DBD2FB583C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47A80-1AC1-364D-85BB-3F09F8907524}" type="slidenum">
              <a:rPr lang="en-CA" altLang="en-US" sz="1200" i="0">
                <a:latin typeface="Tahoma" panose="020B0604030504040204" pitchFamily="34" charset="0"/>
              </a:rPr>
              <a:pPr/>
              <a:t>9</a:t>
            </a:fld>
            <a:endParaRPr lang="en-CA" altLang="en-US" sz="1200" i="0">
              <a:latin typeface="Tahoma" panose="020B060403050404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39D39164-8D6B-374A-9DCC-C374624314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ADC765E-8CB9-6140-BD10-216518C3C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>
            <a:extLst>
              <a:ext uri="{FF2B5EF4-FFF2-40B4-BE49-F238E27FC236}">
                <a16:creationId xmlns:a16="http://schemas.microsoft.com/office/drawing/2014/main" id="{9547179E-62AB-7C49-AE65-9C1BE82D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59A6EB54-3325-2449-B71D-B6034AEA928C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953FFCC3-2F03-DB4F-B2ED-93E916CA39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26" name="Rectangle 30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34" name="Rectangle 3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DB0CD918-9231-0F46-AF6E-E7C30D3B92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i="0"/>
            </a:lvl1pPr>
          </a:lstStyle>
          <a:p>
            <a:pPr>
              <a:defRPr/>
            </a:pPr>
            <a:r>
              <a:rPr lang="en-US" altLang="en-US"/>
              <a:t>Copyright © 2007 </a:t>
            </a:r>
            <a:r>
              <a:rPr lang="en-US" altLang="en-US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24250187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62564DB-4920-D043-86DC-310579DE9C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0485EF10-A4CC-E344-AD92-B6E26B601D38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01634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5770ED3-133F-934C-BB0E-D91758E7D9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CA1CDB20-B877-DB43-9837-09C3756CF88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220217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1CA83338-A782-B048-911A-EC10338848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DB97686B-B969-8F41-9354-48E0D55E4428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7850297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87181E7-2B76-8044-82D2-19C2B0D01D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10E95F10-DEDE-FD4E-A5D4-6279842DC6C3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2841763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E31294-5520-8B4A-9A16-91D6C8341A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AA721942-2F8A-8249-90B8-02BB0D159ACD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316599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67E4BDD-471C-5A49-880A-0124714A51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7E65CEEE-DC6E-B84F-A133-C72B86E26472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1771680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59181C7C-D7E4-A14F-BC69-5F7EFA3C2F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33810DA7-CFF3-E441-A5FB-8EF96016D96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641600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EA1EA493-9AA6-2749-B7BD-97CA76946F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40F70075-CE6D-5249-846D-6513298187D8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2621390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B5871A7-C064-3449-BE4C-D1CF40D4E7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82CC1D07-8C7B-D048-9E1C-CE74F34A07C8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466363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783F1D3-A2F1-8645-9999-4E553ED7FD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6493C75A-1383-4341-953F-58C75C99D763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4957110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>
            <a:extLst>
              <a:ext uri="{FF2B5EF4-FFF2-40B4-BE49-F238E27FC236}">
                <a16:creationId xmlns:a16="http://schemas.microsoft.com/office/drawing/2014/main" id="{ECDFE4CE-6F29-F546-8BF7-F7D94D823D6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>
              <a:extLst>
                <a:ext uri="{FF2B5EF4-FFF2-40B4-BE49-F238E27FC236}">
                  <a16:creationId xmlns:a16="http://schemas.microsoft.com/office/drawing/2014/main" id="{76446544-946F-D44C-B7D6-06E02F067BC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kumimoji="1" lang="en-US" altLang="en-US" sz="3200" i="0">
                <a:latin typeface="Tahoma" panose="020B0604030504040204" pitchFamily="34" charset="0"/>
              </a:endParaRPr>
            </a:p>
          </p:txBody>
        </p:sp>
        <p:grpSp>
          <p:nvGrpSpPr>
            <p:cNvPr id="1033" name="Group 44">
              <a:extLst>
                <a:ext uri="{FF2B5EF4-FFF2-40B4-BE49-F238E27FC236}">
                  <a16:creationId xmlns:a16="http://schemas.microsoft.com/office/drawing/2014/main" id="{E916D3EC-DCC9-8E4F-9A5A-EC8CAE40F8C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>
                <a:extLst>
                  <a:ext uri="{FF2B5EF4-FFF2-40B4-BE49-F238E27FC236}">
                    <a16:creationId xmlns:a16="http://schemas.microsoft.com/office/drawing/2014/main" id="{83DE2CB7-AC45-404B-B7D7-6CCDC49E80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kumimoji="1" lang="en-US" altLang="en-US" sz="3200" i="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>
                <a:extLst>
                  <a:ext uri="{FF2B5EF4-FFF2-40B4-BE49-F238E27FC236}">
                    <a16:creationId xmlns:a16="http://schemas.microsoft.com/office/drawing/2014/main" id="{E05CFBA4-BED8-7D46-ADF4-EBD41AAFBB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9966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endParaRPr kumimoji="1" lang="en-US" altLang="en-US" sz="3200" i="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>
            <a:extLst>
              <a:ext uri="{FF2B5EF4-FFF2-40B4-BE49-F238E27FC236}">
                <a16:creationId xmlns:a16="http://schemas.microsoft.com/office/drawing/2014/main" id="{36E7D1C6-BF88-6847-924F-69FBD3FFE582}"/>
              </a:ext>
            </a:extLst>
          </p:cNvPr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endParaRPr kumimoji="1" lang="en-US" altLang="en-US" sz="3200" i="0">
              <a:latin typeface="Tahoma" panose="020B0604030504040204" pitchFamily="34" charset="0"/>
            </a:endParaRPr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08749303-DE9D-9947-AD64-F6D6F8B7E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B2B38511-3F5F-4E49-A3E5-76CDB740F5F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i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10- </a:t>
            </a:r>
            <a:fld id="{940CA690-7CF4-2C4A-8E21-DA4623FEE54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>
            <a:extLst>
              <a:ext uri="{FF2B5EF4-FFF2-40B4-BE49-F238E27FC236}">
                <a16:creationId xmlns:a16="http://schemas.microsoft.com/office/drawing/2014/main" id="{676847A0-0AF4-F44A-9E67-17864FC3B4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>
            <a:extLst>
              <a:ext uri="{FF2B5EF4-FFF2-40B4-BE49-F238E27FC236}">
                <a16:creationId xmlns:a16="http://schemas.microsoft.com/office/drawing/2014/main" id="{0FEAEAE1-D34C-E249-984F-2D39A075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00" i="0"/>
              <a:t>Copyright © 2007 </a:t>
            </a:r>
            <a:r>
              <a:rPr lang="en-US" altLang="en-US" sz="900" i="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 kern="1200">
          <a:solidFill>
            <a:srgbClr val="8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 kern="1200">
          <a:solidFill>
            <a:srgbClr val="8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Number Placeholder 2">
            <a:extLst>
              <a:ext uri="{FF2B5EF4-FFF2-40B4-BE49-F238E27FC236}">
                <a16:creationId xmlns:a16="http://schemas.microsoft.com/office/drawing/2014/main" id="{1FB452AB-A837-8546-A156-5E582AD713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A4D26845-432A-8D4C-B5AF-C8C7896D6201}" type="slidenum">
              <a:rPr lang="en-US" altLang="en-US" sz="1400" i="0" smtClean="0">
                <a:solidFill>
                  <a:srgbClr val="990033"/>
                </a:solidFill>
              </a:rPr>
              <a:pPr/>
              <a:t>1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353405B1-9333-A646-9785-AEF3306DEE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123" name="Picture 11">
            <a:extLst>
              <a:ext uri="{FF2B5EF4-FFF2-40B4-BE49-F238E27FC236}">
                <a16:creationId xmlns:a16="http://schemas.microsoft.com/office/drawing/2014/main" id="{8110C325-3B96-AB4B-98EC-11F7C2DB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A9C19084-AF01-6C47-9D41-4AD641A191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B7CFE33A-37B3-2B4D-9870-A2A8D63284C7}" type="slidenum">
              <a:rPr lang="en-US" altLang="en-US" sz="1400" i="0" smtClean="0">
                <a:solidFill>
                  <a:srgbClr val="990033"/>
                </a:solidFill>
              </a:rPr>
              <a:pPr/>
              <a:t>10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3554" name="Rectangle 6">
            <a:extLst>
              <a:ext uri="{FF2B5EF4-FFF2-40B4-BE49-F238E27FC236}">
                <a16:creationId xmlns:a16="http://schemas.microsoft.com/office/drawing/2014/main" id="{57B5C012-45FC-0B49-94D4-DEE63D657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AN UPDATE ANOMALY</a:t>
            </a:r>
          </a:p>
        </p:txBody>
      </p:sp>
      <p:sp>
        <p:nvSpPr>
          <p:cNvPr id="23555" name="Rectangle 7">
            <a:extLst>
              <a:ext uri="{FF2B5EF4-FFF2-40B4-BE49-F238E27FC236}">
                <a16:creationId xmlns:a16="http://schemas.microsoft.com/office/drawing/2014/main" id="{BB5E0D5B-388B-E240-A4D2-882C783DB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relation:</a:t>
            </a:r>
          </a:p>
          <a:p>
            <a:pPr lvl="1" eaLnBrk="1" hangingPunct="1"/>
            <a:r>
              <a:rPr lang="en-US" altLang="en-US"/>
              <a:t>EMP_PROJ(Emp#, Proj#, Ename, Pname, No_hours)</a:t>
            </a:r>
          </a:p>
          <a:p>
            <a:pPr eaLnBrk="1" hangingPunct="1"/>
            <a:r>
              <a:rPr lang="en-US" altLang="en-US"/>
              <a:t>Update Anomaly:</a:t>
            </a:r>
          </a:p>
          <a:p>
            <a:pPr lvl="1" eaLnBrk="1" hangingPunct="1"/>
            <a:r>
              <a:rPr lang="en-US" altLang="en-US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9437E191-7124-214B-9D14-B413B9C90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73DBDDC9-F149-F04D-B450-4CD23C857A18}" type="slidenum">
              <a:rPr lang="en-US" altLang="en-US" sz="1400" i="0" smtClean="0">
                <a:solidFill>
                  <a:srgbClr val="990033"/>
                </a:solidFill>
              </a:rPr>
              <a:pPr/>
              <a:t>11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5602" name="Rectangle 6">
            <a:extLst>
              <a:ext uri="{FF2B5EF4-FFF2-40B4-BE49-F238E27FC236}">
                <a16:creationId xmlns:a16="http://schemas.microsoft.com/office/drawing/2014/main" id="{8EAD6859-58F9-054C-A288-B7418F980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AN INSERT ANOMALY</a:t>
            </a:r>
          </a:p>
        </p:txBody>
      </p:sp>
      <p:sp>
        <p:nvSpPr>
          <p:cNvPr id="25603" name="Rectangle 7">
            <a:extLst>
              <a:ext uri="{FF2B5EF4-FFF2-40B4-BE49-F238E27FC236}">
                <a16:creationId xmlns:a16="http://schemas.microsoft.com/office/drawing/2014/main" id="{7EAC0C47-E471-5946-8096-771A1DA337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relation:</a:t>
            </a:r>
          </a:p>
          <a:p>
            <a:pPr lvl="1" eaLnBrk="1" hangingPunct="1"/>
            <a:r>
              <a:rPr lang="en-US" altLang="en-US"/>
              <a:t>EMP_PROJ(Emp#, Proj#, Ename, Pname, No_hours)</a:t>
            </a:r>
          </a:p>
          <a:p>
            <a:pPr eaLnBrk="1" hangingPunct="1"/>
            <a:r>
              <a:rPr lang="en-US" altLang="en-US"/>
              <a:t>Insert  Anomaly:</a:t>
            </a:r>
          </a:p>
          <a:p>
            <a:pPr lvl="1" eaLnBrk="1" hangingPunct="1"/>
            <a:r>
              <a:rPr lang="en-US" altLang="en-US"/>
              <a:t>Cannot insert a project unless an employee is assigned to it.</a:t>
            </a:r>
          </a:p>
          <a:p>
            <a:pPr eaLnBrk="1" hangingPunct="1"/>
            <a:r>
              <a:rPr lang="en-US" altLang="en-US"/>
              <a:t>Conversely</a:t>
            </a:r>
          </a:p>
          <a:p>
            <a:pPr lvl="1" eaLnBrk="1" hangingPunct="1"/>
            <a:r>
              <a:rPr lang="en-US" altLang="en-US"/>
              <a:t>Cannot insert an employee unless an he/she is assigned to a project.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3">
            <a:extLst>
              <a:ext uri="{FF2B5EF4-FFF2-40B4-BE49-F238E27FC236}">
                <a16:creationId xmlns:a16="http://schemas.microsoft.com/office/drawing/2014/main" id="{E22B7A68-32BD-BA4E-9199-AB4A04B90A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50B4C690-4E07-D644-8FCE-DECAF4BDB7F2}" type="slidenum">
              <a:rPr lang="en-US" altLang="en-US" sz="1400" i="0" smtClean="0">
                <a:solidFill>
                  <a:srgbClr val="990033"/>
                </a:solidFill>
              </a:rPr>
              <a:pPr/>
              <a:t>12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B9333256-8B8B-184A-9C71-D07603C0F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EXAMPLE OF AN DELETE ANOMALY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B64AB0A-6E84-124F-B94D-A9C7DB51D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relation:</a:t>
            </a:r>
          </a:p>
          <a:p>
            <a:pPr lvl="1" eaLnBrk="1" hangingPunct="1"/>
            <a:r>
              <a:rPr lang="en-US" altLang="en-US"/>
              <a:t>EMP_PROJ(Emp#, Proj#, Ename, Pname, No_hours)</a:t>
            </a:r>
          </a:p>
          <a:p>
            <a:pPr eaLnBrk="1" hangingPunct="1"/>
            <a:r>
              <a:rPr lang="en-US" altLang="en-US"/>
              <a:t>Delete Anomaly:</a:t>
            </a:r>
          </a:p>
          <a:p>
            <a:pPr lvl="1" eaLnBrk="1" hangingPunct="1"/>
            <a:r>
              <a:rPr lang="en-US" altLang="en-US"/>
              <a:t>When a project is deleted, it will result in deleting all the employees who work on that project.</a:t>
            </a:r>
          </a:p>
          <a:p>
            <a:pPr lvl="1" eaLnBrk="1" hangingPunct="1"/>
            <a:r>
              <a:rPr lang="en-US" altLang="en-US"/>
              <a:t>Alternately, if an employee is the sole employee on a project, deleting that employee would result in deleting the corresponding project.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2">
            <a:extLst>
              <a:ext uri="{FF2B5EF4-FFF2-40B4-BE49-F238E27FC236}">
                <a16:creationId xmlns:a16="http://schemas.microsoft.com/office/drawing/2014/main" id="{8512525F-724F-4C48-B928-7849E2D35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877B7B73-CFA7-C944-BE71-48671CF221C3}" type="slidenum">
              <a:rPr lang="en-US" altLang="en-US" sz="1400" i="0" smtClean="0">
                <a:solidFill>
                  <a:srgbClr val="990033"/>
                </a:solidFill>
              </a:rPr>
              <a:pPr/>
              <a:t>13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9698" name="Rectangle 9">
            <a:extLst>
              <a:ext uri="{FF2B5EF4-FFF2-40B4-BE49-F238E27FC236}">
                <a16:creationId xmlns:a16="http://schemas.microsoft.com/office/drawing/2014/main" id="{2C1888FD-8A81-D747-84CE-6463AD6F6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10.3 Two relation schemas suffering from update anomalies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BB9CFB97-C0E5-4141-B89C-77A0EB97B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9700" name="Picture 11">
            <a:extLst>
              <a:ext uri="{FF2B5EF4-FFF2-40B4-BE49-F238E27FC236}">
                <a16:creationId xmlns:a16="http://schemas.microsoft.com/office/drawing/2014/main" id="{BC42D572-A2F0-9242-BEB1-DCBB488F6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25" y="2057400"/>
            <a:ext cx="8207375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2">
            <a:extLst>
              <a:ext uri="{FF2B5EF4-FFF2-40B4-BE49-F238E27FC236}">
                <a16:creationId xmlns:a16="http://schemas.microsoft.com/office/drawing/2014/main" id="{71DACBC3-1E95-FD45-AC6A-C84C309BC3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5A1C9DA4-372C-8048-8A45-D5CBD1003964}" type="slidenum">
              <a:rPr lang="en-US" altLang="en-US" sz="1400" i="0" smtClean="0">
                <a:solidFill>
                  <a:srgbClr val="990033"/>
                </a:solidFill>
              </a:rPr>
              <a:pPr/>
              <a:t>14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31746" name="Rectangle 8">
            <a:extLst>
              <a:ext uri="{FF2B5EF4-FFF2-40B4-BE49-F238E27FC236}">
                <a16:creationId xmlns:a16="http://schemas.microsoft.com/office/drawing/2014/main" id="{EE35F921-69C0-8440-963F-76B697947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10.4 Example States for EMP_DEPT and EMP_PROJ</a:t>
            </a:r>
          </a:p>
        </p:txBody>
      </p:sp>
      <p:pic>
        <p:nvPicPr>
          <p:cNvPr id="31747" name="Picture 10">
            <a:extLst>
              <a:ext uri="{FF2B5EF4-FFF2-40B4-BE49-F238E27FC236}">
                <a16:creationId xmlns:a16="http://schemas.microsoft.com/office/drawing/2014/main" id="{1772E8DA-172B-9C43-847D-B9E53EB5B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8138"/>
            <a:ext cx="4646613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E7274B2D-E98E-824C-A3AB-ACA6FD4D5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B1218E38-CCAF-1A4A-9D81-5417F1FE32FE}" type="slidenum">
              <a:rPr lang="en-US" altLang="en-US" sz="1400" i="0" smtClean="0">
                <a:solidFill>
                  <a:srgbClr val="990033"/>
                </a:solidFill>
              </a:rPr>
              <a:pPr/>
              <a:t>15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33794" name="Rectangle 6">
            <a:extLst>
              <a:ext uri="{FF2B5EF4-FFF2-40B4-BE49-F238E27FC236}">
                <a16:creationId xmlns:a16="http://schemas.microsoft.com/office/drawing/2014/main" id="{7E613130-2A86-7D4C-82A3-773B27841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Guideline to Redundant Information in Tuples and Update Anomalies</a:t>
            </a:r>
          </a:p>
        </p:txBody>
      </p:sp>
      <p:sp>
        <p:nvSpPr>
          <p:cNvPr id="33795" name="Rectangle 7">
            <a:extLst>
              <a:ext uri="{FF2B5EF4-FFF2-40B4-BE49-F238E27FC236}">
                <a16:creationId xmlns:a16="http://schemas.microsoft.com/office/drawing/2014/main" id="{98E19FC7-501D-FD42-8FF3-525AFDC05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u="sng" dirty="0"/>
              <a:t>GUIDELINE 2: </a:t>
            </a:r>
          </a:p>
          <a:p>
            <a:pPr lvl="1" eaLnBrk="1" hangingPunct="1"/>
            <a:r>
              <a:rPr lang="en-US" altLang="en-US" sz="2000" dirty="0"/>
              <a:t>Design a schema that does not suffer from the insertion, deletion and update anomalies.</a:t>
            </a:r>
          </a:p>
          <a:p>
            <a:pPr lvl="1" eaLnBrk="1" hangingPunct="1"/>
            <a:r>
              <a:rPr lang="en-US" altLang="en-US" sz="2000" dirty="0"/>
              <a:t>If there are any anomalies present, then note them so that applications can be made to take them into account.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3">
            <a:extLst>
              <a:ext uri="{FF2B5EF4-FFF2-40B4-BE49-F238E27FC236}">
                <a16:creationId xmlns:a16="http://schemas.microsoft.com/office/drawing/2014/main" id="{D72859E0-0C18-C84B-88EF-B182FDE306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0522945B-BAF5-214D-8764-8817BBDF0B07}" type="slidenum">
              <a:rPr lang="en-US" altLang="en-US" sz="1400" i="0" smtClean="0">
                <a:solidFill>
                  <a:srgbClr val="990033"/>
                </a:solidFill>
              </a:rPr>
              <a:pPr/>
              <a:t>16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35842" name="Rectangle 6">
            <a:extLst>
              <a:ext uri="{FF2B5EF4-FFF2-40B4-BE49-F238E27FC236}">
                <a16:creationId xmlns:a16="http://schemas.microsoft.com/office/drawing/2014/main" id="{31BCD0D5-5B23-FB44-BB93-845350A6E7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1.3 Null Values in Tuples </a:t>
            </a:r>
          </a:p>
        </p:txBody>
      </p:sp>
      <p:sp>
        <p:nvSpPr>
          <p:cNvPr id="35843" name="Rectangle 7">
            <a:extLst>
              <a:ext uri="{FF2B5EF4-FFF2-40B4-BE49-F238E27FC236}">
                <a16:creationId xmlns:a16="http://schemas.microsoft.com/office/drawing/2014/main" id="{2996B101-72BE-5248-B7AE-65CFE2411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u="sng" dirty="0"/>
              <a:t>GUIDELINE 3:</a:t>
            </a:r>
          </a:p>
          <a:p>
            <a:pPr lvl="1" eaLnBrk="1" hangingPunct="1"/>
            <a:r>
              <a:rPr lang="en-US" altLang="en-US" sz="2000" dirty="0"/>
              <a:t>Relations should be designed such that their tuples will have </a:t>
            </a:r>
            <a:r>
              <a:rPr lang="en-US" altLang="en-US" sz="2000" b="1" dirty="0">
                <a:solidFill>
                  <a:srgbClr val="FF0000"/>
                </a:solidFill>
              </a:rPr>
              <a:t>as few NULL values </a:t>
            </a:r>
            <a:r>
              <a:rPr lang="en-US" altLang="en-US" sz="2000" dirty="0"/>
              <a:t>as possible</a:t>
            </a:r>
          </a:p>
          <a:p>
            <a:pPr lvl="1" eaLnBrk="1" hangingPunct="1"/>
            <a:r>
              <a:rPr lang="en-US" altLang="en-US" sz="2000" dirty="0"/>
              <a:t>Attributes that are NULL frequently could be placed in separate relations (with the primary key)</a:t>
            </a:r>
          </a:p>
          <a:p>
            <a:pPr eaLnBrk="1" hangingPunct="1"/>
            <a:r>
              <a:rPr lang="en-US" altLang="en-US" sz="2000" dirty="0"/>
              <a:t> Reasons for nulls:</a:t>
            </a:r>
          </a:p>
          <a:p>
            <a:pPr lvl="1" eaLnBrk="1" hangingPunct="1"/>
            <a:r>
              <a:rPr lang="en-US" altLang="en-US" sz="2000" dirty="0"/>
              <a:t>Attribute not applicable or invalid</a:t>
            </a:r>
          </a:p>
          <a:p>
            <a:pPr lvl="1" eaLnBrk="1" hangingPunct="1"/>
            <a:r>
              <a:rPr lang="en-US" altLang="en-US" sz="2000" dirty="0"/>
              <a:t>Attribute value unknown  (may exist)</a:t>
            </a:r>
          </a:p>
          <a:p>
            <a:pPr lvl="1" eaLnBrk="1" hangingPunct="1"/>
            <a:r>
              <a:rPr lang="en-US" altLang="en-US" sz="2000" dirty="0"/>
              <a:t>Value known to exist, but unavailable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E8E7EDBC-A392-8C46-9E62-71B2CE229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ACCE6336-B3E5-5140-A3E5-98E2FC4B801E}" type="slidenum">
              <a:rPr lang="en-US" altLang="en-US" sz="1400" i="0" smtClean="0">
                <a:solidFill>
                  <a:srgbClr val="990033"/>
                </a:solidFill>
              </a:rPr>
              <a:pPr/>
              <a:t>17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37890" name="Rectangle 6">
            <a:extLst>
              <a:ext uri="{FF2B5EF4-FFF2-40B4-BE49-F238E27FC236}">
                <a16:creationId xmlns:a16="http://schemas.microsoft.com/office/drawing/2014/main" id="{F99372BC-F3A2-EA48-8DCE-7A9C04CA3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1.4 Spurious Tuples </a:t>
            </a:r>
          </a:p>
        </p:txBody>
      </p:sp>
      <p:sp>
        <p:nvSpPr>
          <p:cNvPr id="696327" name="Rectangle 7">
            <a:extLst>
              <a:ext uri="{FF2B5EF4-FFF2-40B4-BE49-F238E27FC236}">
                <a16:creationId xmlns:a16="http://schemas.microsoft.com/office/drawing/2014/main" id="{6F1BBE0D-6FF7-C74E-A70A-4DB970F479B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3"/>
            <a:stretch>
              <a:fillRect l="-306" t="-2216" r="-3364" b="-3047"/>
            </a:stretch>
          </a:blipFill>
        </p:spPr>
        <p:txBody>
          <a:bodyPr/>
          <a:lstStyle/>
          <a:p>
            <a:endParaRPr lang="en-US" dirty="0">
              <a:noFill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3">
            <a:extLst>
              <a:ext uri="{FF2B5EF4-FFF2-40B4-BE49-F238E27FC236}">
                <a16:creationId xmlns:a16="http://schemas.microsoft.com/office/drawing/2014/main" id="{89EFD47D-17C6-C84C-9C40-94F724AB9A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D8F2DE93-B672-8B4C-BBFB-E6F82EB439F8}" type="slidenum">
              <a:rPr lang="en-US" altLang="en-US" sz="1400" i="0" smtClean="0">
                <a:solidFill>
                  <a:srgbClr val="990033"/>
                </a:solidFill>
              </a:rPr>
              <a:pPr/>
              <a:t>18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39938" name="Rectangle 6">
            <a:extLst>
              <a:ext uri="{FF2B5EF4-FFF2-40B4-BE49-F238E27FC236}">
                <a16:creationId xmlns:a16="http://schemas.microsoft.com/office/drawing/2014/main" id="{FF40A87A-0A1F-3E46-A59E-45FA38545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Spurious Tuples (2)</a:t>
            </a:r>
          </a:p>
        </p:txBody>
      </p:sp>
      <p:sp>
        <p:nvSpPr>
          <p:cNvPr id="39939" name="Rectangle 7">
            <a:extLst>
              <a:ext uri="{FF2B5EF4-FFF2-40B4-BE49-F238E27FC236}">
                <a16:creationId xmlns:a16="http://schemas.microsoft.com/office/drawing/2014/main" id="{E1D28D4D-D8BD-2F48-95D9-F8C7F646A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altLang="en-US" sz="2400"/>
              <a:t>There are two important properties of decompositions: </a:t>
            </a:r>
          </a:p>
          <a:p>
            <a:pPr marL="876300" lvl="1" indent="-419100" eaLnBrk="1" hangingPunct="1">
              <a:buSzTx/>
              <a:buFont typeface="Wingdings" pitchFamily="2" charset="2"/>
              <a:buAutoNum type="alphaLcParenR"/>
            </a:pPr>
            <a:r>
              <a:rPr lang="en-US" altLang="en-US" sz="2200"/>
              <a:t>Non-additive or losslessness of the corresponding join</a:t>
            </a:r>
          </a:p>
          <a:p>
            <a:pPr marL="876300" lvl="1" indent="-419100" eaLnBrk="1" hangingPunct="1">
              <a:buSzTx/>
              <a:buFont typeface="Wingdings" pitchFamily="2" charset="2"/>
              <a:buAutoNum type="alphaLcParenR"/>
            </a:pPr>
            <a:r>
              <a:rPr lang="en-US" altLang="en-US" sz="2200"/>
              <a:t>Preservation of the functional dependencies. </a:t>
            </a:r>
          </a:p>
          <a:p>
            <a:pPr marL="457200" indent="-457200" eaLnBrk="1" hangingPunct="1"/>
            <a:endParaRPr lang="en-US" altLang="en-US" sz="2400"/>
          </a:p>
          <a:p>
            <a:pPr marL="457200" indent="-457200" eaLnBrk="1" hangingPunct="1"/>
            <a:r>
              <a:rPr lang="en-US" altLang="en-US" sz="2400"/>
              <a:t>Note that:</a:t>
            </a:r>
          </a:p>
          <a:p>
            <a:pPr marL="876300" lvl="1" indent="-419100" eaLnBrk="1" hangingPunct="1"/>
            <a:r>
              <a:rPr lang="en-US" altLang="en-US" sz="2200"/>
              <a:t>Property (a) is extremely important and </a:t>
            </a:r>
            <a:r>
              <a:rPr lang="en-US" altLang="en-US" sz="2200" i="1"/>
              <a:t>cannot</a:t>
            </a:r>
            <a:r>
              <a:rPr lang="en-US" altLang="en-US" sz="2200"/>
              <a:t> be sacrificed.</a:t>
            </a:r>
          </a:p>
          <a:p>
            <a:pPr marL="876300" lvl="1" indent="-419100" eaLnBrk="1" hangingPunct="1"/>
            <a:r>
              <a:rPr lang="en-US" altLang="en-US" sz="2200"/>
              <a:t>Property (b) is less stringent and may be sacrificed.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3">
            <a:extLst>
              <a:ext uri="{FF2B5EF4-FFF2-40B4-BE49-F238E27FC236}">
                <a16:creationId xmlns:a16="http://schemas.microsoft.com/office/drawing/2014/main" id="{A83E0E86-C466-7842-A994-63FE0019B8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CDDCE39F-DDCB-7D40-B772-D9D58377C95F}" type="slidenum">
              <a:rPr lang="en-US" altLang="en-US" sz="1400" i="0" smtClean="0">
                <a:solidFill>
                  <a:srgbClr val="990033"/>
                </a:solidFill>
              </a:rPr>
              <a:pPr/>
              <a:t>19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41986" name="Rectangle 6">
            <a:extLst>
              <a:ext uri="{FF2B5EF4-FFF2-40B4-BE49-F238E27FC236}">
                <a16:creationId xmlns:a16="http://schemas.microsoft.com/office/drawing/2014/main" id="{392BD113-53DF-A446-A332-B27B6E812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2.1  Functional Dependencies (1) </a:t>
            </a:r>
          </a:p>
        </p:txBody>
      </p:sp>
      <p:sp>
        <p:nvSpPr>
          <p:cNvPr id="41987" name="Rectangle 7">
            <a:extLst>
              <a:ext uri="{FF2B5EF4-FFF2-40B4-BE49-F238E27FC236}">
                <a16:creationId xmlns:a16="http://schemas.microsoft.com/office/drawing/2014/main" id="{E039BA14-C9ED-304B-B8B2-A2C20A1EC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dependencies (FDs)</a:t>
            </a:r>
          </a:p>
          <a:p>
            <a:pPr lvl="1" eaLnBrk="1" hangingPunct="1"/>
            <a:r>
              <a:rPr lang="en-US" altLang="en-US"/>
              <a:t>Are used to specify </a:t>
            </a:r>
            <a:r>
              <a:rPr lang="en-US" altLang="en-US" i="1"/>
              <a:t>formal measures</a:t>
            </a:r>
            <a:r>
              <a:rPr lang="en-US" altLang="en-US"/>
              <a:t> of the "goodness" of relational designs</a:t>
            </a:r>
          </a:p>
          <a:p>
            <a:pPr lvl="1" eaLnBrk="1" hangingPunct="1"/>
            <a:r>
              <a:rPr lang="en-US" altLang="en-US"/>
              <a:t>And keys are used to define </a:t>
            </a:r>
            <a:r>
              <a:rPr lang="en-US" altLang="en-US" b="1"/>
              <a:t>normal forms</a:t>
            </a:r>
            <a:r>
              <a:rPr lang="en-US" altLang="en-US"/>
              <a:t> for relations</a:t>
            </a:r>
          </a:p>
          <a:p>
            <a:pPr lvl="1" eaLnBrk="1" hangingPunct="1"/>
            <a:r>
              <a:rPr lang="en-US" altLang="en-US"/>
              <a:t>Are </a:t>
            </a:r>
            <a:r>
              <a:rPr lang="en-US" altLang="en-US" b="1"/>
              <a:t>constraints</a:t>
            </a:r>
            <a:r>
              <a:rPr lang="en-US" altLang="en-US"/>
              <a:t> that are derived from the </a:t>
            </a:r>
            <a:r>
              <a:rPr lang="en-US" altLang="en-US" i="1"/>
              <a:t>meaning</a:t>
            </a:r>
            <a:r>
              <a:rPr lang="en-US" altLang="en-US"/>
              <a:t>  and </a:t>
            </a:r>
            <a:r>
              <a:rPr lang="en-US" altLang="en-US" i="1"/>
              <a:t>interrelationships</a:t>
            </a:r>
            <a:r>
              <a:rPr lang="en-US" altLang="en-US"/>
              <a:t>  of the data attributes</a:t>
            </a:r>
          </a:p>
          <a:p>
            <a:pPr eaLnBrk="1" hangingPunct="1"/>
            <a:r>
              <a:rPr lang="en-US" altLang="en-US"/>
              <a:t>A set of attributes X </a:t>
            </a:r>
            <a:r>
              <a:rPr lang="en-US" altLang="en-US" i="1"/>
              <a:t>functionally</a:t>
            </a:r>
            <a:r>
              <a:rPr lang="en-US" altLang="en-US"/>
              <a:t> </a:t>
            </a:r>
            <a:r>
              <a:rPr lang="en-US" altLang="en-US" i="1"/>
              <a:t>determines</a:t>
            </a:r>
            <a:r>
              <a:rPr lang="en-US" altLang="en-US"/>
              <a:t>  a set of attributes Y if the value of X determines a unique value for 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9">
            <a:extLst>
              <a:ext uri="{FF2B5EF4-FFF2-40B4-BE49-F238E27FC236}">
                <a16:creationId xmlns:a16="http://schemas.microsoft.com/office/drawing/2014/main" id="{A0C67951-1FF6-814D-98FB-6741790C6F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900" i="0"/>
              <a:t>Copyright © 2007 </a:t>
            </a:r>
            <a:r>
              <a:rPr lang="en-US" altLang="en-US" sz="900" i="0">
                <a:solidFill>
                  <a:srgbClr val="000000"/>
                </a:solidFill>
              </a:rPr>
              <a:t>Ramez Elmasri and Shamkant B. Navathe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43ABF50-19F0-764D-9A83-3FC4CC8DE1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z="4400" dirty="0"/>
              <a:t>W22-</a:t>
            </a:r>
            <a:br>
              <a:rPr lang="en-US" altLang="en-US" sz="4400" dirty="0"/>
            </a:br>
            <a:r>
              <a:rPr lang="en-US" altLang="en-US" sz="4400" dirty="0"/>
              <a:t>CSC 430/530</a:t>
            </a:r>
            <a:br>
              <a:rPr lang="en-US" altLang="en-US" sz="4400" dirty="0"/>
            </a:br>
            <a:r>
              <a:rPr lang="en-US" altLang="en-US" sz="4400" dirty="0"/>
              <a:t>DBMS/DT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EA3E6A9-9961-3649-9EE5-4104B3D95B5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400" dirty="0"/>
              <a:t>Lecture 16: Normalization for Relational Databases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3">
            <a:extLst>
              <a:ext uri="{FF2B5EF4-FFF2-40B4-BE49-F238E27FC236}">
                <a16:creationId xmlns:a16="http://schemas.microsoft.com/office/drawing/2014/main" id="{626C39A3-1D26-1543-85D5-CADCAD426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6479633C-59C1-4E44-86BD-2AFD35DD317B}" type="slidenum">
              <a:rPr lang="en-US" altLang="en-US" sz="1400" i="0" smtClean="0">
                <a:solidFill>
                  <a:srgbClr val="990033"/>
                </a:solidFill>
              </a:rPr>
              <a:pPr/>
              <a:t>20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44034" name="Rectangle 6">
            <a:extLst>
              <a:ext uri="{FF2B5EF4-FFF2-40B4-BE49-F238E27FC236}">
                <a16:creationId xmlns:a16="http://schemas.microsoft.com/office/drawing/2014/main" id="{D6C7676F-B2DC-9C4C-A546-FB61F3C47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Dependencies (2)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A49537F9-BBF8-FA41-920E-ADBFB92FF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X -&gt; Y holds if whenever two tuples have the same value for X, they </a:t>
            </a:r>
            <a:r>
              <a:rPr lang="en-US" altLang="en-US" sz="2400" i="1"/>
              <a:t>must have </a:t>
            </a:r>
            <a:r>
              <a:rPr lang="en-US" altLang="en-US" sz="2400"/>
              <a:t>the same value for Y</a:t>
            </a:r>
          </a:p>
          <a:p>
            <a:pPr lvl="1" eaLnBrk="1" hangingPunct="1"/>
            <a:r>
              <a:rPr lang="en-US" altLang="en-US" sz="2200"/>
              <a:t>For any two tuples t1 and t2 in any relation instance r(R): If  t1[X]=t2[X], </a:t>
            </a:r>
            <a:r>
              <a:rPr lang="en-US" altLang="en-US" sz="2200" i="1"/>
              <a:t>then</a:t>
            </a:r>
            <a:r>
              <a:rPr lang="en-US" altLang="en-US" sz="2200"/>
              <a:t> t1[Y]=t2[Y]</a:t>
            </a:r>
          </a:p>
          <a:p>
            <a:pPr eaLnBrk="1" hangingPunct="1"/>
            <a:r>
              <a:rPr lang="en-US" altLang="en-US" sz="2400"/>
              <a:t>X -&gt; Y in R specifies a </a:t>
            </a:r>
            <a:r>
              <a:rPr lang="en-US" altLang="en-US" sz="2400" i="1"/>
              <a:t>constraint</a:t>
            </a:r>
            <a:r>
              <a:rPr lang="en-US" altLang="en-US" sz="2400"/>
              <a:t> on all relation instances r(R)</a:t>
            </a:r>
          </a:p>
          <a:p>
            <a:pPr eaLnBrk="1" hangingPunct="1"/>
            <a:r>
              <a:rPr lang="en-US" altLang="en-US" sz="2400"/>
              <a:t>Written as X -&gt; Y; can be displayed graphically on a relation schema as in Figures.  ( denoted by the arrow:  ).</a:t>
            </a:r>
          </a:p>
          <a:p>
            <a:pPr eaLnBrk="1" hangingPunct="1"/>
            <a:r>
              <a:rPr lang="en-US" altLang="en-US" sz="2400"/>
              <a:t>FDs are derived from the real-world constraints on the attributes 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Number Placeholder 3">
            <a:extLst>
              <a:ext uri="{FF2B5EF4-FFF2-40B4-BE49-F238E27FC236}">
                <a16:creationId xmlns:a16="http://schemas.microsoft.com/office/drawing/2014/main" id="{F125F072-FC08-D740-A0F5-59F3FAD52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397D493E-68BC-6D4E-8887-F115C2666FEC}" type="slidenum">
              <a:rPr lang="en-US" altLang="en-US" sz="1400" i="0" smtClean="0">
                <a:solidFill>
                  <a:srgbClr val="990033"/>
                </a:solidFill>
              </a:rPr>
              <a:pPr/>
              <a:t>21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46082" name="Rectangle 6">
            <a:extLst>
              <a:ext uri="{FF2B5EF4-FFF2-40B4-BE49-F238E27FC236}">
                <a16:creationId xmlns:a16="http://schemas.microsoft.com/office/drawing/2014/main" id="{CE486919-ADE9-C842-8607-BB40466E7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FD constraints (1) </a:t>
            </a:r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15EE0F91-B919-A24A-99ED-7A262A7C1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Social security number determines employee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SSN -&gt; ENAME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Project number determines project name and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PNUMBER -&gt; {PNAME, PLOCATION}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Employee ssn and project number determines the hours per week that the employee works on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{SSN, PNUMBER} -&gt; HOURS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3">
            <a:extLst>
              <a:ext uri="{FF2B5EF4-FFF2-40B4-BE49-F238E27FC236}">
                <a16:creationId xmlns:a16="http://schemas.microsoft.com/office/drawing/2014/main" id="{E26D59A2-F0B8-DC43-80D8-D22D3B669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466715F5-EA2C-854E-A994-CEE6F5F0265D}" type="slidenum">
              <a:rPr lang="en-US" altLang="en-US" sz="1400" i="0" smtClean="0">
                <a:solidFill>
                  <a:srgbClr val="990033"/>
                </a:solidFill>
              </a:rPr>
              <a:pPr/>
              <a:t>22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48130" name="Rectangle 6">
            <a:extLst>
              <a:ext uri="{FF2B5EF4-FFF2-40B4-BE49-F238E27FC236}">
                <a16:creationId xmlns:a16="http://schemas.microsoft.com/office/drawing/2014/main" id="{3D4F05F4-5058-524B-A428-D26E3D8AB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 of FD constraints (2)</a:t>
            </a:r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60FABE8E-3DF6-554B-825B-2E3C912F3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FD is a property of the attributes in the schema R</a:t>
            </a:r>
          </a:p>
          <a:p>
            <a:pPr eaLnBrk="1" hangingPunct="1"/>
            <a:r>
              <a:rPr lang="en-US" altLang="en-US"/>
              <a:t>The constraint must hold on </a:t>
            </a:r>
            <a:r>
              <a:rPr lang="en-US" altLang="en-US" i="1"/>
              <a:t>every</a:t>
            </a:r>
            <a:r>
              <a:rPr lang="en-US" altLang="en-US"/>
              <a:t> relation instance r(R)</a:t>
            </a:r>
          </a:p>
          <a:p>
            <a:pPr eaLnBrk="1" hangingPunct="1"/>
            <a:r>
              <a:rPr lang="en-US" altLang="en-US"/>
              <a:t>If K is a key of R, then K functionally determines all attributes in R </a:t>
            </a:r>
          </a:p>
          <a:p>
            <a:pPr lvl="1" eaLnBrk="1" hangingPunct="1"/>
            <a:r>
              <a:rPr lang="en-US" altLang="en-US"/>
              <a:t>(since we never have two distinct tuples with t1[K]=t2[K])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Number Placeholder 3">
            <a:extLst>
              <a:ext uri="{FF2B5EF4-FFF2-40B4-BE49-F238E27FC236}">
                <a16:creationId xmlns:a16="http://schemas.microsoft.com/office/drawing/2014/main" id="{E7720386-3240-444F-8107-3454C0E1A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5EED5AC6-2639-C240-960D-E8294B5C60ED}" type="slidenum">
              <a:rPr lang="en-US" altLang="en-US" sz="1400" i="0" smtClean="0">
                <a:solidFill>
                  <a:srgbClr val="990033"/>
                </a:solidFill>
              </a:rPr>
              <a:pPr/>
              <a:t>23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50178" name="Rectangle 6">
            <a:extLst>
              <a:ext uri="{FF2B5EF4-FFF2-40B4-BE49-F238E27FC236}">
                <a16:creationId xmlns:a16="http://schemas.microsoft.com/office/drawing/2014/main" id="{43C010A3-9095-ED40-BB9F-58A2141B43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2.2 Inference Rules for FDs (1) </a:t>
            </a:r>
          </a:p>
        </p:txBody>
      </p:sp>
      <p:sp>
        <p:nvSpPr>
          <p:cNvPr id="50179" name="Rectangle 7">
            <a:extLst>
              <a:ext uri="{FF2B5EF4-FFF2-40B4-BE49-F238E27FC236}">
                <a16:creationId xmlns:a16="http://schemas.microsoft.com/office/drawing/2014/main" id="{D3D4305B-D196-8740-A7E8-E1DC5D03D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Given a set of FDs F, we can </a:t>
            </a:r>
            <a:r>
              <a:rPr lang="en-US" altLang="en-US" sz="2400" b="1"/>
              <a:t>infer</a:t>
            </a:r>
            <a:r>
              <a:rPr lang="en-US" altLang="en-US" sz="2400"/>
              <a:t> additional FDs that hold whenever the FDs in F hold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Armstrong's inference 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IR1. (</a:t>
            </a:r>
            <a:r>
              <a:rPr lang="en-US" altLang="en-US" sz="2200" b="1"/>
              <a:t>Reflexive</a:t>
            </a:r>
            <a:r>
              <a:rPr lang="en-US" altLang="en-US" sz="2200"/>
              <a:t>) If Y </a:t>
            </a:r>
            <a:r>
              <a:rPr lang="en-US" altLang="en-US" sz="2200" i="1"/>
              <a:t>subset-of</a:t>
            </a:r>
            <a:r>
              <a:rPr lang="en-US" altLang="en-US" sz="2200"/>
              <a:t> X, then X -&gt; 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IR2. (</a:t>
            </a:r>
            <a:r>
              <a:rPr lang="en-US" altLang="en-US" sz="2200" b="1"/>
              <a:t>Augmentation</a:t>
            </a:r>
            <a:r>
              <a:rPr lang="en-US" altLang="en-US" sz="2200"/>
              <a:t>) If X -&gt; Y, then XZ -&gt; YZ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(Notation: XZ stands for X U Z)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IR3. (</a:t>
            </a:r>
            <a:r>
              <a:rPr lang="en-US" altLang="en-US" sz="2200" b="1"/>
              <a:t>Transitive</a:t>
            </a:r>
            <a:r>
              <a:rPr lang="en-US" altLang="en-US" sz="2200"/>
              <a:t>) If X -&gt; Y and Y -&gt; Z, then X -&gt; Z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IR1, IR2, IR3 form a </a:t>
            </a:r>
            <a:r>
              <a:rPr lang="en-US" altLang="en-US" sz="2400" b="1"/>
              <a:t>sound</a:t>
            </a:r>
            <a:r>
              <a:rPr lang="en-US" altLang="en-US" sz="2400"/>
              <a:t> and </a:t>
            </a:r>
            <a:r>
              <a:rPr lang="en-US" altLang="en-US" sz="2400" b="1"/>
              <a:t>complete</a:t>
            </a:r>
            <a:r>
              <a:rPr lang="en-US" altLang="en-US" sz="2400"/>
              <a:t> set of inference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These are rules hold and all other rules that hold can be deduced from these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3">
            <a:extLst>
              <a:ext uri="{FF2B5EF4-FFF2-40B4-BE49-F238E27FC236}">
                <a16:creationId xmlns:a16="http://schemas.microsoft.com/office/drawing/2014/main" id="{790C26EF-722B-3D49-A8C3-53B7BE56B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DFFEE615-4E2C-1747-8BF8-7725CEA0B08F}" type="slidenum">
              <a:rPr lang="en-US" altLang="en-US" sz="1400" i="0" smtClean="0">
                <a:solidFill>
                  <a:srgbClr val="990033"/>
                </a:solidFill>
              </a:rPr>
              <a:pPr/>
              <a:t>24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52226" name="Rectangle 6">
            <a:extLst>
              <a:ext uri="{FF2B5EF4-FFF2-40B4-BE49-F238E27FC236}">
                <a16:creationId xmlns:a16="http://schemas.microsoft.com/office/drawing/2014/main" id="{C89BDF8B-178A-FF4B-889D-0C58A15B7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 Rules for FDs (2)</a:t>
            </a:r>
          </a:p>
        </p:txBody>
      </p:sp>
      <p:sp>
        <p:nvSpPr>
          <p:cNvPr id="52227" name="Rectangle 7">
            <a:extLst>
              <a:ext uri="{FF2B5EF4-FFF2-40B4-BE49-F238E27FC236}">
                <a16:creationId xmlns:a16="http://schemas.microsoft.com/office/drawing/2014/main" id="{E2AF79A4-2E25-4547-8102-AD6BB8E9F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Some additional inference rules that are useful: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Decomposition:</a:t>
            </a:r>
            <a:r>
              <a:rPr lang="en-US" altLang="en-US"/>
              <a:t> If X -&gt; YZ, then X -&gt; Y and X -&gt; 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Union:</a:t>
            </a:r>
            <a:r>
              <a:rPr lang="en-US" altLang="en-US"/>
              <a:t> If X -&gt; Y and X -&gt; Z, then X -&gt; YZ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Psuedotransitivity:</a:t>
            </a:r>
            <a:r>
              <a:rPr lang="en-US" altLang="en-US"/>
              <a:t> If X -&gt; Y and WY -&gt; Z, then WX -&gt; Z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last three inference rules, as well as any other inference rules, can be deduced from IR1, IR2, and IR3 (completeness property) 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>
            <a:extLst>
              <a:ext uri="{FF2B5EF4-FFF2-40B4-BE49-F238E27FC236}">
                <a16:creationId xmlns:a16="http://schemas.microsoft.com/office/drawing/2014/main" id="{41DB8A34-B9C5-ED4D-9104-D8AFC68AD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A0576568-A5DE-A04E-B255-D611DA665A2E}" type="slidenum">
              <a:rPr lang="en-US" altLang="en-US" sz="1400" i="0" smtClean="0">
                <a:solidFill>
                  <a:srgbClr val="990033"/>
                </a:solidFill>
              </a:rPr>
              <a:pPr/>
              <a:t>25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54274" name="Rectangle 6">
            <a:extLst>
              <a:ext uri="{FF2B5EF4-FFF2-40B4-BE49-F238E27FC236}">
                <a16:creationId xmlns:a16="http://schemas.microsoft.com/office/drawing/2014/main" id="{244FE93B-19EC-4D43-9561-5DF5A92A4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Inference Rules for FDs (3)</a:t>
            </a:r>
          </a:p>
        </p:txBody>
      </p:sp>
      <p:sp>
        <p:nvSpPr>
          <p:cNvPr id="54275" name="Rectangle 7">
            <a:extLst>
              <a:ext uri="{FF2B5EF4-FFF2-40B4-BE49-F238E27FC236}">
                <a16:creationId xmlns:a16="http://schemas.microsoft.com/office/drawing/2014/main" id="{F1843E82-B5D7-2C4B-B58B-EEFD40DB8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Closure</a:t>
            </a:r>
            <a:r>
              <a:rPr lang="en-US" altLang="en-US"/>
              <a:t> of a set F of FDs is the set F</a:t>
            </a:r>
            <a:r>
              <a:rPr lang="en-US" altLang="en-US" baseline="30000"/>
              <a:t>+</a:t>
            </a:r>
            <a:r>
              <a:rPr lang="en-US" altLang="en-US"/>
              <a:t> of all FDs that can be inferred from F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Closure</a:t>
            </a:r>
            <a:r>
              <a:rPr lang="en-US" altLang="en-US"/>
              <a:t> of a set of attributes X with respect to F is the set X</a:t>
            </a:r>
            <a:r>
              <a:rPr lang="en-US" altLang="en-US" baseline="30000"/>
              <a:t>+</a:t>
            </a:r>
            <a:r>
              <a:rPr lang="en-US" altLang="en-US"/>
              <a:t> of all attributes that are functionally determined by X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X</a:t>
            </a:r>
            <a:r>
              <a:rPr lang="en-US" altLang="en-US" baseline="30000"/>
              <a:t>+</a:t>
            </a:r>
            <a:r>
              <a:rPr lang="en-US" altLang="en-US"/>
              <a:t> can be calculated by repeatedly applying IR1, IR2, IR3 using the FDs in F 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Number Placeholder 3">
            <a:extLst>
              <a:ext uri="{FF2B5EF4-FFF2-40B4-BE49-F238E27FC236}">
                <a16:creationId xmlns:a16="http://schemas.microsoft.com/office/drawing/2014/main" id="{C6AFDEFE-D8FA-134B-B66B-58C1F466BC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FAD72C7A-9278-1949-888A-36EF02EC5C97}" type="slidenum">
              <a:rPr lang="en-US" altLang="en-US" sz="1400" i="0" smtClean="0">
                <a:solidFill>
                  <a:srgbClr val="990033"/>
                </a:solidFill>
              </a:rPr>
              <a:pPr/>
              <a:t>26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56322" name="Rectangle 6">
            <a:extLst>
              <a:ext uri="{FF2B5EF4-FFF2-40B4-BE49-F238E27FC236}">
                <a16:creationId xmlns:a16="http://schemas.microsoft.com/office/drawing/2014/main" id="{DDE6712E-E01B-9647-A9C2-C964CDB68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2.3 Equivalence of Sets of FDs </a:t>
            </a:r>
          </a:p>
        </p:txBody>
      </p:sp>
      <p:sp>
        <p:nvSpPr>
          <p:cNvPr id="56323" name="Rectangle 7">
            <a:extLst>
              <a:ext uri="{FF2B5EF4-FFF2-40B4-BE49-F238E27FC236}">
                <a16:creationId xmlns:a16="http://schemas.microsoft.com/office/drawing/2014/main" id="{27FCA839-A5A3-6B49-98A2-EFDA3E9260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Two sets of FDs F and G are </a:t>
            </a:r>
            <a:r>
              <a:rPr lang="en-US" altLang="en-US" sz="2400" b="1"/>
              <a:t>equivalent</a:t>
            </a:r>
            <a:r>
              <a:rPr lang="en-US" altLang="en-US" sz="2400"/>
              <a:t> if:</a:t>
            </a:r>
          </a:p>
          <a:p>
            <a:pPr lvl="1" eaLnBrk="1" hangingPunct="1"/>
            <a:r>
              <a:rPr lang="en-US" altLang="en-US" sz="2200"/>
              <a:t>Every FD in F can be inferred from G, and</a:t>
            </a:r>
          </a:p>
          <a:p>
            <a:pPr lvl="1" eaLnBrk="1" hangingPunct="1"/>
            <a:r>
              <a:rPr lang="en-US" altLang="en-US" sz="2200"/>
              <a:t>Every FD in G can be inferred from F</a:t>
            </a:r>
          </a:p>
          <a:p>
            <a:pPr lvl="1" eaLnBrk="1" hangingPunct="1"/>
            <a:r>
              <a:rPr lang="en-US" altLang="en-US" sz="2200"/>
              <a:t>Hence, F and G are equivalent if F</a:t>
            </a:r>
            <a:r>
              <a:rPr lang="en-US" altLang="en-US" sz="2200" baseline="30000"/>
              <a:t>+</a:t>
            </a:r>
            <a:r>
              <a:rPr lang="en-US" altLang="en-US" sz="2200"/>
              <a:t> =G</a:t>
            </a:r>
            <a:r>
              <a:rPr lang="en-US" altLang="en-US" sz="2200" baseline="30000"/>
              <a:t>+</a:t>
            </a:r>
          </a:p>
          <a:p>
            <a:pPr eaLnBrk="1" hangingPunct="1"/>
            <a:r>
              <a:rPr lang="en-US" altLang="en-US" sz="2400"/>
              <a:t>Definition (</a:t>
            </a:r>
            <a:r>
              <a:rPr lang="en-US" altLang="en-US" sz="2400" b="1"/>
              <a:t>Covers</a:t>
            </a:r>
            <a:r>
              <a:rPr lang="en-US" altLang="en-US" sz="2400"/>
              <a:t>):</a:t>
            </a:r>
          </a:p>
          <a:p>
            <a:pPr lvl="1" eaLnBrk="1" hangingPunct="1"/>
            <a:r>
              <a:rPr lang="en-US" altLang="en-US" sz="2200"/>
              <a:t>F </a:t>
            </a:r>
            <a:r>
              <a:rPr lang="en-US" altLang="en-US" sz="2200" b="1"/>
              <a:t>covers</a:t>
            </a:r>
            <a:r>
              <a:rPr lang="en-US" altLang="en-US" sz="2200"/>
              <a:t> G if every FD in G can be inferred from F</a:t>
            </a:r>
          </a:p>
          <a:p>
            <a:pPr lvl="2" eaLnBrk="1" hangingPunct="1"/>
            <a:r>
              <a:rPr lang="en-US" altLang="en-US" sz="2000"/>
              <a:t>(i.e., if G</a:t>
            </a:r>
            <a:r>
              <a:rPr lang="en-US" altLang="en-US" sz="2000" baseline="30000"/>
              <a:t>+</a:t>
            </a:r>
            <a:r>
              <a:rPr lang="en-US" altLang="en-US" sz="2000"/>
              <a:t> </a:t>
            </a:r>
            <a:r>
              <a:rPr lang="en-US" altLang="en-US" sz="2000" i="1"/>
              <a:t>subset-of</a:t>
            </a:r>
            <a:r>
              <a:rPr lang="en-US" altLang="en-US" sz="2000"/>
              <a:t> F</a:t>
            </a:r>
            <a:r>
              <a:rPr lang="en-US" altLang="en-US" sz="2000" baseline="30000"/>
              <a:t>+</a:t>
            </a:r>
            <a:r>
              <a:rPr lang="en-US" altLang="en-US" sz="2000"/>
              <a:t>)</a:t>
            </a:r>
          </a:p>
          <a:p>
            <a:pPr eaLnBrk="1" hangingPunct="1"/>
            <a:r>
              <a:rPr lang="en-US" altLang="en-US" sz="2400"/>
              <a:t>F and G are equivalent if F covers G and G covers F</a:t>
            </a:r>
          </a:p>
          <a:p>
            <a:pPr eaLnBrk="1" hangingPunct="1"/>
            <a:r>
              <a:rPr lang="en-US" altLang="en-US" sz="2400"/>
              <a:t>There is an algorithm for checking equivalence of sets of FDs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Number Placeholder 3">
            <a:extLst>
              <a:ext uri="{FF2B5EF4-FFF2-40B4-BE49-F238E27FC236}">
                <a16:creationId xmlns:a16="http://schemas.microsoft.com/office/drawing/2014/main" id="{A559A872-A3F8-4A4F-ADE0-A53DD8E24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E73A0861-824B-BF4E-9BE8-4C8103863354}" type="slidenum">
              <a:rPr lang="en-US" altLang="en-US" sz="1400" i="0" smtClean="0">
                <a:solidFill>
                  <a:srgbClr val="990033"/>
                </a:solidFill>
              </a:rPr>
              <a:pPr/>
              <a:t>27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58370" name="Rectangle 6">
            <a:extLst>
              <a:ext uri="{FF2B5EF4-FFF2-40B4-BE49-F238E27FC236}">
                <a16:creationId xmlns:a16="http://schemas.microsoft.com/office/drawing/2014/main" id="{1B391572-DDC0-914C-96D8-083244249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2.4 Minimal Sets of FDs (1)</a:t>
            </a:r>
          </a:p>
        </p:txBody>
      </p:sp>
      <p:sp>
        <p:nvSpPr>
          <p:cNvPr id="58371" name="Rectangle 7">
            <a:extLst>
              <a:ext uri="{FF2B5EF4-FFF2-40B4-BE49-F238E27FC236}">
                <a16:creationId xmlns:a16="http://schemas.microsoft.com/office/drawing/2014/main" id="{13BEECCD-AC2A-854A-9840-01859904E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/>
              <a:t>A set of FDs is </a:t>
            </a:r>
            <a:r>
              <a:rPr lang="en-US" altLang="en-US" b="1"/>
              <a:t>minimal</a:t>
            </a:r>
            <a:r>
              <a:rPr lang="en-US" altLang="en-US"/>
              <a:t> if it satisfies the following conditions: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Every dependency in F has a single attribute for its RHS.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We cannot remove any dependency from F and have a set of dependencies that is equivalent to F.</a:t>
            </a:r>
          </a:p>
          <a:p>
            <a:pPr marL="952500" lvl="1" indent="-495300" eaLnBrk="1" hangingPunct="1">
              <a:lnSpc>
                <a:spcPct val="90000"/>
              </a:lnSpc>
              <a:buSzTx/>
              <a:buFont typeface="Wingdings" pitchFamily="2" charset="2"/>
              <a:buAutoNum type="arabicPeriod"/>
            </a:pPr>
            <a:r>
              <a:rPr lang="en-US" altLang="en-US"/>
              <a:t>We cannot replace any dependency X -&gt; A in F with a dependency Y -&gt; A, where Y proper-subset-of X ( Y subset-of X) and still have a set of dependencies that is equivalent to F.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3">
            <a:extLst>
              <a:ext uri="{FF2B5EF4-FFF2-40B4-BE49-F238E27FC236}">
                <a16:creationId xmlns:a16="http://schemas.microsoft.com/office/drawing/2014/main" id="{AD22A3E0-3A0F-484D-B166-D230A4F23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C16A238C-44B7-BE43-81B7-5B00350E9FF5}" type="slidenum">
              <a:rPr lang="en-US" altLang="en-US" sz="1400" i="0" smtClean="0">
                <a:solidFill>
                  <a:srgbClr val="990033"/>
                </a:solidFill>
              </a:rPr>
              <a:pPr/>
              <a:t>28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60418" name="Rectangle 6">
            <a:extLst>
              <a:ext uri="{FF2B5EF4-FFF2-40B4-BE49-F238E27FC236}">
                <a16:creationId xmlns:a16="http://schemas.microsoft.com/office/drawing/2014/main" id="{4A91B99E-6111-9C41-BBAA-6E60D8046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Minimal Sets of FDs (2)</a:t>
            </a:r>
          </a:p>
        </p:txBody>
      </p:sp>
      <p:sp>
        <p:nvSpPr>
          <p:cNvPr id="60419" name="Rectangle 7">
            <a:extLst>
              <a:ext uri="{FF2B5EF4-FFF2-40B4-BE49-F238E27FC236}">
                <a16:creationId xmlns:a16="http://schemas.microsoft.com/office/drawing/2014/main" id="{71737A11-6A45-7C4A-BE6D-F8D1BA818A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set of FDs has an equivalent minimal set</a:t>
            </a:r>
          </a:p>
          <a:p>
            <a:pPr eaLnBrk="1" hangingPunct="1"/>
            <a:r>
              <a:rPr lang="en-US" altLang="en-US"/>
              <a:t>There can be several equivalent minimal sets</a:t>
            </a:r>
          </a:p>
          <a:p>
            <a:pPr eaLnBrk="1" hangingPunct="1"/>
            <a:r>
              <a:rPr lang="en-US" altLang="en-US"/>
              <a:t>There is no simple algorithm for computing a minimal set of FDs that is equivalent to a set F of FDs</a:t>
            </a:r>
          </a:p>
          <a:p>
            <a:pPr eaLnBrk="1" hangingPunct="1"/>
            <a:r>
              <a:rPr lang="en-US" altLang="en-US"/>
              <a:t>To synthesize a set of relations, we assume that we start with a set of dependencies that is a minimal set</a:t>
            </a:r>
          </a:p>
          <a:p>
            <a:pPr lvl="1" eaLnBrk="1" hangingPunct="1"/>
            <a:r>
              <a:rPr lang="en-US" altLang="en-US"/>
              <a:t>E.g., see algorithms 11.2 and 11.4 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3">
            <a:extLst>
              <a:ext uri="{FF2B5EF4-FFF2-40B4-BE49-F238E27FC236}">
                <a16:creationId xmlns:a16="http://schemas.microsoft.com/office/drawing/2014/main" id="{CDDE831B-9C9C-7A46-BDB2-517517357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437AC633-96FF-7F46-8AF9-A1CEDCACE996}" type="slidenum">
              <a:rPr lang="en-US" altLang="en-US" sz="1400" i="0" smtClean="0">
                <a:solidFill>
                  <a:srgbClr val="990033"/>
                </a:solidFill>
              </a:rPr>
              <a:pPr/>
              <a:t>29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62466" name="Rectangle 6">
            <a:extLst>
              <a:ext uri="{FF2B5EF4-FFF2-40B4-BE49-F238E27FC236}">
                <a16:creationId xmlns:a16="http://schemas.microsoft.com/office/drawing/2014/main" id="{0C089921-1D3A-E745-9C8C-5322A3B81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 Normal Forms Based on Primary Keys </a:t>
            </a:r>
          </a:p>
        </p:txBody>
      </p:sp>
      <p:sp>
        <p:nvSpPr>
          <p:cNvPr id="62467" name="Rectangle 7">
            <a:extLst>
              <a:ext uri="{FF2B5EF4-FFF2-40B4-BE49-F238E27FC236}">
                <a16:creationId xmlns:a16="http://schemas.microsoft.com/office/drawing/2014/main" id="{656DC1AB-72B0-0740-9B1E-92ABB040C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of Relations </a:t>
            </a:r>
          </a:p>
          <a:p>
            <a:pPr eaLnBrk="1" hangingPunct="1"/>
            <a:r>
              <a:rPr lang="en-US" altLang="en-US"/>
              <a:t>Practical Use of Normal Forms </a:t>
            </a:r>
          </a:p>
          <a:p>
            <a:pPr eaLnBrk="1" hangingPunct="1"/>
            <a:r>
              <a:rPr lang="en-US" altLang="en-US"/>
              <a:t>Definitions of Keys and Attributes Participating in Keys </a:t>
            </a:r>
          </a:p>
          <a:p>
            <a:pPr eaLnBrk="1" hangingPunct="1"/>
            <a:r>
              <a:rPr lang="en-US" altLang="en-US"/>
              <a:t>First Normal Form</a:t>
            </a:r>
          </a:p>
          <a:p>
            <a:pPr eaLnBrk="1" hangingPunct="1"/>
            <a:r>
              <a:rPr lang="en-US" altLang="en-US"/>
              <a:t>Second Normal Form</a:t>
            </a:r>
          </a:p>
          <a:p>
            <a:pPr eaLnBrk="1" hangingPunct="1"/>
            <a:r>
              <a:rPr lang="en-US" altLang="en-US"/>
              <a:t>Third Normal Form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Number Placeholder 3">
            <a:extLst>
              <a:ext uri="{FF2B5EF4-FFF2-40B4-BE49-F238E27FC236}">
                <a16:creationId xmlns:a16="http://schemas.microsoft.com/office/drawing/2014/main" id="{2D933605-38C1-3846-A8B6-B963D36AA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9401B635-FE66-C944-AD8A-EB5AED489BFB}" type="slidenum">
              <a:rPr lang="en-US" altLang="en-US" sz="1400" i="0" smtClean="0">
                <a:solidFill>
                  <a:srgbClr val="990033"/>
                </a:solidFill>
              </a:rPr>
              <a:pPr/>
              <a:t>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9218" name="Rectangle 8">
            <a:extLst>
              <a:ext uri="{FF2B5EF4-FFF2-40B4-BE49-F238E27FC236}">
                <a16:creationId xmlns:a16="http://schemas.microsoft.com/office/drawing/2014/main" id="{CC2E0BF0-2581-8A48-81DD-3F9AF165BC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Outline</a:t>
            </a:r>
          </a:p>
        </p:txBody>
      </p:sp>
      <p:sp>
        <p:nvSpPr>
          <p:cNvPr id="9219" name="Rectangle 9">
            <a:extLst>
              <a:ext uri="{FF2B5EF4-FFF2-40B4-BE49-F238E27FC236}">
                <a16:creationId xmlns:a16="http://schemas.microsoft.com/office/drawing/2014/main" id="{578F6AA5-4CF0-F44B-95C1-566DAB5065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1 Informal Design Guidelines for Relational Databases</a:t>
            </a:r>
          </a:p>
          <a:p>
            <a:pPr lvl="1" eaLnBrk="1" hangingPunct="1"/>
            <a:r>
              <a:rPr lang="en-US" altLang="en-US" sz="2200"/>
              <a:t>1.1Semantics of the Relation Attributes</a:t>
            </a:r>
          </a:p>
          <a:p>
            <a:pPr lvl="1" eaLnBrk="1" hangingPunct="1"/>
            <a:r>
              <a:rPr lang="en-US" altLang="en-US" sz="2200"/>
              <a:t>1.2 Redundant Information in Tuples and Update Anomalies</a:t>
            </a:r>
          </a:p>
          <a:p>
            <a:pPr lvl="1" eaLnBrk="1" hangingPunct="1"/>
            <a:r>
              <a:rPr lang="en-US" altLang="en-US" sz="2200"/>
              <a:t>1.3 Null Values in Tuples</a:t>
            </a:r>
          </a:p>
          <a:p>
            <a:pPr lvl="1" eaLnBrk="1" hangingPunct="1"/>
            <a:r>
              <a:rPr lang="en-US" altLang="en-US" sz="2200"/>
              <a:t>1.4 Spurious Tuples</a:t>
            </a:r>
          </a:p>
          <a:p>
            <a:pPr lvl="1" eaLnBrk="1" hangingPunct="1"/>
            <a:endParaRPr lang="en-US" altLang="en-US" sz="220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3">
            <a:extLst>
              <a:ext uri="{FF2B5EF4-FFF2-40B4-BE49-F238E27FC236}">
                <a16:creationId xmlns:a16="http://schemas.microsoft.com/office/drawing/2014/main" id="{091284D5-86F8-6642-A132-B099CDEB8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19192D9D-C73A-494B-8CB9-3A656EF2B81E}" type="slidenum">
              <a:rPr lang="en-US" altLang="en-US" sz="1400" i="0" smtClean="0">
                <a:solidFill>
                  <a:srgbClr val="990033"/>
                </a:solidFill>
              </a:rPr>
              <a:pPr/>
              <a:t>30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64514" name="Rectangle 6">
            <a:extLst>
              <a:ext uri="{FF2B5EF4-FFF2-40B4-BE49-F238E27FC236}">
                <a16:creationId xmlns:a16="http://schemas.microsoft.com/office/drawing/2014/main" id="{F791071B-8491-4C41-9B78-35C643913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of Relations </a:t>
            </a:r>
          </a:p>
        </p:txBody>
      </p:sp>
      <p:sp>
        <p:nvSpPr>
          <p:cNvPr id="64515" name="Rectangle 7">
            <a:extLst>
              <a:ext uri="{FF2B5EF4-FFF2-40B4-BE49-F238E27FC236}">
                <a16:creationId xmlns:a16="http://schemas.microsoft.com/office/drawing/2014/main" id="{6EB9A2A8-4904-344F-B05F-D3A95D76F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Normalization:</a:t>
            </a:r>
          </a:p>
          <a:p>
            <a:pPr lvl="1" eaLnBrk="1" hangingPunct="1"/>
            <a:r>
              <a:rPr lang="en-US" altLang="en-US"/>
              <a:t>The process of decomposing unsatisfactory "bad" relations by breaking up their attributes into smaller relations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 b="1"/>
              <a:t>Normal form:</a:t>
            </a:r>
          </a:p>
          <a:p>
            <a:pPr lvl="1" eaLnBrk="1" hangingPunct="1"/>
            <a:r>
              <a:rPr lang="en-US" altLang="en-US"/>
              <a:t>Condition using keys and FDs of a relation to certify whether a relation schema is in a particular normal form 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3">
            <a:extLst>
              <a:ext uri="{FF2B5EF4-FFF2-40B4-BE49-F238E27FC236}">
                <a16:creationId xmlns:a16="http://schemas.microsoft.com/office/drawing/2014/main" id="{73547175-202C-6144-87C8-4F723AAF4E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D705F42D-C06E-D549-9013-7ED134517A2D}" type="slidenum">
              <a:rPr lang="en-US" altLang="en-US" sz="1400" i="0" smtClean="0">
                <a:solidFill>
                  <a:srgbClr val="990033"/>
                </a:solidFill>
              </a:rPr>
              <a:pPr/>
              <a:t>31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66562" name="Rectangle 6">
            <a:extLst>
              <a:ext uri="{FF2B5EF4-FFF2-40B4-BE49-F238E27FC236}">
                <a16:creationId xmlns:a16="http://schemas.microsoft.com/office/drawing/2014/main" id="{22B688FF-7ACE-A54A-B956-7454B3CAF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Normalization of Relations (2)</a:t>
            </a:r>
          </a:p>
        </p:txBody>
      </p:sp>
      <p:sp>
        <p:nvSpPr>
          <p:cNvPr id="66563" name="Rectangle 7">
            <a:extLst>
              <a:ext uri="{FF2B5EF4-FFF2-40B4-BE49-F238E27FC236}">
                <a16:creationId xmlns:a16="http://schemas.microsoft.com/office/drawing/2014/main" id="{A2F3DC60-D86F-F84D-9B5F-6E67B762B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2NF, 3NF, BCNF </a:t>
            </a:r>
          </a:p>
          <a:p>
            <a:pPr lvl="1" eaLnBrk="1" hangingPunct="1"/>
            <a:r>
              <a:rPr lang="en-US" altLang="en-US"/>
              <a:t>based on keys and FDs of a relation schema</a:t>
            </a:r>
          </a:p>
          <a:p>
            <a:pPr eaLnBrk="1" hangingPunct="1"/>
            <a:r>
              <a:rPr lang="en-US" altLang="en-US"/>
              <a:t>4NF (Optional)</a:t>
            </a:r>
          </a:p>
          <a:p>
            <a:pPr lvl="1" eaLnBrk="1" hangingPunct="1"/>
            <a:r>
              <a:rPr lang="en-US" altLang="en-US"/>
              <a:t>based on keys, multi-valued dependencies : MVDs</a:t>
            </a:r>
          </a:p>
          <a:p>
            <a:pPr eaLnBrk="1" hangingPunct="1"/>
            <a:r>
              <a:rPr lang="en-US" altLang="en-US"/>
              <a:t>Additional properties may be needed to ensure a good relational design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3">
            <a:extLst>
              <a:ext uri="{FF2B5EF4-FFF2-40B4-BE49-F238E27FC236}">
                <a16:creationId xmlns:a16="http://schemas.microsoft.com/office/drawing/2014/main" id="{6FB36A71-786B-7B40-B088-FB3F9E2722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D4B24920-B32B-B749-87F2-9C9F8557011B}" type="slidenum">
              <a:rPr lang="en-US" altLang="en-US" sz="1400" i="0" smtClean="0">
                <a:solidFill>
                  <a:srgbClr val="990033"/>
                </a:solidFill>
              </a:rPr>
              <a:pPr/>
              <a:t>32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68610" name="Rectangle 6">
            <a:extLst>
              <a:ext uri="{FF2B5EF4-FFF2-40B4-BE49-F238E27FC236}">
                <a16:creationId xmlns:a16="http://schemas.microsoft.com/office/drawing/2014/main" id="{1C14ECA5-748F-DE4B-8EEB-7ED5F011C6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Practical Use of Normal Forms</a:t>
            </a:r>
          </a:p>
        </p:txBody>
      </p:sp>
      <p:sp>
        <p:nvSpPr>
          <p:cNvPr id="68611" name="Rectangle 7">
            <a:extLst>
              <a:ext uri="{FF2B5EF4-FFF2-40B4-BE49-F238E27FC236}">
                <a16:creationId xmlns:a16="http://schemas.microsoft.com/office/drawing/2014/main" id="{0AC71FC7-D6D9-904E-B15D-80BB992F0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b="1" dirty="0"/>
              <a:t>Normalization</a:t>
            </a:r>
            <a:r>
              <a:rPr lang="en-US" altLang="en-US" sz="2200" dirty="0"/>
              <a:t> is carried out in practice so that the resulting designs are of high quality and meet the desirable properties 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The practical utility of these normal forms becomes questionable when the constraints on which they are based are </a:t>
            </a:r>
            <a:r>
              <a:rPr lang="en-US" altLang="en-US" sz="2000" i="1" dirty="0"/>
              <a:t>hard to understand</a:t>
            </a:r>
            <a:r>
              <a:rPr lang="en-US" altLang="en-US" sz="2000" dirty="0"/>
              <a:t> or to </a:t>
            </a:r>
            <a:r>
              <a:rPr lang="en-US" altLang="en-US" sz="2000" i="1" dirty="0"/>
              <a:t>detect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The database designers </a:t>
            </a:r>
            <a:r>
              <a:rPr lang="en-US" altLang="en-US" sz="2200" i="1" dirty="0"/>
              <a:t>need not</a:t>
            </a:r>
            <a:r>
              <a:rPr lang="en-US" altLang="en-US" sz="2200" dirty="0"/>
              <a:t> normalize to the highest possible normal 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(usually up to 3NF, BCNF or 4NF)</a:t>
            </a:r>
          </a:p>
          <a:p>
            <a:pPr eaLnBrk="1" hangingPunct="1">
              <a:lnSpc>
                <a:spcPct val="80000"/>
              </a:lnSpc>
            </a:pPr>
            <a:endParaRPr lang="en-US" altLang="en-US" sz="2200" b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b="1" dirty="0"/>
              <a:t>Denormalization</a:t>
            </a:r>
            <a:r>
              <a:rPr lang="en-US" altLang="en-US" sz="22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The process of storing the join of higher normal form relations as a base relation—which is in a lower normal form   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3">
            <a:extLst>
              <a:ext uri="{FF2B5EF4-FFF2-40B4-BE49-F238E27FC236}">
                <a16:creationId xmlns:a16="http://schemas.microsoft.com/office/drawing/2014/main" id="{98221870-ACC4-9242-833A-75280A5965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24CA1B3D-E7F0-F14D-B6F4-06C1DAFBBB3A}" type="slidenum">
              <a:rPr lang="en-US" altLang="en-US" sz="1400" i="0" smtClean="0">
                <a:solidFill>
                  <a:srgbClr val="990033"/>
                </a:solidFill>
              </a:rPr>
              <a:pPr/>
              <a:t>33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70658" name="Rectangle 6">
            <a:extLst>
              <a:ext uri="{FF2B5EF4-FFF2-40B4-BE49-F238E27FC236}">
                <a16:creationId xmlns:a16="http://schemas.microsoft.com/office/drawing/2014/main" id="{35196097-3D7C-C646-8130-C5E18657B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Definitions of Keys and Attributes Participating in Keys</a:t>
            </a:r>
          </a:p>
        </p:txBody>
      </p:sp>
      <p:sp>
        <p:nvSpPr>
          <p:cNvPr id="729095" name="Rectangle 7">
            <a:extLst>
              <a:ext uri="{FF2B5EF4-FFF2-40B4-BE49-F238E27FC236}">
                <a16:creationId xmlns:a16="http://schemas.microsoft.com/office/drawing/2014/main" id="{C559AF72-F098-6240-86E4-CA33B18CF8A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>
            <a:blip r:embed="rId3"/>
            <a:stretch>
              <a:fillRect l="-153" t="-1385" r="-2446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3">
            <a:extLst>
              <a:ext uri="{FF2B5EF4-FFF2-40B4-BE49-F238E27FC236}">
                <a16:creationId xmlns:a16="http://schemas.microsoft.com/office/drawing/2014/main" id="{EF446BBF-3641-6B48-BBFE-9D71FEF47F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2E10F53D-BFFD-C347-AA26-6CF180767D46}" type="slidenum">
              <a:rPr lang="en-US" altLang="en-US" sz="1400" i="0" smtClean="0">
                <a:solidFill>
                  <a:srgbClr val="990033"/>
                </a:solidFill>
              </a:rPr>
              <a:pPr/>
              <a:t>34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72706" name="Rectangle 6">
            <a:extLst>
              <a:ext uri="{FF2B5EF4-FFF2-40B4-BE49-F238E27FC236}">
                <a16:creationId xmlns:a16="http://schemas.microsoft.com/office/drawing/2014/main" id="{55175315-4987-D842-817A-5FB8BAD63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Definitions of Keys and Attributes 	Participating in Keys (2)</a:t>
            </a:r>
          </a:p>
        </p:txBody>
      </p:sp>
      <p:sp>
        <p:nvSpPr>
          <p:cNvPr id="72707" name="Rectangle 7">
            <a:extLst>
              <a:ext uri="{FF2B5EF4-FFF2-40B4-BE49-F238E27FC236}">
                <a16:creationId xmlns:a16="http://schemas.microsoft.com/office/drawing/2014/main" id="{17958C93-103F-C84F-A820-697E85C97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If a relation schema has more than one key, each is called a </a:t>
            </a:r>
            <a:r>
              <a:rPr lang="en-US" altLang="en-US" sz="2400" b="1"/>
              <a:t>candidate</a:t>
            </a:r>
            <a:r>
              <a:rPr lang="en-US" altLang="en-US" sz="2400"/>
              <a:t> key.</a:t>
            </a:r>
          </a:p>
          <a:p>
            <a:pPr lvl="1" eaLnBrk="1" hangingPunct="1"/>
            <a:r>
              <a:rPr lang="en-US" altLang="en-US" sz="2400"/>
              <a:t>One of the candidate keys is </a:t>
            </a:r>
            <a:r>
              <a:rPr lang="en-US" altLang="en-US" sz="2400" i="1"/>
              <a:t>arbitrarily</a:t>
            </a:r>
            <a:r>
              <a:rPr lang="en-US" altLang="en-US" sz="2400"/>
              <a:t> designated to be the </a:t>
            </a:r>
            <a:r>
              <a:rPr lang="en-US" altLang="en-US" sz="2400" b="1"/>
              <a:t>primary key</a:t>
            </a:r>
            <a:r>
              <a:rPr lang="en-US" altLang="en-US" sz="2400"/>
              <a:t>, and the others are called </a:t>
            </a:r>
            <a:r>
              <a:rPr lang="en-US" altLang="en-US" sz="2400" b="1"/>
              <a:t>secondary keys</a:t>
            </a:r>
            <a:r>
              <a:rPr lang="en-US" altLang="en-US" sz="2400"/>
              <a:t>.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b="1"/>
              <a:t>Prime attribute</a:t>
            </a:r>
            <a:r>
              <a:rPr lang="en-US" altLang="en-US" sz="2400"/>
              <a:t> must be a member of </a:t>
            </a:r>
            <a:r>
              <a:rPr lang="en-US" altLang="en-US" sz="2400" i="1"/>
              <a:t>some</a:t>
            </a:r>
            <a:r>
              <a:rPr lang="en-US" altLang="en-US" sz="2400"/>
              <a:t> candidate key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b="1"/>
              <a:t>Nonprime attribute</a:t>
            </a:r>
            <a:r>
              <a:rPr lang="en-US" altLang="en-US" sz="2400"/>
              <a:t> is not a prime attribute—that is, it is not a member of any candidate key. 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itle 1">
            <a:extLst>
              <a:ext uri="{FF2B5EF4-FFF2-40B4-BE49-F238E27FC236}">
                <a16:creationId xmlns:a16="http://schemas.microsoft.com/office/drawing/2014/main" id="{FC098BF8-03D3-6A43-B563-9B5F1658C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2" name="Content Placeholder 2">
            <a:extLst>
              <a:ext uri="{FF2B5EF4-FFF2-40B4-BE49-F238E27FC236}">
                <a16:creationId xmlns:a16="http://schemas.microsoft.com/office/drawing/2014/main" id="{80426E45-4A6D-D048-80A9-7CF5C49EE6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112643" name="Slide Number Placeholder 3">
            <a:extLst>
              <a:ext uri="{FF2B5EF4-FFF2-40B4-BE49-F238E27FC236}">
                <a16:creationId xmlns:a16="http://schemas.microsoft.com/office/drawing/2014/main" id="{E883F5E6-8D6B-D24B-BA86-215E5F522C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31F84799-4FB9-994A-8764-944CDDD6DC6C}" type="slidenum">
              <a:rPr lang="en-US" altLang="en-US" sz="1400" i="0" smtClean="0">
                <a:solidFill>
                  <a:srgbClr val="990033"/>
                </a:solidFill>
              </a:rPr>
              <a:pPr/>
              <a:t>35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Number Placeholder 3">
            <a:extLst>
              <a:ext uri="{FF2B5EF4-FFF2-40B4-BE49-F238E27FC236}">
                <a16:creationId xmlns:a16="http://schemas.microsoft.com/office/drawing/2014/main" id="{EA6741FC-73E9-3F46-8CD9-A8A403284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BA7FDF0F-E5D9-0547-9D71-0CF31BC518B0}" type="slidenum">
              <a:rPr lang="en-US" altLang="en-US" sz="1400" i="0" smtClean="0">
                <a:solidFill>
                  <a:srgbClr val="990033"/>
                </a:solidFill>
              </a:rPr>
              <a:pPr/>
              <a:t>36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74754" name="Rectangle 6">
            <a:extLst>
              <a:ext uri="{FF2B5EF4-FFF2-40B4-BE49-F238E27FC236}">
                <a16:creationId xmlns:a16="http://schemas.microsoft.com/office/drawing/2014/main" id="{4B5A0059-A8C5-D946-ACCA-5FD6D10DD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3.2 First Normal Form </a:t>
            </a:r>
          </a:p>
        </p:txBody>
      </p:sp>
      <p:sp>
        <p:nvSpPr>
          <p:cNvPr id="74755" name="Rectangle 7">
            <a:extLst>
              <a:ext uri="{FF2B5EF4-FFF2-40B4-BE49-F238E27FC236}">
                <a16:creationId xmlns:a16="http://schemas.microsoft.com/office/drawing/2014/main" id="{E6F60D6E-B098-9D4C-9332-005F370B5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Disallows</a:t>
            </a:r>
          </a:p>
          <a:p>
            <a:pPr lvl="1" eaLnBrk="1" hangingPunct="1"/>
            <a:r>
              <a:rPr lang="en-US" altLang="en-US"/>
              <a:t>composite attributes</a:t>
            </a:r>
          </a:p>
          <a:p>
            <a:pPr lvl="1" eaLnBrk="1" hangingPunct="1"/>
            <a:r>
              <a:rPr lang="en-US" altLang="en-US"/>
              <a:t>multivalued attributes</a:t>
            </a:r>
          </a:p>
          <a:p>
            <a:pPr lvl="1" eaLnBrk="1" hangingPunct="1"/>
            <a:r>
              <a:rPr lang="en-US" altLang="en-US" b="1"/>
              <a:t>nested relations</a:t>
            </a:r>
            <a:r>
              <a:rPr lang="en-US" altLang="en-US"/>
              <a:t>; attributes whose values for an </a:t>
            </a:r>
            <a:r>
              <a:rPr lang="en-US" altLang="en-US" i="1"/>
              <a:t>individual tuple</a:t>
            </a:r>
            <a:r>
              <a:rPr lang="en-US" altLang="en-US"/>
              <a:t> are non-atomic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Considered to be part of the definition of relation 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Number Placeholder 2">
            <a:extLst>
              <a:ext uri="{FF2B5EF4-FFF2-40B4-BE49-F238E27FC236}">
                <a16:creationId xmlns:a16="http://schemas.microsoft.com/office/drawing/2014/main" id="{94759BFB-BF50-7C48-A591-9D1577255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62B0BD47-B516-2341-A7ED-B673ACA000EE}" type="slidenum">
              <a:rPr lang="en-US" altLang="en-US" sz="1400" i="0" smtClean="0">
                <a:solidFill>
                  <a:srgbClr val="990033"/>
                </a:solidFill>
              </a:rPr>
              <a:pPr/>
              <a:t>37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76802" name="Rectangle 9">
            <a:extLst>
              <a:ext uri="{FF2B5EF4-FFF2-40B4-BE49-F238E27FC236}">
                <a16:creationId xmlns:a16="http://schemas.microsoft.com/office/drawing/2014/main" id="{01813BA5-9E67-FC4D-A5B0-6FB399316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Figure 10.8 Normalization into 1NF</a:t>
            </a:r>
          </a:p>
        </p:txBody>
      </p:sp>
      <p:sp>
        <p:nvSpPr>
          <p:cNvPr id="76803" name="Rectangle 4">
            <a:extLst>
              <a:ext uri="{FF2B5EF4-FFF2-40B4-BE49-F238E27FC236}">
                <a16:creationId xmlns:a16="http://schemas.microsoft.com/office/drawing/2014/main" id="{04E148E9-335D-F441-B0B2-90E2D48CD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6804" name="Picture 11">
            <a:extLst>
              <a:ext uri="{FF2B5EF4-FFF2-40B4-BE49-F238E27FC236}">
                <a16:creationId xmlns:a16="http://schemas.microsoft.com/office/drawing/2014/main" id="{9D2776A5-62BC-1746-AA6C-2D773F0C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61"/>
          <a:stretch>
            <a:fillRect/>
          </a:stretch>
        </p:blipFill>
        <p:spPr bwMode="auto">
          <a:xfrm>
            <a:off x="152400" y="1282700"/>
            <a:ext cx="70866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11">
            <a:extLst>
              <a:ext uri="{FF2B5EF4-FFF2-40B4-BE49-F238E27FC236}">
                <a16:creationId xmlns:a16="http://schemas.microsoft.com/office/drawing/2014/main" id="{C6D27078-779B-1343-AE69-4A996401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54" r="40475"/>
          <a:stretch>
            <a:fillRect/>
          </a:stretch>
        </p:blipFill>
        <p:spPr bwMode="auto">
          <a:xfrm>
            <a:off x="3556000" y="4041775"/>
            <a:ext cx="54102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Number Placeholder 2">
            <a:extLst>
              <a:ext uri="{FF2B5EF4-FFF2-40B4-BE49-F238E27FC236}">
                <a16:creationId xmlns:a16="http://schemas.microsoft.com/office/drawing/2014/main" id="{E810DC48-0EFD-5E4C-AB97-71B4BAFD1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AD6E37FA-799A-C34D-808A-C9CECEF9E173}" type="slidenum">
              <a:rPr lang="en-US" altLang="en-US" sz="1400" i="0" smtClean="0">
                <a:solidFill>
                  <a:srgbClr val="990033"/>
                </a:solidFill>
              </a:rPr>
              <a:pPr/>
              <a:t>38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78850" name="Rectangle 9">
            <a:extLst>
              <a:ext uri="{FF2B5EF4-FFF2-40B4-BE49-F238E27FC236}">
                <a16:creationId xmlns:a16="http://schemas.microsoft.com/office/drawing/2014/main" id="{421099B1-D66C-A843-84B9-F0B606F4A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10.9 Normalization nested relations into 1NF</a:t>
            </a:r>
          </a:p>
        </p:txBody>
      </p:sp>
      <p:sp>
        <p:nvSpPr>
          <p:cNvPr id="78851" name="Rectangle 4">
            <a:extLst>
              <a:ext uri="{FF2B5EF4-FFF2-40B4-BE49-F238E27FC236}">
                <a16:creationId xmlns:a16="http://schemas.microsoft.com/office/drawing/2014/main" id="{3CCC413F-0C71-6A46-94F1-9B9DA10E7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8852" name="Picture 11">
            <a:extLst>
              <a:ext uri="{FF2B5EF4-FFF2-40B4-BE49-F238E27FC236}">
                <a16:creationId xmlns:a16="http://schemas.microsoft.com/office/drawing/2014/main" id="{870E721A-0F81-1E42-B2CB-6F46CCFB9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8" b="23703"/>
          <a:stretch>
            <a:fillRect/>
          </a:stretch>
        </p:blipFill>
        <p:spPr bwMode="auto">
          <a:xfrm>
            <a:off x="207963" y="1306513"/>
            <a:ext cx="5257800" cy="532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3" name="Picture 11">
            <a:extLst>
              <a:ext uri="{FF2B5EF4-FFF2-40B4-BE49-F238E27FC236}">
                <a16:creationId xmlns:a16="http://schemas.microsoft.com/office/drawing/2014/main" id="{1F563DBF-698B-354A-AA1E-B36E61DAB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91" r="61250"/>
          <a:stretch>
            <a:fillRect/>
          </a:stretch>
        </p:blipFill>
        <p:spPr bwMode="auto">
          <a:xfrm>
            <a:off x="5597525" y="2590800"/>
            <a:ext cx="35433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4" name="Picture 11">
            <a:extLst>
              <a:ext uri="{FF2B5EF4-FFF2-40B4-BE49-F238E27FC236}">
                <a16:creationId xmlns:a16="http://schemas.microsoft.com/office/drawing/2014/main" id="{C59B91BC-629F-E746-A380-1B00B314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8" t="78191"/>
          <a:stretch>
            <a:fillRect/>
          </a:stretch>
        </p:blipFill>
        <p:spPr bwMode="auto">
          <a:xfrm>
            <a:off x="5568950" y="4822825"/>
            <a:ext cx="3513138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Number Placeholder 3">
            <a:extLst>
              <a:ext uri="{FF2B5EF4-FFF2-40B4-BE49-F238E27FC236}">
                <a16:creationId xmlns:a16="http://schemas.microsoft.com/office/drawing/2014/main" id="{8363D86A-66FD-924E-840E-D5D2A1CC6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56156258-72FD-104C-B2C4-2956745E4538}" type="slidenum">
              <a:rPr lang="en-US" altLang="en-US" sz="1400" i="0" smtClean="0">
                <a:solidFill>
                  <a:srgbClr val="990033"/>
                </a:solidFill>
              </a:rPr>
              <a:pPr/>
              <a:t>39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80898" name="Rectangle 6">
            <a:extLst>
              <a:ext uri="{FF2B5EF4-FFF2-40B4-BE49-F238E27FC236}">
                <a16:creationId xmlns:a16="http://schemas.microsoft.com/office/drawing/2014/main" id="{5303D7F7-A3B9-1549-98CB-1C6FD278B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3.3 Second Normal Form (1) 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2EC1D1B8-E39D-D749-B80F-A54EF7247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Uses the concepts of </a:t>
            </a:r>
            <a:r>
              <a:rPr lang="en-US" altLang="en-US" sz="2400" b="1"/>
              <a:t>FDs,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Prime attribute:</a:t>
            </a:r>
            <a:r>
              <a:rPr lang="en-US" altLang="en-US" sz="2200"/>
              <a:t> An attribute that is member of the primary key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/>
              <a:t>Full functional dependency:</a:t>
            </a:r>
            <a:r>
              <a:rPr lang="en-US" altLang="en-US" sz="2200"/>
              <a:t> a FD  Y -&gt; Z where removal of any attribute from Y means the FD does not hold any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{SSN, PNUMBER} -&gt; HOURS is a full FD since neither SSN -&gt; HOURS nor PNUMBER -&gt; HOURS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{SSN, PNUMBER} -&gt; ENAME is not  a full FD (it is called a partial dependency ) since SSN -&gt; ENAME also holds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3">
            <a:extLst>
              <a:ext uri="{FF2B5EF4-FFF2-40B4-BE49-F238E27FC236}">
                <a16:creationId xmlns:a16="http://schemas.microsoft.com/office/drawing/2014/main" id="{ACF23010-D7D5-DB49-8BC1-EC019DA47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94517643-EA87-E34B-8CF6-1B1B947B9FFB}" type="slidenum">
              <a:rPr lang="en-US" altLang="en-US" sz="1400" i="0" smtClean="0">
                <a:solidFill>
                  <a:srgbClr val="990033"/>
                </a:solidFill>
              </a:rPr>
              <a:pPr/>
              <a:t>4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1266" name="Rectangle 6">
            <a:extLst>
              <a:ext uri="{FF2B5EF4-FFF2-40B4-BE49-F238E27FC236}">
                <a16:creationId xmlns:a16="http://schemas.microsoft.com/office/drawing/2014/main" id="{69A4485A-1D7C-C645-8516-6DDF1C282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Outline</a:t>
            </a:r>
          </a:p>
        </p:txBody>
      </p:sp>
      <p:sp>
        <p:nvSpPr>
          <p:cNvPr id="11267" name="Rectangle 7">
            <a:extLst>
              <a:ext uri="{FF2B5EF4-FFF2-40B4-BE49-F238E27FC236}">
                <a16:creationId xmlns:a16="http://schemas.microsoft.com/office/drawing/2014/main" id="{792AF366-7571-A34A-88B0-1F3B5DE09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3 Normal Forms Based on Primary Keys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3.1 Normalization of Relations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3.2 Practical Use of Normal Forms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3.3 Definitions of Keys and Attributes Participating in Keys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3.4 First Normal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3.5 Second Normal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3.6 Third Normal Form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2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4 General Normal Form Definitions (For Multiple Keys)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5 BCNF (Boyce-Codd Normal Form)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Number Placeholder 3">
            <a:extLst>
              <a:ext uri="{FF2B5EF4-FFF2-40B4-BE49-F238E27FC236}">
                <a16:creationId xmlns:a16="http://schemas.microsoft.com/office/drawing/2014/main" id="{834B073E-6C0C-1A47-8431-B75DFB2870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E590A20E-AB07-E94C-9480-643611FCD7EE}" type="slidenum">
              <a:rPr lang="en-US" altLang="en-US" sz="1400" i="0" smtClean="0">
                <a:solidFill>
                  <a:srgbClr val="990033"/>
                </a:solidFill>
              </a:rPr>
              <a:pPr/>
              <a:t>40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82946" name="Rectangle 6">
            <a:extLst>
              <a:ext uri="{FF2B5EF4-FFF2-40B4-BE49-F238E27FC236}">
                <a16:creationId xmlns:a16="http://schemas.microsoft.com/office/drawing/2014/main" id="{AD0E72DC-DD10-9941-B21A-4B17381A6E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Second Normal Form (2)</a:t>
            </a:r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C05D04A2-32D8-F048-9DF9-07A5702CF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relation schema R is in </a:t>
            </a:r>
            <a:r>
              <a:rPr lang="en-US" altLang="en-US" b="1"/>
              <a:t>second normal form (2NF)</a:t>
            </a:r>
            <a:r>
              <a:rPr lang="en-US" altLang="en-US"/>
              <a:t> if every non-prime attribute A in R is fully functionally dependent on the primary key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R can be decomposed into 2NF relations via the process of 2NF normalization 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Number Placeholder 2">
            <a:extLst>
              <a:ext uri="{FF2B5EF4-FFF2-40B4-BE49-F238E27FC236}">
                <a16:creationId xmlns:a16="http://schemas.microsoft.com/office/drawing/2014/main" id="{D2C952ED-CAD0-9F44-A38C-1E27D2723B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C354DE8E-0219-0940-8C0F-70485F5A63F6}" type="slidenum">
              <a:rPr lang="en-US" altLang="en-US" sz="1400" i="0" smtClean="0">
                <a:solidFill>
                  <a:srgbClr val="990033"/>
                </a:solidFill>
              </a:rPr>
              <a:pPr/>
              <a:t>41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84994" name="Rectangle 9">
            <a:extLst>
              <a:ext uri="{FF2B5EF4-FFF2-40B4-BE49-F238E27FC236}">
                <a16:creationId xmlns:a16="http://schemas.microsoft.com/office/drawing/2014/main" id="{8E1375B5-E4BF-1342-BA1F-8D0441F47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10.10 Normalizing into 2NF and 3NF</a:t>
            </a:r>
          </a:p>
        </p:txBody>
      </p:sp>
      <p:sp>
        <p:nvSpPr>
          <p:cNvPr id="84995" name="Rectangle 4">
            <a:extLst>
              <a:ext uri="{FF2B5EF4-FFF2-40B4-BE49-F238E27FC236}">
                <a16:creationId xmlns:a16="http://schemas.microsoft.com/office/drawing/2014/main" id="{8CE49588-C110-1B41-9650-A93EFD40F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4996" name="Picture 11">
            <a:extLst>
              <a:ext uri="{FF2B5EF4-FFF2-40B4-BE49-F238E27FC236}">
                <a16:creationId xmlns:a16="http://schemas.microsoft.com/office/drawing/2014/main" id="{FE551A6A-6537-1841-AADA-02EA39914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27188"/>
            <a:ext cx="5141913" cy="477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Number Placeholder 2">
            <a:extLst>
              <a:ext uri="{FF2B5EF4-FFF2-40B4-BE49-F238E27FC236}">
                <a16:creationId xmlns:a16="http://schemas.microsoft.com/office/drawing/2014/main" id="{74B1DBC1-CA1F-ED41-A8A3-39E869BC6D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7A185E95-E95D-8D46-9EB1-E01B3A2825A3}" type="slidenum">
              <a:rPr lang="en-US" altLang="en-US" sz="1400" i="0" smtClean="0">
                <a:solidFill>
                  <a:srgbClr val="990033"/>
                </a:solidFill>
              </a:rPr>
              <a:pPr/>
              <a:t>42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87042" name="Rectangle 9">
            <a:extLst>
              <a:ext uri="{FF2B5EF4-FFF2-40B4-BE49-F238E27FC236}">
                <a16:creationId xmlns:a16="http://schemas.microsoft.com/office/drawing/2014/main" id="{68CB1630-6549-1C4B-A11A-9C064E212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10.11 Normalization into 2NF and 3NF</a:t>
            </a:r>
          </a:p>
        </p:txBody>
      </p:sp>
      <p:sp>
        <p:nvSpPr>
          <p:cNvPr id="87043" name="Rectangle 4">
            <a:extLst>
              <a:ext uri="{FF2B5EF4-FFF2-40B4-BE49-F238E27FC236}">
                <a16:creationId xmlns:a16="http://schemas.microsoft.com/office/drawing/2014/main" id="{DB08E924-A6E4-654F-86A2-AAE6887E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87044" name="Picture 11">
            <a:extLst>
              <a:ext uri="{FF2B5EF4-FFF2-40B4-BE49-F238E27FC236}">
                <a16:creationId xmlns:a16="http://schemas.microsoft.com/office/drawing/2014/main" id="{53F6EFA7-BCBB-7843-9839-C5A0EBED1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95400"/>
            <a:ext cx="421163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Number Placeholder 3">
            <a:extLst>
              <a:ext uri="{FF2B5EF4-FFF2-40B4-BE49-F238E27FC236}">
                <a16:creationId xmlns:a16="http://schemas.microsoft.com/office/drawing/2014/main" id="{22011AAC-E333-8A48-8745-4185330A6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3E9EF407-FAE8-2047-A3CD-437000B234CB}" type="slidenum">
              <a:rPr lang="en-US" altLang="en-US" sz="1400" i="0" smtClean="0">
                <a:solidFill>
                  <a:srgbClr val="990033"/>
                </a:solidFill>
              </a:rPr>
              <a:pPr/>
              <a:t>43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89090" name="Rectangle 6">
            <a:extLst>
              <a:ext uri="{FF2B5EF4-FFF2-40B4-BE49-F238E27FC236}">
                <a16:creationId xmlns:a16="http://schemas.microsoft.com/office/drawing/2014/main" id="{2FF47941-9616-554A-88AD-19E4FAEF6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3.4 Third Normal Form (1)</a:t>
            </a:r>
          </a:p>
        </p:txBody>
      </p:sp>
      <p:sp>
        <p:nvSpPr>
          <p:cNvPr id="89091" name="Rectangle 7">
            <a:extLst>
              <a:ext uri="{FF2B5EF4-FFF2-40B4-BE49-F238E27FC236}">
                <a16:creationId xmlns:a16="http://schemas.microsoft.com/office/drawing/2014/main" id="{39E927F7-36B9-F14A-BFA7-4925FD3CC4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/>
              <a:t>Transitive functional dependency:</a:t>
            </a:r>
            <a:r>
              <a:rPr lang="en-US" altLang="en-US"/>
              <a:t> a FD  X -&gt; Z that can be derived from two FDs   X -&gt; Y and Y -&gt; Z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SSN -&gt; DMGRSSN is a </a:t>
            </a:r>
            <a:r>
              <a:rPr lang="en-US" altLang="en-US" b="1"/>
              <a:t>transitive</a:t>
            </a:r>
            <a:r>
              <a:rPr lang="en-US" altLang="en-US"/>
              <a:t> FD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Since SSN -&gt; DNUMBER and DNUMBER -&gt; DMGRSSN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SSN -&gt; ENAME is </a:t>
            </a:r>
            <a:r>
              <a:rPr lang="en-US" altLang="en-US" b="1"/>
              <a:t>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Since there is no set of attributes X where SSN -&gt; X and X -&gt; ENAME 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Number Placeholder 3">
            <a:extLst>
              <a:ext uri="{FF2B5EF4-FFF2-40B4-BE49-F238E27FC236}">
                <a16:creationId xmlns:a16="http://schemas.microsoft.com/office/drawing/2014/main" id="{3430DDFE-9B8F-0749-9058-DD56CD1CE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BE99BD6C-E321-9C46-9799-5E6FFC6B3A29}" type="slidenum">
              <a:rPr lang="en-US" altLang="en-US" sz="1400" i="0" smtClean="0">
                <a:solidFill>
                  <a:srgbClr val="990033"/>
                </a:solidFill>
              </a:rPr>
              <a:pPr/>
              <a:t>44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91138" name="Rectangle 6">
            <a:extLst>
              <a:ext uri="{FF2B5EF4-FFF2-40B4-BE49-F238E27FC236}">
                <a16:creationId xmlns:a16="http://schemas.microsoft.com/office/drawing/2014/main" id="{47E69303-0310-5847-8A8A-1782750EC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Third Normal Form (2)</a:t>
            </a:r>
          </a:p>
        </p:txBody>
      </p:sp>
      <p:sp>
        <p:nvSpPr>
          <p:cNvPr id="91139" name="Rectangle 7">
            <a:extLst>
              <a:ext uri="{FF2B5EF4-FFF2-40B4-BE49-F238E27FC236}">
                <a16:creationId xmlns:a16="http://schemas.microsoft.com/office/drawing/2014/main" id="{A1D0FA9D-6F2D-3042-9CE5-EA793E2DE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relation schema R is in </a:t>
            </a:r>
            <a:r>
              <a:rPr lang="en-US" altLang="en-US" sz="2400" b="1"/>
              <a:t>third normal form (3NF)</a:t>
            </a:r>
            <a:r>
              <a:rPr lang="en-US" altLang="en-US" sz="2400"/>
              <a:t> if it is in 2NF </a:t>
            </a:r>
            <a:r>
              <a:rPr lang="en-US" altLang="en-US" sz="2400" i="1"/>
              <a:t>and</a:t>
            </a:r>
            <a:r>
              <a:rPr lang="en-US" altLang="en-US" sz="2400"/>
              <a:t> no non-prime attribute A in R is transitively dependent on the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R can be decomposed into 3NF relations via the process of 3NF normalization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NOTE: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In X -&gt; Y and Y -&gt; Z, with X as the primary key, we consider this a problem only if Y is not a candidate key.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When Y is a candidate key, there is no problem with the transitive dependency 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E.g., Consider EMP (SSN, Emp#, Salary ).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Here, SSN -&gt; Emp# -&gt; Salary and Emp# is a candidate key. 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Number Placeholder 3">
            <a:extLst>
              <a:ext uri="{FF2B5EF4-FFF2-40B4-BE49-F238E27FC236}">
                <a16:creationId xmlns:a16="http://schemas.microsoft.com/office/drawing/2014/main" id="{CC577F0E-F26D-6B48-9609-4CB403D7C0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9EF1E8D5-1067-3844-B6F2-090FD191CAC6}" type="slidenum">
              <a:rPr lang="en-US" altLang="en-US" sz="1400" i="0" smtClean="0">
                <a:solidFill>
                  <a:srgbClr val="990033"/>
                </a:solidFill>
              </a:rPr>
              <a:pPr/>
              <a:t>45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8EAB590A-C478-3D49-AB50-A1DE7FBC0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Normal Forms Defined Informally	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EC46CC7-676D-BD4D-AB57-79E52CD8F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1</a:t>
            </a:r>
            <a:r>
              <a:rPr lang="en-US" altLang="en-US" baseline="30000"/>
              <a:t>st</a:t>
            </a:r>
            <a:r>
              <a:rPr lang="en-US" altLang="en-US"/>
              <a:t> normal form</a:t>
            </a:r>
          </a:p>
          <a:p>
            <a:pPr lvl="1" eaLnBrk="1" hangingPunct="1"/>
            <a:r>
              <a:rPr lang="en-US" altLang="en-US"/>
              <a:t>All attributes depend on </a:t>
            </a:r>
            <a:r>
              <a:rPr lang="en-US" altLang="en-US" b="1"/>
              <a:t>the key</a:t>
            </a:r>
          </a:p>
          <a:p>
            <a:pPr eaLnBrk="1" hangingPunct="1"/>
            <a:r>
              <a:rPr lang="en-US" altLang="en-US"/>
              <a:t>2</a:t>
            </a:r>
            <a:r>
              <a:rPr lang="en-US" altLang="en-US" baseline="30000"/>
              <a:t>nd</a:t>
            </a:r>
            <a:r>
              <a:rPr lang="en-US" altLang="en-US"/>
              <a:t> normal form</a:t>
            </a:r>
          </a:p>
          <a:p>
            <a:pPr lvl="1" eaLnBrk="1" hangingPunct="1"/>
            <a:r>
              <a:rPr lang="en-US" altLang="en-US"/>
              <a:t>All attributes depend on </a:t>
            </a:r>
            <a:r>
              <a:rPr lang="en-US" altLang="en-US" b="1"/>
              <a:t>the whole key</a:t>
            </a:r>
          </a:p>
          <a:p>
            <a:pPr eaLnBrk="1" hangingPunct="1"/>
            <a:r>
              <a:rPr lang="en-US" altLang="en-US"/>
              <a:t>3</a:t>
            </a:r>
            <a:r>
              <a:rPr lang="en-US" altLang="en-US" baseline="30000"/>
              <a:t>rd</a:t>
            </a:r>
            <a:r>
              <a:rPr lang="en-US" altLang="en-US"/>
              <a:t> normal form</a:t>
            </a:r>
          </a:p>
          <a:p>
            <a:pPr lvl="1" eaLnBrk="1" hangingPunct="1"/>
            <a:r>
              <a:rPr lang="en-US" altLang="en-US"/>
              <a:t>All attributes depend on </a:t>
            </a:r>
            <a:r>
              <a:rPr lang="en-US" altLang="en-US" b="1"/>
              <a:t>nothing but the key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Number Placeholder 3">
            <a:extLst>
              <a:ext uri="{FF2B5EF4-FFF2-40B4-BE49-F238E27FC236}">
                <a16:creationId xmlns:a16="http://schemas.microsoft.com/office/drawing/2014/main" id="{CAD0BB62-D02D-6A41-919A-A4ADDAF59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0C31FC25-7035-734E-84E3-F858D0752498}" type="slidenum">
              <a:rPr lang="en-US" altLang="en-US" sz="1400" i="0" smtClean="0">
                <a:solidFill>
                  <a:srgbClr val="990033"/>
                </a:solidFill>
              </a:rPr>
              <a:pPr/>
              <a:t>46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95234" name="Rectangle 6">
            <a:extLst>
              <a:ext uri="{FF2B5EF4-FFF2-40B4-BE49-F238E27FC236}">
                <a16:creationId xmlns:a16="http://schemas.microsoft.com/office/drawing/2014/main" id="{5163ADFC-47DE-7944-BDF9-0F6C604D4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4 General Normal Form Definitions (For Multiple Keys) (1)</a:t>
            </a:r>
          </a:p>
        </p:txBody>
      </p:sp>
      <p:sp>
        <p:nvSpPr>
          <p:cNvPr id="95235" name="Rectangle 7">
            <a:extLst>
              <a:ext uri="{FF2B5EF4-FFF2-40B4-BE49-F238E27FC236}">
                <a16:creationId xmlns:a16="http://schemas.microsoft.com/office/drawing/2014/main" id="{E87FEF51-5570-B144-B235-41A39D688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above definitions consider the primary key only</a:t>
            </a:r>
          </a:p>
          <a:p>
            <a:pPr eaLnBrk="1" hangingPunct="1"/>
            <a:r>
              <a:rPr lang="en-US" altLang="en-US"/>
              <a:t>The following more general definitions take into account relations with multiple candidate keys</a:t>
            </a:r>
          </a:p>
          <a:p>
            <a:pPr eaLnBrk="1" hangingPunct="1"/>
            <a:r>
              <a:rPr lang="en-US" altLang="en-US"/>
              <a:t>A relation schema R is in </a:t>
            </a:r>
            <a:r>
              <a:rPr lang="en-US" altLang="en-US" b="1"/>
              <a:t>second normal form (2NF)</a:t>
            </a:r>
            <a:r>
              <a:rPr lang="en-US" altLang="en-US"/>
              <a:t> if every non-prime attribute A in R is fully functionally dependent on </a:t>
            </a:r>
            <a:r>
              <a:rPr lang="en-US" altLang="en-US" i="1"/>
              <a:t>every</a:t>
            </a:r>
            <a:r>
              <a:rPr lang="en-US" altLang="en-US"/>
              <a:t> key  of R 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Number Placeholder 3">
            <a:extLst>
              <a:ext uri="{FF2B5EF4-FFF2-40B4-BE49-F238E27FC236}">
                <a16:creationId xmlns:a16="http://schemas.microsoft.com/office/drawing/2014/main" id="{9102CCCF-2552-7548-AA53-B6D691073A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4879285E-ACD5-D44C-8308-8A6955A2FF4C}" type="slidenum">
              <a:rPr lang="en-US" altLang="en-US" sz="1400" i="0" smtClean="0">
                <a:solidFill>
                  <a:srgbClr val="990033"/>
                </a:solidFill>
              </a:rPr>
              <a:pPr/>
              <a:t>47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97282" name="Rectangle 6">
            <a:extLst>
              <a:ext uri="{FF2B5EF4-FFF2-40B4-BE49-F238E27FC236}">
                <a16:creationId xmlns:a16="http://schemas.microsoft.com/office/drawing/2014/main" id="{23CF5527-FA98-E84C-8BA8-4D80308A1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Normal Form Definitions (2)</a:t>
            </a:r>
          </a:p>
        </p:txBody>
      </p:sp>
      <p:sp>
        <p:nvSpPr>
          <p:cNvPr id="97283" name="Rectangle 7">
            <a:extLst>
              <a:ext uri="{FF2B5EF4-FFF2-40B4-BE49-F238E27FC236}">
                <a16:creationId xmlns:a16="http://schemas.microsoft.com/office/drawing/2014/main" id="{D934A9DC-7A7C-2D49-8CD6-A25A5C7C3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Definition:</a:t>
            </a:r>
          </a:p>
          <a:p>
            <a:pPr lvl="1" eaLnBrk="1" hangingPunct="1"/>
            <a:r>
              <a:rPr lang="en-US" altLang="en-US" b="1"/>
              <a:t>Superkey</a:t>
            </a:r>
            <a:r>
              <a:rPr lang="en-US" altLang="en-US"/>
              <a:t> of relation schema R - a set of attributes S of R that contains a key of R</a:t>
            </a:r>
          </a:p>
          <a:p>
            <a:pPr lvl="1" eaLnBrk="1" hangingPunct="1"/>
            <a:r>
              <a:rPr lang="en-US" altLang="en-US"/>
              <a:t>A relation schema R is in </a:t>
            </a:r>
            <a:r>
              <a:rPr lang="en-US" altLang="en-US" b="1"/>
              <a:t>third normal form (3NF)</a:t>
            </a:r>
            <a:r>
              <a:rPr lang="en-US" altLang="en-US"/>
              <a:t> if whenever a FD X -&gt; A holds in R, then either: </a:t>
            </a:r>
          </a:p>
          <a:p>
            <a:pPr lvl="2" eaLnBrk="1" hangingPunct="1"/>
            <a:r>
              <a:rPr lang="en-US" altLang="en-US"/>
              <a:t>(a) X is a superkey of R, or </a:t>
            </a:r>
          </a:p>
          <a:p>
            <a:pPr lvl="2" eaLnBrk="1" hangingPunct="1"/>
            <a:r>
              <a:rPr lang="en-US" altLang="en-US"/>
              <a:t>(b) A is a prime attribute of R</a:t>
            </a:r>
          </a:p>
          <a:p>
            <a:pPr eaLnBrk="1" hangingPunct="1"/>
            <a:r>
              <a:rPr lang="en-US" altLang="en-US"/>
              <a:t>NOTE: Boyce-Codd normal form disallows condition (b) above 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Number Placeholder 3">
            <a:extLst>
              <a:ext uri="{FF2B5EF4-FFF2-40B4-BE49-F238E27FC236}">
                <a16:creationId xmlns:a16="http://schemas.microsoft.com/office/drawing/2014/main" id="{66960ABC-8598-8446-8964-28BE73AA5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1D2BD61B-FB67-8B41-A696-0FCEA69142C8}" type="slidenum">
              <a:rPr lang="en-US" altLang="en-US" sz="1400" i="0" smtClean="0">
                <a:solidFill>
                  <a:srgbClr val="990033"/>
                </a:solidFill>
              </a:rPr>
              <a:pPr/>
              <a:t>48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99330" name="Rectangle 6">
            <a:extLst>
              <a:ext uri="{FF2B5EF4-FFF2-40B4-BE49-F238E27FC236}">
                <a16:creationId xmlns:a16="http://schemas.microsoft.com/office/drawing/2014/main" id="{64496068-D13A-7449-82FD-9A58EBA174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5 BCNF (Boyce-Codd Normal Form) </a:t>
            </a:r>
          </a:p>
        </p:txBody>
      </p:sp>
      <p:sp>
        <p:nvSpPr>
          <p:cNvPr id="99331" name="Rectangle 7">
            <a:extLst>
              <a:ext uri="{FF2B5EF4-FFF2-40B4-BE49-F238E27FC236}">
                <a16:creationId xmlns:a16="http://schemas.microsoft.com/office/drawing/2014/main" id="{C59D09CD-4E3E-204B-BAA7-DACF9B435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relation schema R is in </a:t>
            </a:r>
            <a:r>
              <a:rPr lang="en-US" altLang="en-US" sz="2400" b="1"/>
              <a:t>Boyce-Codd Normal Form (BCNF)</a:t>
            </a:r>
            <a:r>
              <a:rPr lang="en-US" altLang="en-US" sz="2400"/>
              <a:t> if whenever an </a:t>
            </a:r>
            <a:r>
              <a:rPr lang="en-US" altLang="en-US" sz="2400" b="1"/>
              <a:t>FD X -&gt; A</a:t>
            </a:r>
            <a:r>
              <a:rPr lang="en-US" altLang="en-US" sz="2400"/>
              <a:t> holds in R, then </a:t>
            </a:r>
            <a:r>
              <a:rPr lang="en-US" altLang="en-US" sz="2400" b="1"/>
              <a:t>X is a superkey</a:t>
            </a:r>
            <a:r>
              <a:rPr lang="en-US" altLang="en-US" sz="2400"/>
              <a:t> of R</a:t>
            </a:r>
          </a:p>
          <a:p>
            <a:pPr eaLnBrk="1" hangingPunct="1"/>
            <a:r>
              <a:rPr lang="en-US" altLang="en-US" sz="2400"/>
              <a:t>Each normal form is strictly stronger than the previous one</a:t>
            </a:r>
          </a:p>
          <a:p>
            <a:pPr lvl="1" eaLnBrk="1" hangingPunct="1"/>
            <a:r>
              <a:rPr lang="en-US" altLang="en-US" sz="2200"/>
              <a:t>Every 2NF relation is in 1NF</a:t>
            </a:r>
          </a:p>
          <a:p>
            <a:pPr lvl="1" eaLnBrk="1" hangingPunct="1"/>
            <a:r>
              <a:rPr lang="en-US" altLang="en-US" sz="2200"/>
              <a:t>Every 3NF relation is in 2NF</a:t>
            </a:r>
          </a:p>
          <a:p>
            <a:pPr lvl="1" eaLnBrk="1" hangingPunct="1"/>
            <a:r>
              <a:rPr lang="en-US" altLang="en-US" sz="2200"/>
              <a:t>Every BCNF relation is in 3NF</a:t>
            </a:r>
          </a:p>
          <a:p>
            <a:pPr eaLnBrk="1" hangingPunct="1"/>
            <a:r>
              <a:rPr lang="en-US" altLang="en-US" sz="2400"/>
              <a:t>There exist relations that are in 3NF but not in BCNF</a:t>
            </a:r>
          </a:p>
          <a:p>
            <a:pPr eaLnBrk="1" hangingPunct="1"/>
            <a:r>
              <a:rPr lang="en-US" altLang="en-US" sz="2400"/>
              <a:t>The goal is to have each relation in BCNF (or 3NF) 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Number Placeholder 2">
            <a:extLst>
              <a:ext uri="{FF2B5EF4-FFF2-40B4-BE49-F238E27FC236}">
                <a16:creationId xmlns:a16="http://schemas.microsoft.com/office/drawing/2014/main" id="{921D3702-9F0B-024C-B95B-E99884046B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1DAE8468-9CD5-2E4B-A807-068F3898B758}" type="slidenum">
              <a:rPr lang="en-US" altLang="en-US" sz="1400" i="0" smtClean="0">
                <a:solidFill>
                  <a:srgbClr val="990033"/>
                </a:solidFill>
              </a:rPr>
              <a:pPr/>
              <a:t>49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01378" name="Rectangle 9">
            <a:extLst>
              <a:ext uri="{FF2B5EF4-FFF2-40B4-BE49-F238E27FC236}">
                <a16:creationId xmlns:a16="http://schemas.microsoft.com/office/drawing/2014/main" id="{8C533AF4-37D0-644A-BF93-935DB5820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10.12 Boyce-Codd normal form</a:t>
            </a:r>
          </a:p>
        </p:txBody>
      </p:sp>
      <p:sp>
        <p:nvSpPr>
          <p:cNvPr id="101379" name="Rectangle 4">
            <a:extLst>
              <a:ext uri="{FF2B5EF4-FFF2-40B4-BE49-F238E27FC236}">
                <a16:creationId xmlns:a16="http://schemas.microsoft.com/office/drawing/2014/main" id="{755BA4CB-E61B-344D-9111-A3F03E00E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1380" name="Picture 11">
            <a:extLst>
              <a:ext uri="{FF2B5EF4-FFF2-40B4-BE49-F238E27FC236}">
                <a16:creationId xmlns:a16="http://schemas.microsoft.com/office/drawing/2014/main" id="{C61472BA-51E9-7E4D-8F12-4F02CA3D6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1752600"/>
            <a:ext cx="764222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3">
            <a:extLst>
              <a:ext uri="{FF2B5EF4-FFF2-40B4-BE49-F238E27FC236}">
                <a16:creationId xmlns:a16="http://schemas.microsoft.com/office/drawing/2014/main" id="{8D60803A-D610-CD43-A369-483C22C95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D39E653A-5CD5-7043-8DF0-E81DA7ABB910}" type="slidenum">
              <a:rPr lang="en-US" altLang="en-US" sz="1400" i="0" smtClean="0">
                <a:solidFill>
                  <a:srgbClr val="990033"/>
                </a:solidFill>
              </a:rPr>
              <a:pPr/>
              <a:t>5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3314" name="Rectangle 6">
            <a:extLst>
              <a:ext uri="{FF2B5EF4-FFF2-40B4-BE49-F238E27FC236}">
                <a16:creationId xmlns:a16="http://schemas.microsoft.com/office/drawing/2014/main" id="{F4753BE4-64AF-6940-8260-AF258AD69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1 Informal Design Guidelines for Relational Databases (1)</a:t>
            </a: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3DF0B25C-CFC9-174F-B7CD-825E6B53C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relational database design?</a:t>
            </a:r>
          </a:p>
          <a:p>
            <a:pPr lvl="1" eaLnBrk="1" hangingPunct="1"/>
            <a:r>
              <a:rPr lang="en-US" altLang="en-US"/>
              <a:t>The grouping of attributes to form "good" relation schemas</a:t>
            </a:r>
          </a:p>
          <a:p>
            <a:pPr eaLnBrk="1" hangingPunct="1"/>
            <a:r>
              <a:rPr lang="en-US" altLang="en-US"/>
              <a:t> Two levels of relation schemas</a:t>
            </a:r>
          </a:p>
          <a:p>
            <a:pPr lvl="1" eaLnBrk="1" hangingPunct="1"/>
            <a:r>
              <a:rPr lang="en-US" altLang="en-US"/>
              <a:t>The logical "user view" level</a:t>
            </a:r>
          </a:p>
          <a:p>
            <a:pPr lvl="1" eaLnBrk="1" hangingPunct="1"/>
            <a:r>
              <a:rPr lang="en-US" altLang="en-US"/>
              <a:t>The storage "base relation" level</a:t>
            </a:r>
          </a:p>
          <a:p>
            <a:pPr eaLnBrk="1" hangingPunct="1"/>
            <a:r>
              <a:rPr lang="en-US" altLang="en-US"/>
              <a:t> Design is concerned mainly with base relations</a:t>
            </a:r>
          </a:p>
          <a:p>
            <a:pPr eaLnBrk="1" hangingPunct="1"/>
            <a:r>
              <a:rPr lang="en-US" altLang="en-US"/>
              <a:t> What are the criteria for "good" base relations? 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Number Placeholder 2">
            <a:extLst>
              <a:ext uri="{FF2B5EF4-FFF2-40B4-BE49-F238E27FC236}">
                <a16:creationId xmlns:a16="http://schemas.microsoft.com/office/drawing/2014/main" id="{063D7833-02D7-604B-8391-93E258A505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DC87F4E9-4B24-5245-97DE-BC5334DDA618}" type="slidenum">
              <a:rPr lang="en-US" altLang="en-US" sz="1400" i="0" smtClean="0">
                <a:solidFill>
                  <a:srgbClr val="990033"/>
                </a:solidFill>
              </a:rPr>
              <a:pPr/>
              <a:t>50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03426" name="Rectangle 9">
            <a:extLst>
              <a:ext uri="{FF2B5EF4-FFF2-40B4-BE49-F238E27FC236}">
                <a16:creationId xmlns:a16="http://schemas.microsoft.com/office/drawing/2014/main" id="{F47F0315-8457-394B-99C6-7751E4E4D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10.13 a relation TEACH that is in 3NF but not in BCNF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18F62CD-90F2-374C-906A-C841B015A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03428" name="Picture 11">
            <a:extLst>
              <a:ext uri="{FF2B5EF4-FFF2-40B4-BE49-F238E27FC236}">
                <a16:creationId xmlns:a16="http://schemas.microsoft.com/office/drawing/2014/main" id="{451C601E-54B0-E94B-90BD-5778BF007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2057400"/>
            <a:ext cx="750570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Number Placeholder 3">
            <a:extLst>
              <a:ext uri="{FF2B5EF4-FFF2-40B4-BE49-F238E27FC236}">
                <a16:creationId xmlns:a16="http://schemas.microsoft.com/office/drawing/2014/main" id="{6A02D1D8-9905-E04E-88DB-7C02A6E1A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FC8D9AF8-2A94-0B4E-9FF7-740B4011EA27}" type="slidenum">
              <a:rPr lang="en-US" altLang="en-US" sz="1400" i="0" smtClean="0">
                <a:solidFill>
                  <a:srgbClr val="990033"/>
                </a:solidFill>
              </a:rPr>
              <a:pPr/>
              <a:t>51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05474" name="Rectangle 6">
            <a:extLst>
              <a:ext uri="{FF2B5EF4-FFF2-40B4-BE49-F238E27FC236}">
                <a16:creationId xmlns:a16="http://schemas.microsoft.com/office/drawing/2014/main" id="{4AE8B06A-7651-8449-ADDA-8E60996B3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Achieving the BCNF by Decomposition (1)</a:t>
            </a:r>
          </a:p>
        </p:txBody>
      </p:sp>
      <p:sp>
        <p:nvSpPr>
          <p:cNvPr id="105475" name="Rectangle 7">
            <a:extLst>
              <a:ext uri="{FF2B5EF4-FFF2-40B4-BE49-F238E27FC236}">
                <a16:creationId xmlns:a16="http://schemas.microsoft.com/office/drawing/2014/main" id="{45CEFEB9-2465-AF4A-A6C0-A112B7346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Two FDs exist in the relation TEACH: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fd1: { student, course} </a:t>
            </a:r>
            <a:r>
              <a:rPr lang="en-US" altLang="en-US" sz="2200">
                <a:sym typeface="Symbol" pitchFamily="2" charset="2"/>
              </a:rPr>
              <a:t>-&gt;</a:t>
            </a:r>
            <a:r>
              <a:rPr lang="en-US" altLang="en-US" sz="2200"/>
              <a:t> 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fd2: instructor </a:t>
            </a:r>
            <a:r>
              <a:rPr lang="en-US" altLang="en-US" sz="2200">
                <a:sym typeface="Symbol" pitchFamily="2" charset="2"/>
              </a:rPr>
              <a:t> -&gt;</a:t>
            </a:r>
            <a:r>
              <a:rPr lang="en-US" altLang="en-US" sz="2200"/>
              <a:t> course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{student, course} is a candidate key for this relation and that the dependencies shown follow the pattern in Figure 10.12 (b).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So this relation is in 3NF </a:t>
            </a:r>
            <a:r>
              <a:rPr lang="en-US" altLang="en-US" sz="2200" i="1"/>
              <a:t>but not in</a:t>
            </a:r>
            <a:r>
              <a:rPr lang="en-US" altLang="en-US" sz="2200"/>
              <a:t> BCNF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relation </a:t>
            </a:r>
            <a:r>
              <a:rPr lang="en-US" altLang="en-US" sz="2400" b="1"/>
              <a:t>NOT</a:t>
            </a:r>
            <a:r>
              <a:rPr lang="en-US" altLang="en-US" sz="2400"/>
              <a:t> in BCNF should be decomposed so as to meet this property, while possibly forgoing the preservation of all functional dependencies in the decomposed relations.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/>
              <a:t>(See Algorithm 11.3) 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Number Placeholder 3">
            <a:extLst>
              <a:ext uri="{FF2B5EF4-FFF2-40B4-BE49-F238E27FC236}">
                <a16:creationId xmlns:a16="http://schemas.microsoft.com/office/drawing/2014/main" id="{21899F52-96CD-2A40-8DDB-884C07FBC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1EF902F2-BDF5-8A47-A1A2-FAD839773E41}" type="slidenum">
              <a:rPr lang="en-US" altLang="en-US" sz="1400" i="0" smtClean="0">
                <a:solidFill>
                  <a:srgbClr val="990033"/>
                </a:solidFill>
              </a:rPr>
              <a:pPr/>
              <a:t>52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07522" name="Rectangle 6">
            <a:extLst>
              <a:ext uri="{FF2B5EF4-FFF2-40B4-BE49-F238E27FC236}">
                <a16:creationId xmlns:a16="http://schemas.microsoft.com/office/drawing/2014/main" id="{729ADB09-72F5-2A4D-8B4C-7D596C818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Achieving the BCNF by Decomposition (2)</a:t>
            </a:r>
          </a:p>
        </p:txBody>
      </p:sp>
      <p:sp>
        <p:nvSpPr>
          <p:cNvPr id="107523" name="Rectangle 7">
            <a:extLst>
              <a:ext uri="{FF2B5EF4-FFF2-40B4-BE49-F238E27FC236}">
                <a16:creationId xmlns:a16="http://schemas.microsoft.com/office/drawing/2014/main" id="{1A9A048C-A43D-F64B-9AA9-1245B8A74B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Three possible decompositions for relation TEACH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{</a:t>
            </a:r>
            <a:r>
              <a:rPr lang="en-US" altLang="en-US" sz="2000" u="sng"/>
              <a:t>student, instructor</a:t>
            </a:r>
            <a:r>
              <a:rPr lang="en-US" altLang="en-US" sz="2000"/>
              <a:t>} and {</a:t>
            </a:r>
            <a:r>
              <a:rPr lang="en-US" altLang="en-US" sz="2000" u="sng"/>
              <a:t>student, course</a:t>
            </a:r>
            <a:r>
              <a:rPr lang="en-US" altLang="en-US" sz="200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{course, </a:t>
            </a:r>
            <a:r>
              <a:rPr lang="en-US" altLang="en-US" sz="2000" u="sng"/>
              <a:t>instructor</a:t>
            </a:r>
            <a:r>
              <a:rPr lang="en-US" altLang="en-US" sz="2000"/>
              <a:t> } and {</a:t>
            </a:r>
            <a:r>
              <a:rPr lang="en-US" altLang="en-US" sz="2000" u="sng"/>
              <a:t>course, student</a:t>
            </a:r>
            <a:r>
              <a:rPr lang="en-US" altLang="en-US" sz="200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{</a:t>
            </a:r>
            <a:r>
              <a:rPr lang="en-US" altLang="en-US" sz="2000" u="sng"/>
              <a:t>instructor</a:t>
            </a:r>
            <a:r>
              <a:rPr lang="en-US" altLang="en-US" sz="2000"/>
              <a:t>, course } and {</a:t>
            </a:r>
            <a:r>
              <a:rPr lang="en-US" altLang="en-US" sz="2000" u="sng"/>
              <a:t>instructor, student</a:t>
            </a:r>
            <a:r>
              <a:rPr lang="en-US" altLang="en-US" sz="200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All three decompositions will lose fd1.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We have to settle for sacrificing the functional dependency preservation. But we cannot sacrifice the non-additivity property after decomposition.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Out of the above three, only the 3rd decomposition will not generate spurious tuples after join.(and hence has the non-additivity property).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test to determine whether a binary decomposition (decomposition into two relations) is non-additive (lossless) is discussed in section 11.1.4 under Property LJ1. Verify that the third decomposition above meets the property.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Number Placeholder 3">
            <a:extLst>
              <a:ext uri="{FF2B5EF4-FFF2-40B4-BE49-F238E27FC236}">
                <a16:creationId xmlns:a16="http://schemas.microsoft.com/office/drawing/2014/main" id="{A1F28AA7-03B0-D14E-B147-1AA6E57153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583ADB8A-6F20-B74B-834F-11BE0A5980C6}" type="slidenum">
              <a:rPr lang="en-US" altLang="en-US" sz="1400" i="0" smtClean="0">
                <a:solidFill>
                  <a:srgbClr val="990033"/>
                </a:solidFill>
              </a:rPr>
              <a:pPr/>
              <a:t>53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FD20FD81-D3C1-AD48-BBCA-97C51F056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Outline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2D7F212-E312-D144-9940-DC1AE9D57E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Informal Design Guidelines for Relational Databases</a:t>
            </a:r>
          </a:p>
          <a:p>
            <a:pPr eaLnBrk="1" hangingPunct="1"/>
            <a:r>
              <a:rPr lang="en-US" altLang="en-US"/>
              <a:t>Functional Dependencies (FDs)</a:t>
            </a:r>
          </a:p>
          <a:p>
            <a:pPr lvl="1" eaLnBrk="1" hangingPunct="1"/>
            <a:r>
              <a:rPr lang="en-US" altLang="en-US"/>
              <a:t>Definition, Inference Rules, Equivalence of Sets of FDs, Minimal Sets of FDs</a:t>
            </a:r>
          </a:p>
          <a:p>
            <a:pPr eaLnBrk="1" hangingPunct="1"/>
            <a:r>
              <a:rPr lang="en-US" altLang="en-US"/>
              <a:t>Normal Forms Based on Primary Keys</a:t>
            </a:r>
          </a:p>
          <a:p>
            <a:pPr eaLnBrk="1" hangingPunct="1"/>
            <a:r>
              <a:rPr lang="en-US" altLang="en-US"/>
              <a:t>General Normal Form Definitions (For Multiple Keys)</a:t>
            </a:r>
          </a:p>
          <a:p>
            <a:pPr eaLnBrk="1" hangingPunct="1"/>
            <a:r>
              <a:rPr lang="en-US" altLang="en-US"/>
              <a:t>BCNF (Boyce-Codd Normal Form)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C885DD8A-9EDF-F045-9B28-872E0BC428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1B2851F3-544A-9541-BF09-C789CAE52BFC}" type="slidenum">
              <a:rPr lang="en-US" altLang="en-US" sz="1400" i="0" smtClean="0">
                <a:solidFill>
                  <a:srgbClr val="990033"/>
                </a:solidFill>
              </a:rPr>
              <a:pPr/>
              <a:t>6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5362" name="Rectangle 6">
            <a:extLst>
              <a:ext uri="{FF2B5EF4-FFF2-40B4-BE49-F238E27FC236}">
                <a16:creationId xmlns:a16="http://schemas.microsoft.com/office/drawing/2014/main" id="{0B90ADFC-75E8-7745-B203-E1E2AA12F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Informal Design Guidelines for Relational Databases (2)</a:t>
            </a:r>
          </a:p>
        </p:txBody>
      </p:sp>
      <p:sp>
        <p:nvSpPr>
          <p:cNvPr id="15363" name="Rectangle 7">
            <a:extLst>
              <a:ext uri="{FF2B5EF4-FFF2-40B4-BE49-F238E27FC236}">
                <a16:creationId xmlns:a16="http://schemas.microsoft.com/office/drawing/2014/main" id="{F71979F8-95FC-8E42-8C22-D722F6356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first discuss informal guidelines for good relational design</a:t>
            </a:r>
          </a:p>
          <a:p>
            <a:pPr eaLnBrk="1" hangingPunct="1"/>
            <a:r>
              <a:rPr lang="en-US" altLang="en-US" sz="2400" dirty="0"/>
              <a:t>Then we discuss formal concepts of functional dependencies and normal forms</a:t>
            </a:r>
          </a:p>
          <a:p>
            <a:pPr lvl="1" eaLnBrk="1" hangingPunct="1"/>
            <a:r>
              <a:rPr lang="en-US" altLang="en-US" sz="2200" dirty="0"/>
              <a:t>- 1NF (First Normal Form)</a:t>
            </a:r>
          </a:p>
          <a:p>
            <a:pPr lvl="1" eaLnBrk="1" hangingPunct="1"/>
            <a:r>
              <a:rPr lang="en-US" altLang="en-US" sz="2200" dirty="0"/>
              <a:t>- 2NF (Second Normal Form)</a:t>
            </a:r>
          </a:p>
          <a:p>
            <a:pPr lvl="1" eaLnBrk="1" hangingPunct="1"/>
            <a:r>
              <a:rPr lang="en-US" altLang="en-US" sz="2200" dirty="0"/>
              <a:t>- 3NF (Third Normal Form)</a:t>
            </a:r>
          </a:p>
          <a:p>
            <a:pPr lvl="1" eaLnBrk="1" hangingPunct="1"/>
            <a:r>
              <a:rPr lang="en-US" altLang="en-US" sz="2200" dirty="0"/>
              <a:t>- BCNF (Boyce-Codd Normal Form) – Next class.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B1E8D1A6-353D-7844-B649-D447FD0563E5}"/>
              </a:ext>
            </a:extLst>
          </p:cNvPr>
          <p:cNvSpPr/>
          <p:nvPr/>
        </p:nvSpPr>
        <p:spPr bwMode="auto">
          <a:xfrm>
            <a:off x="4876800" y="3352800"/>
            <a:ext cx="304800" cy="990600"/>
          </a:xfrm>
          <a:prstGeom prst="rightBrace">
            <a:avLst>
              <a:gd name="adj1" fmla="val 8333"/>
              <a:gd name="adj2" fmla="val 46888"/>
            </a:avLst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F1273A-5F37-A841-90E5-F04DCC362C49}"/>
              </a:ext>
            </a:extLst>
          </p:cNvPr>
          <p:cNvSpPr txBox="1"/>
          <p:nvPr/>
        </p:nvSpPr>
        <p:spPr>
          <a:xfrm>
            <a:off x="5334000" y="3617267"/>
            <a:ext cx="8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0" dirty="0">
                <a:solidFill>
                  <a:schemeClr val="tx2"/>
                </a:solidFill>
              </a:rPr>
              <a:t>Today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68849636-4648-DE42-B210-A82F9B597D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B738DA18-509B-CB47-82F4-2A53EF9891A2}" type="slidenum">
              <a:rPr lang="en-US" altLang="en-US" sz="1400" i="0" smtClean="0">
                <a:solidFill>
                  <a:srgbClr val="990033"/>
                </a:solidFill>
              </a:rPr>
              <a:pPr/>
              <a:t>7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7410" name="Rectangle 6">
            <a:extLst>
              <a:ext uri="{FF2B5EF4-FFF2-40B4-BE49-F238E27FC236}">
                <a16:creationId xmlns:a16="http://schemas.microsoft.com/office/drawing/2014/main" id="{51260801-F2E3-7745-B393-AA2EC95A6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1.1	Semantics of the Relation Attributes </a:t>
            </a: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0B8745D3-5046-4E49-9B0B-5355692F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u="sng" dirty="0"/>
              <a:t>GUIDELINE 1: </a:t>
            </a:r>
            <a:r>
              <a:rPr lang="en-US" altLang="en-US" sz="2000" dirty="0"/>
              <a:t>Informally, each tuple in a relation should represent one entity or relationship instance. (Applies to individual relations and their attributes).</a:t>
            </a:r>
          </a:p>
          <a:p>
            <a:pPr lvl="1" eaLnBrk="1" hangingPunct="1"/>
            <a:r>
              <a:rPr lang="en-US" altLang="en-US" sz="2000" dirty="0"/>
              <a:t>Attributes of different entities (EMPLOYEEs, DEPARTMENTs, PROJECTs) should not be mixed in the same relation</a:t>
            </a:r>
          </a:p>
          <a:p>
            <a:pPr lvl="1" eaLnBrk="1" hangingPunct="1"/>
            <a:r>
              <a:rPr lang="en-US" altLang="en-US" sz="2000" dirty="0"/>
              <a:t>Only foreign keys should be used to refer to other entities</a:t>
            </a:r>
          </a:p>
          <a:p>
            <a:pPr lvl="1" eaLnBrk="1" hangingPunct="1"/>
            <a:r>
              <a:rPr lang="en-US" altLang="en-US" sz="2000" dirty="0"/>
              <a:t>Entity and relationship attributes should be kept apart as much as possible.</a:t>
            </a:r>
          </a:p>
          <a:p>
            <a:pPr eaLnBrk="1" hangingPunct="1"/>
            <a:r>
              <a:rPr lang="en-US" altLang="en-US" sz="2000" u="sng" dirty="0"/>
              <a:t>Bottom Line:</a:t>
            </a:r>
            <a:r>
              <a:rPr lang="en-US" altLang="en-US" sz="2000" dirty="0"/>
              <a:t> </a:t>
            </a:r>
            <a:r>
              <a:rPr lang="en-US" altLang="en-US" sz="2000" i="1" dirty="0"/>
              <a:t>Design a schema that can be explained easily relation by relation. The semantics of attributes should be easy to interpret.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2">
            <a:extLst>
              <a:ext uri="{FF2B5EF4-FFF2-40B4-BE49-F238E27FC236}">
                <a16:creationId xmlns:a16="http://schemas.microsoft.com/office/drawing/2014/main" id="{BF98DB14-2974-0E49-8DBC-6A54AC92B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4FD25E3A-962D-7B48-9383-23283394B490}" type="slidenum">
              <a:rPr lang="en-US" altLang="en-US" sz="1400" i="0" smtClean="0">
                <a:solidFill>
                  <a:srgbClr val="990033"/>
                </a:solidFill>
              </a:rPr>
              <a:pPr/>
              <a:t>8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19458" name="Rectangle 9">
            <a:extLst>
              <a:ext uri="{FF2B5EF4-FFF2-40B4-BE49-F238E27FC236}">
                <a16:creationId xmlns:a16="http://schemas.microsoft.com/office/drawing/2014/main" id="{72E7572B-609C-4944-AEDF-2CA1CE00E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Figure 10.1 A simplified COMPANY relational database schema</a:t>
            </a: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7B62223A-15F2-B74B-87B6-064E6C56D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9460" name="Picture 11">
            <a:extLst>
              <a:ext uri="{FF2B5EF4-FFF2-40B4-BE49-F238E27FC236}">
                <a16:creationId xmlns:a16="http://schemas.microsoft.com/office/drawing/2014/main" id="{A9C8D577-5904-D14C-8B55-C00793D7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1054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CF17F553-A939-164D-839E-8F29A16A8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i="0">
                <a:solidFill>
                  <a:srgbClr val="990033"/>
                </a:solidFill>
              </a:rPr>
              <a:t>Slide 10- </a:t>
            </a:r>
            <a:fld id="{A580CA28-C378-2C4E-BEB4-6EA9A2E83AD4}" type="slidenum">
              <a:rPr lang="en-US" altLang="en-US" sz="1400" i="0" smtClean="0">
                <a:solidFill>
                  <a:srgbClr val="990033"/>
                </a:solidFill>
              </a:rPr>
              <a:pPr/>
              <a:t>9</a:t>
            </a:fld>
            <a:endParaRPr lang="en-CA" altLang="en-US" sz="1400" i="0">
              <a:solidFill>
                <a:srgbClr val="990033"/>
              </a:solidFill>
            </a:endParaRPr>
          </a:p>
        </p:txBody>
      </p:sp>
      <p:sp>
        <p:nvSpPr>
          <p:cNvPr id="21506" name="Rectangle 6">
            <a:extLst>
              <a:ext uri="{FF2B5EF4-FFF2-40B4-BE49-F238E27FC236}">
                <a16:creationId xmlns:a16="http://schemas.microsoft.com/office/drawing/2014/main" id="{1C4433F5-19A2-8546-B5B9-A555F7879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1.2 Redundant Information in Tuples and Update Anomalies </a:t>
            </a:r>
          </a:p>
        </p:txBody>
      </p:sp>
      <p:sp>
        <p:nvSpPr>
          <p:cNvPr id="21507" name="Rectangle 7">
            <a:extLst>
              <a:ext uri="{FF2B5EF4-FFF2-40B4-BE49-F238E27FC236}">
                <a16:creationId xmlns:a16="http://schemas.microsoft.com/office/drawing/2014/main" id="{384A7C88-D607-C64A-8349-5328FE201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is stored redundantly </a:t>
            </a:r>
          </a:p>
          <a:p>
            <a:pPr lvl="1" eaLnBrk="1" hangingPunct="1"/>
            <a:r>
              <a:rPr lang="en-US" altLang="en-US"/>
              <a:t>Wastes storage</a:t>
            </a:r>
          </a:p>
          <a:p>
            <a:pPr lvl="1" eaLnBrk="1" hangingPunct="1"/>
            <a:r>
              <a:rPr lang="en-US" altLang="en-US"/>
              <a:t>Causes problems with update anomalies</a:t>
            </a:r>
          </a:p>
          <a:p>
            <a:pPr lvl="2" eaLnBrk="1" hangingPunct="1"/>
            <a:r>
              <a:rPr lang="en-US" altLang="en-US"/>
              <a:t>Insertion anomalies</a:t>
            </a:r>
          </a:p>
          <a:p>
            <a:pPr lvl="2" eaLnBrk="1" hangingPunct="1"/>
            <a:r>
              <a:rPr lang="en-US" altLang="en-US"/>
              <a:t>Deletion anomalies</a:t>
            </a:r>
          </a:p>
          <a:p>
            <a:pPr lvl="2" eaLnBrk="1" hangingPunct="1"/>
            <a:r>
              <a:rPr lang="en-US" altLang="en-US"/>
              <a:t>Modification anomalies 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1701</TotalTime>
  <Words>3097</Words>
  <Application>Microsoft Macintosh PowerPoint</Application>
  <PresentationFormat>Letter Paper (8.5x11 in)</PresentationFormat>
  <Paragraphs>391</Paragraphs>
  <Slides>53</Slides>
  <Notes>52</Notes>
  <HiddenSlides>23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Wingdings</vt:lpstr>
      <vt:lpstr>Tahoma</vt:lpstr>
      <vt:lpstr>Symbol</vt:lpstr>
      <vt:lpstr>Blends</vt:lpstr>
      <vt:lpstr>PowerPoint Presentation</vt:lpstr>
      <vt:lpstr>W22- CSC 430/530 DBMS/DT</vt:lpstr>
      <vt:lpstr>Chapter Outline</vt:lpstr>
      <vt:lpstr>Chapter Outline</vt:lpstr>
      <vt:lpstr>1 Informal Design Guidelines for Relational Databases (1)</vt:lpstr>
      <vt:lpstr>Informal Design Guidelines for Relational Databases (2)</vt:lpstr>
      <vt:lpstr>1.1 Semantics of the Relation Attributes </vt:lpstr>
      <vt:lpstr>Figure 10.1 A simplified COMPANY relational database schema</vt:lpstr>
      <vt:lpstr>1.2 Redundant Information in Tuples and Update Anomalies </vt:lpstr>
      <vt:lpstr>EXAMPLE OF AN UPDATE ANOMALY</vt:lpstr>
      <vt:lpstr>EXAMPLE OF AN INSERT ANOMALY</vt:lpstr>
      <vt:lpstr>EXAMPLE OF AN DELETE ANOMALY</vt:lpstr>
      <vt:lpstr>Figure 10.3 Two relation schemas suffering from update anomalies</vt:lpstr>
      <vt:lpstr>Figure 10.4 Example States for EMP_DEPT and EMP_PROJ</vt:lpstr>
      <vt:lpstr>Guideline to Redundant Information in Tuples and Update Anomalies</vt:lpstr>
      <vt:lpstr>1.3 Null Values in Tuples </vt:lpstr>
      <vt:lpstr>1.4 Spurious Tuples </vt:lpstr>
      <vt:lpstr>Spurious Tuples (2)</vt:lpstr>
      <vt:lpstr>2.1  Functional Dependencies (1) </vt:lpstr>
      <vt:lpstr>Functional Dependencies (2)</vt:lpstr>
      <vt:lpstr>Examples of FD constraints (1) </vt:lpstr>
      <vt:lpstr>Examples of FD constraints (2)</vt:lpstr>
      <vt:lpstr>2.2 Inference Rules for FDs (1) </vt:lpstr>
      <vt:lpstr>Inference Rules for FDs (2)</vt:lpstr>
      <vt:lpstr>Inference Rules for FDs (3)</vt:lpstr>
      <vt:lpstr>2.3 Equivalence of Sets of FDs </vt:lpstr>
      <vt:lpstr>2.4 Minimal Sets of FDs (1)</vt:lpstr>
      <vt:lpstr>Minimal Sets of FDs (2)</vt:lpstr>
      <vt:lpstr> Normal Forms Based on Primary Keys </vt:lpstr>
      <vt:lpstr>Normalization of Relations </vt:lpstr>
      <vt:lpstr>Normalization of Relations (2)</vt:lpstr>
      <vt:lpstr>Practical Use of Normal Forms</vt:lpstr>
      <vt:lpstr>Definitions of Keys and Attributes Participating in Keys</vt:lpstr>
      <vt:lpstr>Definitions of Keys and Attributes  Participating in Keys (2)</vt:lpstr>
      <vt:lpstr>PowerPoint Presentation</vt:lpstr>
      <vt:lpstr>3.2 First Normal Form </vt:lpstr>
      <vt:lpstr>Figure 10.8 Normalization into 1NF</vt:lpstr>
      <vt:lpstr>Figure 10.9 Normalization nested relations into 1NF</vt:lpstr>
      <vt:lpstr>3.3 Second Normal Form (1) </vt:lpstr>
      <vt:lpstr>Second Normal Form (2)</vt:lpstr>
      <vt:lpstr>Figure 10.10 Normalizing into 2NF and 3NF</vt:lpstr>
      <vt:lpstr>Figure 10.11 Normalization into 2NF and 3NF</vt:lpstr>
      <vt:lpstr>3.4 Third Normal Form (1)</vt:lpstr>
      <vt:lpstr>Third Normal Form (2)</vt:lpstr>
      <vt:lpstr>Normal Forms Defined Informally </vt:lpstr>
      <vt:lpstr>4 General Normal Form Definitions (For Multiple Keys) (1)</vt:lpstr>
      <vt:lpstr>General Normal Form Definitions (2)</vt:lpstr>
      <vt:lpstr>5 BCNF (Boyce-Codd Normal Form) </vt:lpstr>
      <vt:lpstr>Figure 10.12 Boyce-Codd normal form</vt:lpstr>
      <vt:lpstr>Figure 10.13 a relation TEACH that is in 3NF but not in BCNF</vt:lpstr>
      <vt:lpstr>Achieving the BCNF by Decomposition (1)</vt:lpstr>
      <vt:lpstr>Achieving the BCNF by Decomposition (2)</vt:lpstr>
      <vt:lpstr>Chapter Outline</vt:lpstr>
    </vt:vector>
  </TitlesOfParts>
  <Manager/>
  <Company>Copyright © 2007 Ramez Elmasri and Shamkant B. Navathe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10</dc:title>
  <dc:subject>Functional Dependencies and Normalization for Relational Databases</dc:subject>
  <dc:creator>Elmasri/Navathe</dc:creator>
  <cp:keywords/>
  <dc:description/>
  <cp:lastModifiedBy>pradeep chowriappa</cp:lastModifiedBy>
  <cp:revision>68</cp:revision>
  <cp:lastPrinted>2021-02-08T21:20:51Z</cp:lastPrinted>
  <dcterms:created xsi:type="dcterms:W3CDTF">2005-02-25T19:46:41Z</dcterms:created>
  <dcterms:modified xsi:type="dcterms:W3CDTF">2022-02-07T16:50:25Z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-1236066078</vt:i4>
  </property>
  <property fmtid="{D5CDD505-2E9C-101B-9397-08002B2CF9AE}" pid="3" name="_EmailSubject">
    <vt:lpwstr>Elmasri/Navathe Template</vt:lpwstr>
  </property>
  <property fmtid="{D5CDD505-2E9C-101B-9397-08002B2CF9AE}" pid="4" name="_AuthorEmail">
    <vt:lpwstr>Katherine.Harutunian@AWL.com</vt:lpwstr>
  </property>
  <property fmtid="{D5CDD505-2E9C-101B-9397-08002B2CF9AE}" pid="5" name="_AuthorEmailDisplayName">
    <vt:lpwstr>Harutunian, Katherine</vt:lpwstr>
  </property>
  <property fmtid="{D5CDD505-2E9C-101B-9397-08002B2CF9AE}" pid="6" name="_ReviewingToolsShownOnce">
    <vt:lpwstr/>
  </property>
</Properties>
</file>