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Thin"/>
      <p:regular r:id="rId24"/>
      <p:bold r:id="rId25"/>
      <p:italic r:id="rId26"/>
      <p:boldItalic r:id="rId27"/>
    </p:embeddedFont>
    <p:embeddedFont>
      <p:font typeface="Roboto"/>
      <p:regular r:id="rId28"/>
      <p:bold r:id="rId29"/>
      <p:italic r:id="rId30"/>
      <p:boldItalic r:id="rId31"/>
    </p:embeddedFont>
    <p:embeddedFont>
      <p:font typeface="Roboto Medium"/>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Thin-regular.fntdata"/><Relationship Id="rId23"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Thin-italic.fntdata"/><Relationship Id="rId25" Type="http://schemas.openxmlformats.org/officeDocument/2006/relationships/font" Target="fonts/RobotoThin-bold.fntdata"/><Relationship Id="rId28" Type="http://schemas.openxmlformats.org/officeDocument/2006/relationships/font" Target="fonts/Roboto-regular.fntdata"/><Relationship Id="rId27" Type="http://schemas.openxmlformats.org/officeDocument/2006/relationships/font" Target="fonts/RobotoThin-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RobotoMedium-bold.fntdata"/><Relationship Id="rId10" Type="http://schemas.openxmlformats.org/officeDocument/2006/relationships/slide" Target="slides/slide5.xml"/><Relationship Id="rId32" Type="http://schemas.openxmlformats.org/officeDocument/2006/relationships/font" Target="fonts/RobotoMedium-regular.fntdata"/><Relationship Id="rId13" Type="http://schemas.openxmlformats.org/officeDocument/2006/relationships/slide" Target="slides/slide8.xml"/><Relationship Id="rId35" Type="http://schemas.openxmlformats.org/officeDocument/2006/relationships/font" Target="fonts/RobotoMedium-boldItalic.fntdata"/><Relationship Id="rId12" Type="http://schemas.openxmlformats.org/officeDocument/2006/relationships/slide" Target="slides/slide7.xml"/><Relationship Id="rId34" Type="http://schemas.openxmlformats.org/officeDocument/2006/relationships/font" Target="fonts/RobotoMedium-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3d6a7aeb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3d6a7aeb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13d6a7aeb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13d6a7aeb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13d6a7aeb3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13d6a7aeb3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3d6a7aeb3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3d6a7aeb3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3d6a7aeb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3d6a7aeb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f024d313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f024d313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Hospitals have to be able to deal with an array of situations from children stubbing their toe to life threatening diseases that have never been seen before.</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In order to run an effective hospital, proper documentation must be done on all patients coming in and out. The documentation would include procedures, medicines, time spent in hospital, and various other.</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A hospital also serves as a business for stakeholders who benefit from the services necessary to run a hospital.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f024d313b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f024d313b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f024d313b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f024d313b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f024d313b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f024d313b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f13f113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f13f113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f024d31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f024d31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13d6a7aeb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13d6a7aeb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f024d313b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f024d313b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805652" y="293475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Anassas Anderson and Sam Dominguez</a:t>
            </a:r>
            <a:endParaRPr/>
          </a:p>
        </p:txBody>
      </p:sp>
      <p:sp>
        <p:nvSpPr>
          <p:cNvPr id="87" name="Google Shape;87;p13"/>
          <p:cNvSpPr txBox="1"/>
          <p:nvPr/>
        </p:nvSpPr>
        <p:spPr>
          <a:xfrm>
            <a:off x="805650" y="1365475"/>
            <a:ext cx="76011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dk2"/>
                </a:solidFill>
                <a:latin typeface="Raleway"/>
                <a:ea typeface="Raleway"/>
                <a:cs typeface="Raleway"/>
                <a:sym typeface="Raleway"/>
              </a:rPr>
              <a:t>Hospital User/Technology Management System</a:t>
            </a:r>
            <a:endParaRPr b="1" sz="2900">
              <a:solidFill>
                <a:schemeClr val="dk2"/>
              </a:solidFill>
              <a:latin typeface="Raleway"/>
              <a:ea typeface="Raleway"/>
              <a:cs typeface="Raleway"/>
              <a:sym typeface="Raleway"/>
            </a:endParaRPr>
          </a:p>
          <a:p>
            <a:pPr indent="0" lvl="0" marL="0" rtl="0" algn="l">
              <a:spcBef>
                <a:spcPts val="0"/>
              </a:spcBef>
              <a:spcAft>
                <a:spcPts val="0"/>
              </a:spcAft>
              <a:buNone/>
            </a:pPr>
            <a:r>
              <a:rPr lang="en" sz="2300">
                <a:latin typeface="Lato"/>
                <a:ea typeface="Lato"/>
                <a:cs typeface="Lato"/>
                <a:sym typeface="Lato"/>
              </a:rPr>
              <a:t>Final Proposal </a:t>
            </a:r>
            <a:endParaRPr b="1" sz="2900">
              <a:solidFill>
                <a:schemeClr val="dk2"/>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729450" y="1166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BCNF</a:t>
            </a:r>
            <a:endParaRPr/>
          </a:p>
        </p:txBody>
      </p:sp>
      <p:sp>
        <p:nvSpPr>
          <p:cNvPr id="182" name="Google Shape;182;p22"/>
          <p:cNvSpPr txBox="1"/>
          <p:nvPr>
            <p:ph idx="1" type="body"/>
          </p:nvPr>
        </p:nvSpPr>
        <p:spPr>
          <a:xfrm>
            <a:off x="625075" y="1625250"/>
            <a:ext cx="3946800" cy="26208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en" sz="5200"/>
              <a:t>Functional Dependencies:</a:t>
            </a:r>
            <a:endParaRPr sz="5200"/>
          </a:p>
          <a:p>
            <a:pPr indent="0" lvl="0" marL="0" rtl="0" algn="l">
              <a:lnSpc>
                <a:spcPct val="100000"/>
              </a:lnSpc>
              <a:spcBef>
                <a:spcPts val="1200"/>
              </a:spcBef>
              <a:spcAft>
                <a:spcPts val="0"/>
              </a:spcAft>
              <a:buNone/>
            </a:pPr>
            <a:r>
              <a:rPr lang="en" sz="4400"/>
              <a:t>{</a:t>
            </a:r>
            <a:r>
              <a:rPr lang="en" sz="4400" u="sng"/>
              <a:t>PER_ID</a:t>
            </a:r>
            <a:r>
              <a:rPr lang="en" sz="4400"/>
              <a:t> → REFILLS}</a:t>
            </a:r>
            <a:endParaRPr sz="4400"/>
          </a:p>
          <a:p>
            <a:pPr indent="0" lvl="0" marL="0" rtl="0" algn="l">
              <a:lnSpc>
                <a:spcPct val="100000"/>
              </a:lnSpc>
              <a:spcBef>
                <a:spcPts val="1200"/>
              </a:spcBef>
              <a:spcAft>
                <a:spcPts val="0"/>
              </a:spcAft>
              <a:buNone/>
            </a:pPr>
            <a:r>
              <a:rPr lang="en" sz="4400"/>
              <a:t>{</a:t>
            </a:r>
            <a:r>
              <a:rPr lang="en" sz="4400" u="sng"/>
              <a:t>ORDER_ID</a:t>
            </a:r>
            <a:r>
              <a:rPr lang="en" sz="4400"/>
              <a:t> → REQUESTED_SCAN, DATE</a:t>
            </a:r>
            <a:endParaRPr sz="4400"/>
          </a:p>
          <a:p>
            <a:pPr indent="0" lvl="0" marL="0" rtl="0" algn="l">
              <a:lnSpc>
                <a:spcPct val="100000"/>
              </a:lnSpc>
              <a:spcBef>
                <a:spcPts val="1200"/>
              </a:spcBef>
              <a:spcAft>
                <a:spcPts val="0"/>
              </a:spcAft>
              <a:buNone/>
            </a:pPr>
            <a:r>
              <a:rPr lang="en" sz="4400"/>
              <a:t>{</a:t>
            </a:r>
            <a:r>
              <a:rPr lang="en" sz="4400" u="sng"/>
              <a:t>DEPT_NAME </a:t>
            </a:r>
            <a:r>
              <a:rPr lang="en" sz="4400"/>
              <a:t>→ DEP_LOCATION}</a:t>
            </a:r>
            <a:endParaRPr sz="4400"/>
          </a:p>
          <a:p>
            <a:pPr indent="0" lvl="0" marL="0" rtl="0" algn="l">
              <a:lnSpc>
                <a:spcPct val="100000"/>
              </a:lnSpc>
              <a:spcBef>
                <a:spcPts val="1200"/>
              </a:spcBef>
              <a:spcAft>
                <a:spcPts val="0"/>
              </a:spcAft>
              <a:buNone/>
            </a:pPr>
            <a:r>
              <a:rPr lang="en" sz="4400"/>
              <a:t>{</a:t>
            </a:r>
            <a:r>
              <a:rPr lang="en" sz="4400" u="sng"/>
              <a:t>SURGERY_ID</a:t>
            </a:r>
            <a:r>
              <a:rPr lang="en" sz="4400"/>
              <a:t> → PROCEDURE, OP_TIME, OP_DOCTOR}</a:t>
            </a:r>
            <a:endParaRPr sz="4400"/>
          </a:p>
          <a:p>
            <a:pPr indent="0" lvl="0" marL="0" rtl="0" algn="l">
              <a:lnSpc>
                <a:spcPct val="100000"/>
              </a:lnSpc>
              <a:spcBef>
                <a:spcPts val="1200"/>
              </a:spcBef>
              <a:spcAft>
                <a:spcPts val="0"/>
              </a:spcAft>
              <a:buNone/>
            </a:pPr>
            <a:r>
              <a:rPr lang="en" sz="4400"/>
              <a:t>{</a:t>
            </a:r>
            <a:r>
              <a:rPr lang="en" sz="4400" u="sng"/>
              <a:t>DIAG_ID</a:t>
            </a:r>
            <a:r>
              <a:rPr lang="en" sz="4400"/>
              <a:t> → TREATMENT, RECOVERY_TIME}</a:t>
            </a:r>
            <a:endParaRPr sz="4400"/>
          </a:p>
          <a:p>
            <a:pPr indent="0" lvl="0" marL="0" rtl="0" algn="l">
              <a:lnSpc>
                <a:spcPct val="100000"/>
              </a:lnSpc>
              <a:spcBef>
                <a:spcPts val="1200"/>
              </a:spcBef>
              <a:spcAft>
                <a:spcPts val="0"/>
              </a:spcAft>
              <a:buNone/>
            </a:pPr>
            <a:r>
              <a:rPr lang="en" sz="4400"/>
              <a:t>{</a:t>
            </a:r>
            <a:r>
              <a:rPr lang="en" sz="4400" u="sng"/>
              <a:t>REPORT_NUM</a:t>
            </a:r>
            <a:r>
              <a:rPr lang="en" sz="4400"/>
              <a:t>→ TEST_SUCCESS, RESULTS}</a:t>
            </a:r>
            <a:endParaRPr sz="4400"/>
          </a:p>
          <a:p>
            <a:pPr indent="0" lvl="0" marL="0" rtl="0" algn="l">
              <a:lnSpc>
                <a:spcPct val="100000"/>
              </a:lnSpc>
              <a:spcBef>
                <a:spcPts val="1200"/>
              </a:spcBef>
              <a:spcAft>
                <a:spcPts val="0"/>
              </a:spcAft>
              <a:buNone/>
            </a:pPr>
            <a:r>
              <a:rPr lang="en" sz="4400" u="sng"/>
              <a:t>{</a:t>
            </a:r>
            <a:r>
              <a:rPr lang="en" sz="4400" u="sng"/>
              <a:t>DRUG_NAME</a:t>
            </a:r>
            <a:r>
              <a:rPr lang="en" sz="4400"/>
              <a:t> → STOCK_QUANTITY, EXPIRATION_DATE}</a:t>
            </a:r>
            <a:endParaRPr sz="4400"/>
          </a:p>
          <a:p>
            <a:pPr indent="0" lvl="0" marL="0" rtl="0" algn="l">
              <a:lnSpc>
                <a:spcPct val="100000"/>
              </a:lnSpc>
              <a:spcBef>
                <a:spcPts val="1200"/>
              </a:spcBef>
              <a:spcAft>
                <a:spcPts val="0"/>
              </a:spcAft>
              <a:buNone/>
            </a:pPr>
            <a:r>
              <a:rPr lang="en" sz="4400"/>
              <a:t>{</a:t>
            </a:r>
            <a:r>
              <a:rPr lang="en" sz="4400" u="sng"/>
              <a:t>PART_NUM</a:t>
            </a:r>
            <a:r>
              <a:rPr lang="en" sz="4400"/>
              <a:t> →  COST,  EQUIPMENT_NAME}</a:t>
            </a:r>
            <a:endParaRPr sz="4400"/>
          </a:p>
          <a:p>
            <a:pPr indent="0" lvl="0" marL="0" rtl="0" algn="l">
              <a:lnSpc>
                <a:spcPct val="100000"/>
              </a:lnSpc>
              <a:spcBef>
                <a:spcPts val="1200"/>
              </a:spcBef>
              <a:spcAft>
                <a:spcPts val="0"/>
              </a:spcAft>
              <a:buNone/>
            </a:pPr>
            <a:r>
              <a:t/>
            </a:r>
            <a:endParaRPr sz="4400"/>
          </a:p>
          <a:p>
            <a:pPr indent="0" lvl="0" marL="0" rtl="0" algn="l">
              <a:lnSpc>
                <a:spcPct val="100000"/>
              </a:lnSpc>
              <a:spcBef>
                <a:spcPts val="1200"/>
              </a:spcBef>
              <a:spcAft>
                <a:spcPts val="0"/>
              </a:spcAft>
              <a:buNone/>
            </a:pPr>
            <a:r>
              <a:t/>
            </a:r>
            <a:endParaRPr/>
          </a:p>
          <a:p>
            <a:pPr indent="0" lvl="0" marL="0" rtl="0" algn="l">
              <a:lnSpc>
                <a:spcPct val="100000"/>
              </a:lnSpc>
              <a:spcBef>
                <a:spcPts val="1200"/>
              </a:spcBef>
              <a:spcAft>
                <a:spcPts val="1200"/>
              </a:spcAft>
              <a:buNone/>
            </a:pPr>
            <a:r>
              <a:t/>
            </a:r>
            <a:endParaRPr/>
          </a:p>
        </p:txBody>
      </p:sp>
      <p:sp>
        <p:nvSpPr>
          <p:cNvPr id="183" name="Google Shape;183;p22"/>
          <p:cNvSpPr txBox="1"/>
          <p:nvPr/>
        </p:nvSpPr>
        <p:spPr>
          <a:xfrm>
            <a:off x="4839950" y="1952550"/>
            <a:ext cx="3758100" cy="229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accent1"/>
                </a:solidFill>
                <a:latin typeface="Lato"/>
                <a:ea typeface="Lato"/>
                <a:cs typeface="Lato"/>
                <a:sym typeface="Lato"/>
              </a:rPr>
              <a:t>{</a:t>
            </a:r>
            <a:r>
              <a:rPr lang="en" sz="1100" u="sng">
                <a:solidFill>
                  <a:schemeClr val="accent1"/>
                </a:solidFill>
                <a:latin typeface="Lato"/>
                <a:ea typeface="Lato"/>
                <a:cs typeface="Lato"/>
                <a:sym typeface="Lato"/>
              </a:rPr>
              <a:t>HOSP_ID</a:t>
            </a:r>
            <a:r>
              <a:rPr lang="en" sz="1100">
                <a:solidFill>
                  <a:schemeClr val="accent1"/>
                </a:solidFill>
                <a:latin typeface="Lato"/>
                <a:ea typeface="Lato"/>
                <a:cs typeface="Lato"/>
                <a:sym typeface="Lato"/>
              </a:rPr>
              <a:t> → EQUIPMENT_SPECIALTY, EXPERIENCE}</a:t>
            </a:r>
            <a:endParaRPr sz="1100">
              <a:solidFill>
                <a:schemeClr val="accent1"/>
              </a:solidFill>
              <a:latin typeface="Lato"/>
              <a:ea typeface="Lato"/>
              <a:cs typeface="Lato"/>
              <a:sym typeface="Lato"/>
            </a:endParaRPr>
          </a:p>
          <a:p>
            <a:pPr indent="0" lvl="0" marL="0" rtl="0" algn="l">
              <a:spcBef>
                <a:spcPts val="1200"/>
              </a:spcBef>
              <a:spcAft>
                <a:spcPts val="0"/>
              </a:spcAft>
              <a:buNone/>
            </a:pPr>
            <a:r>
              <a:rPr lang="en" sz="1100">
                <a:solidFill>
                  <a:schemeClr val="accent1"/>
                </a:solidFill>
                <a:latin typeface="Lato"/>
                <a:ea typeface="Lato"/>
                <a:cs typeface="Lato"/>
                <a:sym typeface="Lato"/>
              </a:rPr>
              <a:t>{</a:t>
            </a:r>
            <a:r>
              <a:rPr lang="en" sz="1100" u="sng">
                <a:solidFill>
                  <a:schemeClr val="accent1"/>
                </a:solidFill>
                <a:latin typeface="Lato"/>
                <a:ea typeface="Lato"/>
                <a:cs typeface="Lato"/>
                <a:sym typeface="Lato"/>
              </a:rPr>
              <a:t>SSN</a:t>
            </a:r>
            <a:r>
              <a:rPr lang="en" sz="1100">
                <a:solidFill>
                  <a:schemeClr val="accent1"/>
                </a:solidFill>
                <a:latin typeface="Lato"/>
                <a:ea typeface="Lato"/>
                <a:cs typeface="Lato"/>
                <a:sym typeface="Lato"/>
              </a:rPr>
              <a:t>→ NAME, AGE}</a:t>
            </a:r>
            <a:endParaRPr sz="1100">
              <a:solidFill>
                <a:schemeClr val="accent1"/>
              </a:solidFill>
              <a:latin typeface="Lato"/>
              <a:ea typeface="Lato"/>
              <a:cs typeface="Lato"/>
              <a:sym typeface="Lato"/>
            </a:endParaRPr>
          </a:p>
          <a:p>
            <a:pPr indent="0" lvl="0" marL="0" rtl="0" algn="l">
              <a:spcBef>
                <a:spcPts val="1200"/>
              </a:spcBef>
              <a:spcAft>
                <a:spcPts val="0"/>
              </a:spcAft>
              <a:buNone/>
            </a:pPr>
            <a:r>
              <a:rPr lang="en" sz="1100">
                <a:solidFill>
                  <a:schemeClr val="accent1"/>
                </a:solidFill>
                <a:latin typeface="Lato"/>
                <a:ea typeface="Lato"/>
                <a:cs typeface="Lato"/>
                <a:sym typeface="Lato"/>
              </a:rPr>
              <a:t>{</a:t>
            </a:r>
            <a:r>
              <a:rPr lang="en" sz="1100" u="sng">
                <a:solidFill>
                  <a:schemeClr val="accent1"/>
                </a:solidFill>
                <a:latin typeface="Lato"/>
                <a:ea typeface="Lato"/>
                <a:cs typeface="Lato"/>
                <a:sym typeface="Lato"/>
              </a:rPr>
              <a:t>HOSP_ID</a:t>
            </a:r>
            <a:r>
              <a:rPr lang="en" sz="1100">
                <a:solidFill>
                  <a:schemeClr val="accent1"/>
                </a:solidFill>
                <a:latin typeface="Lato"/>
                <a:ea typeface="Lato"/>
                <a:cs typeface="Lato"/>
                <a:sym typeface="Lato"/>
              </a:rPr>
              <a:t> → NAME, EXPERIENCE}</a:t>
            </a:r>
            <a:endParaRPr sz="1100">
              <a:solidFill>
                <a:schemeClr val="accent1"/>
              </a:solidFill>
              <a:latin typeface="Lato"/>
              <a:ea typeface="Lato"/>
              <a:cs typeface="Lato"/>
              <a:sym typeface="Lato"/>
            </a:endParaRPr>
          </a:p>
          <a:p>
            <a:pPr indent="0" lvl="0" marL="0" rtl="0" algn="l">
              <a:spcBef>
                <a:spcPts val="1200"/>
              </a:spcBef>
              <a:spcAft>
                <a:spcPts val="0"/>
              </a:spcAft>
              <a:buNone/>
            </a:pPr>
            <a:r>
              <a:rPr lang="en" sz="1100">
                <a:solidFill>
                  <a:schemeClr val="accent1"/>
                </a:solidFill>
                <a:latin typeface="Lato"/>
                <a:ea typeface="Lato"/>
                <a:cs typeface="Lato"/>
                <a:sym typeface="Lato"/>
              </a:rPr>
              <a:t>{</a:t>
            </a:r>
            <a:r>
              <a:rPr lang="en" sz="1100" u="sng">
                <a:solidFill>
                  <a:schemeClr val="accent1"/>
                </a:solidFill>
                <a:latin typeface="Lato"/>
                <a:ea typeface="Lato"/>
                <a:cs typeface="Lato"/>
                <a:sym typeface="Lato"/>
              </a:rPr>
              <a:t>HOSP_ID</a:t>
            </a:r>
            <a:r>
              <a:rPr lang="en" sz="1100">
                <a:solidFill>
                  <a:schemeClr val="accent1"/>
                </a:solidFill>
                <a:latin typeface="Lato"/>
                <a:ea typeface="Lato"/>
                <a:cs typeface="Lato"/>
                <a:sym typeface="Lato"/>
              </a:rPr>
              <a:t> → NAME, SPECIALTY, EXPERIENCE}</a:t>
            </a:r>
            <a:endParaRPr sz="1100">
              <a:solidFill>
                <a:schemeClr val="accent1"/>
              </a:solidFill>
              <a:latin typeface="Lato"/>
              <a:ea typeface="Lato"/>
              <a:cs typeface="Lato"/>
              <a:sym typeface="Lato"/>
            </a:endParaRPr>
          </a:p>
          <a:p>
            <a:pPr indent="0" lvl="0" marL="0" rtl="0" algn="l">
              <a:spcBef>
                <a:spcPts val="1200"/>
              </a:spcBef>
              <a:spcAft>
                <a:spcPts val="0"/>
              </a:spcAft>
              <a:buNone/>
            </a:pPr>
            <a:r>
              <a:rPr lang="en" sz="1100">
                <a:solidFill>
                  <a:schemeClr val="accent1"/>
                </a:solidFill>
                <a:latin typeface="Lato"/>
                <a:ea typeface="Lato"/>
                <a:cs typeface="Lato"/>
                <a:sym typeface="Lato"/>
              </a:rPr>
              <a:t>{</a:t>
            </a:r>
            <a:r>
              <a:rPr lang="en" sz="1100" u="sng">
                <a:solidFill>
                  <a:schemeClr val="accent1"/>
                </a:solidFill>
                <a:latin typeface="Lato"/>
                <a:ea typeface="Lato"/>
                <a:cs typeface="Lato"/>
                <a:sym typeface="Lato"/>
              </a:rPr>
              <a:t>COMP_NAME</a:t>
            </a:r>
            <a:r>
              <a:rPr lang="en" sz="1100">
                <a:solidFill>
                  <a:schemeClr val="accent1"/>
                </a:solidFill>
                <a:latin typeface="Lato"/>
                <a:ea typeface="Lato"/>
                <a:cs typeface="Lato"/>
                <a:sym typeface="Lato"/>
              </a:rPr>
              <a:t> → ADDRESS, PHONE_NUMBER}</a:t>
            </a:r>
            <a:endParaRPr sz="1100">
              <a:solidFill>
                <a:schemeClr val="accent1"/>
              </a:solidFill>
              <a:latin typeface="Lato"/>
              <a:ea typeface="Lato"/>
              <a:cs typeface="Lato"/>
              <a:sym typeface="Lato"/>
            </a:endParaRPr>
          </a:p>
          <a:p>
            <a:pPr indent="0" lvl="0" marL="0" rtl="0" algn="l">
              <a:spcBef>
                <a:spcPts val="1200"/>
              </a:spcBef>
              <a:spcAft>
                <a:spcPts val="0"/>
              </a:spcAft>
              <a:buNone/>
            </a:pPr>
            <a:r>
              <a:rPr lang="en" sz="1100">
                <a:solidFill>
                  <a:schemeClr val="accent1"/>
                </a:solidFill>
                <a:latin typeface="Lato"/>
                <a:ea typeface="Lato"/>
                <a:cs typeface="Lato"/>
                <a:sym typeface="Lato"/>
              </a:rPr>
              <a:t>{</a:t>
            </a:r>
            <a:r>
              <a:rPr lang="en" sz="1100" u="sng">
                <a:solidFill>
                  <a:schemeClr val="accent1"/>
                </a:solidFill>
                <a:latin typeface="Lato"/>
                <a:ea typeface="Lato"/>
                <a:cs typeface="Lato"/>
                <a:sym typeface="Lato"/>
              </a:rPr>
              <a:t>INSURANCE_ID</a:t>
            </a:r>
            <a:r>
              <a:rPr lang="en" sz="1100">
                <a:solidFill>
                  <a:schemeClr val="accent1"/>
                </a:solidFill>
                <a:latin typeface="Lato"/>
                <a:ea typeface="Lato"/>
                <a:cs typeface="Lato"/>
                <a:sym typeface="Lato"/>
              </a:rPr>
              <a:t> → COMPANY_NAME, COST}</a:t>
            </a:r>
            <a:endParaRPr sz="1100">
              <a:solidFill>
                <a:schemeClr val="accent1"/>
              </a:solidFill>
              <a:latin typeface="Lato"/>
              <a:ea typeface="Lato"/>
              <a:cs typeface="Lato"/>
              <a:sym typeface="Lato"/>
            </a:endParaRPr>
          </a:p>
          <a:p>
            <a:pPr indent="0" lvl="0" marL="0" rtl="0" algn="l">
              <a:spcBef>
                <a:spcPts val="1200"/>
              </a:spcBef>
              <a:spcAft>
                <a:spcPts val="1200"/>
              </a:spcAft>
              <a:buNone/>
            </a:pPr>
            <a:r>
              <a:rPr lang="en" sz="1100">
                <a:solidFill>
                  <a:schemeClr val="accent1"/>
                </a:solidFill>
                <a:latin typeface="Lato"/>
                <a:ea typeface="Lato"/>
                <a:cs typeface="Lato"/>
                <a:sym typeface="Lato"/>
              </a:rPr>
              <a:t>{</a:t>
            </a:r>
            <a:r>
              <a:rPr lang="en" sz="1100" u="sng">
                <a:solidFill>
                  <a:schemeClr val="accent1"/>
                </a:solidFill>
                <a:latin typeface="Lato"/>
                <a:ea typeface="Lato"/>
                <a:cs typeface="Lato"/>
                <a:sym typeface="Lato"/>
              </a:rPr>
              <a:t>COMP_NAME</a:t>
            </a:r>
            <a:r>
              <a:rPr lang="en" sz="1100">
                <a:solidFill>
                  <a:schemeClr val="accent1"/>
                </a:solidFill>
                <a:latin typeface="Lato"/>
                <a:ea typeface="Lato"/>
                <a:cs typeface="Lato"/>
                <a:sym typeface="Lato"/>
              </a:rPr>
              <a:t> → ADDRESS, PHONE_NUMBER}</a:t>
            </a:r>
            <a:endParaRPr sz="11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BCNF (Continued)</a:t>
            </a:r>
            <a:endParaRPr/>
          </a:p>
        </p:txBody>
      </p:sp>
      <p:sp>
        <p:nvSpPr>
          <p:cNvPr id="189" name="Google Shape;18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1NF: no multivalued attributes → </a:t>
            </a:r>
            <a:r>
              <a:rPr lang="en">
                <a:solidFill>
                  <a:srgbClr val="6AA84F"/>
                </a:solidFill>
              </a:rPr>
              <a:t>SATISFIED</a:t>
            </a:r>
            <a:endParaRPr>
              <a:solidFill>
                <a:srgbClr val="6AA84F"/>
              </a:solidFill>
            </a:endParaRPr>
          </a:p>
          <a:p>
            <a:pPr indent="0" lvl="0" marL="0" rtl="0" algn="l">
              <a:spcBef>
                <a:spcPts val="1200"/>
              </a:spcBef>
              <a:spcAft>
                <a:spcPts val="0"/>
              </a:spcAft>
              <a:buNone/>
            </a:pPr>
            <a:r>
              <a:rPr lang="en"/>
              <a:t>2NF: no partial dependencies </a:t>
            </a:r>
            <a:r>
              <a:rPr lang="en"/>
              <a:t>→ </a:t>
            </a:r>
            <a:r>
              <a:rPr lang="en">
                <a:solidFill>
                  <a:srgbClr val="6AA84F"/>
                </a:solidFill>
              </a:rPr>
              <a:t>SATISFIED</a:t>
            </a:r>
            <a:endParaRPr>
              <a:solidFill>
                <a:srgbClr val="6AA84F"/>
              </a:solidFill>
            </a:endParaRPr>
          </a:p>
          <a:p>
            <a:pPr indent="0" lvl="0" marL="0" rtl="0" algn="l">
              <a:spcBef>
                <a:spcPts val="1200"/>
              </a:spcBef>
              <a:spcAft>
                <a:spcPts val="0"/>
              </a:spcAft>
              <a:buNone/>
            </a:pPr>
            <a:r>
              <a:rPr lang="en"/>
              <a:t>3NF: no transitivity → </a:t>
            </a:r>
            <a:r>
              <a:rPr lang="en">
                <a:solidFill>
                  <a:srgbClr val="6AA84F"/>
                </a:solidFill>
              </a:rPr>
              <a:t>SATISFIED</a:t>
            </a:r>
            <a:endParaRPr>
              <a:solidFill>
                <a:srgbClr val="6AA84F"/>
              </a:solidFill>
            </a:endParaRPr>
          </a:p>
          <a:p>
            <a:pPr indent="0" lvl="0" marL="0" rtl="0" algn="l">
              <a:spcBef>
                <a:spcPts val="1200"/>
              </a:spcBef>
              <a:spcAft>
                <a:spcPts val="1200"/>
              </a:spcAft>
              <a:buNone/>
            </a:pPr>
            <a:r>
              <a:rPr lang="en"/>
              <a:t>BCNF: every determinant is a candidate key → </a:t>
            </a:r>
            <a:r>
              <a:rPr lang="en">
                <a:solidFill>
                  <a:srgbClr val="6AA84F"/>
                </a:solidFill>
              </a:rPr>
              <a:t>SATISFIED</a:t>
            </a:r>
            <a:endParaRPr>
              <a:solidFill>
                <a:srgbClr val="6AA84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729450" y="1242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TRIGGERS</a:t>
            </a:r>
            <a:endParaRPr/>
          </a:p>
        </p:txBody>
      </p:sp>
      <p:sp>
        <p:nvSpPr>
          <p:cNvPr id="195" name="Google Shape;195;p24"/>
          <p:cNvSpPr txBox="1"/>
          <p:nvPr>
            <p:ph idx="1" type="body"/>
          </p:nvPr>
        </p:nvSpPr>
        <p:spPr>
          <a:xfrm>
            <a:off x="729450" y="1774075"/>
            <a:ext cx="7688700" cy="72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lang="en" sz="1407"/>
              <a:t>When a patient is deleted, they will also be removed from the relationship table linking them to a nurse and their assigned doctor.</a:t>
            </a:r>
            <a:endParaRPr sz="1407"/>
          </a:p>
          <a:p>
            <a:pPr indent="0" lvl="0" marL="0" rtl="0" algn="l">
              <a:spcBef>
                <a:spcPts val="1200"/>
              </a:spcBef>
              <a:spcAft>
                <a:spcPts val="1200"/>
              </a:spcAft>
              <a:buSzPts val="852"/>
              <a:buNone/>
            </a:pPr>
            <a:r>
              <a:t/>
            </a:r>
            <a:endParaRPr sz="1407"/>
          </a:p>
        </p:txBody>
      </p:sp>
      <p:sp>
        <p:nvSpPr>
          <p:cNvPr id="196" name="Google Shape;196;p24"/>
          <p:cNvSpPr txBox="1"/>
          <p:nvPr/>
        </p:nvSpPr>
        <p:spPr>
          <a:xfrm>
            <a:off x="730850" y="2361625"/>
            <a:ext cx="78861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DELIMITER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CREATE TRIGGER INSURED_CHECK</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BEFORE INSERT ON INSURES</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FOR EACH ROW</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BEGIN</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declare msg varchar(255);</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IF NEW.INSURANCE_ID NOT IN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SELECT I.INSURANCE_ID</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FROM insurance_company I</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 THEN</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SET MSG = 'INSURANCE PLAN NOT SUPPORTED';</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SIGNAL SQLSTATE '45000' SET MESSAGE_TEXT = MSG;</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END IF;</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END;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DELIMITER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View</a:t>
            </a:r>
            <a:endParaRPr/>
          </a:p>
        </p:txBody>
      </p:sp>
      <p:sp>
        <p:nvSpPr>
          <p:cNvPr id="202" name="Google Shape;202;p25"/>
          <p:cNvSpPr txBox="1"/>
          <p:nvPr>
            <p:ph idx="1" type="body"/>
          </p:nvPr>
        </p:nvSpPr>
        <p:spPr>
          <a:xfrm>
            <a:off x="729450" y="2078875"/>
            <a:ext cx="7688700" cy="703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view seen below returns all patients and the medical staff(nurse and doctor) that are assigned to them.</a:t>
            </a:r>
            <a:endParaRPr/>
          </a:p>
          <a:p>
            <a:pPr indent="0" lvl="0" marL="0" rtl="0" algn="l">
              <a:spcBef>
                <a:spcPts val="1200"/>
              </a:spcBef>
              <a:spcAft>
                <a:spcPts val="1200"/>
              </a:spcAft>
              <a:buNone/>
            </a:pPr>
            <a:r>
              <a:rPr lang="en"/>
              <a:t>Select * from patientstaff;</a:t>
            </a:r>
            <a:endParaRPr/>
          </a:p>
        </p:txBody>
      </p:sp>
      <p:pic>
        <p:nvPicPr>
          <p:cNvPr id="203" name="Google Shape;203;p25"/>
          <p:cNvPicPr preferRelativeResize="0"/>
          <p:nvPr/>
        </p:nvPicPr>
        <p:blipFill>
          <a:blip r:embed="rId3">
            <a:alphaModFix/>
          </a:blip>
          <a:stretch>
            <a:fillRect/>
          </a:stretch>
        </p:blipFill>
        <p:spPr>
          <a:xfrm>
            <a:off x="729438" y="2846425"/>
            <a:ext cx="3648075" cy="1962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Acknowledgements</a:t>
            </a:r>
            <a:endParaRPr/>
          </a:p>
        </p:txBody>
      </p:sp>
      <p:sp>
        <p:nvSpPr>
          <p:cNvPr id="209" name="Google Shape;209;p26"/>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Anassas Anderson</a:t>
            </a:r>
            <a:endParaRPr/>
          </a:p>
          <a:p>
            <a:pPr indent="-311150" lvl="0" marL="457200" rtl="0" algn="l">
              <a:spcBef>
                <a:spcPts val="1200"/>
              </a:spcBef>
              <a:spcAft>
                <a:spcPts val="0"/>
              </a:spcAft>
              <a:buSzPts val="1300"/>
              <a:buChar char="-"/>
            </a:pPr>
            <a:r>
              <a:rPr lang="en"/>
              <a:t>Created SQL commands to make  entity tables and data</a:t>
            </a:r>
            <a:endParaRPr/>
          </a:p>
          <a:p>
            <a:pPr indent="-311150" lvl="0" marL="457200" rtl="0" algn="l">
              <a:spcBef>
                <a:spcPts val="0"/>
              </a:spcBef>
              <a:spcAft>
                <a:spcPts val="0"/>
              </a:spcAft>
              <a:buSzPts val="1300"/>
              <a:buChar char="-"/>
            </a:pPr>
            <a:r>
              <a:rPr lang="en"/>
              <a:t>Created trigger for database</a:t>
            </a:r>
            <a:endParaRPr/>
          </a:p>
          <a:p>
            <a:pPr indent="-311150" lvl="0" marL="457200" rtl="0" algn="l">
              <a:spcBef>
                <a:spcPts val="0"/>
              </a:spcBef>
              <a:spcAft>
                <a:spcPts val="0"/>
              </a:spcAft>
              <a:buSzPts val="1300"/>
              <a:buChar char="-"/>
            </a:pPr>
            <a:r>
              <a:rPr lang="en"/>
              <a:t>Finalized presentation slides</a:t>
            </a:r>
            <a:endParaRPr/>
          </a:p>
        </p:txBody>
      </p:sp>
      <p:sp>
        <p:nvSpPr>
          <p:cNvPr id="210" name="Google Shape;210;p26"/>
          <p:cNvSpPr txBox="1"/>
          <p:nvPr>
            <p:ph idx="1" type="body"/>
          </p:nvPr>
        </p:nvSpPr>
        <p:spPr>
          <a:xfrm>
            <a:off x="5057400" y="2078875"/>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Samuel Dominguez</a:t>
            </a:r>
            <a:endParaRPr/>
          </a:p>
          <a:p>
            <a:pPr indent="-311150" lvl="0" marL="457200" rtl="0" algn="l">
              <a:spcBef>
                <a:spcPts val="1200"/>
              </a:spcBef>
              <a:spcAft>
                <a:spcPts val="0"/>
              </a:spcAft>
              <a:buSzPts val="1300"/>
              <a:buChar char="-"/>
            </a:pPr>
            <a:r>
              <a:rPr lang="en"/>
              <a:t>Created SQL commands to make relational tables and data</a:t>
            </a:r>
            <a:endParaRPr/>
          </a:p>
          <a:p>
            <a:pPr indent="-311150" lvl="0" marL="457200" rtl="0" algn="l">
              <a:spcBef>
                <a:spcPts val="0"/>
              </a:spcBef>
              <a:spcAft>
                <a:spcPts val="0"/>
              </a:spcAft>
              <a:buSzPts val="1300"/>
              <a:buChar char="-"/>
            </a:pPr>
            <a:r>
              <a:rPr lang="en"/>
              <a:t>Created view for the database</a:t>
            </a:r>
            <a:endParaRPr/>
          </a:p>
          <a:p>
            <a:pPr indent="-311150" lvl="0" marL="457200" rtl="0" algn="l">
              <a:spcBef>
                <a:spcPts val="0"/>
              </a:spcBef>
              <a:spcAft>
                <a:spcPts val="0"/>
              </a:spcAft>
              <a:buSzPts val="1300"/>
              <a:buChar char="-"/>
            </a:pPr>
            <a:r>
              <a:rPr lang="en"/>
              <a:t>Created sql queries for demo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65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Domain - Hospital Management System</a:t>
            </a:r>
            <a:endParaRPr/>
          </a:p>
        </p:txBody>
      </p:sp>
      <p:sp>
        <p:nvSpPr>
          <p:cNvPr id="93" name="Google Shape;93;p14"/>
          <p:cNvSpPr txBox="1"/>
          <p:nvPr>
            <p:ph idx="1" type="body"/>
          </p:nvPr>
        </p:nvSpPr>
        <p:spPr>
          <a:xfrm>
            <a:off x="727650" y="1359650"/>
            <a:ext cx="7688700" cy="30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Purpose: Allow for hospital staff and administration to easily access information not only on the patient but also with supplies and equipment within the hospital. </a:t>
            </a:r>
            <a:endParaRPr/>
          </a:p>
          <a:p>
            <a:pPr indent="0" lvl="0" marL="0" rtl="0" algn="l">
              <a:spcBef>
                <a:spcPts val="1200"/>
              </a:spcBef>
              <a:spcAft>
                <a:spcPts val="0"/>
              </a:spcAft>
              <a:buNone/>
            </a:pPr>
            <a:r>
              <a:rPr lang="en"/>
              <a:t>Our database will…</a:t>
            </a:r>
            <a:endParaRPr/>
          </a:p>
          <a:p>
            <a:pPr indent="-311150" lvl="0" marL="457200" rtl="0" algn="l">
              <a:spcBef>
                <a:spcPts val="1200"/>
              </a:spcBef>
              <a:spcAft>
                <a:spcPts val="0"/>
              </a:spcAft>
              <a:buSzPts val="1300"/>
              <a:buChar char="●"/>
            </a:pPr>
            <a:r>
              <a:rPr lang="en"/>
              <a:t>Keep track of all patients information such as diagnosis, </a:t>
            </a:r>
            <a:r>
              <a:rPr lang="en"/>
              <a:t>insurance company</a:t>
            </a:r>
            <a:r>
              <a:rPr lang="en"/>
              <a:t>  and </a:t>
            </a:r>
            <a:r>
              <a:rPr lang="en"/>
              <a:t>surgeries</a:t>
            </a:r>
            <a:r>
              <a:rPr lang="en"/>
              <a:t>  as well as who is responsible for managing them. </a:t>
            </a:r>
            <a:endParaRPr/>
          </a:p>
          <a:p>
            <a:pPr indent="-311150" lvl="0" marL="457200" rtl="0" algn="l">
              <a:spcBef>
                <a:spcPts val="0"/>
              </a:spcBef>
              <a:spcAft>
                <a:spcPts val="0"/>
              </a:spcAft>
              <a:buSzPts val="1300"/>
              <a:buChar char="●"/>
            </a:pPr>
            <a:r>
              <a:rPr lang="en"/>
              <a:t>Record the  diagnosis, prescribed medicine, and reports given by the doctor to their respective parties.</a:t>
            </a:r>
            <a:endParaRPr/>
          </a:p>
          <a:p>
            <a:pPr indent="-311150" lvl="0" marL="457200" rtl="0" algn="l">
              <a:spcBef>
                <a:spcPts val="0"/>
              </a:spcBef>
              <a:spcAft>
                <a:spcPts val="0"/>
              </a:spcAft>
              <a:buSzPts val="1300"/>
              <a:buChar char="●"/>
            </a:pPr>
            <a:r>
              <a:rPr lang="en"/>
              <a:t>Organize who is qualified to work on what medical equipment and whether it requires attention.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054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Need For Application</a:t>
            </a:r>
            <a:endParaRPr/>
          </a:p>
        </p:txBody>
      </p:sp>
      <p:sp>
        <p:nvSpPr>
          <p:cNvPr id="99" name="Google Shape;99;p15"/>
          <p:cNvSpPr txBox="1"/>
          <p:nvPr>
            <p:ph idx="1" type="body"/>
          </p:nvPr>
        </p:nvSpPr>
        <p:spPr>
          <a:xfrm>
            <a:off x="727650" y="1355575"/>
            <a:ext cx="7688700" cy="318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Track amount of medicine being supplied to the hospital</a:t>
            </a:r>
            <a:endParaRPr/>
          </a:p>
          <a:p>
            <a:pPr indent="0" lvl="0" marL="0" rtl="0" algn="l">
              <a:spcBef>
                <a:spcPts val="1200"/>
              </a:spcBef>
              <a:spcAft>
                <a:spcPts val="0"/>
              </a:spcAft>
              <a:buNone/>
            </a:pPr>
            <a:r>
              <a:rPr lang="en"/>
              <a:t>Provide centralized location for patient data</a:t>
            </a:r>
            <a:endParaRPr/>
          </a:p>
          <a:p>
            <a:pPr indent="0" lvl="0" marL="0" rtl="0" algn="l">
              <a:spcBef>
                <a:spcPts val="1200"/>
              </a:spcBef>
              <a:spcAft>
                <a:spcPts val="0"/>
              </a:spcAft>
              <a:buNone/>
            </a:pPr>
            <a:r>
              <a:rPr lang="en"/>
              <a:t>Ensure that the appropriate equipment is supplied to each department</a:t>
            </a:r>
            <a:endParaRPr/>
          </a:p>
          <a:p>
            <a:pPr indent="0" lvl="0" marL="0" rtl="0" algn="l">
              <a:spcBef>
                <a:spcPts val="1200"/>
              </a:spcBef>
              <a:spcAft>
                <a:spcPts val="0"/>
              </a:spcAft>
              <a:buNone/>
            </a:pPr>
            <a:r>
              <a:rPr lang="en"/>
              <a:t>Record who works on what equipment as well as who operated on </a:t>
            </a:r>
            <a:r>
              <a:rPr lang="en"/>
              <a:t>what patient</a:t>
            </a:r>
            <a:endParaRPr/>
          </a:p>
          <a:p>
            <a:pPr indent="0" lvl="0" marL="0" rtl="0" algn="l">
              <a:spcBef>
                <a:spcPts val="1200"/>
              </a:spcBef>
              <a:spcAft>
                <a:spcPts val="0"/>
              </a:spcAft>
              <a:buNone/>
            </a:pPr>
            <a:r>
              <a:rPr lang="en"/>
              <a:t>Makes sure that departments are properly staffed to work on the current number of patients</a:t>
            </a:r>
            <a:endParaRPr/>
          </a:p>
          <a:p>
            <a:pPr indent="0" lvl="0" marL="0" rtl="0" algn="l">
              <a:spcBef>
                <a:spcPts val="1200"/>
              </a:spcBef>
              <a:spcAft>
                <a:spcPts val="0"/>
              </a:spcAft>
              <a:buNone/>
            </a:pPr>
            <a:r>
              <a:rPr lang="en"/>
              <a:t>Manage the workload of the nurses and technicians</a:t>
            </a:r>
            <a:endParaRPr/>
          </a:p>
          <a:p>
            <a:pPr indent="0" lvl="0" marL="0" rtl="0" algn="l">
              <a:spcBef>
                <a:spcPts val="1200"/>
              </a:spcBef>
              <a:spcAft>
                <a:spcPts val="1200"/>
              </a:spcAft>
              <a:buNone/>
            </a:pPr>
            <a:r>
              <a:rPr lang="en"/>
              <a:t>Current means of information management include filing cabinets with little to no organization.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63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Entities </a:t>
            </a:r>
            <a:endParaRPr/>
          </a:p>
        </p:txBody>
      </p:sp>
      <p:grpSp>
        <p:nvGrpSpPr>
          <p:cNvPr id="105" name="Google Shape;105;p16"/>
          <p:cNvGrpSpPr/>
          <p:nvPr/>
        </p:nvGrpSpPr>
        <p:grpSpPr>
          <a:xfrm>
            <a:off x="1591225" y="2257687"/>
            <a:ext cx="5957975" cy="1160874"/>
            <a:chOff x="1593000" y="2322568"/>
            <a:chExt cx="5957975" cy="643500"/>
          </a:xfrm>
        </p:grpSpPr>
        <p:sp>
          <p:nvSpPr>
            <p:cNvPr id="106" name="Google Shape;106;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Things</a:t>
              </a:r>
              <a:endParaRPr sz="1000">
                <a:solidFill>
                  <a:srgbClr val="FFFFFF"/>
                </a:solidFill>
                <a:latin typeface="Roboto"/>
                <a:ea typeface="Roboto"/>
                <a:cs typeface="Roboto"/>
                <a:sym typeface="Roboto"/>
              </a:endParaRPr>
            </a:p>
          </p:txBody>
        </p:sp>
        <p:sp>
          <p:nvSpPr>
            <p:cNvPr id="110" name="Google Shape;110;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12" name="Google Shape;112;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Medical Equipment</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Diagnosis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Medicine</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Surgery</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Prescription</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Report </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Order</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Department</a:t>
              </a:r>
              <a:endParaRPr sz="800">
                <a:solidFill>
                  <a:srgbClr val="A72A1E"/>
                </a:solidFill>
                <a:latin typeface="Roboto"/>
                <a:ea typeface="Roboto"/>
                <a:cs typeface="Roboto"/>
                <a:sym typeface="Roboto"/>
              </a:endParaRPr>
            </a:p>
          </p:txBody>
        </p:sp>
      </p:grpSp>
      <p:grpSp>
        <p:nvGrpSpPr>
          <p:cNvPr id="113" name="Google Shape;113;p16"/>
          <p:cNvGrpSpPr/>
          <p:nvPr/>
        </p:nvGrpSpPr>
        <p:grpSpPr>
          <a:xfrm>
            <a:off x="1591213" y="1526309"/>
            <a:ext cx="5957975" cy="643500"/>
            <a:chOff x="1593000" y="2322568"/>
            <a:chExt cx="5957975" cy="643500"/>
          </a:xfrm>
        </p:grpSpPr>
        <p:sp>
          <p:nvSpPr>
            <p:cNvPr id="114" name="Google Shape;114;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People</a:t>
              </a:r>
              <a:endParaRPr sz="1000">
                <a:solidFill>
                  <a:srgbClr val="FFFFFF"/>
                </a:solidFill>
                <a:latin typeface="Roboto"/>
                <a:ea typeface="Roboto"/>
                <a:cs typeface="Roboto"/>
                <a:sym typeface="Roboto"/>
              </a:endParaRPr>
            </a:p>
          </p:txBody>
        </p:sp>
        <p:sp>
          <p:nvSpPr>
            <p:cNvPr id="118" name="Google Shape;118;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20" name="Google Shape;120;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Nurses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Doctors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Patients</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Technicians</a:t>
              </a:r>
              <a:endParaRPr sz="800">
                <a:solidFill>
                  <a:srgbClr val="A72A1E"/>
                </a:solidFill>
                <a:latin typeface="Roboto"/>
                <a:ea typeface="Roboto"/>
                <a:cs typeface="Roboto"/>
                <a:sym typeface="Roboto"/>
              </a:endParaRPr>
            </a:p>
          </p:txBody>
        </p:sp>
      </p:grpSp>
      <p:grpSp>
        <p:nvGrpSpPr>
          <p:cNvPr id="121" name="Google Shape;121;p16"/>
          <p:cNvGrpSpPr/>
          <p:nvPr/>
        </p:nvGrpSpPr>
        <p:grpSpPr>
          <a:xfrm>
            <a:off x="1591213" y="3522354"/>
            <a:ext cx="5957975" cy="643500"/>
            <a:chOff x="1593000" y="2322568"/>
            <a:chExt cx="5957975" cy="643500"/>
          </a:xfrm>
        </p:grpSpPr>
        <p:sp>
          <p:nvSpPr>
            <p:cNvPr id="122" name="Google Shape;122;p1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flipH="1">
              <a:off x="2283025" y="2322575"/>
              <a:ext cx="1844400" cy="642600"/>
            </a:xfrm>
            <a:prstGeom prst="rect">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rot="-5400000">
              <a:off x="3501574" y="1934671"/>
              <a:ext cx="643356" cy="1419149"/>
            </a:xfrm>
            <a:prstGeom prst="flowChartOffpageConnector">
              <a:avLst/>
            </a:prstGeom>
            <a:solidFill>
              <a:srgbClr val="A72A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Places</a:t>
              </a:r>
              <a:endParaRPr sz="1000">
                <a:solidFill>
                  <a:srgbClr val="FFFFFF"/>
                </a:solidFill>
                <a:latin typeface="Roboto"/>
                <a:ea typeface="Roboto"/>
                <a:cs typeface="Roboto"/>
                <a:sym typeface="Roboto"/>
              </a:endParaRPr>
            </a:p>
          </p:txBody>
        </p:sp>
        <p:sp>
          <p:nvSpPr>
            <p:cNvPr id="126" name="Google Shape;126;p16"/>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a:off x="1593000" y="2322575"/>
              <a:ext cx="690000" cy="642600"/>
            </a:xfrm>
            <a:prstGeom prst="rect">
              <a:avLst/>
            </a:prstGeom>
            <a:solidFill>
              <a:srgbClr val="BE2F2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Roboto Thin"/>
                <a:ea typeface="Roboto Thin"/>
                <a:cs typeface="Roboto Thin"/>
                <a:sym typeface="Roboto Thin"/>
              </a:endParaRPr>
            </a:p>
          </p:txBody>
        </p:sp>
        <p:sp>
          <p:nvSpPr>
            <p:cNvPr id="128" name="Google Shape;128;p1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Medical Equipment Company</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Insurance</a:t>
              </a:r>
              <a:endParaRPr sz="800">
                <a:solidFill>
                  <a:srgbClr val="A72A1E"/>
                </a:solidFill>
                <a:latin typeface="Roboto"/>
                <a:ea typeface="Roboto"/>
                <a:cs typeface="Roboto"/>
                <a:sym typeface="Roboto"/>
              </a:endParaRPr>
            </a:p>
            <a:p>
              <a:pPr indent="-279400" lvl="0" marL="457200" rtl="0" algn="l">
                <a:lnSpc>
                  <a:spcPct val="115000"/>
                </a:lnSpc>
                <a:spcBef>
                  <a:spcPts val="0"/>
                </a:spcBef>
                <a:spcAft>
                  <a:spcPts val="0"/>
                </a:spcAft>
                <a:buClr>
                  <a:srgbClr val="A72A1E"/>
                </a:buClr>
                <a:buSzPts val="800"/>
                <a:buFont typeface="Roboto"/>
                <a:buChar char="●"/>
              </a:pPr>
              <a:r>
                <a:rPr lang="en" sz="800">
                  <a:solidFill>
                    <a:srgbClr val="A72A1E"/>
                  </a:solidFill>
                  <a:latin typeface="Roboto"/>
                  <a:ea typeface="Roboto"/>
                  <a:cs typeface="Roboto"/>
                  <a:sym typeface="Roboto"/>
                </a:rPr>
                <a:t>Pharmacy</a:t>
              </a:r>
              <a:endParaRPr sz="800">
                <a:solidFill>
                  <a:srgbClr val="A72A1E"/>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727650" y="63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Relationships</a:t>
            </a:r>
            <a:endParaRPr/>
          </a:p>
        </p:txBody>
      </p:sp>
      <p:sp>
        <p:nvSpPr>
          <p:cNvPr id="134" name="Google Shape;134;p17"/>
          <p:cNvSpPr txBox="1"/>
          <p:nvPr>
            <p:ph idx="1" type="body"/>
          </p:nvPr>
        </p:nvSpPr>
        <p:spPr>
          <a:xfrm>
            <a:off x="727650" y="1441200"/>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A nurse will work for a specific department, monitor their patients, and assist with surgeries.</a:t>
            </a:r>
            <a:endParaRPr/>
          </a:p>
          <a:p>
            <a:pPr indent="-311150" lvl="0" marL="457200" rtl="0" algn="l">
              <a:spcBef>
                <a:spcPts val="0"/>
              </a:spcBef>
              <a:spcAft>
                <a:spcPts val="0"/>
              </a:spcAft>
              <a:buSzPts val="1300"/>
              <a:buChar char="●"/>
            </a:pPr>
            <a:r>
              <a:rPr lang="en"/>
              <a:t>The doctor is responsible for generating diagnosis, performing surgery, and prescribing a </a:t>
            </a:r>
            <a:r>
              <a:rPr lang="en"/>
              <a:t>prescription</a:t>
            </a:r>
            <a:r>
              <a:rPr lang="en"/>
              <a:t> for his assigned patient. The doctor is also connected to a specific department. They will order for medical technicians to operate medical equipment.</a:t>
            </a:r>
            <a:endParaRPr/>
          </a:p>
          <a:p>
            <a:pPr indent="-311150" lvl="0" marL="457200" rtl="0" algn="l">
              <a:spcBef>
                <a:spcPts val="0"/>
              </a:spcBef>
              <a:spcAft>
                <a:spcPts val="0"/>
              </a:spcAft>
              <a:buSzPts val="1300"/>
              <a:buChar char="●"/>
            </a:pPr>
            <a:r>
              <a:rPr lang="en"/>
              <a:t>The medical equipment is supplied by a Medical Equipment Company. The medical equipment is used to generate a report. The report will have a status of complete or not attached to when the order was placed. </a:t>
            </a:r>
            <a:endParaRPr/>
          </a:p>
          <a:p>
            <a:pPr indent="-311150" lvl="0" marL="457200" rtl="0" algn="l">
              <a:spcBef>
                <a:spcPts val="0"/>
              </a:spcBef>
              <a:spcAft>
                <a:spcPts val="0"/>
              </a:spcAft>
              <a:buSzPts val="1300"/>
              <a:buChar char="●"/>
            </a:pPr>
            <a:r>
              <a:rPr lang="en"/>
              <a:t>A pharmaceutical company will be utilized to supply medicine used to fill the </a:t>
            </a:r>
            <a:r>
              <a:rPr lang="en"/>
              <a:t>prescription</a:t>
            </a:r>
            <a:r>
              <a:rPr lang="en"/>
              <a:t>.</a:t>
            </a:r>
            <a:endParaRPr/>
          </a:p>
          <a:p>
            <a:pPr indent="-311150" lvl="0" marL="457200" rtl="0" algn="l">
              <a:spcBef>
                <a:spcPts val="0"/>
              </a:spcBef>
              <a:spcAft>
                <a:spcPts val="0"/>
              </a:spcAft>
              <a:buSzPts val="1300"/>
              <a:buChar char="●"/>
            </a:pPr>
            <a:r>
              <a:rPr lang="en"/>
              <a:t>The patient will </a:t>
            </a:r>
            <a:r>
              <a:rPr lang="en"/>
              <a:t>receive a diagnosis. Based on the Report, the patient will receive a diagnosis.   There services will be</a:t>
            </a:r>
            <a:r>
              <a:rPr lang="en"/>
              <a:t> insured by an insurance company. The patient will be have surgery operations.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729450" y="640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Constraints</a:t>
            </a:r>
            <a:endParaRPr/>
          </a:p>
        </p:txBody>
      </p:sp>
      <p:sp>
        <p:nvSpPr>
          <p:cNvPr id="140" name="Google Shape;140;p18"/>
          <p:cNvSpPr txBox="1"/>
          <p:nvPr>
            <p:ph idx="1" type="body"/>
          </p:nvPr>
        </p:nvSpPr>
        <p:spPr>
          <a:xfrm>
            <a:off x="727650" y="1255100"/>
            <a:ext cx="7688700" cy="349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Each patient should have one and only one doctor assigned to them as well as one and only one nurse monitoring them.</a:t>
            </a:r>
            <a:endParaRPr/>
          </a:p>
          <a:p>
            <a:pPr indent="-311150" lvl="0" marL="457200" rtl="0" algn="l">
              <a:spcBef>
                <a:spcPts val="0"/>
              </a:spcBef>
              <a:spcAft>
                <a:spcPts val="0"/>
              </a:spcAft>
              <a:buSzPts val="1300"/>
              <a:buChar char="●"/>
            </a:pPr>
            <a:r>
              <a:rPr lang="en"/>
              <a:t>The patient should also have one and only one insurance provider</a:t>
            </a:r>
            <a:endParaRPr/>
          </a:p>
          <a:p>
            <a:pPr indent="-311150" lvl="0" marL="457200" rtl="0" algn="l">
              <a:spcBef>
                <a:spcPts val="0"/>
              </a:spcBef>
              <a:spcAft>
                <a:spcPts val="0"/>
              </a:spcAft>
              <a:buSzPts val="1300"/>
              <a:buChar char="●"/>
            </a:pPr>
            <a:r>
              <a:rPr lang="en"/>
              <a:t>Doctors must have at least one patient.</a:t>
            </a:r>
            <a:endParaRPr/>
          </a:p>
          <a:p>
            <a:pPr indent="-311150" lvl="0" marL="457200" rtl="0" algn="l">
              <a:spcBef>
                <a:spcPts val="0"/>
              </a:spcBef>
              <a:spcAft>
                <a:spcPts val="0"/>
              </a:spcAft>
              <a:buSzPts val="1300"/>
              <a:buChar char="●"/>
            </a:pPr>
            <a:r>
              <a:rPr lang="en"/>
              <a:t>Medical technicians can specialize on one and only one piece of medical equipment and each piece of medical equipment should be operated by no more than three medical technicians.</a:t>
            </a:r>
            <a:endParaRPr/>
          </a:p>
          <a:p>
            <a:pPr indent="-311150" lvl="0" marL="457200" rtl="0" algn="l">
              <a:spcBef>
                <a:spcPts val="0"/>
              </a:spcBef>
              <a:spcAft>
                <a:spcPts val="0"/>
              </a:spcAft>
              <a:buSzPts val="1300"/>
              <a:buChar char="●"/>
            </a:pPr>
            <a:r>
              <a:rPr lang="en"/>
              <a:t>There can be one and only one doctor performing a surgery and there must be at least one nurse present but only a maximum of four nurses.</a:t>
            </a:r>
            <a:endParaRPr/>
          </a:p>
          <a:p>
            <a:pPr indent="-311150" lvl="0" marL="457200" rtl="0" algn="l">
              <a:spcBef>
                <a:spcPts val="0"/>
              </a:spcBef>
              <a:spcAft>
                <a:spcPts val="0"/>
              </a:spcAft>
              <a:buSzPts val="1300"/>
              <a:buChar char="●"/>
            </a:pPr>
            <a:r>
              <a:rPr lang="en"/>
              <a:t>Additionally, each of the hospital staff(Doctor, Nurse, Medical Technician) should only be apart of one department.</a:t>
            </a:r>
            <a:endParaRPr/>
          </a:p>
          <a:p>
            <a:pPr indent="-311150" lvl="0" marL="457200" rtl="0" algn="l">
              <a:spcBef>
                <a:spcPts val="0"/>
              </a:spcBef>
              <a:spcAft>
                <a:spcPts val="0"/>
              </a:spcAft>
              <a:buSzPts val="1300"/>
              <a:buChar char="●"/>
            </a:pPr>
            <a:r>
              <a:rPr lang="en"/>
              <a:t>All primary keys for entities will be unique and non-null</a:t>
            </a:r>
            <a:endParaRPr/>
          </a:p>
          <a:p>
            <a:pPr indent="0" lvl="0" marL="457200" rtl="0" algn="l">
              <a:spcBef>
                <a:spcPts val="1200"/>
              </a:spcBef>
              <a:spcAft>
                <a:spcPts val="1200"/>
              </a:spcAft>
              <a:buNone/>
            </a:pPr>
            <a:r>
              <a:t/>
            </a:r>
            <a:endParaRPr/>
          </a:p>
        </p:txBody>
      </p:sp>
      <p:sp>
        <p:nvSpPr>
          <p:cNvPr id="141" name="Google Shape;141;p18"/>
          <p:cNvSpPr txBox="1"/>
          <p:nvPr/>
        </p:nvSpPr>
        <p:spPr>
          <a:xfrm>
            <a:off x="1407775" y="2326200"/>
            <a:ext cx="22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727650" y="48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Old ER Diagram</a:t>
            </a:r>
            <a:endParaRPr/>
          </a:p>
          <a:p>
            <a:pPr indent="0" lvl="0" marL="0" rtl="0" algn="l">
              <a:spcBef>
                <a:spcPts val="0"/>
              </a:spcBef>
              <a:spcAft>
                <a:spcPts val="0"/>
              </a:spcAft>
              <a:buNone/>
            </a:pPr>
            <a:r>
              <a:t/>
            </a:r>
            <a:endParaRPr/>
          </a:p>
        </p:txBody>
      </p:sp>
      <p:pic>
        <p:nvPicPr>
          <p:cNvPr id="147" name="Google Shape;147;p19"/>
          <p:cNvPicPr preferRelativeResize="0"/>
          <p:nvPr/>
        </p:nvPicPr>
        <p:blipFill>
          <a:blip r:embed="rId3">
            <a:alphaModFix/>
          </a:blip>
          <a:stretch>
            <a:fillRect/>
          </a:stretch>
        </p:blipFill>
        <p:spPr>
          <a:xfrm>
            <a:off x="1803713" y="1140575"/>
            <a:ext cx="5536563" cy="3818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27650" y="48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a:t>
            </a:r>
            <a:r>
              <a:rPr lang="en"/>
              <a:t>ER Diagram</a:t>
            </a:r>
            <a:endParaRPr/>
          </a:p>
          <a:p>
            <a:pPr indent="0" lvl="0" marL="0" rtl="0" algn="l">
              <a:spcBef>
                <a:spcPts val="0"/>
              </a:spcBef>
              <a:spcAft>
                <a:spcPts val="0"/>
              </a:spcAft>
              <a:buNone/>
            </a:pPr>
            <a:r>
              <a:t/>
            </a:r>
            <a:endParaRPr/>
          </a:p>
        </p:txBody>
      </p:sp>
      <p:pic>
        <p:nvPicPr>
          <p:cNvPr id="153" name="Google Shape;153;p20"/>
          <p:cNvPicPr preferRelativeResize="0"/>
          <p:nvPr/>
        </p:nvPicPr>
        <p:blipFill>
          <a:blip r:embed="rId3">
            <a:alphaModFix/>
          </a:blip>
          <a:stretch>
            <a:fillRect/>
          </a:stretch>
        </p:blipFill>
        <p:spPr>
          <a:xfrm>
            <a:off x="1758525" y="1020025"/>
            <a:ext cx="5823475" cy="4028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nvSpPr>
        <p:spPr>
          <a:xfrm>
            <a:off x="4537449" y="3708369"/>
            <a:ext cx="4457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Medical Equipment </a:t>
            </a:r>
            <a:r>
              <a:rPr lang="en" sz="1000">
                <a:latin typeface="Lato"/>
                <a:ea typeface="Lato"/>
                <a:cs typeface="Lato"/>
                <a:sym typeface="Lato"/>
              </a:rPr>
              <a:t>Company </a:t>
            </a:r>
            <a:r>
              <a:rPr lang="en" sz="1000">
                <a:latin typeface="Lato"/>
                <a:ea typeface="Lato"/>
                <a:cs typeface="Lato"/>
                <a:sym typeface="Lato"/>
              </a:rPr>
              <a:t>(</a:t>
            </a:r>
            <a:r>
              <a:rPr lang="en" sz="1000" u="sng">
                <a:latin typeface="Lato"/>
                <a:ea typeface="Lato"/>
                <a:cs typeface="Lato"/>
                <a:sym typeface="Lato"/>
              </a:rPr>
              <a:t>COMP_ NAME</a:t>
            </a:r>
            <a:r>
              <a:rPr lang="en" sz="1000">
                <a:latin typeface="Lato"/>
                <a:ea typeface="Lato"/>
                <a:cs typeface="Lato"/>
                <a:sym typeface="Lato"/>
              </a:rPr>
              <a:t>, ADDRESS, PHONE_NUMBER)</a:t>
            </a:r>
            <a:endParaRPr sz="1000">
              <a:latin typeface="Lato"/>
              <a:ea typeface="Lato"/>
              <a:cs typeface="Lato"/>
              <a:sym typeface="Lato"/>
            </a:endParaRPr>
          </a:p>
        </p:txBody>
      </p:sp>
      <p:sp>
        <p:nvSpPr>
          <p:cNvPr id="159" name="Google Shape;159;p21"/>
          <p:cNvSpPr txBox="1"/>
          <p:nvPr/>
        </p:nvSpPr>
        <p:spPr>
          <a:xfrm>
            <a:off x="123025" y="4690750"/>
            <a:ext cx="24354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Medical Equipment </a:t>
            </a:r>
            <a:r>
              <a:rPr lang="en" sz="1000">
                <a:latin typeface="Lato"/>
                <a:ea typeface="Lato"/>
                <a:cs typeface="Lato"/>
                <a:sym typeface="Lato"/>
              </a:rPr>
              <a:t>(</a:t>
            </a:r>
            <a:r>
              <a:rPr lang="en" sz="1000" u="sng">
                <a:latin typeface="Lato"/>
                <a:ea typeface="Lato"/>
                <a:cs typeface="Lato"/>
                <a:sym typeface="Lato"/>
              </a:rPr>
              <a:t>PART_NUM</a:t>
            </a:r>
            <a:r>
              <a:rPr lang="en" sz="1000">
                <a:latin typeface="Lato"/>
                <a:ea typeface="Lato"/>
                <a:cs typeface="Lato"/>
                <a:sym typeface="Lato"/>
              </a:rPr>
              <a:t>, COST)</a:t>
            </a:r>
            <a:endParaRPr sz="1000">
              <a:latin typeface="Lato"/>
              <a:ea typeface="Lato"/>
              <a:cs typeface="Lato"/>
              <a:sym typeface="Lato"/>
            </a:endParaRPr>
          </a:p>
        </p:txBody>
      </p:sp>
      <p:sp>
        <p:nvSpPr>
          <p:cNvPr id="160" name="Google Shape;160;p21"/>
          <p:cNvSpPr txBox="1"/>
          <p:nvPr/>
        </p:nvSpPr>
        <p:spPr>
          <a:xfrm>
            <a:off x="123025" y="2605766"/>
            <a:ext cx="29592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Department </a:t>
            </a:r>
            <a:r>
              <a:rPr lang="en" sz="1000">
                <a:latin typeface="Lato"/>
                <a:ea typeface="Lato"/>
                <a:cs typeface="Lato"/>
                <a:sym typeface="Lato"/>
              </a:rPr>
              <a:t>(</a:t>
            </a:r>
            <a:r>
              <a:rPr lang="en" sz="1000" u="sng">
                <a:latin typeface="Lato"/>
                <a:ea typeface="Lato"/>
                <a:cs typeface="Lato"/>
                <a:sym typeface="Lato"/>
              </a:rPr>
              <a:t>DEPT_NAME</a:t>
            </a:r>
            <a:r>
              <a:rPr lang="en" sz="1000">
                <a:latin typeface="Lato"/>
                <a:ea typeface="Lato"/>
                <a:cs typeface="Lato"/>
                <a:sym typeface="Lato"/>
              </a:rPr>
              <a:t>, DEP_LOCATION)</a:t>
            </a:r>
            <a:endParaRPr sz="1000">
              <a:latin typeface="Lato"/>
              <a:ea typeface="Lato"/>
              <a:cs typeface="Lato"/>
              <a:sym typeface="Lato"/>
            </a:endParaRPr>
          </a:p>
        </p:txBody>
      </p:sp>
      <p:sp>
        <p:nvSpPr>
          <p:cNvPr id="161" name="Google Shape;161;p21"/>
          <p:cNvSpPr txBox="1"/>
          <p:nvPr/>
        </p:nvSpPr>
        <p:spPr>
          <a:xfrm>
            <a:off x="123025" y="3856756"/>
            <a:ext cx="30783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Report </a:t>
            </a:r>
            <a:r>
              <a:rPr lang="en" sz="1000">
                <a:latin typeface="Lato"/>
                <a:ea typeface="Lato"/>
                <a:cs typeface="Lato"/>
                <a:sym typeface="Lato"/>
              </a:rPr>
              <a:t>(</a:t>
            </a:r>
            <a:r>
              <a:rPr lang="en" sz="1000" u="sng">
                <a:latin typeface="Lato"/>
                <a:ea typeface="Lato"/>
                <a:cs typeface="Lato"/>
                <a:sym typeface="Lato"/>
              </a:rPr>
              <a:t>REPORT_NUM</a:t>
            </a:r>
            <a:r>
              <a:rPr lang="en" sz="1000">
                <a:latin typeface="Lato"/>
                <a:ea typeface="Lato"/>
                <a:cs typeface="Lato"/>
                <a:sym typeface="Lato"/>
              </a:rPr>
              <a:t>, TEST_SUCCESS, RESULTS)</a:t>
            </a:r>
            <a:endParaRPr sz="1000">
              <a:latin typeface="Lato"/>
              <a:ea typeface="Lato"/>
              <a:cs typeface="Lato"/>
              <a:sym typeface="Lato"/>
            </a:endParaRPr>
          </a:p>
        </p:txBody>
      </p:sp>
      <p:sp>
        <p:nvSpPr>
          <p:cNvPr id="162" name="Google Shape;162;p21"/>
          <p:cNvSpPr txBox="1"/>
          <p:nvPr/>
        </p:nvSpPr>
        <p:spPr>
          <a:xfrm>
            <a:off x="123025" y="3022763"/>
            <a:ext cx="37119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Surgery </a:t>
            </a:r>
            <a:r>
              <a:rPr lang="en" sz="1000">
                <a:latin typeface="Lato"/>
                <a:ea typeface="Lato"/>
                <a:cs typeface="Lato"/>
                <a:sym typeface="Lato"/>
              </a:rPr>
              <a:t>(</a:t>
            </a:r>
            <a:r>
              <a:rPr lang="en" sz="1000" u="sng">
                <a:latin typeface="Lato"/>
                <a:ea typeface="Lato"/>
                <a:cs typeface="Lato"/>
                <a:sym typeface="Lato"/>
              </a:rPr>
              <a:t>SURGERY_ID</a:t>
            </a:r>
            <a:r>
              <a:rPr lang="en" sz="1000">
                <a:latin typeface="Lato"/>
                <a:ea typeface="Lato"/>
                <a:cs typeface="Lato"/>
                <a:sym typeface="Lato"/>
              </a:rPr>
              <a:t>, PROCEDURE, OP_TIME, OP_DOCTOR)</a:t>
            </a:r>
            <a:endParaRPr sz="1000">
              <a:latin typeface="Lato"/>
              <a:ea typeface="Lato"/>
              <a:cs typeface="Lato"/>
              <a:sym typeface="Lato"/>
            </a:endParaRPr>
          </a:p>
        </p:txBody>
      </p:sp>
      <p:sp>
        <p:nvSpPr>
          <p:cNvPr id="163" name="Google Shape;163;p21"/>
          <p:cNvSpPr txBox="1"/>
          <p:nvPr/>
        </p:nvSpPr>
        <p:spPr>
          <a:xfrm>
            <a:off x="4537449" y="1692606"/>
            <a:ext cx="1673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Patient </a:t>
            </a:r>
            <a:r>
              <a:rPr lang="en" sz="1000">
                <a:latin typeface="Lato"/>
                <a:ea typeface="Lato"/>
                <a:cs typeface="Lato"/>
                <a:sym typeface="Lato"/>
              </a:rPr>
              <a:t>(</a:t>
            </a:r>
            <a:r>
              <a:rPr lang="en" sz="1000" u="sng">
                <a:latin typeface="Lato"/>
                <a:ea typeface="Lato"/>
                <a:cs typeface="Lato"/>
                <a:sym typeface="Lato"/>
              </a:rPr>
              <a:t>SSN</a:t>
            </a:r>
            <a:r>
              <a:rPr lang="en" sz="1000">
                <a:latin typeface="Lato"/>
                <a:ea typeface="Lato"/>
                <a:cs typeface="Lato"/>
                <a:sym typeface="Lato"/>
              </a:rPr>
              <a:t>, NAME, AGE)</a:t>
            </a:r>
            <a:endParaRPr sz="1000">
              <a:latin typeface="Lato"/>
              <a:ea typeface="Lato"/>
              <a:cs typeface="Lato"/>
              <a:sym typeface="Lato"/>
            </a:endParaRPr>
          </a:p>
        </p:txBody>
      </p:sp>
      <p:sp>
        <p:nvSpPr>
          <p:cNvPr id="164" name="Google Shape;164;p21"/>
          <p:cNvSpPr txBox="1"/>
          <p:nvPr/>
        </p:nvSpPr>
        <p:spPr>
          <a:xfrm>
            <a:off x="4537449" y="2124022"/>
            <a:ext cx="24816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Nurse </a:t>
            </a:r>
            <a:r>
              <a:rPr lang="en" sz="1000">
                <a:latin typeface="Lato"/>
                <a:ea typeface="Lato"/>
                <a:cs typeface="Lato"/>
                <a:sym typeface="Lato"/>
              </a:rPr>
              <a:t>(</a:t>
            </a:r>
            <a:r>
              <a:rPr lang="en" sz="1000" u="sng">
                <a:latin typeface="Lato"/>
                <a:ea typeface="Lato"/>
                <a:cs typeface="Lato"/>
                <a:sym typeface="Lato"/>
              </a:rPr>
              <a:t>HOSP_ID</a:t>
            </a:r>
            <a:r>
              <a:rPr lang="en" sz="1000">
                <a:latin typeface="Lato"/>
                <a:ea typeface="Lato"/>
                <a:cs typeface="Lato"/>
                <a:sym typeface="Lato"/>
              </a:rPr>
              <a:t>, NAME, EXPERIENCE)</a:t>
            </a:r>
            <a:endParaRPr sz="1000">
              <a:latin typeface="Lato"/>
              <a:ea typeface="Lato"/>
              <a:cs typeface="Lato"/>
              <a:sym typeface="Lato"/>
            </a:endParaRPr>
          </a:p>
        </p:txBody>
      </p:sp>
      <p:sp>
        <p:nvSpPr>
          <p:cNvPr id="165" name="Google Shape;165;p21"/>
          <p:cNvSpPr txBox="1"/>
          <p:nvPr/>
        </p:nvSpPr>
        <p:spPr>
          <a:xfrm>
            <a:off x="123025" y="3439759"/>
            <a:ext cx="31839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Diagnosis </a:t>
            </a:r>
            <a:r>
              <a:rPr lang="en" sz="1000">
                <a:latin typeface="Lato"/>
                <a:ea typeface="Lato"/>
                <a:cs typeface="Lato"/>
                <a:sym typeface="Lato"/>
              </a:rPr>
              <a:t>(</a:t>
            </a:r>
            <a:r>
              <a:rPr lang="en" sz="1000" u="sng">
                <a:latin typeface="Lato"/>
                <a:ea typeface="Lato"/>
                <a:cs typeface="Lato"/>
                <a:sym typeface="Lato"/>
              </a:rPr>
              <a:t>DIAG_ID</a:t>
            </a:r>
            <a:r>
              <a:rPr lang="en" sz="1000">
                <a:latin typeface="Lato"/>
                <a:ea typeface="Lato"/>
                <a:cs typeface="Lato"/>
                <a:sym typeface="Lato"/>
              </a:rPr>
              <a:t>, TREATMENT, RECOVERY_TIME)</a:t>
            </a:r>
            <a:endParaRPr sz="1000">
              <a:latin typeface="Lato"/>
              <a:ea typeface="Lato"/>
              <a:cs typeface="Lato"/>
              <a:sym typeface="Lato"/>
            </a:endParaRPr>
          </a:p>
        </p:txBody>
      </p:sp>
      <p:sp>
        <p:nvSpPr>
          <p:cNvPr id="166" name="Google Shape;166;p21"/>
          <p:cNvSpPr txBox="1"/>
          <p:nvPr/>
        </p:nvSpPr>
        <p:spPr>
          <a:xfrm>
            <a:off x="4537449" y="4139784"/>
            <a:ext cx="3782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Insurance Company</a:t>
            </a:r>
            <a:r>
              <a:rPr lang="en" sz="1000">
                <a:latin typeface="Lato"/>
                <a:ea typeface="Lato"/>
                <a:cs typeface="Lato"/>
                <a:sym typeface="Lato"/>
              </a:rPr>
              <a:t> (</a:t>
            </a:r>
            <a:r>
              <a:rPr lang="en" sz="1000" u="sng">
                <a:latin typeface="Lato"/>
                <a:ea typeface="Lato"/>
                <a:cs typeface="Lato"/>
                <a:sym typeface="Lato"/>
              </a:rPr>
              <a:t>INSURANCE_ID</a:t>
            </a:r>
            <a:r>
              <a:rPr lang="en" sz="1000">
                <a:latin typeface="Lato"/>
                <a:ea typeface="Lato"/>
                <a:cs typeface="Lato"/>
                <a:sym typeface="Lato"/>
              </a:rPr>
              <a:t>, COMPANY_NAME, COST)</a:t>
            </a:r>
            <a:endParaRPr sz="1000">
              <a:latin typeface="Lato"/>
              <a:ea typeface="Lato"/>
              <a:cs typeface="Lato"/>
              <a:sym typeface="Lato"/>
            </a:endParaRPr>
          </a:p>
        </p:txBody>
      </p:sp>
      <p:sp>
        <p:nvSpPr>
          <p:cNvPr id="167" name="Google Shape;167;p21"/>
          <p:cNvSpPr txBox="1"/>
          <p:nvPr/>
        </p:nvSpPr>
        <p:spPr>
          <a:xfrm>
            <a:off x="123025" y="4273753"/>
            <a:ext cx="3962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Medicine</a:t>
            </a:r>
            <a:r>
              <a:rPr lang="en" sz="1000">
                <a:latin typeface="Lato"/>
                <a:ea typeface="Lato"/>
                <a:cs typeface="Lato"/>
                <a:sym typeface="Lato"/>
              </a:rPr>
              <a:t> (</a:t>
            </a:r>
            <a:r>
              <a:rPr lang="en" sz="1000" u="sng">
                <a:latin typeface="Lato"/>
                <a:ea typeface="Lato"/>
                <a:cs typeface="Lato"/>
                <a:sym typeface="Lato"/>
              </a:rPr>
              <a:t>DRUG_NAME</a:t>
            </a:r>
            <a:r>
              <a:rPr lang="en" sz="1000">
                <a:latin typeface="Lato"/>
                <a:ea typeface="Lato"/>
                <a:cs typeface="Lato"/>
                <a:sym typeface="Lato"/>
              </a:rPr>
              <a:t>, STOCK_QUANTITY, EXPIRATION_DATE)</a:t>
            </a:r>
            <a:endParaRPr sz="1000">
              <a:latin typeface="Lato"/>
              <a:ea typeface="Lato"/>
              <a:cs typeface="Lato"/>
              <a:sym typeface="Lato"/>
            </a:endParaRPr>
          </a:p>
        </p:txBody>
      </p:sp>
      <p:sp>
        <p:nvSpPr>
          <p:cNvPr id="168" name="Google Shape;168;p21"/>
          <p:cNvSpPr txBox="1"/>
          <p:nvPr/>
        </p:nvSpPr>
        <p:spPr>
          <a:xfrm>
            <a:off x="4537449" y="4571200"/>
            <a:ext cx="37821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Pharmacy</a:t>
            </a:r>
            <a:r>
              <a:rPr lang="en" sz="1000">
                <a:latin typeface="Lato"/>
                <a:ea typeface="Lato"/>
                <a:cs typeface="Lato"/>
                <a:sym typeface="Lato"/>
              </a:rPr>
              <a:t> (</a:t>
            </a:r>
            <a:r>
              <a:rPr lang="en" sz="1000" u="sng">
                <a:latin typeface="Lato"/>
                <a:ea typeface="Lato"/>
                <a:cs typeface="Lato"/>
                <a:sym typeface="Lato"/>
              </a:rPr>
              <a:t>COMP_NAME</a:t>
            </a:r>
            <a:r>
              <a:rPr lang="en" sz="1000">
                <a:latin typeface="Lato"/>
                <a:ea typeface="Lato"/>
                <a:cs typeface="Lato"/>
                <a:sym typeface="Lato"/>
              </a:rPr>
              <a:t>, ADDRESS, PHONE_NUMBER)</a:t>
            </a:r>
            <a:endParaRPr sz="1000">
              <a:latin typeface="Lato"/>
              <a:ea typeface="Lato"/>
              <a:cs typeface="Lato"/>
              <a:sym typeface="Lato"/>
            </a:endParaRPr>
          </a:p>
        </p:txBody>
      </p:sp>
      <p:sp>
        <p:nvSpPr>
          <p:cNvPr id="169" name="Google Shape;169;p21"/>
          <p:cNvSpPr txBox="1"/>
          <p:nvPr/>
        </p:nvSpPr>
        <p:spPr>
          <a:xfrm>
            <a:off x="4537449" y="2555438"/>
            <a:ext cx="31839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Doctor </a:t>
            </a:r>
            <a:r>
              <a:rPr lang="en" sz="1000">
                <a:latin typeface="Lato"/>
                <a:ea typeface="Lato"/>
                <a:cs typeface="Lato"/>
                <a:sym typeface="Lato"/>
              </a:rPr>
              <a:t>(</a:t>
            </a:r>
            <a:r>
              <a:rPr lang="en" sz="1000" u="sng">
                <a:latin typeface="Lato"/>
                <a:ea typeface="Lato"/>
                <a:cs typeface="Lato"/>
                <a:sym typeface="Lato"/>
              </a:rPr>
              <a:t>HOSP_ID</a:t>
            </a:r>
            <a:r>
              <a:rPr lang="en" sz="1000">
                <a:latin typeface="Lato"/>
                <a:ea typeface="Lato"/>
                <a:cs typeface="Lato"/>
                <a:sym typeface="Lato"/>
              </a:rPr>
              <a:t>, NAME, SPECIALTY, EXPERIENCE)</a:t>
            </a:r>
            <a:endParaRPr sz="1000">
              <a:latin typeface="Lato"/>
              <a:ea typeface="Lato"/>
              <a:cs typeface="Lato"/>
              <a:sym typeface="Lato"/>
            </a:endParaRPr>
          </a:p>
        </p:txBody>
      </p:sp>
      <p:sp>
        <p:nvSpPr>
          <p:cNvPr id="170" name="Google Shape;170;p21"/>
          <p:cNvSpPr txBox="1"/>
          <p:nvPr/>
        </p:nvSpPr>
        <p:spPr>
          <a:xfrm>
            <a:off x="123025" y="2188769"/>
            <a:ext cx="29088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Order </a:t>
            </a:r>
            <a:r>
              <a:rPr lang="en" sz="1000">
                <a:latin typeface="Lato"/>
                <a:ea typeface="Lato"/>
                <a:cs typeface="Lato"/>
                <a:sym typeface="Lato"/>
              </a:rPr>
              <a:t>(</a:t>
            </a:r>
            <a:r>
              <a:rPr lang="en" sz="1000" u="sng">
                <a:latin typeface="Lato"/>
                <a:ea typeface="Lato"/>
                <a:cs typeface="Lato"/>
                <a:sym typeface="Lato"/>
              </a:rPr>
              <a:t>ORDER_ID</a:t>
            </a:r>
            <a:r>
              <a:rPr lang="en" sz="1000">
                <a:latin typeface="Lato"/>
                <a:ea typeface="Lato"/>
                <a:cs typeface="Lato"/>
                <a:sym typeface="Lato"/>
              </a:rPr>
              <a:t>, REQUESTED_SCAN, DATE)</a:t>
            </a:r>
            <a:endParaRPr sz="1000">
              <a:latin typeface="Lato"/>
              <a:ea typeface="Lato"/>
              <a:cs typeface="Lato"/>
              <a:sym typeface="Lato"/>
            </a:endParaRPr>
          </a:p>
        </p:txBody>
      </p:sp>
      <p:sp>
        <p:nvSpPr>
          <p:cNvPr id="171" name="Google Shape;171;p21"/>
          <p:cNvSpPr txBox="1"/>
          <p:nvPr/>
        </p:nvSpPr>
        <p:spPr>
          <a:xfrm>
            <a:off x="123025" y="1771772"/>
            <a:ext cx="20964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Prescription</a:t>
            </a:r>
            <a:r>
              <a:rPr lang="en" sz="1000">
                <a:latin typeface="Lato"/>
                <a:ea typeface="Lato"/>
                <a:cs typeface="Lato"/>
                <a:sym typeface="Lato"/>
              </a:rPr>
              <a:t> (</a:t>
            </a:r>
            <a:r>
              <a:rPr lang="en" sz="1000" u="sng">
                <a:latin typeface="Lato"/>
                <a:ea typeface="Lato"/>
                <a:cs typeface="Lato"/>
                <a:sym typeface="Lato"/>
              </a:rPr>
              <a:t>PER_ID</a:t>
            </a:r>
            <a:r>
              <a:rPr lang="en" sz="1000">
                <a:latin typeface="Lato"/>
                <a:ea typeface="Lato"/>
                <a:cs typeface="Lato"/>
                <a:sym typeface="Lato"/>
              </a:rPr>
              <a:t>,REFILLS)</a:t>
            </a:r>
            <a:endParaRPr sz="1000">
              <a:latin typeface="Lato"/>
              <a:ea typeface="Lato"/>
              <a:cs typeface="Lato"/>
              <a:sym typeface="Lato"/>
            </a:endParaRPr>
          </a:p>
        </p:txBody>
      </p:sp>
      <p:sp>
        <p:nvSpPr>
          <p:cNvPr id="172" name="Google Shape;172;p21"/>
          <p:cNvSpPr txBox="1"/>
          <p:nvPr/>
        </p:nvSpPr>
        <p:spPr>
          <a:xfrm>
            <a:off x="4537449" y="1261191"/>
            <a:ext cx="4162500" cy="338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Medical Technician</a:t>
            </a:r>
            <a:r>
              <a:rPr lang="en" sz="1000">
                <a:latin typeface="Lato"/>
                <a:ea typeface="Lato"/>
                <a:cs typeface="Lato"/>
                <a:sym typeface="Lato"/>
              </a:rPr>
              <a:t> (</a:t>
            </a:r>
            <a:r>
              <a:rPr lang="en" sz="1000" u="sng">
                <a:latin typeface="Lato"/>
                <a:ea typeface="Lato"/>
                <a:cs typeface="Lato"/>
                <a:sym typeface="Lato"/>
              </a:rPr>
              <a:t>HOSP_ID</a:t>
            </a:r>
            <a:r>
              <a:rPr lang="en" sz="1000">
                <a:latin typeface="Lato"/>
                <a:ea typeface="Lato"/>
                <a:cs typeface="Lato"/>
                <a:sym typeface="Lato"/>
              </a:rPr>
              <a:t>, EQUIPMENT_SPECIALTY, EXPERIENCE)</a:t>
            </a:r>
            <a:endParaRPr sz="1000">
              <a:latin typeface="Lato"/>
              <a:ea typeface="Lato"/>
              <a:cs typeface="Lato"/>
              <a:sym typeface="Lato"/>
            </a:endParaRPr>
          </a:p>
        </p:txBody>
      </p:sp>
      <p:sp>
        <p:nvSpPr>
          <p:cNvPr id="173" name="Google Shape;173;p21"/>
          <p:cNvSpPr txBox="1"/>
          <p:nvPr/>
        </p:nvSpPr>
        <p:spPr>
          <a:xfrm>
            <a:off x="123025" y="1293275"/>
            <a:ext cx="936300" cy="400200"/>
          </a:xfrm>
          <a:prstGeom prst="rect">
            <a:avLst/>
          </a:prstGeom>
          <a:noFill/>
          <a:ln>
            <a:noFill/>
          </a:ln>
        </p:spPr>
        <p:txBody>
          <a:bodyPr anchorCtr="0" anchor="t" bIns="91425" lIns="91425" spcFirstLastPara="1" rIns="74350" wrap="square" tIns="91425">
            <a:spAutoFit/>
          </a:bodyPr>
          <a:lstStyle/>
          <a:p>
            <a:pPr indent="0" lvl="0" marL="0" rtl="0" algn="l">
              <a:spcBef>
                <a:spcPts val="0"/>
              </a:spcBef>
              <a:spcAft>
                <a:spcPts val="0"/>
              </a:spcAft>
              <a:buNone/>
            </a:pPr>
            <a:r>
              <a:rPr lang="en">
                <a:solidFill>
                  <a:srgbClr val="1155CC"/>
                </a:solidFill>
                <a:latin typeface="Lato"/>
                <a:ea typeface="Lato"/>
                <a:cs typeface="Lato"/>
                <a:sym typeface="Lato"/>
              </a:rPr>
              <a:t>THINGS</a:t>
            </a:r>
            <a:endParaRPr>
              <a:solidFill>
                <a:srgbClr val="1155CC"/>
              </a:solidFill>
              <a:latin typeface="Lato"/>
              <a:ea typeface="Lato"/>
              <a:cs typeface="Lato"/>
              <a:sym typeface="Lato"/>
            </a:endParaRPr>
          </a:p>
        </p:txBody>
      </p:sp>
      <p:sp>
        <p:nvSpPr>
          <p:cNvPr id="174" name="Google Shape;174;p21"/>
          <p:cNvSpPr txBox="1"/>
          <p:nvPr/>
        </p:nvSpPr>
        <p:spPr>
          <a:xfrm>
            <a:off x="4537449" y="768275"/>
            <a:ext cx="34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latin typeface="Lato"/>
                <a:ea typeface="Lato"/>
                <a:cs typeface="Lato"/>
                <a:sym typeface="Lato"/>
              </a:rPr>
              <a:t>PEOPLE</a:t>
            </a:r>
            <a:endParaRPr>
              <a:solidFill>
                <a:srgbClr val="1155CC"/>
              </a:solidFill>
              <a:latin typeface="Lato"/>
              <a:ea typeface="Lato"/>
              <a:cs typeface="Lato"/>
              <a:sym typeface="Lato"/>
            </a:endParaRPr>
          </a:p>
        </p:txBody>
      </p:sp>
      <p:sp>
        <p:nvSpPr>
          <p:cNvPr id="175" name="Google Shape;175;p21"/>
          <p:cNvSpPr txBox="1"/>
          <p:nvPr/>
        </p:nvSpPr>
        <p:spPr>
          <a:xfrm>
            <a:off x="4537449" y="3215453"/>
            <a:ext cx="340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1155CC"/>
                </a:solidFill>
                <a:latin typeface="Lato"/>
                <a:ea typeface="Lato"/>
                <a:cs typeface="Lato"/>
                <a:sym typeface="Lato"/>
              </a:rPr>
              <a:t>PLACES</a:t>
            </a:r>
            <a:endParaRPr>
              <a:solidFill>
                <a:srgbClr val="1155CC"/>
              </a:solidFill>
              <a:latin typeface="Lato"/>
              <a:ea typeface="Lato"/>
              <a:cs typeface="Lato"/>
              <a:sym typeface="Lato"/>
            </a:endParaRPr>
          </a:p>
        </p:txBody>
      </p:sp>
      <p:sp>
        <p:nvSpPr>
          <p:cNvPr id="176" name="Google Shape;176;p21"/>
          <p:cNvSpPr txBox="1"/>
          <p:nvPr>
            <p:ph type="title"/>
          </p:nvPr>
        </p:nvSpPr>
        <p:spPr>
          <a:xfrm>
            <a:off x="727650" y="6355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Schema</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