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74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8" r:id="rId6"/>
    <p:sldId id="270" r:id="rId7"/>
    <p:sldId id="260" r:id="rId8"/>
    <p:sldId id="269" r:id="rId9"/>
    <p:sldId id="261" r:id="rId10"/>
    <p:sldId id="262" r:id="rId11"/>
    <p:sldId id="264" r:id="rId12"/>
    <p:sldId id="263" r:id="rId13"/>
    <p:sldId id="265" r:id="rId14"/>
    <p:sldId id="266" r:id="rId15"/>
    <p:sldId id="267" r:id="rId16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1A9B67F-AE2D-CA48-A01C-9FE4AEF35F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F187F53-8450-EA49-BC04-CD00E4C258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0813" y="0"/>
            <a:ext cx="30305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r"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47EDDC4D-6009-6B47-B4D9-4A34502E4F8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05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E218BD38-197C-044A-858A-4315AC6940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0813" y="8818563"/>
            <a:ext cx="30305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r"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3AC8B48-D6B9-984A-A081-57AE73FDAE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F2908F-EFD4-7346-B1DC-04501037D61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4750" y="696913"/>
            <a:ext cx="4641850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2A4DD03-4FD1-5C44-B63A-C17DC5FC72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E4F6EAD-4BB0-544D-8517-DC7107492C8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0813" y="0"/>
            <a:ext cx="30305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t" anchorCtr="0" compatLnSpc="1">
            <a:prstTxWarp prst="textNoShape">
              <a:avLst/>
            </a:prstTxWarp>
          </a:bodyPr>
          <a:lstStyle>
            <a:lvl1pPr algn="r"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E197B73B-DDC0-1B44-93F4-0F3D281D00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0538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1600E31-CEEF-364C-9710-81F77C719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0813" y="8818563"/>
            <a:ext cx="3030537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862" tIns="46432" rIns="92862" bIns="46432" numCol="1" anchor="b" anchorCtr="0" compatLnSpc="1">
            <a:prstTxWarp prst="textNoShape">
              <a:avLst/>
            </a:prstTxWarp>
          </a:bodyPr>
          <a:lstStyle>
            <a:lvl1pPr algn="r" defTabSz="928688" eaLnBrk="1" fontAlgn="auto" hangingPunct="1">
              <a:spcBef>
                <a:spcPts val="0"/>
              </a:spcBef>
              <a:spcAft>
                <a:spcPts val="0"/>
              </a:spcAft>
              <a:defRPr kumimoji="0" sz="1200" smtClean="0">
                <a:effectLst/>
                <a:latin typeface="+mn-lt"/>
              </a:defRPr>
            </a:lvl1pPr>
          </a:lstStyle>
          <a:p>
            <a:pPr>
              <a:defRPr/>
            </a:pPr>
            <a:fld id="{F69443DA-483F-BD4A-9A11-841B98AE9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8406-544F-8346-8349-46EF394A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0504-9980-F14A-8445-AEA1652A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59F9-FD64-A04E-A620-F38E62C4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B8FEF-091F-C142-85B0-21E985F6D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89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2A85-0D97-244A-85A0-0C0BDC8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BFDB-AFAC-3B46-99BD-4AD75325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12A02-7245-AF48-A64E-2337DCBF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70CAD1-48D9-8E4E-9271-B3F97479C73A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75962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B9A2-5A48-BA40-AF9F-A3F6BA1AC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5C3F-1691-8E48-909D-84D86656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C2EE-40E8-4948-9967-B7E438A8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91CF7-792B-C542-96A9-E0BDF271D43F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2796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A8AB-71B3-AC42-8469-2C9C84FF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72AC-56EB-C948-9A8B-9F6F646A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C388-CF5B-C547-B786-7FC4B8A9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6AACE-9D17-484B-9FB5-D4285F51025A}" type="slidenum">
              <a:rPr lang="en-US" altLang="en-US"/>
              <a:pPr>
                <a:defRPr/>
              </a:pPr>
              <a:t>‹#›</a:t>
            </a:fld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67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E5B66-EF90-A343-82EF-FC2B6C1F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AEA9-A411-6746-9085-AF14EEFF4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26B06-9C1C-BF46-89AD-C0122EFC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12F22-B116-7C45-9331-3D6BEB271F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256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481B6-532B-AF4F-8F7E-2D1910AD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42506-E5DE-EF45-8FF7-F8519137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D6DD0-632D-AE4F-B013-882D46B7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ACE57-CA00-5C48-9436-0537707D69C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351090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50964-5515-1745-AB03-9DB01BC3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3EC15-BFCD-AC41-8E18-58CE7DED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70529-DD56-394B-8174-A16E372C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1E44A-7049-B246-9B82-A40BB1CF072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86428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829BE-2F63-1742-9A08-50116D38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6DF2C-88A9-7D4E-95B5-53CA5773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FD937-3767-EB45-B097-DADA039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95D63-555A-D84B-A21A-DAD08DD91D35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31698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B01E7-07D1-E141-A226-9349C9422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7FE54-E92E-B34E-97BA-6D313044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851D9-4591-7A4D-BFD3-999B35D7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A0C0BF-48C7-C84F-A4DA-BB01706A55D4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28267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9EE0E-144B-3E47-B170-119D2171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E4BD6-B0A7-4547-9103-AD7C242F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9ACB5-4488-6C48-898E-794F42EB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2D6C9-6740-D74C-8B1B-DC1015066927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44740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B4378-8F5F-944E-936E-7185B3049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43AE3-B25E-8E4C-8CAC-173E07867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877CC-81DB-D046-8922-A4885AA56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AB91-1F87-CB45-9ADF-F00094E57C30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/ 12</a:t>
            </a:r>
          </a:p>
        </p:txBody>
      </p:sp>
    </p:spTree>
    <p:extLst>
      <p:ext uri="{BB962C8B-B14F-4D97-AF65-F5344CB8AC3E}">
        <p14:creationId xmlns:p14="http://schemas.microsoft.com/office/powerpoint/2010/main" val="15271507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>
            <a:extLst>
              <a:ext uri="{FF2B5EF4-FFF2-40B4-BE49-F238E27FC236}">
                <a16:creationId xmlns:a16="http://schemas.microsoft.com/office/drawing/2014/main" id="{6328E20F-6B4C-2F47-B53C-DAA5A4FB2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81038"/>
            <a:ext cx="7886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6387" name="Text Placeholder 2">
            <a:extLst>
              <a:ext uri="{FF2B5EF4-FFF2-40B4-BE49-F238E27FC236}">
                <a16:creationId xmlns:a16="http://schemas.microsoft.com/office/drawing/2014/main" id="{E72D5CE7-0B83-B648-8519-5A281211F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E2D-2027-FF40-A39C-3E99482E4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CD75-2C06-C74E-9ED1-2B420BA3B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28A2C-2116-DB47-8B5A-0E3577300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667B6A3-B7DE-E542-8B43-039286E0678E}" type="slidenum">
              <a:rPr lang="en-US" altLang="en-US"/>
              <a:pPr>
                <a:defRPr/>
              </a:pPr>
              <a:t>‹#›</a:t>
            </a:fld>
            <a:r>
              <a:rPr lang="en-US" altLang="en-US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8EFC1-9685-B64C-9077-E53FEDB1B8D9}"/>
              </a:ext>
            </a:extLst>
          </p:cNvPr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69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n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8387682E-2222-8041-B18B-E3B94D214D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en-US" dirty="0"/>
              <a:t>LAB 3: DML Queries</a:t>
            </a:r>
          </a:p>
        </p:txBody>
      </p:sp>
      <p:sp>
        <p:nvSpPr>
          <p:cNvPr id="3074" name="Rectangle 4">
            <a:extLst>
              <a:ext uri="{FF2B5EF4-FFF2-40B4-BE49-F238E27FC236}">
                <a16:creationId xmlns:a16="http://schemas.microsoft.com/office/drawing/2014/main" id="{58114814-A962-234B-AAB0-6CEA170320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95400" y="3657600"/>
            <a:ext cx="5562600" cy="1752600"/>
          </a:xfrm>
          <a:noFill/>
        </p:spPr>
        <p:txBody>
          <a:bodyPr/>
          <a:lstStyle/>
          <a:p>
            <a:pPr algn="l"/>
            <a:r>
              <a:rPr lang="en-US" altLang="en-US" sz="2400" dirty="0"/>
              <a:t>JOINS and AGGREGATION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B0117216-8427-754A-B8A0-27DF37821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Outer JOINS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5DDDFD3-FB4B-5340-B839-65456175D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STEP 1: Syntax is like an &lt;INNER&gt; JOIN...</a:t>
            </a:r>
          </a:p>
          <a:p>
            <a:pPr lvl="1"/>
            <a:r>
              <a:rPr lang="en-US" altLang="en-US" dirty="0"/>
              <a:t>LEFT JOIN Syntax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&lt;Left Table&gt; LEFT JOIN &lt;Right Table&gt; ON &lt;Condition&gt;</a:t>
            </a:r>
          </a:p>
          <a:p>
            <a:pPr lvl="1"/>
            <a:r>
              <a:rPr lang="en-US" altLang="en-US" dirty="0"/>
              <a:t>RIGHT JOIN Syntax</a:t>
            </a:r>
          </a:p>
          <a:p>
            <a:pPr lvl="1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&lt;Left Table&gt; RIGHT JOIN &lt;Right Table&gt; ON &lt;Condition&gt;</a:t>
            </a:r>
          </a:p>
          <a:p>
            <a:endParaRPr lang="en-US" altLang="en-US" dirty="0"/>
          </a:p>
          <a:p>
            <a:r>
              <a:rPr lang="en-US" altLang="en-US" dirty="0"/>
              <a:t>STEP 2: After results generated useful if you’re looking for non-matching pairs...</a:t>
            </a:r>
          </a:p>
          <a:p>
            <a:pPr lvl="1"/>
            <a:r>
              <a:rPr lang="en-US" altLang="en-US" b="1" dirty="0"/>
              <a:t>IS NULL</a:t>
            </a:r>
          </a:p>
          <a:p>
            <a:pPr lvl="1">
              <a:buFontTx/>
              <a:buNone/>
            </a:pPr>
            <a:r>
              <a:rPr lang="en-US" altLang="en-US" dirty="0"/>
              <a:t>    This can be used in the WHERE clause to check if an attribute to some record has a null value.</a:t>
            </a:r>
          </a:p>
          <a:p>
            <a:pPr lvl="1"/>
            <a:r>
              <a:rPr lang="en-US" altLang="en-US" b="1" dirty="0"/>
              <a:t>IS NOT NULL</a:t>
            </a:r>
          </a:p>
          <a:p>
            <a:pPr lvl="1">
              <a:buFontTx/>
              <a:buNone/>
            </a:pPr>
            <a:r>
              <a:rPr lang="en-US" altLang="en-US" dirty="0"/>
              <a:t>    This also can be used in the WHERE clause...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C3CB0-B6ED-9E49-B630-3D20A85F3D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5B61-2D98-5149-9FD6-A4C27E2D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B695-CF2B-AB46-AE30-AEFB8E23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FDC7D4-780C-3E4B-B111-CC7FED9AD6F2}" type="slidenum">
              <a:rPr lang="en-US" altLang="en-US"/>
              <a:pPr>
                <a:defRPr/>
              </a:pPr>
              <a:t>10</a:t>
            </a:fld>
            <a:r>
              <a:rPr lang="en-US" altLang="en-US"/>
              <a:t> / 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026">
            <a:extLst>
              <a:ext uri="{FF2B5EF4-FFF2-40B4-BE49-F238E27FC236}">
                <a16:creationId xmlns:a16="http://schemas.microsoft.com/office/drawing/2014/main" id="{F8448602-525E-B744-96F1-A2B10774F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26307" name="Rectangle 1027">
            <a:extLst>
              <a:ext uri="{FF2B5EF4-FFF2-40B4-BE49-F238E27FC236}">
                <a16:creationId xmlns:a16="http://schemas.microsoft.com/office/drawing/2014/main" id="{EE4DA221-4136-D24C-A9A1-E491D90323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229600" cy="4419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Given...</a:t>
            </a:r>
            <a:endParaRPr lang="en-US" alt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800" b="1" dirty="0"/>
              <a:t>QUERY: List movie titles are not in the movie inventory</a:t>
            </a:r>
            <a:endParaRPr lang="en-US" altLang="en-US" sz="1600" b="1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First Try...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400" dirty="0"/>
              <a:t>	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FROM Movie M LEFT JOIN Inventory I ON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M.MovieID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I.MovieID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	Gives the result...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en-US" sz="1600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1600" dirty="0"/>
              <a:t>	</a:t>
            </a:r>
            <a:endParaRPr lang="en-US" alt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47D19E-28E0-F745-AC78-F67A6CF35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61700B-8F88-E94D-A401-9EEE19A02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F66439-B9E1-FE4F-B2F6-8DD82DF3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61B758-4D49-8646-9107-051E7A48ADA1}" type="slidenum">
              <a:rPr lang="en-US" altLang="en-US"/>
              <a:pPr>
                <a:defRPr/>
              </a:pPr>
              <a:t>11</a:t>
            </a:fld>
            <a:r>
              <a:rPr lang="en-US" altLang="en-US"/>
              <a:t> / 12</a:t>
            </a:r>
          </a:p>
        </p:txBody>
      </p:sp>
      <p:sp>
        <p:nvSpPr>
          <p:cNvPr id="226308" name="Text Box 1028">
            <a:extLst>
              <a:ext uri="{FF2B5EF4-FFF2-40B4-BE49-F238E27FC236}">
                <a16:creationId xmlns:a16="http://schemas.microsoft.com/office/drawing/2014/main" id="{81172FF4-5131-0047-BC62-AE846F35D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427" y="1548080"/>
            <a:ext cx="1857375" cy="13271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INVENTORY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u="sng" dirty="0">
                <a:latin typeface="+mn-lt"/>
              </a:rPr>
              <a:t>TAPEID	MOVIEID</a:t>
            </a:r>
            <a:endParaRPr lang="en-US" alt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1	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2	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3	3</a:t>
            </a:r>
            <a:endParaRPr lang="en-US" alt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6309" name="Text Box 1029">
            <a:extLst>
              <a:ext uri="{FF2B5EF4-FFF2-40B4-BE49-F238E27FC236}">
                <a16:creationId xmlns:a16="http://schemas.microsoft.com/office/drawing/2014/main" id="{383975FB-6DD9-E244-97A6-9F74C3076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551791"/>
            <a:ext cx="3048000" cy="132343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MOVIES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u="sng" dirty="0">
                <a:latin typeface="+mn-lt"/>
              </a:rPr>
              <a:t>MOVIEID	MOVIENAME</a:t>
            </a:r>
            <a:endParaRPr lang="en-US" alt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1	STAR WARS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2	EMPIRE STRIKES BACK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3	RETURN OF THE JEDI</a:t>
            </a:r>
          </a:p>
        </p:txBody>
      </p:sp>
      <p:sp>
        <p:nvSpPr>
          <p:cNvPr id="226310" name="Text Box 1030">
            <a:extLst>
              <a:ext uri="{FF2B5EF4-FFF2-40B4-BE49-F238E27FC236}">
                <a16:creationId xmlns:a16="http://schemas.microsoft.com/office/drawing/2014/main" id="{53D72483-CA61-9649-B196-CD7FC78A6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218" y="4572000"/>
            <a:ext cx="4006225" cy="1323439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u="sng" dirty="0">
                <a:latin typeface="+mn-lt"/>
              </a:rPr>
              <a:t>MOVIEID	MOVIENAME	          TAPEID</a:t>
            </a:r>
            <a:endParaRPr lang="en-US" alt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1	STAR WARS	                   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3	RETURN OF THE JEDI	                   2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AutoNum type="arabicPlain" startAt="3"/>
              <a:defRPr/>
            </a:pPr>
            <a:r>
              <a:rPr lang="en-US" altLang="en-US" sz="1600" dirty="0">
                <a:latin typeface="+mn-lt"/>
              </a:rPr>
              <a:t>            RETURN OF THE JEDI	                   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/>
              <a:t>2	EMPIRE STRIKES BACK	             </a:t>
            </a:r>
            <a:r>
              <a:rPr lang="en-US" altLang="en-US" sz="1600" dirty="0">
                <a:solidFill>
                  <a:srgbClr val="FF0000"/>
                </a:solidFill>
              </a:rPr>
              <a:t>NULL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9274637C-DAC1-364F-8337-47A229039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Answer &amp; A New Question...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4870C908-2BB3-A849-9007-BD1CADB63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4419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1800" b="1" dirty="0"/>
              <a:t>What movie titles </a:t>
            </a:r>
            <a:r>
              <a:rPr lang="en-US" altLang="en-US" sz="1800" b="1" dirty="0">
                <a:solidFill>
                  <a:srgbClr val="FF0000"/>
                </a:solidFill>
              </a:rPr>
              <a:t>are not </a:t>
            </a:r>
            <a:r>
              <a:rPr lang="en-US" altLang="en-US" sz="1800" b="1" dirty="0"/>
              <a:t>in the movie inventory?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Second Query Try...only look for the null valued answers...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FROM Movie M LEFT JOIN Inventory I ON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M.MovieID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I.MovieID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I.TapeID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   Gives the result...</a:t>
            </a:r>
          </a:p>
          <a:p>
            <a:pPr>
              <a:buFont typeface="Wingdings" pitchFamily="2" charset="2"/>
              <a:buNone/>
            </a:pPr>
            <a:endParaRPr lang="en-US" altLang="en-US" sz="1800" dirty="0"/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</a:t>
            </a:r>
            <a:r>
              <a:rPr lang="en-US" altLang="en-US" sz="1800" b="1" dirty="0"/>
              <a:t>Thus, just change the SELECT statement to what you want, and you’re done!</a:t>
            </a:r>
          </a:p>
          <a:p>
            <a:pPr>
              <a:buFont typeface="Wingdings" pitchFamily="2" charset="2"/>
              <a:buNone/>
            </a:pPr>
            <a:endParaRPr lang="en-US" altLang="en-US" sz="1800" b="1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4CF47C-4ABD-1540-8EA8-AD1F7CCA850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4DCF7F-2C9A-B748-A5AF-2F22491B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7182E6-9EEB-5040-B19A-610D4A0A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75DE2-BD07-AF4A-8C13-FFD138B5FD0A}" type="slidenum">
              <a:rPr lang="en-US" altLang="en-US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25287" name="Text Box 7">
            <a:extLst>
              <a:ext uri="{FF2B5EF4-FFF2-40B4-BE49-F238E27FC236}">
                <a16:creationId xmlns:a16="http://schemas.microsoft.com/office/drawing/2014/main" id="{7B618BB6-FD1B-3448-9FD1-868C0E56D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097" y="3654357"/>
            <a:ext cx="4315605" cy="584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u="sng" dirty="0">
                <a:latin typeface="+mn-lt"/>
              </a:rPr>
              <a:t>MOVIEID	MOVIENAME	                TAPEID</a:t>
            </a:r>
            <a:endParaRPr lang="en-US" alt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latin typeface="+mn-lt"/>
              </a:rPr>
              <a:t>2	EMPIRE STRIKES BACK. 	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9269F-B419-E14D-87DB-0773F0F6FD86}"/>
              </a:ext>
            </a:extLst>
          </p:cNvPr>
          <p:cNvSpPr txBox="1"/>
          <p:nvPr/>
        </p:nvSpPr>
        <p:spPr>
          <a:xfrm>
            <a:off x="685800" y="5029200"/>
            <a:ext cx="759554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1800" dirty="0"/>
              <a:t>Try this query...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Question: What are the names of the movies in the movie inventory?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/>
              <a:t>	(Hint: Do I have to watch for duplicates?)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20F76E3-2AF1-8248-A5D5-774B3E639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aggregation?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E3C782EE-3FFC-2846-94F6-B29C15270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Aggregation is the ability to do simple mathematical functions on groups of data in the result table.</a:t>
            </a:r>
          </a:p>
          <a:p>
            <a:r>
              <a:rPr lang="en-US" altLang="en-US" dirty="0"/>
              <a:t>Methods provided in MySQL...</a:t>
            </a:r>
          </a:p>
          <a:p>
            <a:pPr lvl="1"/>
            <a:r>
              <a:rPr lang="en-US" altLang="en-US" dirty="0"/>
              <a:t>SUM : Adds up any grouped values</a:t>
            </a:r>
          </a:p>
          <a:p>
            <a:pPr lvl="1"/>
            <a:r>
              <a:rPr lang="en-US" altLang="en-US" dirty="0"/>
              <a:t>MIN : Finds the smallest value in the set given</a:t>
            </a:r>
          </a:p>
          <a:p>
            <a:pPr lvl="1"/>
            <a:r>
              <a:rPr lang="en-US" altLang="en-US" dirty="0"/>
              <a:t>MAX : Finds the largest value in the set given</a:t>
            </a:r>
          </a:p>
          <a:p>
            <a:pPr lvl="1"/>
            <a:r>
              <a:rPr lang="en-US" altLang="en-US" dirty="0"/>
              <a:t>AVG : Finds the mean value of the set given</a:t>
            </a:r>
          </a:p>
          <a:p>
            <a:pPr lvl="1"/>
            <a:r>
              <a:rPr lang="en-US" altLang="en-US" dirty="0"/>
              <a:t>COUNT : Counts the number of records in the set given</a:t>
            </a:r>
          </a:p>
          <a:p>
            <a:r>
              <a:rPr lang="en-US" altLang="en-US" dirty="0"/>
              <a:t>To understand how to use aggregation, you must understand how a query is executed...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481B-0990-AC43-AF7B-225AECB885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5C6C4-72E4-E242-AE4E-A03C33B8E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F0608-AC71-8445-936C-64B9751B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9B4A6-32EA-8E4F-B978-22F0C4C6D8E1}" type="slidenum">
              <a:rPr lang="en-US" altLang="en-US"/>
              <a:pPr>
                <a:defRPr/>
              </a:pPr>
              <a:t>13</a:t>
            </a:fld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16420CB-91A9-9644-810D-B0CE284AA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Understanding a Query...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7F843E1A-8495-D14D-9676-41EEC74B6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267200"/>
          </a:xfrm>
        </p:spPr>
        <p:txBody>
          <a:bodyPr/>
          <a:lstStyle/>
          <a:p>
            <a:r>
              <a:rPr lang="en-US" altLang="en-US" sz="1600" dirty="0"/>
              <a:t>Query Format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&lt;Column Name(s)&gt;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FROM &lt;Tables/Joined Tables&gt;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WHERE &lt;Condition(s)&gt;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alt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&lt;Column Name (s)&gt; </a:t>
            </a:r>
            <a:r>
              <a:rPr lang="en-US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&lt;Having Clause&gt;</a:t>
            </a:r>
          </a:p>
          <a:p>
            <a:endParaRPr lang="en-US" altLang="en-US" sz="1600" dirty="0"/>
          </a:p>
          <a:p>
            <a:r>
              <a:rPr lang="en-US" altLang="en-US" sz="1600" dirty="0"/>
              <a:t>Execution Order of the Query...</a:t>
            </a:r>
          </a:p>
          <a:p>
            <a:pPr lvl="1"/>
            <a:r>
              <a:rPr lang="en-US" altLang="en-US" sz="1600" dirty="0"/>
              <a:t>1st: It finds the tables/joined tables it needs in the FROM clause.</a:t>
            </a:r>
          </a:p>
          <a:p>
            <a:pPr lvl="1"/>
            <a:r>
              <a:rPr lang="en-US" altLang="en-US" sz="1600" dirty="0"/>
              <a:t>2nd: It evaluates row actions defined in the WHERE clause to produce a temporary result table.</a:t>
            </a:r>
          </a:p>
          <a:p>
            <a:pPr lvl="1"/>
            <a:r>
              <a:rPr lang="en-US" altLang="en-US" sz="1600" dirty="0"/>
              <a:t>3rd: It uses the GROUP BY and HAVING definitions to know what further actions to take.</a:t>
            </a:r>
          </a:p>
          <a:p>
            <a:pPr lvl="1"/>
            <a:r>
              <a:rPr lang="en-US" altLang="en-US" sz="1600" dirty="0"/>
              <a:t>4th: It uses the SELECT clause to know what rows to show.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2ADE-9641-B342-B0B9-34FFF9C29BC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D303C-EEED-7B4A-9F01-952F196E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869E-1EB2-874D-8A05-D23C0F8B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3CD3AC-0777-FE43-AD7E-F1866A1FB5C0}" type="slidenum">
              <a:rPr lang="en-US" altLang="en-US"/>
              <a:pPr>
                <a:defRPr/>
              </a:pPr>
              <a:t>14</a:t>
            </a:fld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15615EB-7AEB-D545-97E5-92DCD94A6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Aggregation cont.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FC64DA2-1C73-BA44-80E0-7DC75B29A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886700" cy="4486275"/>
          </a:xfrm>
        </p:spPr>
        <p:txBody>
          <a:bodyPr/>
          <a:lstStyle/>
          <a:p>
            <a:r>
              <a:rPr lang="en-US" altLang="en-US" sz="1600" dirty="0"/>
              <a:t>This can be used in the SELECT or HAVING clause...</a:t>
            </a:r>
          </a:p>
          <a:p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800" b="1" dirty="0"/>
              <a:t>Question: What is the average price of a movie?</a:t>
            </a:r>
            <a:endParaRPr lang="en-US" altLang="en-US" sz="1600" b="1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AVG(Price) AS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Average_Price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MovieSupplier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	</a:t>
            </a:r>
            <a:r>
              <a:rPr lang="en-US" altLang="en-US" sz="1800" b="1" dirty="0"/>
              <a:t>Question: What movie suppliers have a movie that costs less than $9?</a:t>
            </a:r>
          </a:p>
          <a:p>
            <a:pPr>
              <a:buFont typeface="Wingdings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S.SupplierName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FROM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MovieSupplier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Supplier S 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S.SupplierID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MS.SupplierID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GROUP BY </a:t>
            </a:r>
            <a:r>
              <a:rPr lang="en-US" altLang="en-US" sz="160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MS.SupplierName</a:t>
            </a:r>
            <a:r>
              <a:rPr lang="en-US" alt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alt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MIN(</a:t>
            </a:r>
            <a:r>
              <a:rPr lang="en-US" altLang="en-US" sz="160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MS.Price</a:t>
            </a:r>
            <a:r>
              <a:rPr lang="en-US" altLang="en-US" sz="16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9.00;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95F0-99E9-1840-BF4C-5928911629B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19C84-E7F0-6141-9945-6FA996ED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B3EC9-DDE0-014B-A53A-D19F546D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CC299F-8FA9-FE4D-93F0-0FE155623B68}" type="slidenum">
              <a:rPr lang="en-US" altLang="en-US"/>
              <a:pPr>
                <a:defRPr/>
              </a:pPr>
              <a:t>15</a:t>
            </a:fld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1AB10DD2-A3F2-C640-8A41-F9E34FC88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join?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CCDECC2D-53A6-6846-BA99-78A4E6671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SQL allows you to cross reference information between tables.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There are two methods to do this:</a:t>
            </a:r>
          </a:p>
          <a:p>
            <a:pPr lvl="1"/>
            <a:r>
              <a:rPr lang="en-US" altLang="en-US" sz="2400" b="1" dirty="0"/>
              <a:t>Compare &amp; Contrast: </a:t>
            </a:r>
            <a:r>
              <a:rPr lang="en-US" altLang="en-US" sz="2400" dirty="0"/>
              <a:t>Compare values in a given table against another and get a matching pair result table from the data.</a:t>
            </a:r>
          </a:p>
          <a:p>
            <a:pPr lvl="1"/>
            <a:r>
              <a:rPr lang="en-US" altLang="en-US" sz="2400" b="1" dirty="0"/>
              <a:t>JOIN: </a:t>
            </a:r>
            <a:r>
              <a:rPr lang="en-US" altLang="en-US" sz="2400" dirty="0"/>
              <a:t>Join the two tables into a temporary table based on some rules.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08E7A-5F07-644C-BC29-461BE5AFB99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E816-7D89-6F48-972F-3E48DA0C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8871-FD2D-7A46-AEF4-4FF407B6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41B89-76C4-4249-B422-D9C5DFDC7933}" type="slidenum">
              <a:rPr lang="en-US" altLang="en-US"/>
              <a:pPr>
                <a:defRPr/>
              </a:pPr>
              <a:t>2</a:t>
            </a:fld>
            <a:r>
              <a:rPr lang="en-US" altLang="en-US"/>
              <a:t> / 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DFE69AE-1800-0947-8790-07BA9D4FD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Movie DB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8F0A7B70-D9A2-ED41-8819-F80B50723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Movie DB schema…</a:t>
            </a:r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Inventory (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TapeID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,MovieID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Movies (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Suppliers (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SupplierName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MovieSupplier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Price)</a:t>
            </a:r>
          </a:p>
          <a:p>
            <a:pPr>
              <a:buFont typeface="Wingdings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Orders (</a:t>
            </a:r>
            <a:r>
              <a:rPr lang="en-US" altLang="en-US" sz="18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SupplierID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MovieID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Copies)</a:t>
            </a:r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    </a:t>
            </a:r>
            <a:r>
              <a:rPr lang="en-US" altLang="en-US" dirty="0"/>
              <a:t>This database is for a movie company. This database keeps track of the possible movies available on video. This database also keeps track of different suppliers in the company and the videos they have ordered.</a:t>
            </a:r>
            <a:endParaRPr lang="en-US" alt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560E6-1C45-9A4C-8818-A8E22F94E3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6D01-09C7-4542-8A09-F7FA1DB6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AE240-D840-F54E-8195-C6F58942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7E39B-E61A-9941-BF72-0E7AB6CCC83E}" type="slidenum">
              <a:rPr lang="en-US" altLang="en-US"/>
              <a:pPr>
                <a:defRPr/>
              </a:pPr>
              <a:t>3</a:t>
            </a:fld>
            <a:r>
              <a:rPr lang="en-US" altLang="en-US"/>
              <a:t> / 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A0040FB3-A6DE-3645-BF2A-08CAE31B2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A. Compare &amp; Contrast Tables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13D6E07-5AEC-0440-BAEC-CE742DC62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dirty="0"/>
              <a:t>This is done by putting a statement in the WHERE clause of a query.</a:t>
            </a:r>
          </a:p>
          <a:p>
            <a:r>
              <a:rPr lang="en-US" altLang="en-US" sz="2200" dirty="0"/>
              <a:t>This will simply compare the two tables and add the matching pairs to the result set.</a:t>
            </a:r>
          </a:p>
          <a:p>
            <a:pPr>
              <a:buFont typeface="Wingdings" pitchFamily="2" charset="2"/>
              <a:buNone/>
            </a:pPr>
            <a:endParaRPr lang="en-US" altLang="en-US" sz="2200" dirty="0"/>
          </a:p>
          <a:p>
            <a:pPr>
              <a:buFont typeface="Wingdings" pitchFamily="2" charset="2"/>
              <a:buNone/>
            </a:pPr>
            <a:r>
              <a:rPr lang="en-US" altLang="en-US" sz="2200" dirty="0"/>
              <a:t>      Example:  Give me the list of all the movies in the inventory.</a:t>
            </a:r>
          </a:p>
          <a:p>
            <a:pPr>
              <a:buFont typeface="Wingdings" pitchFamily="2" charset="2"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M.MovieName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FROM Movies M, Inventory I</a:t>
            </a: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M.MovieID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I.MovieID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D554-F2F1-0B46-9776-C56D75A1F60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B1D5D-EB37-A043-966E-AC5B430A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F520E-6403-7B42-8DCA-BEE0F71D9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80BFD-845F-DF45-9802-AF4BD50A7D27}" type="slidenum">
              <a:rPr lang="en-US" altLang="en-US"/>
              <a:pPr>
                <a:defRPr/>
              </a:pPr>
              <a:t>4</a:t>
            </a:fld>
            <a:r>
              <a:rPr lang="en-US" altLang="en-US"/>
              <a:t> / 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FEBF7-83F0-2740-A248-59F972CEE422}"/>
              </a:ext>
            </a:extLst>
          </p:cNvPr>
          <p:cNvSpPr txBox="1"/>
          <p:nvPr/>
        </p:nvSpPr>
        <p:spPr>
          <a:xfrm>
            <a:off x="628651" y="5486400"/>
            <a:ext cx="737235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More like using the Cartesian Product operator and then looking to compare values using the ’=‘ condition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B4CC111-E285-4545-A50E-2FA15F648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B. SQL Command: JOIN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4BD12AB-B5FB-FD41-8629-5C0BCE6D70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2200" dirty="0"/>
              <a:t>We introduce the types of joins SQL offers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NATURAL JOIN  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JOIN … ON (or INNER JOIN … 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… ON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 … ON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en-US" sz="22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en-US" sz="22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NATURAL JOIN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/>
              <a:t>Does the same thing as compare &amp; contrast.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/>
              <a:t>Syntax : 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&lt;Table1&gt; NATURAL JOIN &lt;Table2&gt;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200" dirty="0"/>
              <a:t>Attributes with the same name of associate tables will be used to join the tables.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en-US" sz="2200" dirty="0"/>
              <a:t>Common Attributes occur just once.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D6BC-FCBD-4844-8264-CC4EFAB256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5B6A-4EF6-814C-80C7-4FEAEA73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A72F5-758A-9A40-825D-2F41C685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922FB-51BE-E541-A210-025B37BCB84E}" type="slidenum">
              <a:rPr lang="en-US" altLang="en-US"/>
              <a:pPr>
                <a:defRPr/>
              </a:pPr>
              <a:t>5</a:t>
            </a:fld>
            <a:r>
              <a:rPr lang="en-US" altLang="en-US"/>
              <a:t> / 12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6A63BB5-D643-DA48-ACE0-8FD2FA446ACA}"/>
              </a:ext>
            </a:extLst>
          </p:cNvPr>
          <p:cNvSpPr/>
          <p:nvPr/>
        </p:nvSpPr>
        <p:spPr>
          <a:xfrm>
            <a:off x="3962400" y="3048000"/>
            <a:ext cx="457200" cy="533400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1BF70-219A-7F48-8305-8DCCFDC1F7DB}"/>
              </a:ext>
            </a:extLst>
          </p:cNvPr>
          <p:cNvSpPr txBox="1"/>
          <p:nvPr/>
        </p:nvSpPr>
        <p:spPr>
          <a:xfrm>
            <a:off x="4539343" y="3130034"/>
            <a:ext cx="322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Outer joins of Relational Algebra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3B9BD7C2-3FBF-F243-9E1E-BC2991D0A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NATURAL JOIN</a:t>
            </a:r>
            <a:endParaRPr lang="en-US" altLang="en-US" dirty="0"/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2BF35C03-6358-224C-9B69-C1A81CF40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38BEC-86B5-BE4E-A8B9-FFB17EDF2D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B33A-068B-1F42-94C3-64A0F19E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98F0-1340-C24E-BCEF-45BBEC01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571A56-0C50-034E-ADAA-E1DCAB066CEF}" type="slidenum">
              <a:rPr lang="en-US" altLang="en-US"/>
              <a:pPr>
                <a:defRPr/>
              </a:pPr>
              <a:t>6</a:t>
            </a:fld>
            <a:r>
              <a:rPr lang="en-US" altLang="en-US"/>
              <a:t> / 12</a:t>
            </a:r>
          </a:p>
        </p:txBody>
      </p:sp>
      <p:pic>
        <p:nvPicPr>
          <p:cNvPr id="8198" name="Picture 2" descr="Pictorial presentation of MySQL NATURAL JOIN">
            <a:extLst>
              <a:ext uri="{FF2B5EF4-FFF2-40B4-BE49-F238E27FC236}">
                <a16:creationId xmlns:a16="http://schemas.microsoft.com/office/drawing/2014/main" id="{C42BB342-A28B-0947-A9F9-73812AB0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983163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1">
            <a:extLst>
              <a:ext uri="{FF2B5EF4-FFF2-40B4-BE49-F238E27FC236}">
                <a16:creationId xmlns:a16="http://schemas.microsoft.com/office/drawing/2014/main" id="{8A2F8CA3-E16F-C047-99FA-A942D90F2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82295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200"/>
              <a:t>https://www.w3resource.com/mysql/advance-query-in-mysql/mysql-natural-join.php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4DA5E3C-D3C0-294B-9AE9-99EA82618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SQL Command: </a:t>
            </a:r>
            <a:r>
              <a:rPr lang="en-US" altLang="en-US" dirty="0">
                <a:solidFill>
                  <a:srgbClr val="0432FF"/>
                </a:solidFill>
              </a:rPr>
              <a:t>JOIN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BC41980-CBA2-1B44-A35A-D355E885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358" y="1533525"/>
            <a:ext cx="7886700" cy="4486275"/>
          </a:xfrm>
        </p:spPr>
        <p:txBody>
          <a:bodyPr/>
          <a:lstStyle/>
          <a:p>
            <a:r>
              <a:rPr lang="en-US" altLang="en-US" sz="2200" dirty="0"/>
              <a:t>There are  two classes  of JOINs in MySQL.</a:t>
            </a:r>
          </a:p>
          <a:p>
            <a:pPr lvl="1"/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pPr lvl="1"/>
            <a:endParaRPr lang="en-US" alt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2CC9E-094D-3E44-958F-F8154D0371F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2BEEA-5626-EE4A-A8CD-C0DAD931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26F36-D792-3A44-B1B6-CF38E1D6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B0DA7-C6A3-FE48-A01E-0ACFB126DFC6}" type="slidenum">
              <a:rPr lang="en-US" altLang="en-US"/>
              <a:pPr>
                <a:defRPr/>
              </a:pPr>
              <a:t>7</a:t>
            </a:fld>
            <a:r>
              <a:rPr lang="en-US" altLang="en-US"/>
              <a:t> / 12</a:t>
            </a:r>
          </a:p>
        </p:txBody>
      </p:sp>
      <p:pic>
        <p:nvPicPr>
          <p:cNvPr id="7174" name="Picture 4" descr="SQL INNER JOIN">
            <a:extLst>
              <a:ext uri="{FF2B5EF4-FFF2-40B4-BE49-F238E27FC236}">
                <a16:creationId xmlns:a16="http://schemas.microsoft.com/office/drawing/2014/main" id="{14607971-9F9C-E04C-B48A-C99F2925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263775"/>
            <a:ext cx="2147887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6" descr="SQL LEFT JOIN">
            <a:extLst>
              <a:ext uri="{FF2B5EF4-FFF2-40B4-BE49-F238E27FC236}">
                <a16:creationId xmlns:a16="http://schemas.microsoft.com/office/drawing/2014/main" id="{04834DD6-D29C-C147-9A68-1B480B02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4583113"/>
            <a:ext cx="19812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 descr="SQL RIGHT JOIN">
            <a:extLst>
              <a:ext uri="{FF2B5EF4-FFF2-40B4-BE49-F238E27FC236}">
                <a16:creationId xmlns:a16="http://schemas.microsoft.com/office/drawing/2014/main" id="{0ED3E008-F474-B04A-BC1B-E03AF680B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583113"/>
            <a:ext cx="19812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0" descr="SQL FULL OUTER JOIN">
            <a:extLst>
              <a:ext uri="{FF2B5EF4-FFF2-40B4-BE49-F238E27FC236}">
                <a16:creationId xmlns:a16="http://schemas.microsoft.com/office/drawing/2014/main" id="{97FAE82D-B225-C340-9E84-730A51DB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38" y="4583113"/>
            <a:ext cx="1981200" cy="143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5A2D262-86EA-9442-9766-8686D03EE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C. What about JOIN or INNER JOIN?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52F79D4-D024-304B-9ECC-033B2C59B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5625"/>
            <a:ext cx="8610600" cy="435133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JOIN…ON (or INNER JOIN…ON)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/>
              <a:t>Does the same thing as NATURAL JOIN.</a:t>
            </a:r>
          </a:p>
          <a:p>
            <a:pPr lvl="1"/>
            <a:r>
              <a:rPr lang="en-US" altLang="en-US" sz="2400" dirty="0"/>
              <a:t>Syntax :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&lt;Table1&gt; [INNER] JOIN &lt;Table2&gt; ON &lt;Condition&gt;</a:t>
            </a:r>
          </a:p>
          <a:p>
            <a:pPr lvl="1"/>
            <a:r>
              <a:rPr lang="en-US" altLang="en-US" sz="2400" dirty="0"/>
              <a:t>Can handle multiple conditions for joining tables using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altLang="en-US" sz="2400" dirty="0"/>
              <a:t> clause</a:t>
            </a:r>
          </a:p>
          <a:p>
            <a:pPr lvl="1"/>
            <a:r>
              <a:rPr lang="en-US" altLang="en-US" sz="2400" dirty="0"/>
              <a:t>Can handle user specified attributes using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altLang="en-US" sz="2400" dirty="0"/>
              <a:t> clause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CA4F-D84B-3549-96E6-543917641F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7778F-9EAB-C848-BFCD-016B229C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18D7-D15E-3543-A7A6-00993E83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79C87-5764-124C-9D3C-6B8A99D79E8B}" type="slidenum">
              <a:rPr lang="en-US" altLang="en-US"/>
              <a:pPr>
                <a:defRPr/>
              </a:pPr>
              <a:t>8</a:t>
            </a:fld>
            <a:r>
              <a:rPr lang="en-US" altLang="en-US"/>
              <a:t> / 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9CA0065B-B46A-C543-B2E8-E1A8217BC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D. What about OUTER JOINS: </a:t>
            </a: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/ RIGHT JOIN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B93D4328-A7A1-FE44-9D70-12D97D175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altLang="en-US" sz="2400" dirty="0"/>
              <a:t>Idea of these Joins</a:t>
            </a:r>
          </a:p>
          <a:p>
            <a:pPr lvl="1"/>
            <a:r>
              <a:rPr lang="en-US" altLang="en-US" sz="2400" dirty="0"/>
              <a:t>The result table comes from two tables...the table to </a:t>
            </a:r>
            <a:r>
              <a:rPr lang="en-US" altLang="en-US" sz="2400" b="1" dirty="0"/>
              <a:t>the LEFT </a:t>
            </a:r>
            <a:r>
              <a:rPr lang="en-US" altLang="en-US" sz="2400" dirty="0"/>
              <a:t>and the table to </a:t>
            </a:r>
            <a:r>
              <a:rPr lang="en-US" altLang="en-US" sz="2400" b="1" dirty="0"/>
              <a:t>the RIGHT </a:t>
            </a:r>
            <a:r>
              <a:rPr lang="en-US" altLang="en-US" sz="2400" dirty="0"/>
              <a:t>of the </a:t>
            </a:r>
            <a:r>
              <a:rPr lang="en-US" altLang="en-US" sz="2400" b="1" dirty="0"/>
              <a:t>JOIN</a:t>
            </a:r>
          </a:p>
          <a:p>
            <a:pPr lvl="1"/>
            <a:endParaRPr lang="en-US" altLang="en-US" sz="2400" b="1" dirty="0"/>
          </a:p>
          <a:p>
            <a:r>
              <a:rPr lang="en-US" altLang="en-US" sz="2400" dirty="0"/>
              <a:t>Syntax:</a:t>
            </a:r>
          </a:p>
          <a:p>
            <a:pPr lvl="1"/>
            <a:r>
              <a:rPr lang="en-US" altLang="en-US" sz="2400" dirty="0">
                <a:solidFill>
                  <a:srgbClr val="0432FF"/>
                </a:solidFill>
              </a:rPr>
              <a:t>LEFT JOIN...ON </a:t>
            </a:r>
            <a:r>
              <a:rPr lang="en-US" altLang="en-US" sz="2400" dirty="0"/>
              <a:t>Syntax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&lt;Left Table&gt;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LEFT JOIN &lt;Right Table&gt; ON &lt;Condition&gt;</a:t>
            </a:r>
          </a:p>
          <a:p>
            <a:pPr lvl="1"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solidFill>
                  <a:srgbClr val="0432FF"/>
                </a:solidFill>
              </a:rPr>
              <a:t>RIGHT JOIN…ON </a:t>
            </a:r>
            <a:r>
              <a:rPr lang="en-US" altLang="en-US" sz="2400" dirty="0"/>
              <a:t>Syntax</a:t>
            </a:r>
          </a:p>
          <a:p>
            <a:pPr lvl="1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&lt;Left Table&gt; RIGHT JOIN 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&lt;Right Table&gt;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ON &lt;Condition&gt;</a:t>
            </a:r>
          </a:p>
          <a:p>
            <a:endParaRPr lang="en-US" alt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B950-E9BB-824F-818F-70CD8A5206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A82A4-796B-E241-8D0A-BAE5B1D5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3E6A-5435-194E-8B3B-8B8F8145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368E9F-2236-5449-AC4C-3CC367FDD298}" type="slidenum">
              <a:rPr lang="en-US" altLang="en-US"/>
              <a:pPr>
                <a:defRPr/>
              </a:pPr>
              <a:t>9</a:t>
            </a:fld>
            <a:r>
              <a:rPr lang="en-US" altLang="en-US"/>
              <a:t> / 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B3-Joins and Aggregates" id="{C30D3478-C054-514F-A134-A3AD4B57D955}" vid="{58595512-AB83-F44C-A5C0-8C9B510BC89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1188</Words>
  <Application>Microsoft Macintosh PowerPoint</Application>
  <PresentationFormat>On-screen Show (4:3)</PresentationFormat>
  <Paragraphs>172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Times New Roman</vt:lpstr>
      <vt:lpstr>Wingdings</vt:lpstr>
      <vt:lpstr>Office Theme</vt:lpstr>
      <vt:lpstr>LAB 3: DML Queries</vt:lpstr>
      <vt:lpstr>What is a join?</vt:lpstr>
      <vt:lpstr>Example Movie DB</vt:lpstr>
      <vt:lpstr>A. Compare &amp; Contrast Tables</vt:lpstr>
      <vt:lpstr>B. SQL Command: JOIN</vt:lpstr>
      <vt:lpstr>NATURAL JOIN</vt:lpstr>
      <vt:lpstr>SQL Command: JOIN</vt:lpstr>
      <vt:lpstr>C. What about JOIN or INNER JOIN?</vt:lpstr>
      <vt:lpstr>D. What about OUTER JOINS:  LEFT JOIN / RIGHT JOIN</vt:lpstr>
      <vt:lpstr>Using Outer JOINS</vt:lpstr>
      <vt:lpstr>Example</vt:lpstr>
      <vt:lpstr>Answer &amp; A New Question...</vt:lpstr>
      <vt:lpstr>What is aggregation?</vt:lpstr>
      <vt:lpstr>Understanding a Query...</vt:lpstr>
      <vt:lpstr>Aggregation cont.</vt:lpstr>
    </vt:vector>
  </TitlesOfParts>
  <Company>U dub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5 - More Complexity With Queries</dc:title>
  <dc:creator>Ryan Satogata</dc:creator>
  <cp:lastModifiedBy>pradeep chowriappa</cp:lastModifiedBy>
  <cp:revision>14</cp:revision>
  <cp:lastPrinted>2022-01-28T16:10:32Z</cp:lastPrinted>
  <dcterms:created xsi:type="dcterms:W3CDTF">1999-05-10T20:53:52Z</dcterms:created>
  <dcterms:modified xsi:type="dcterms:W3CDTF">2022-02-04T15:51:36Z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>brewer@cs.berkeley.edu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C:\Berkeley Research\ProActive</vt:lpwstr>
  </property>
</Properties>
</file>